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314" r:id="rId3"/>
    <p:sldId id="557" r:id="rId4"/>
    <p:sldId id="556" r:id="rId5"/>
    <p:sldId id="553" r:id="rId6"/>
    <p:sldId id="548" r:id="rId7"/>
    <p:sldId id="549" r:id="rId8"/>
    <p:sldId id="550" r:id="rId9"/>
    <p:sldId id="552" r:id="rId10"/>
    <p:sldId id="536" r:id="rId11"/>
    <p:sldId id="537" r:id="rId12"/>
    <p:sldId id="538" r:id="rId13"/>
    <p:sldId id="539" r:id="rId14"/>
    <p:sldId id="554" r:id="rId15"/>
    <p:sldId id="561" r:id="rId16"/>
    <p:sldId id="562" r:id="rId17"/>
    <p:sldId id="555" r:id="rId18"/>
    <p:sldId id="563" r:id="rId19"/>
    <p:sldId id="544" r:id="rId20"/>
    <p:sldId id="545" r:id="rId21"/>
    <p:sldId id="575" r:id="rId22"/>
    <p:sldId id="576" r:id="rId23"/>
    <p:sldId id="566" r:id="rId24"/>
    <p:sldId id="573" r:id="rId25"/>
    <p:sldId id="541" r:id="rId26"/>
    <p:sldId id="542" r:id="rId27"/>
    <p:sldId id="543" r:id="rId28"/>
    <p:sldId id="569" r:id="rId29"/>
    <p:sldId id="570" r:id="rId30"/>
    <p:sldId id="571" r:id="rId31"/>
    <p:sldId id="568" r:id="rId32"/>
    <p:sldId id="572" r:id="rId33"/>
    <p:sldId id="574" r:id="rId34"/>
    <p:sldId id="559" r:id="rId35"/>
    <p:sldId id="558" r:id="rId36"/>
    <p:sldId id="535" r:id="rId3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 userDrawn="1">
          <p15:clr>
            <a:srgbClr val="A4A3A4"/>
          </p15:clr>
        </p15:guide>
        <p15:guide id="2" pos="49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A26A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87575" autoAdjust="0"/>
  </p:normalViewPr>
  <p:slideViewPr>
    <p:cSldViewPr>
      <p:cViewPr varScale="1">
        <p:scale>
          <a:sx n="76" d="100"/>
          <a:sy n="76" d="100"/>
        </p:scale>
        <p:origin x="1842" y="84"/>
      </p:cViewPr>
      <p:guideLst>
        <p:guide orient="horz" pos="960"/>
        <p:guide pos="49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C9DB83-C1E6-45E0-BE1A-95D51F1217A8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297180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8"/>
            <a:ext cx="297180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B26C386-143B-438A-8FF5-7F774B0C43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80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7A1523E-516C-4467-973B-9EEA307F4481}" type="datetimeFigureOut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574AEAE-F28A-48C5-9504-CA443EB5FE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3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4AEAE-F28A-48C5-9504-CA443EB5FEA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4AEAE-F28A-48C5-9504-CA443EB5FEA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2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2A27A-FC12-4A6A-87BD-55E1A3E21B6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2A5E1-2CE7-4775-8F03-F28B6EEDE3C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DC3F4-D20A-4A2D-A26B-2AFB56EAAB0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6EFA9-A047-4BD6-9225-AF236222540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DD282-99E5-43C0-BFD9-8231BFA436A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B6BC6-AFC7-4BE0-B01D-BDFFB81D818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2B6F2-21C9-46F7-8748-EDC88D9617F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FB18-A333-401B-BBE3-0552B67A11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2CA73-F9F6-4E38-868D-125FF671E3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62BDA-EC22-4A9B-AFE0-FAB05FAEA5E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08143-A94C-405B-A731-980177F4343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7D29F186-5FAA-48F7-AFD8-EF134EF98FC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51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pcomitz@liv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cs231n.stanford.edu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udacit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udacity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bastianraschka.com/faq/docs/logisticregr-neuralnet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i.stack.imgur.com/pOR6t.png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comitz/reforge_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nist.gov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comitz/reforge_ml/blob/master/MNIST_for_beginners.ipynb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aima.cs.berkeley.edu/" TargetMode="External"/><Relationship Id="rId3" Type="http://schemas.openxmlformats.org/officeDocument/2006/relationships/hyperlink" Target="http://neuralnetworksanddeeplearning.com/index.html" TargetMode="External"/><Relationship Id="rId7" Type="http://schemas.openxmlformats.org/officeDocument/2006/relationships/hyperlink" Target="https://en.wikipedia.org/wiki/Portal:Machine_learn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231n.stanford.edu/" TargetMode="External"/><Relationship Id="rId5" Type="http://schemas.openxmlformats.org/officeDocument/2006/relationships/hyperlink" Target="https://www.udacity.com/course/intro-to-machine-learning--ud120" TargetMode="External"/><Relationship Id="rId10" Type="http://schemas.openxmlformats.org/officeDocument/2006/relationships/hyperlink" Target="https://www.coursera.org/courses?languages=en&amp;query=ai" TargetMode="External"/><Relationship Id="rId4" Type="http://schemas.openxmlformats.org/officeDocument/2006/relationships/hyperlink" Target="http://playground.tensorflow.org/#activation=tanh&amp;batchSize=10&amp;dataset=circle&amp;regDataset=reg-plane&amp;learningRate=0.03&amp;regularizationRate=0&amp;noise=0&amp;networkShape=4,2&amp;seed=0.29635&amp;showTestData=false&amp;discretize=false&amp;percTrainData=50&amp;x=true&amp;y=true&amp;xTimesY=false&amp;xSquared=false&amp;ySquared=false&amp;cosX=false&amp;sinX=false&amp;cosY=false&amp;sinY=false&amp;collectStats=false&amp;problem=classification&amp;initZero=false&amp;hideText=false" TargetMode="External"/><Relationship Id="rId9" Type="http://schemas.openxmlformats.org/officeDocument/2006/relationships/hyperlink" Target="https://www.edx.org/course/artificial-intelligence-ai-columbiax-csmm-101x-0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ETeeSYMGZn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94670"/>
            <a:ext cx="7623175" cy="1752600"/>
          </a:xfrm>
        </p:spPr>
        <p:txBody>
          <a:bodyPr/>
          <a:lstStyle/>
          <a:p>
            <a:pPr eaLnBrk="1" hangingPunct="1"/>
            <a:br>
              <a:rPr lang="en-US" sz="4800" dirty="0"/>
            </a:br>
            <a:r>
              <a:rPr lang="en-US" sz="4800" dirty="0"/>
              <a:t>Machine Learning Introduction</a:t>
            </a:r>
            <a:br>
              <a:rPr lang="en-US" sz="4800" dirty="0"/>
            </a:br>
            <a:br>
              <a:rPr lang="en-US" sz="3600" dirty="0"/>
            </a:br>
            <a:br>
              <a:rPr lang="en-US" sz="4800" dirty="0"/>
            </a:br>
            <a:br>
              <a:rPr lang="en-US" sz="4800" dirty="0"/>
            </a:b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6797" y="2414982"/>
            <a:ext cx="6553200" cy="1752600"/>
          </a:xfrm>
        </p:spPr>
        <p:txBody>
          <a:bodyPr/>
          <a:lstStyle/>
          <a:p>
            <a:pPr eaLnBrk="1" hangingPunct="1"/>
            <a:r>
              <a:rPr lang="en-US" dirty="0"/>
              <a:t>Dr. Paul H. Comitz</a:t>
            </a:r>
          </a:p>
          <a:p>
            <a:pPr eaLnBrk="1" hangingPunct="1"/>
            <a:r>
              <a:rPr lang="en-US" dirty="0">
                <a:hlinkClick r:id="rId2"/>
              </a:rPr>
              <a:t>pcomitz@live.com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5" name="Picture 4" descr="A person standing posing for the camera&#10;&#10;Description generated with high confidence">
            <a:extLst>
              <a:ext uri="{FF2B5EF4-FFF2-40B4-BE49-F238E27FC236}">
                <a16:creationId xmlns:a16="http://schemas.microsoft.com/office/drawing/2014/main" id="{BD864AEE-86B8-416F-9574-232463E89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650" y="4069516"/>
            <a:ext cx="3657600" cy="2526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317121-15DF-44FA-A2AF-7C216D73D8BA}"/>
              </a:ext>
            </a:extLst>
          </p:cNvPr>
          <p:cNvSpPr txBox="1"/>
          <p:nvPr/>
        </p:nvSpPr>
        <p:spPr>
          <a:xfrm>
            <a:off x="2247412" y="6595546"/>
            <a:ext cx="4499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Professor John Von Neumann and one of the first “Von Neumann” machines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3822-0207-4595-96EE-DBB4F819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91A43-BEB9-474F-A223-E0FF93C7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103240"/>
            <a:ext cx="8229600" cy="2181151"/>
          </a:xfrm>
        </p:spPr>
        <p:txBody>
          <a:bodyPr/>
          <a:lstStyle/>
          <a:p>
            <a:r>
              <a:rPr lang="en-US" sz="2400" dirty="0"/>
              <a:t>Field of Artificial Intelligence </a:t>
            </a:r>
          </a:p>
          <a:p>
            <a:r>
              <a:rPr lang="en-US" sz="2400" dirty="0"/>
              <a:t>Computers learn environment from data rather that rules in computer programs </a:t>
            </a:r>
          </a:p>
          <a:p>
            <a:r>
              <a:rPr lang="en-US" sz="2400" dirty="0"/>
              <a:t>With Supervised Learning </a:t>
            </a:r>
          </a:p>
          <a:p>
            <a:pPr lvl="1"/>
            <a:r>
              <a:rPr lang="en-US" sz="2000" dirty="0"/>
              <a:t>Train with known data </a:t>
            </a:r>
          </a:p>
          <a:p>
            <a:r>
              <a:rPr lang="en-US" sz="2400" dirty="0">
                <a:hlinkClick r:id="rId2"/>
              </a:rPr>
              <a:t>Classifier in browser </a:t>
            </a:r>
            <a:endParaRPr lang="en-US" sz="2400" dirty="0"/>
          </a:p>
        </p:txBody>
      </p:sp>
      <p:pic>
        <p:nvPicPr>
          <p:cNvPr id="5" name="Picture 4" descr="A picture containing photo, many, different&#10;&#10;Description generated with high confidence">
            <a:extLst>
              <a:ext uri="{FF2B5EF4-FFF2-40B4-BE49-F238E27FC236}">
                <a16:creationId xmlns:a16="http://schemas.microsoft.com/office/drawing/2014/main" id="{FFA6E5B1-483F-450E-910C-9E80D5174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657600"/>
            <a:ext cx="2743200" cy="2743200"/>
          </a:xfrm>
          <a:prstGeom prst="rect">
            <a:avLst/>
          </a:prstGeom>
        </p:spPr>
      </p:pic>
      <p:pic>
        <p:nvPicPr>
          <p:cNvPr id="7" name="Picture 6" descr="A group of people standing in front of a crowd&#10;&#10;Description generated with high confidence">
            <a:extLst>
              <a:ext uri="{FF2B5EF4-FFF2-40B4-BE49-F238E27FC236}">
                <a16:creationId xmlns:a16="http://schemas.microsoft.com/office/drawing/2014/main" id="{24EF4B9F-8DFC-40EB-BF03-D8D2DECF8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52" y="3657600"/>
            <a:ext cx="274320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AB4700-4E98-444C-80DF-7F062D92EA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688080"/>
            <a:ext cx="2788920" cy="27889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E7E6C4-4C7D-4738-A9D2-11C4E2782579}"/>
              </a:ext>
            </a:extLst>
          </p:cNvPr>
          <p:cNvSpPr/>
          <p:nvPr/>
        </p:nvSpPr>
        <p:spPr>
          <a:xfrm>
            <a:off x="3855720" y="6459391"/>
            <a:ext cx="5288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http://cs231n.stanford.edu/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0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16E2-FC74-4D00-9A0B-1F542F17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Data </a:t>
            </a:r>
            <a:br>
              <a:rPr lang="en-US" dirty="0"/>
            </a:br>
            <a:r>
              <a:rPr lang="en-US" sz="2800" dirty="0"/>
              <a:t>What is the best line that fits these points?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7C4314-7885-4F97-9743-AB3798836B5F}"/>
              </a:ext>
            </a:extLst>
          </p:cNvPr>
          <p:cNvCxnSpPr/>
          <p:nvPr/>
        </p:nvCxnSpPr>
        <p:spPr>
          <a:xfrm flipV="1">
            <a:off x="990600" y="2286000"/>
            <a:ext cx="4953000" cy="1600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839A5D8-5E19-4EDE-A801-BBE6A7C7E6FE}"/>
              </a:ext>
            </a:extLst>
          </p:cNvPr>
          <p:cNvSpPr/>
          <p:nvPr/>
        </p:nvSpPr>
        <p:spPr>
          <a:xfrm>
            <a:off x="4457700" y="1600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CCB69E-33F2-4D46-A6EC-1D77DDEB932A}"/>
              </a:ext>
            </a:extLst>
          </p:cNvPr>
          <p:cNvSpPr/>
          <p:nvPr/>
        </p:nvSpPr>
        <p:spPr>
          <a:xfrm>
            <a:off x="2971800" y="14478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2EE2E5-B6F6-4961-B6DD-6A00032FBD65}"/>
              </a:ext>
            </a:extLst>
          </p:cNvPr>
          <p:cNvSpPr/>
          <p:nvPr/>
        </p:nvSpPr>
        <p:spPr>
          <a:xfrm>
            <a:off x="990600" y="2743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121060-B718-446C-94C7-677C29A6BF59}"/>
              </a:ext>
            </a:extLst>
          </p:cNvPr>
          <p:cNvCxnSpPr>
            <a:cxnSpLocks/>
          </p:cNvCxnSpPr>
          <p:nvPr/>
        </p:nvCxnSpPr>
        <p:spPr>
          <a:xfrm flipV="1">
            <a:off x="4572000" y="1832112"/>
            <a:ext cx="0" cy="911088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571EBB-5B31-436C-BD47-0A2A1441FA60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3086100" y="1676400"/>
            <a:ext cx="0" cy="1524002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EDF58C-E366-43A8-BEB5-0FC59DEB5E9B}"/>
              </a:ext>
            </a:extLst>
          </p:cNvPr>
          <p:cNvCxnSpPr>
            <a:cxnSpLocks/>
          </p:cNvCxnSpPr>
          <p:nvPr/>
        </p:nvCxnSpPr>
        <p:spPr>
          <a:xfrm flipV="1">
            <a:off x="1104900" y="2971800"/>
            <a:ext cx="0" cy="838200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0F255C-2BCF-40D0-BF13-F796042FA090}"/>
              </a:ext>
            </a:extLst>
          </p:cNvPr>
          <p:cNvSpPr txBox="1"/>
          <p:nvPr/>
        </p:nvSpPr>
        <p:spPr>
          <a:xfrm>
            <a:off x="1219200" y="4109255"/>
            <a:ext cx="4573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Error = sum of individual errors 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3E5F4F-BAF1-4AF8-921B-C85FC7BF607D}"/>
              </a:ext>
            </a:extLst>
          </p:cNvPr>
          <p:cNvCxnSpPr>
            <a:cxnSpLocks/>
          </p:cNvCxnSpPr>
          <p:nvPr/>
        </p:nvCxnSpPr>
        <p:spPr>
          <a:xfrm>
            <a:off x="1828800" y="4724400"/>
            <a:ext cx="800100" cy="0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579BE9-552C-4CDA-BA19-1529F4662AE3}"/>
              </a:ext>
            </a:extLst>
          </p:cNvPr>
          <p:cNvCxnSpPr>
            <a:cxnSpLocks/>
          </p:cNvCxnSpPr>
          <p:nvPr/>
        </p:nvCxnSpPr>
        <p:spPr>
          <a:xfrm>
            <a:off x="4191000" y="4724400"/>
            <a:ext cx="990600" cy="0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033EEE-188C-49CD-B0C2-C63923D35AE7}"/>
              </a:ext>
            </a:extLst>
          </p:cNvPr>
          <p:cNvCxnSpPr>
            <a:cxnSpLocks/>
          </p:cNvCxnSpPr>
          <p:nvPr/>
        </p:nvCxnSpPr>
        <p:spPr>
          <a:xfrm>
            <a:off x="2628900" y="4724400"/>
            <a:ext cx="1600200" cy="0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22AFC4-7EED-4399-A9B7-8B36A4C5CCE9}"/>
              </a:ext>
            </a:extLst>
          </p:cNvPr>
          <p:cNvCxnSpPr>
            <a:cxnSpLocks/>
          </p:cNvCxnSpPr>
          <p:nvPr/>
        </p:nvCxnSpPr>
        <p:spPr>
          <a:xfrm flipV="1">
            <a:off x="990600" y="2874390"/>
            <a:ext cx="5334000" cy="118218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EF3837-7812-45A0-A594-2681D3B02F44}"/>
              </a:ext>
            </a:extLst>
          </p:cNvPr>
          <p:cNvCxnSpPr>
            <a:endCxn id="8" idx="4"/>
          </p:cNvCxnSpPr>
          <p:nvPr/>
        </p:nvCxnSpPr>
        <p:spPr>
          <a:xfrm flipV="1">
            <a:off x="1104900" y="2971800"/>
            <a:ext cx="0" cy="1067880"/>
          </a:xfrm>
          <a:prstGeom prst="line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0344000-F71B-466A-9867-694EE8A93F33}"/>
              </a:ext>
            </a:extLst>
          </p:cNvPr>
          <p:cNvCxnSpPr>
            <a:cxnSpLocks/>
          </p:cNvCxnSpPr>
          <p:nvPr/>
        </p:nvCxnSpPr>
        <p:spPr>
          <a:xfrm>
            <a:off x="1828800" y="5274120"/>
            <a:ext cx="1143000" cy="0"/>
          </a:xfrm>
          <a:prstGeom prst="line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D7E802-B1F9-40AF-82B5-E494AE7325CF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3086100" y="1676400"/>
            <a:ext cx="0" cy="190500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0B3E70-6B04-4E0B-AB83-45C99A9E2BD3}"/>
              </a:ext>
            </a:extLst>
          </p:cNvPr>
          <p:cNvCxnSpPr>
            <a:cxnSpLocks/>
          </p:cNvCxnSpPr>
          <p:nvPr/>
        </p:nvCxnSpPr>
        <p:spPr>
          <a:xfrm>
            <a:off x="2958217" y="5274120"/>
            <a:ext cx="1842383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EC647C-8F94-420A-A98D-CF0D015A3880}"/>
              </a:ext>
            </a:extLst>
          </p:cNvPr>
          <p:cNvCxnSpPr>
            <a:cxnSpLocks/>
          </p:cNvCxnSpPr>
          <p:nvPr/>
        </p:nvCxnSpPr>
        <p:spPr>
          <a:xfrm flipV="1">
            <a:off x="4572000" y="1828800"/>
            <a:ext cx="0" cy="144780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70A534-CD6F-47E4-9E46-28CF3AEC6093}"/>
              </a:ext>
            </a:extLst>
          </p:cNvPr>
          <p:cNvCxnSpPr>
            <a:cxnSpLocks/>
          </p:cNvCxnSpPr>
          <p:nvPr/>
        </p:nvCxnSpPr>
        <p:spPr>
          <a:xfrm>
            <a:off x="4801925" y="5274120"/>
            <a:ext cx="1522675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B651977-F72D-4F86-869B-BF3737A097CE}"/>
              </a:ext>
            </a:extLst>
          </p:cNvPr>
          <p:cNvCxnSpPr>
            <a:cxnSpLocks/>
          </p:cNvCxnSpPr>
          <p:nvPr/>
        </p:nvCxnSpPr>
        <p:spPr>
          <a:xfrm flipV="1">
            <a:off x="990600" y="1989360"/>
            <a:ext cx="4191000" cy="1476120"/>
          </a:xfrm>
          <a:prstGeom prst="straightConnector1">
            <a:avLst/>
          </a:prstGeom>
          <a:ln w="254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19FFDC-4FD8-481F-B94A-F80F88526CE0}"/>
              </a:ext>
            </a:extLst>
          </p:cNvPr>
          <p:cNvCxnSpPr>
            <a:cxnSpLocks/>
          </p:cNvCxnSpPr>
          <p:nvPr/>
        </p:nvCxnSpPr>
        <p:spPr>
          <a:xfrm flipV="1">
            <a:off x="1104900" y="2971800"/>
            <a:ext cx="0" cy="4572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6439990-9154-49D0-BB79-2887FF983709}"/>
              </a:ext>
            </a:extLst>
          </p:cNvPr>
          <p:cNvCxnSpPr>
            <a:endCxn id="7" idx="4"/>
          </p:cNvCxnSpPr>
          <p:nvPr/>
        </p:nvCxnSpPr>
        <p:spPr>
          <a:xfrm flipV="1">
            <a:off x="3086100" y="1676400"/>
            <a:ext cx="0" cy="1051020"/>
          </a:xfrm>
          <a:prstGeom prst="line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227051-3A68-4503-AADE-BF183F75C01A}"/>
              </a:ext>
            </a:extLst>
          </p:cNvPr>
          <p:cNvCxnSpPr>
            <a:endCxn id="6" idx="4"/>
          </p:cNvCxnSpPr>
          <p:nvPr/>
        </p:nvCxnSpPr>
        <p:spPr>
          <a:xfrm flipV="1">
            <a:off x="4572000" y="1828800"/>
            <a:ext cx="0" cy="373110"/>
          </a:xfrm>
          <a:prstGeom prst="line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4168FC3-4C3D-4FFB-B9D6-B56B663EFD84}"/>
              </a:ext>
            </a:extLst>
          </p:cNvPr>
          <p:cNvCxnSpPr>
            <a:cxnSpLocks/>
          </p:cNvCxnSpPr>
          <p:nvPr/>
        </p:nvCxnSpPr>
        <p:spPr>
          <a:xfrm>
            <a:off x="1828800" y="5791200"/>
            <a:ext cx="400050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1E31C8-F43D-4A26-98BF-8549A4CFB8D5}"/>
              </a:ext>
            </a:extLst>
          </p:cNvPr>
          <p:cNvCxnSpPr>
            <a:cxnSpLocks/>
          </p:cNvCxnSpPr>
          <p:nvPr/>
        </p:nvCxnSpPr>
        <p:spPr>
          <a:xfrm>
            <a:off x="2209800" y="5791200"/>
            <a:ext cx="1200150" cy="0"/>
          </a:xfrm>
          <a:prstGeom prst="line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D5EEDBF-0D37-41F8-B43D-74F6D5070641}"/>
              </a:ext>
            </a:extLst>
          </p:cNvPr>
          <p:cNvCxnSpPr>
            <a:cxnSpLocks/>
          </p:cNvCxnSpPr>
          <p:nvPr/>
        </p:nvCxnSpPr>
        <p:spPr>
          <a:xfrm>
            <a:off x="3352800" y="5791200"/>
            <a:ext cx="330390" cy="0"/>
          </a:xfrm>
          <a:prstGeom prst="line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6079AAB-E5EA-48F3-9538-A639A0FDE972}"/>
              </a:ext>
            </a:extLst>
          </p:cNvPr>
          <p:cNvSpPr/>
          <p:nvPr/>
        </p:nvSpPr>
        <p:spPr>
          <a:xfrm>
            <a:off x="457200" y="6096000"/>
            <a:ext cx="8301080" cy="685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Find the solution that fits the data  </a:t>
            </a:r>
          </a:p>
        </p:txBody>
      </p:sp>
    </p:spTree>
    <p:extLst>
      <p:ext uri="{BB962C8B-B14F-4D97-AF65-F5344CB8AC3E}">
        <p14:creationId xmlns:p14="http://schemas.microsoft.com/office/powerpoint/2010/main" val="76110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, snow&#10;&#10;Description generated with very high confidence">
            <a:extLst>
              <a:ext uri="{FF2B5EF4-FFF2-40B4-BE49-F238E27FC236}">
                <a16:creationId xmlns:a16="http://schemas.microsoft.com/office/drawing/2014/main" id="{7C8E4361-D5A4-4874-A7C7-C56EA3ED2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933353"/>
            <a:ext cx="4191000" cy="23581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EB5FEF-C766-4690-942F-A1E2002B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D496-FCB6-4FBC-A1F2-757F153A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64371"/>
            <a:ext cx="8229600" cy="4530725"/>
          </a:xfrm>
        </p:spPr>
        <p:txBody>
          <a:bodyPr/>
          <a:lstStyle/>
          <a:p>
            <a:r>
              <a:rPr lang="en-US" dirty="0"/>
              <a:t>Move the line in the direction of decreasing error until error is minimized</a:t>
            </a:r>
          </a:p>
          <a:p>
            <a:pPr lvl="1"/>
            <a:r>
              <a:rPr lang="en-US" dirty="0"/>
              <a:t>Square the error to avoid negative distances </a:t>
            </a:r>
          </a:p>
          <a:p>
            <a:pPr lvl="2"/>
            <a:r>
              <a:rPr lang="en-US" dirty="0"/>
              <a:t>Least squares </a:t>
            </a:r>
          </a:p>
          <a:p>
            <a:pPr lvl="1"/>
            <a:r>
              <a:rPr lang="en-US" dirty="0"/>
              <a:t>Use for continuous data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A093C0-0611-45EE-B0A3-5A0D45F7D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229178"/>
            <a:ext cx="5772956" cy="666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402BB-8354-4899-A73E-DA58D8A43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719589"/>
            <a:ext cx="3000794" cy="51442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765C03-E59C-4D25-B7A5-58743439786A}"/>
              </a:ext>
            </a:extLst>
          </p:cNvPr>
          <p:cNvSpPr/>
          <p:nvPr/>
        </p:nvSpPr>
        <p:spPr>
          <a:xfrm>
            <a:off x="685800" y="5968368"/>
            <a:ext cx="7620000" cy="65717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 best fit is the choice of coefficients that results in the smallest error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D32502-8ECD-49A7-9A6F-C363BCF49F7B}"/>
              </a:ext>
            </a:extLst>
          </p:cNvPr>
          <p:cNvSpPr txBox="1"/>
          <p:nvPr/>
        </p:nvSpPr>
        <p:spPr>
          <a:xfrm>
            <a:off x="5693194" y="2788833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x</a:t>
            </a:r>
            <a:r>
              <a:rPr lang="en-US" sz="1800" baseline="30000" dirty="0"/>
              <a:t>i</a:t>
            </a:r>
            <a:r>
              <a:rPr lang="en-US" sz="1800" dirty="0"/>
              <a:t> = independent variable, ith observation</a:t>
            </a:r>
          </a:p>
          <a:p>
            <a:pPr marL="285750" indent="-285750">
              <a:buFont typeface="Symbol" panose="05050102010706020507" pitchFamily="18" charset="2"/>
              <a:buChar char="b"/>
            </a:pPr>
            <a:r>
              <a:rPr lang="en-US" sz="1800" dirty="0">
                <a:latin typeface="+mn-lt"/>
              </a:rPr>
              <a:t>= regression coefficient</a:t>
            </a:r>
          </a:p>
          <a:p>
            <a:r>
              <a:rPr lang="en-US" sz="1800" dirty="0">
                <a:latin typeface="Symbol" panose="05050102010706020507" pitchFamily="18" charset="2"/>
              </a:rPr>
              <a:t>e</a:t>
            </a:r>
            <a:r>
              <a:rPr lang="en-US" sz="1800" dirty="0">
                <a:latin typeface="+mn-lt"/>
              </a:rPr>
              <a:t> = error term</a:t>
            </a:r>
            <a:endParaRPr lang="en-US" sz="1800" dirty="0">
              <a:latin typeface="Symbol" panose="05050102010706020507" pitchFamily="18" charset="2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336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4BDC-AD80-420E-B77A-0D427C2F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4A6E-5198-4847-80B6-2E90C239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426773"/>
          </a:xfrm>
        </p:spPr>
        <p:txBody>
          <a:bodyPr/>
          <a:lstStyle/>
          <a:p>
            <a:r>
              <a:rPr lang="en-US" dirty="0"/>
              <a:t>Linear regression provides a way to predict continuous data </a:t>
            </a:r>
          </a:p>
          <a:p>
            <a:r>
              <a:rPr lang="en-US" dirty="0"/>
              <a:t>Logistic regression provides a mechanism to </a:t>
            </a:r>
            <a:r>
              <a:rPr lang="en-US" i="1" dirty="0"/>
              <a:t>classify </a:t>
            </a:r>
            <a:r>
              <a:rPr lang="en-US" dirty="0"/>
              <a:t>data </a:t>
            </a:r>
          </a:p>
          <a:p>
            <a:pPr lvl="1"/>
            <a:r>
              <a:rPr lang="en-US" dirty="0"/>
              <a:t>Discrete or categorical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2E18A-C56A-496C-AD73-800749D3F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39" y="3200400"/>
            <a:ext cx="3134162" cy="2800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B0C5EB-BB21-4ADB-90E3-4FFC25C4C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" y="3779088"/>
            <a:ext cx="6211167" cy="790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2057C8-AFC6-413C-ABCD-EF469C0F576C}"/>
              </a:ext>
            </a:extLst>
          </p:cNvPr>
          <p:cNvSpPr txBox="1"/>
          <p:nvPr/>
        </p:nvSpPr>
        <p:spPr>
          <a:xfrm>
            <a:off x="691329" y="4646343"/>
            <a:ext cx="5110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 coefficient are selected to predict a probability for </a:t>
            </a:r>
          </a:p>
          <a:p>
            <a:r>
              <a:rPr lang="en-US" sz="1600" dirty="0"/>
              <a:t>a given class</a:t>
            </a:r>
          </a:p>
          <a:p>
            <a:pPr lvl="1"/>
            <a:r>
              <a:rPr lang="en-US" sz="1600" dirty="0"/>
              <a:t>P(digit = 1)</a:t>
            </a:r>
          </a:p>
          <a:p>
            <a:pPr lvl="1"/>
            <a:r>
              <a:rPr lang="en-US" sz="1600" dirty="0"/>
              <a:t>P(image is a bird)</a:t>
            </a:r>
          </a:p>
          <a:p>
            <a:pPr lvl="1"/>
            <a:r>
              <a:rPr lang="en-US" sz="1600" dirty="0"/>
              <a:t>P(patient is a smoker)</a:t>
            </a:r>
          </a:p>
        </p:txBody>
      </p:sp>
    </p:spTree>
    <p:extLst>
      <p:ext uri="{BB962C8B-B14F-4D97-AF65-F5344CB8AC3E}">
        <p14:creationId xmlns:p14="http://schemas.microsoft.com/office/powerpoint/2010/main" val="2381185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7CFA-289D-4CC4-8338-49F0E533B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(1)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A41A33-17D8-48FC-91F1-14A224F9BBAE}"/>
              </a:ext>
            </a:extLst>
          </p:cNvPr>
          <p:cNvSpPr txBox="1"/>
          <p:nvPr/>
        </p:nvSpPr>
        <p:spPr>
          <a:xfrm>
            <a:off x="685800" y="6400800"/>
            <a:ext cx="1611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 from </a:t>
            </a:r>
            <a:r>
              <a:rPr lang="en-US" dirty="0">
                <a:hlinkClick r:id="rId2"/>
              </a:rPr>
              <a:t>udacity.com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FFE98C-B9C1-4C33-8E20-E866DD3DD7C8}"/>
              </a:ext>
            </a:extLst>
          </p:cNvPr>
          <p:cNvSpPr txBox="1"/>
          <p:nvPr/>
        </p:nvSpPr>
        <p:spPr>
          <a:xfrm>
            <a:off x="5518597" y="1536700"/>
            <a:ext cx="354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Green = accept students</a:t>
            </a:r>
          </a:p>
          <a:p>
            <a:r>
              <a:rPr lang="en-US" sz="2400" dirty="0"/>
              <a:t>Should student 4 be </a:t>
            </a:r>
          </a:p>
          <a:p>
            <a:r>
              <a:rPr lang="en-US" sz="2400" dirty="0"/>
              <a:t>accepted?  </a:t>
            </a:r>
          </a:p>
        </p:txBody>
      </p:sp>
      <p:pic>
        <p:nvPicPr>
          <p:cNvPr id="13" name="Picture 12" descr="A close up of a device&#10;&#10;Description generated with high confidence">
            <a:extLst>
              <a:ext uri="{FF2B5EF4-FFF2-40B4-BE49-F238E27FC236}">
                <a16:creationId xmlns:a16="http://schemas.microsoft.com/office/drawing/2014/main" id="{D77C73A0-7D92-4073-804C-6AFFE1F68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5025898" cy="25162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0784BA-40E1-4CC8-8289-765339324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610642"/>
            <a:ext cx="4376931" cy="26863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24D3C5-0B4A-4ADF-8E89-356661AB6579}"/>
              </a:ext>
            </a:extLst>
          </p:cNvPr>
          <p:cNvSpPr txBox="1"/>
          <p:nvPr/>
        </p:nvSpPr>
        <p:spPr>
          <a:xfrm>
            <a:off x="4495800" y="3778879"/>
            <a:ext cx="36880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Perhaps there is a better </a:t>
            </a:r>
          </a:p>
          <a:p>
            <a:r>
              <a:rPr lang="en-US" sz="2400" dirty="0"/>
              <a:t>distribution</a:t>
            </a:r>
          </a:p>
          <a:p>
            <a:endParaRPr lang="en-US" sz="2400" dirty="0"/>
          </a:p>
          <a:p>
            <a:r>
              <a:rPr lang="en-US" sz="2400" dirty="0"/>
              <a:t>Is a single line sufficient? </a:t>
            </a:r>
          </a:p>
        </p:txBody>
      </p:sp>
    </p:spTree>
    <p:extLst>
      <p:ext uri="{BB962C8B-B14F-4D97-AF65-F5344CB8AC3E}">
        <p14:creationId xmlns:p14="http://schemas.microsoft.com/office/powerpoint/2010/main" val="227871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7CFA-289D-4CC4-8338-49F0E533B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(2)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A41A33-17D8-48FC-91F1-14A224F9BBAE}"/>
              </a:ext>
            </a:extLst>
          </p:cNvPr>
          <p:cNvSpPr txBox="1"/>
          <p:nvPr/>
        </p:nvSpPr>
        <p:spPr>
          <a:xfrm>
            <a:off x="239706" y="6400846"/>
            <a:ext cx="1611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 from </a:t>
            </a:r>
            <a:r>
              <a:rPr lang="en-US" dirty="0">
                <a:hlinkClick r:id="rId2"/>
              </a:rPr>
              <a:t>udacity.com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FFE98C-B9C1-4C33-8E20-E866DD3DD7C8}"/>
              </a:ext>
            </a:extLst>
          </p:cNvPr>
          <p:cNvSpPr txBox="1"/>
          <p:nvPr/>
        </p:nvSpPr>
        <p:spPr>
          <a:xfrm>
            <a:off x="4572000" y="959029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two lines</a:t>
            </a:r>
          </a:p>
          <a:p>
            <a:endParaRPr lang="en-US" sz="2400" dirty="0"/>
          </a:p>
          <a:p>
            <a:r>
              <a:rPr lang="en-US" sz="2400" dirty="0"/>
              <a:t>Find the two lines using </a:t>
            </a:r>
          </a:p>
          <a:p>
            <a:r>
              <a:rPr lang="en-US" sz="2400" dirty="0"/>
              <a:t>gradient descent </a:t>
            </a:r>
          </a:p>
          <a:p>
            <a:endParaRPr lang="en-US" sz="2400" dirty="0"/>
          </a:p>
          <a:p>
            <a:r>
              <a:rPr lang="en-US" sz="2400" dirty="0"/>
              <a:t>This is called a </a:t>
            </a:r>
            <a:r>
              <a:rPr lang="en-US" sz="2400" b="1" i="1" dirty="0">
                <a:solidFill>
                  <a:srgbClr val="002060"/>
                </a:solidFill>
              </a:rPr>
              <a:t>Neural Network</a:t>
            </a:r>
          </a:p>
        </p:txBody>
      </p:sp>
      <p:pic>
        <p:nvPicPr>
          <p:cNvPr id="4" name="Picture 3" descr="A picture containing thing&#10;&#10;Description generated with high confidence">
            <a:extLst>
              <a:ext uri="{FF2B5EF4-FFF2-40B4-BE49-F238E27FC236}">
                <a16:creationId xmlns:a16="http://schemas.microsoft.com/office/drawing/2014/main" id="{DB572A95-7459-4CBD-BDB6-FA98C2C97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06" y="914400"/>
            <a:ext cx="4114866" cy="2656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6A40C6-6A6B-46AE-9C1B-244A055A90D1}"/>
              </a:ext>
            </a:extLst>
          </p:cNvPr>
          <p:cNvSpPr txBox="1"/>
          <p:nvPr/>
        </p:nvSpPr>
        <p:spPr>
          <a:xfrm>
            <a:off x="6562" y="3850687"/>
            <a:ext cx="91374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With a neural network we split the problem</a:t>
            </a:r>
          </a:p>
          <a:p>
            <a:r>
              <a:rPr lang="en-US" sz="2800" dirty="0"/>
              <a:t>into separate questions </a:t>
            </a:r>
          </a:p>
          <a:p>
            <a:pPr marL="514350" indent="-514350">
              <a:buAutoNum type="arabicParenR"/>
            </a:pPr>
            <a:r>
              <a:rPr lang="en-US" sz="2800" dirty="0"/>
              <a:t>Is the point of interest above the horizontal line?</a:t>
            </a:r>
          </a:p>
          <a:p>
            <a:pPr marL="514350" indent="-514350">
              <a:buAutoNum type="arabicParenR"/>
            </a:pPr>
            <a:r>
              <a:rPr lang="en-US" sz="2800" dirty="0"/>
              <a:t>Is the point of interest to the right of the vertical line? </a:t>
            </a:r>
          </a:p>
          <a:p>
            <a:pPr marL="514350" indent="-514350">
              <a:buAutoNum type="arabicParenR"/>
            </a:pPr>
            <a:r>
              <a:rPr lang="en-US" sz="2800" dirty="0"/>
              <a:t>Is the answer to both previous questions yes? </a:t>
            </a:r>
          </a:p>
        </p:txBody>
      </p:sp>
    </p:spTree>
    <p:extLst>
      <p:ext uri="{BB962C8B-B14F-4D97-AF65-F5344CB8AC3E}">
        <p14:creationId xmlns:p14="http://schemas.microsoft.com/office/powerpoint/2010/main" val="48564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E171-3388-484D-A396-0C924D59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(3)</a:t>
            </a:r>
          </a:p>
        </p:txBody>
      </p:sp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B60DF31-62B4-41A3-B030-2E4850C50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84" y="1524000"/>
            <a:ext cx="7211431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27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5B53-A848-47AB-9B24-9DB46CC9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A7F5-F0F4-4C64-839C-F099020B6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19200"/>
            <a:ext cx="8229600" cy="4530725"/>
          </a:xfrm>
        </p:spPr>
        <p:txBody>
          <a:bodyPr/>
          <a:lstStyle/>
          <a:p>
            <a:r>
              <a:rPr lang="en-US" dirty="0"/>
              <a:t>Basic unit of a neural network</a:t>
            </a:r>
          </a:p>
          <a:p>
            <a:r>
              <a:rPr lang="en-US" dirty="0"/>
              <a:t>Loosely model after a biological neuron  </a:t>
            </a:r>
          </a:p>
          <a:p>
            <a:r>
              <a:rPr lang="en-US" dirty="0"/>
              <a:t>Neurons can be combined to form complex networks </a:t>
            </a:r>
          </a:p>
        </p:txBody>
      </p:sp>
      <p:pic>
        <p:nvPicPr>
          <p:cNvPr id="5" name="Picture 4" descr="A drawing of a map&#10;&#10;Description generated with high confidence">
            <a:extLst>
              <a:ext uri="{FF2B5EF4-FFF2-40B4-BE49-F238E27FC236}">
                <a16:creationId xmlns:a16="http://schemas.microsoft.com/office/drawing/2014/main" id="{BBEE7154-7339-4DEA-A7F6-388419E2C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79364"/>
            <a:ext cx="2470150" cy="1047799"/>
          </a:xfrm>
          <a:prstGeom prst="rect">
            <a:avLst/>
          </a:prstGeom>
        </p:spPr>
      </p:pic>
      <p:pic>
        <p:nvPicPr>
          <p:cNvPr id="7" name="Picture 6" descr="A picture containing thing, object, clock&#10;&#10;Description generated with very high confidence">
            <a:extLst>
              <a:ext uri="{FF2B5EF4-FFF2-40B4-BE49-F238E27FC236}">
                <a16:creationId xmlns:a16="http://schemas.microsoft.com/office/drawing/2014/main" id="{04DC4220-BA9F-4587-9DC6-A96AC70C2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3684840"/>
            <a:ext cx="4683791" cy="2704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42CEAF-ABCA-43B5-930C-86357217FC96}"/>
              </a:ext>
            </a:extLst>
          </p:cNvPr>
          <p:cNvSpPr txBox="1"/>
          <p:nvPr/>
        </p:nvSpPr>
        <p:spPr>
          <a:xfrm>
            <a:off x="4724400" y="6389706"/>
            <a:ext cx="4118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4"/>
              </a:rPr>
              <a:t>https://sebastianraschka.com/faq/docs/logisticregr-neuralnet.html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31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F87BDC9-D8E4-481B-B565-47304862B22B}"/>
              </a:ext>
            </a:extLst>
          </p:cNvPr>
          <p:cNvSpPr/>
          <p:nvPr/>
        </p:nvSpPr>
        <p:spPr>
          <a:xfrm>
            <a:off x="381000" y="5943600"/>
            <a:ext cx="8305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90D07-9C48-452F-8BDC-9CBFD84A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 and Activation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51CD66-7B6B-4608-BB2E-487DF093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886200"/>
            <a:ext cx="8763000" cy="762000"/>
          </a:xfrm>
        </p:spPr>
        <p:txBody>
          <a:bodyPr/>
          <a:lstStyle/>
          <a:p>
            <a:r>
              <a:rPr lang="en-US" dirty="0"/>
              <a:t>Linear combination of weights, inputs, and bias, denoted h, are passed to an activation function</a:t>
            </a:r>
          </a:p>
          <a:p>
            <a:r>
              <a:rPr lang="en-US" dirty="0"/>
              <a:t>The activation function can be any function </a:t>
            </a:r>
          </a:p>
          <a:p>
            <a:pPr lvl="1"/>
            <a:r>
              <a:rPr lang="en-US" dirty="0"/>
              <a:t>Common choices are: </a:t>
            </a:r>
          </a:p>
          <a:p>
            <a:pPr lvl="2"/>
            <a:r>
              <a:rPr lang="en-US" dirty="0"/>
              <a:t>sigmoid 1/(1+</a:t>
            </a:r>
            <a:r>
              <a:rPr lang="en-US" i="1" dirty="0"/>
              <a:t>e</a:t>
            </a:r>
            <a:r>
              <a:rPr lang="en-US" dirty="0"/>
              <a:t>​−</a:t>
            </a:r>
            <a:r>
              <a:rPr lang="en-US" i="1" baseline="30000" dirty="0"/>
              <a:t>x</a:t>
            </a:r>
            <a:r>
              <a:rPr lang="en-US" baseline="30000" dirty="0"/>
              <a:t>​​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softmax – convert score to probabilities </a:t>
            </a:r>
          </a:p>
          <a:p>
            <a:pPr lvl="2"/>
            <a:endParaRPr lang="en-US" dirty="0"/>
          </a:p>
        </p:txBody>
      </p:sp>
      <p:pic>
        <p:nvPicPr>
          <p:cNvPr id="8" name="Picture 7" descr="A picture containing thing, object, clock&#10;&#10;Description generated with very high confidence">
            <a:extLst>
              <a:ext uri="{FF2B5EF4-FFF2-40B4-BE49-F238E27FC236}">
                <a16:creationId xmlns:a16="http://schemas.microsoft.com/office/drawing/2014/main" id="{77B2BF28-4C9E-4127-B592-E20F06731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70053"/>
            <a:ext cx="5181600" cy="2992347"/>
          </a:xfrm>
          <a:prstGeom prst="rect">
            <a:avLst/>
          </a:prstGeom>
        </p:spPr>
      </p:pic>
      <p:pic>
        <p:nvPicPr>
          <p:cNvPr id="10" name="Picture 9" descr="A picture containing thing, object, watch, clock&#10;&#10;Description generated with very high confidence">
            <a:extLst>
              <a:ext uri="{FF2B5EF4-FFF2-40B4-BE49-F238E27FC236}">
                <a16:creationId xmlns:a16="http://schemas.microsoft.com/office/drawing/2014/main" id="{369AFBB3-EDD9-4F6E-A140-A6899434B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751" y="2981230"/>
            <a:ext cx="2322498" cy="695358"/>
          </a:xfrm>
          <a:prstGeom prst="rect">
            <a:avLst/>
          </a:prstGeom>
        </p:spPr>
      </p:pic>
      <p:pic>
        <p:nvPicPr>
          <p:cNvPr id="12" name="Picture 11" descr="A picture containing thing, object&#10;&#10;Description generated with very high confidence">
            <a:extLst>
              <a:ext uri="{FF2B5EF4-FFF2-40B4-BE49-F238E27FC236}">
                <a16:creationId xmlns:a16="http://schemas.microsoft.com/office/drawing/2014/main" id="{189213A4-5326-4325-976A-8B542D901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5452453"/>
            <a:ext cx="1866900" cy="98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01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C1E7-9997-4AA3-9C2B-8D0C9265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39825"/>
          </a:xfrm>
        </p:spPr>
        <p:txBody>
          <a:bodyPr/>
          <a:lstStyle/>
          <a:p>
            <a:r>
              <a:rPr lang="en-US" dirty="0"/>
              <a:t>Gradient Descent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E4B1-1745-4118-92AB-7B710A907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98512"/>
            <a:ext cx="8458200" cy="4530725"/>
          </a:xfrm>
        </p:spPr>
        <p:txBody>
          <a:bodyPr/>
          <a:lstStyle/>
          <a:p>
            <a:r>
              <a:rPr lang="en-US" dirty="0"/>
              <a:t>The weights in a neural network are trained using a known set of data usually referred to as the training set </a:t>
            </a:r>
          </a:p>
          <a:p>
            <a:r>
              <a:rPr lang="en-US" dirty="0"/>
              <a:t>Gradient Descent is used to minimize the error in a network</a:t>
            </a:r>
          </a:p>
          <a:p>
            <a:r>
              <a:rPr lang="en-US" dirty="0"/>
              <a:t>Backpropagation – the error is propagated back to adjust the weights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5E108D-2AD5-4116-AFD6-5BB326C728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262062"/>
            <a:ext cx="3791721" cy="26213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2BA810-96A6-4EC4-BC17-6C1076E0956F}"/>
              </a:ext>
            </a:extLst>
          </p:cNvPr>
          <p:cNvSpPr/>
          <p:nvPr/>
        </p:nvSpPr>
        <p:spPr>
          <a:xfrm>
            <a:off x="6458721" y="6477000"/>
            <a:ext cx="21483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http://i.stack.imgur.com/pOR6t.png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39825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4530725"/>
          </a:xfrm>
        </p:spPr>
        <p:txBody>
          <a:bodyPr/>
          <a:lstStyle/>
          <a:p>
            <a:r>
              <a:rPr lang="en-US" dirty="0"/>
              <a:t>Machine Learning</a:t>
            </a:r>
          </a:p>
          <a:p>
            <a:r>
              <a:rPr lang="en-US" dirty="0"/>
              <a:t>Regression</a:t>
            </a:r>
          </a:p>
          <a:p>
            <a:r>
              <a:rPr lang="en-US" dirty="0"/>
              <a:t>Neural Networks</a:t>
            </a:r>
          </a:p>
          <a:p>
            <a:pPr lvl="1"/>
            <a:r>
              <a:rPr lang="en-US" dirty="0"/>
              <a:t>Gradient Descent</a:t>
            </a:r>
          </a:p>
          <a:p>
            <a:r>
              <a:rPr lang="en-US" dirty="0"/>
              <a:t>TensorFlow</a:t>
            </a:r>
          </a:p>
          <a:p>
            <a:pPr lvl="1"/>
            <a:r>
              <a:rPr lang="en-US" dirty="0"/>
              <a:t>Linear Regression </a:t>
            </a:r>
          </a:p>
          <a:p>
            <a:pPr lvl="1"/>
            <a:r>
              <a:rPr lang="en-US" dirty="0"/>
              <a:t>Simple NN </a:t>
            </a:r>
          </a:p>
          <a:p>
            <a:pPr lvl="1"/>
            <a:r>
              <a:rPr lang="en-US" dirty="0"/>
              <a:t>Classifier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B30D-DDC1-47E7-89F4-02E098E7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547E9-FA3A-4541-8731-AF7812617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530725"/>
          </a:xfrm>
        </p:spPr>
        <p:txBody>
          <a:bodyPr/>
          <a:lstStyle/>
          <a:p>
            <a:r>
              <a:rPr lang="en-US" dirty="0"/>
              <a:t>Compute network output </a:t>
            </a:r>
          </a:p>
          <a:p>
            <a:pPr lvl="1"/>
            <a:r>
              <a:rPr lang="en-US" dirty="0"/>
              <a:t>h = </a:t>
            </a:r>
            <a:r>
              <a:rPr lang="en-US" dirty="0">
                <a:latin typeface="Symbol" panose="05050102010706020507" pitchFamily="18" charset="2"/>
              </a:rPr>
              <a:t>S (</a:t>
            </a:r>
            <a:r>
              <a:rPr lang="en-US" dirty="0"/>
              <a:t>w</a:t>
            </a:r>
            <a:r>
              <a:rPr lang="en-US" i="1" baseline="-25000" dirty="0"/>
              <a:t>i</a:t>
            </a:r>
            <a:r>
              <a:rPr lang="en-US" dirty="0"/>
              <a:t>x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y^ = f(h)		# f is the activation function</a:t>
            </a:r>
          </a:p>
          <a:p>
            <a:r>
              <a:rPr lang="en-US" dirty="0"/>
              <a:t>Compute error </a:t>
            </a:r>
          </a:p>
          <a:p>
            <a:pPr lvl="1"/>
            <a:r>
              <a:rPr lang="en-US" dirty="0"/>
              <a:t>y – y^ 			# expected value – output</a:t>
            </a:r>
          </a:p>
          <a:p>
            <a:r>
              <a:rPr lang="en-US" dirty="0"/>
              <a:t>Compute error term </a:t>
            </a:r>
          </a:p>
          <a:p>
            <a:pPr lvl="1"/>
            <a:r>
              <a:rPr lang="en-US" dirty="0"/>
              <a:t>(y – y^)*f’(h)		# derivative activation function</a:t>
            </a:r>
          </a:p>
          <a:p>
            <a:r>
              <a:rPr lang="en-US" dirty="0"/>
              <a:t> Compute </a:t>
            </a:r>
            <a:r>
              <a:rPr lang="en-US" dirty="0">
                <a:latin typeface="Symbol" panose="05050102010706020507" pitchFamily="18" charset="2"/>
              </a:rPr>
              <a:t>Dw</a:t>
            </a:r>
            <a:r>
              <a:rPr lang="en-US" baseline="-25000" dirty="0"/>
              <a:t>i </a:t>
            </a:r>
            <a:r>
              <a:rPr lang="en-US" dirty="0"/>
              <a:t>(change in weights)</a:t>
            </a:r>
          </a:p>
          <a:p>
            <a:pPr lvl="1"/>
            <a:r>
              <a:rPr lang="en-US" dirty="0">
                <a:latin typeface="Symbol" panose="05050102010706020507" pitchFamily="18" charset="2"/>
              </a:rPr>
              <a:t>w</a:t>
            </a:r>
            <a:r>
              <a:rPr lang="en-US" baseline="-25000" dirty="0"/>
              <a:t>i = </a:t>
            </a:r>
            <a:r>
              <a:rPr lang="en-US" dirty="0">
                <a:latin typeface="Symbol" panose="05050102010706020507" pitchFamily="18" charset="2"/>
              </a:rPr>
              <a:t> h</a:t>
            </a:r>
            <a:r>
              <a:rPr lang="en-US" dirty="0"/>
              <a:t>*(y-y^)*x	 	#</a:t>
            </a:r>
            <a:r>
              <a:rPr lang="en-US" dirty="0">
                <a:latin typeface="Symbol" panose="05050102010706020507" pitchFamily="18" charset="2"/>
              </a:rPr>
              <a:t> h </a:t>
            </a:r>
            <a:r>
              <a:rPr lang="en-US" dirty="0"/>
              <a:t>is the learning rate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72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685800" y="4038600"/>
            <a:ext cx="8034969" cy="1600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r>
              <a:rPr lang="en-US" dirty="0"/>
              <a:t>Open source machine learning framework </a:t>
            </a:r>
          </a:p>
          <a:p>
            <a:r>
              <a:rPr lang="en-US" dirty="0"/>
              <a:t>Released approx. 1 year ago</a:t>
            </a:r>
          </a:p>
          <a:p>
            <a:r>
              <a:rPr lang="en-US" dirty="0"/>
              <a:t>Current version is 1.2</a:t>
            </a:r>
          </a:p>
          <a:p>
            <a:pPr lvl="1"/>
            <a:r>
              <a:rPr lang="en-US" dirty="0"/>
              <a:t>APIs in Python, Java, C, Go</a:t>
            </a:r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r>
              <a:rPr lang="en-US" sz="2000" i="1" dirty="0"/>
              <a:t>A software library for numerical computation using data flow graphs. Nodes in the graph represent mathematical operations, while the graph edges represent the multidimensional data arrays (tensors) </a:t>
            </a:r>
          </a:p>
          <a:p>
            <a:pPr marL="344487" lvl="1" indent="0">
              <a:buNone/>
            </a:pPr>
            <a:r>
              <a:rPr lang="en-US" sz="2000" i="1" dirty="0"/>
              <a:t>communicated between them.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169" y="459887"/>
            <a:ext cx="1752600" cy="10165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0" y="5295175"/>
            <a:ext cx="17876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 https://www.tensorflow.org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64915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…what’s a tensor?</a:t>
            </a:r>
            <a:br>
              <a:rPr lang="en-US" dirty="0"/>
            </a:br>
            <a:r>
              <a:rPr lang="en-US" sz="1000" dirty="0"/>
              <a:t>(https://www.tensorflow.org/get_started/get_started)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r>
              <a:rPr lang="en-US" dirty="0"/>
              <a:t>Central unit of data in TensorFlow</a:t>
            </a:r>
          </a:p>
          <a:p>
            <a:r>
              <a:rPr lang="en-US" dirty="0"/>
              <a:t>Multidimensional data array</a:t>
            </a:r>
          </a:p>
          <a:p>
            <a:pPr lvl="1"/>
            <a:r>
              <a:rPr lang="en-US" dirty="0"/>
              <a:t>Rank – number of dimensions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77813"/>
            <a:ext cx="1867634" cy="1368424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9600" y="3081333"/>
            <a:ext cx="7385035" cy="157088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2046" rIns="0" bIns="9204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# a rank 0 tensor; this is a scalar with shape []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1.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2.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3.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]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# a rank 1 tensor; this is a vector with shape [3]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[[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1.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2.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3.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], 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4.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5.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6.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]]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# a rank 2 tensor; a matrix with shape [2, 3]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[[[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1.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2.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3.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]], [[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7.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8.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/>
              </a:rPr>
              <a:t>9.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]]]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# a rank 3 tensor with shape [2, 1, 3]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652217"/>
            <a:ext cx="48672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97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2C31-C480-4998-BDE8-48C5324E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511300"/>
            <a:ext cx="5867400" cy="1362075"/>
          </a:xfrm>
        </p:spPr>
        <p:txBody>
          <a:bodyPr/>
          <a:lstStyle/>
          <a:p>
            <a:r>
              <a:rPr lang="en-US" sz="8800" dirty="0"/>
              <a:t>B R E A K</a:t>
            </a:r>
          </a:p>
        </p:txBody>
      </p:sp>
      <p:pic>
        <p:nvPicPr>
          <p:cNvPr id="4" name="Picture 3" descr="A picture containing person, indoor&#10;&#10;Description generated with very high confidence">
            <a:extLst>
              <a:ext uri="{FF2B5EF4-FFF2-40B4-BE49-F238E27FC236}">
                <a16:creationId xmlns:a16="http://schemas.microsoft.com/office/drawing/2014/main" id="{9B9F2C3B-5758-44A3-8FCB-33CD3B910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124200"/>
            <a:ext cx="4863353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75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43C0-1E6D-45E6-91DB-61369E8B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B9386-80BE-4E57-908C-7460C6694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</a:t>
            </a:r>
          </a:p>
          <a:p>
            <a:pPr lvl="1"/>
            <a:r>
              <a:rPr lang="en-US" dirty="0">
                <a:hlinkClick r:id="rId2"/>
              </a:rPr>
              <a:t>https://github.com/pcomitz/reforge_ml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Open the interactive notebook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TensorFlowGetting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Started.ipynb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280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E6C6-8BEE-448A-97A9-4183CAB57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Classifier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BC6D3-C1BB-4B94-B22A-CA5A91E3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30725"/>
          </a:xfrm>
        </p:spPr>
        <p:txBody>
          <a:bodyPr/>
          <a:lstStyle/>
          <a:p>
            <a:r>
              <a:rPr lang="en-US" dirty="0"/>
              <a:t>MNIST is Database of handwritten digits 0 - 9</a:t>
            </a:r>
          </a:p>
          <a:p>
            <a:r>
              <a:rPr lang="en-US" dirty="0"/>
              <a:t>Subset of larger data set available from </a:t>
            </a:r>
            <a:r>
              <a:rPr lang="en-US" dirty="0">
                <a:hlinkClick r:id="rId2"/>
              </a:rPr>
              <a:t>National Institute of Standards and Technology</a:t>
            </a:r>
            <a:endParaRPr lang="en-US" dirty="0"/>
          </a:p>
          <a:p>
            <a:r>
              <a:rPr lang="en-US" dirty="0"/>
              <a:t>Training set : 55000 images</a:t>
            </a:r>
          </a:p>
          <a:p>
            <a:r>
              <a:rPr lang="en-US" dirty="0"/>
              <a:t>Test Set: 10000 images</a:t>
            </a:r>
          </a:p>
          <a:p>
            <a:r>
              <a:rPr lang="en-US" dirty="0"/>
              <a:t>Each image 28 x 28 = 784 pixels</a:t>
            </a:r>
          </a:p>
          <a:p>
            <a:r>
              <a:rPr lang="en-US" dirty="0"/>
              <a:t>Each pixel has a greyscale value of 0 – 255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12BFF-491D-40D6-8696-9070C6C88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802" y="1752600"/>
            <a:ext cx="1453798" cy="140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23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ABC9-4262-46C9-B88E-AF468BBD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image data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442767-A2A5-4299-A6E6-56C638F30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74" y="1191937"/>
            <a:ext cx="2667000" cy="2667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191862-09CF-4537-AA64-23E5AB54C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381" y="1358461"/>
            <a:ext cx="2372056" cy="2333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DAA207-EA05-429F-9D20-887A078A6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597" y="3962400"/>
            <a:ext cx="2353003" cy="2410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2BA7A4-7CCB-4E44-B081-4EE10E9E7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82" y="3961333"/>
            <a:ext cx="2591162" cy="24958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38ACF2-9AA1-4C16-A021-397F5494BC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53" y="3995161"/>
            <a:ext cx="2333951" cy="2505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14BD4D-8C69-430C-94CA-EB4CCB34CD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526" y="1272724"/>
            <a:ext cx="2372056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19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98DD-C2E5-44B9-BCE1-56C7565A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detail</a:t>
            </a:r>
            <a:br>
              <a:rPr lang="en-US" dirty="0"/>
            </a:br>
            <a:r>
              <a:rPr lang="en-US" dirty="0"/>
              <a:t>784 features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21473-3E13-42CD-ACEC-35534C65C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5" y="1676400"/>
            <a:ext cx="7382905" cy="4191585"/>
          </a:xfrm>
        </p:spPr>
      </p:pic>
    </p:spTree>
    <p:extLst>
      <p:ext uri="{BB962C8B-B14F-4D97-AF65-F5344CB8AC3E}">
        <p14:creationId xmlns:p14="http://schemas.microsoft.com/office/powerpoint/2010/main" val="3544612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56ED-A167-42A7-B540-0801C62C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729B0-1BCE-4FDE-9776-73FF032A4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17638"/>
            <a:ext cx="4953000" cy="4530725"/>
          </a:xfrm>
        </p:spPr>
        <p:txBody>
          <a:bodyPr/>
          <a:lstStyle/>
          <a:p>
            <a:r>
              <a:rPr lang="en-US" dirty="0"/>
              <a:t>Load the images</a:t>
            </a:r>
          </a:p>
          <a:p>
            <a:r>
              <a:rPr lang="en-US" dirty="0"/>
              <a:t>Training set </a:t>
            </a:r>
          </a:p>
          <a:p>
            <a:pPr lvl="1"/>
            <a:r>
              <a:rPr lang="en-US" dirty="0"/>
              <a:t>55000 inputs</a:t>
            </a:r>
          </a:p>
          <a:p>
            <a:pPr lvl="1"/>
            <a:r>
              <a:rPr lang="en-US" dirty="0"/>
              <a:t>784 features per input </a:t>
            </a:r>
          </a:p>
          <a:p>
            <a:pPr lvl="2"/>
            <a:r>
              <a:rPr lang="en-US" dirty="0"/>
              <a:t>28 x 28 pixels</a:t>
            </a:r>
          </a:p>
          <a:p>
            <a:pPr lvl="1"/>
            <a:r>
              <a:rPr lang="en-US" dirty="0"/>
              <a:t>10 labels  </a:t>
            </a:r>
          </a:p>
          <a:p>
            <a:pPr lvl="2"/>
            <a:r>
              <a:rPr lang="en-US" dirty="0"/>
              <a:t> (0 1 2 3 4 5 6 7 8 9)</a:t>
            </a:r>
          </a:p>
          <a:p>
            <a:r>
              <a:rPr lang="en-US" dirty="0"/>
              <a:t>The classifier output is a label for each input </a:t>
            </a: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90872FA-9DE0-4A59-A3DC-449B22C734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522" y="1417638"/>
            <a:ext cx="4391278" cy="1987508"/>
          </a:xfrm>
          <a:prstGeom prst="rect">
            <a:avLst/>
          </a:prstGeom>
        </p:spPr>
      </p:pic>
      <p:pic>
        <p:nvPicPr>
          <p:cNvPr id="7" name="Picture 6" descr="A close up of a screen&#10;&#10;Description generated with high confidence">
            <a:extLst>
              <a:ext uri="{FF2B5EF4-FFF2-40B4-BE49-F238E27FC236}">
                <a16:creationId xmlns:a16="http://schemas.microsoft.com/office/drawing/2014/main" id="{450279CD-C8F0-4F6F-8E0D-E2FDEE38EC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980" y="4267200"/>
            <a:ext cx="440602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04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98EA-003E-4A0B-BDC6-4A66B7FE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Classifier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EE95-6E14-460A-B9F2-2CA542DB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dirty="0"/>
              <a:t>There is a weight for each input pixel – for each label or class. </a:t>
            </a:r>
          </a:p>
          <a:p>
            <a:pPr lvl="1"/>
            <a:r>
              <a:rPr lang="en-US" dirty="0"/>
              <a:t>784 input features * 10 classes = 7840 weights</a:t>
            </a:r>
          </a:p>
          <a:p>
            <a:r>
              <a:rPr lang="en-US" dirty="0"/>
              <a:t>10 bias values – one for each class</a:t>
            </a:r>
          </a:p>
          <a:p>
            <a:pPr marL="344487" lvl="1" indent="0">
              <a:buNone/>
            </a:pPr>
            <a:endParaRPr lang="en-US" dirty="0"/>
          </a:p>
        </p:txBody>
      </p:sp>
      <p:pic>
        <p:nvPicPr>
          <p:cNvPr id="5" name="Picture 4" descr="A picture containing object, thing&#10;&#10;Description generated with high confidence">
            <a:extLst>
              <a:ext uri="{FF2B5EF4-FFF2-40B4-BE49-F238E27FC236}">
                <a16:creationId xmlns:a16="http://schemas.microsoft.com/office/drawing/2014/main" id="{EE3FA5F5-094D-4863-B160-5673621FBE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38305"/>
            <a:ext cx="5486400" cy="2191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D2886D-1C01-4DBF-848E-190D9A4C0567}"/>
              </a:ext>
            </a:extLst>
          </p:cNvPr>
          <p:cNvSpPr txBox="1"/>
          <p:nvPr/>
        </p:nvSpPr>
        <p:spPr>
          <a:xfrm>
            <a:off x="495300" y="5529468"/>
            <a:ext cx="115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784 </a:t>
            </a:r>
            <a:r>
              <a:rPr lang="en-US" sz="2400" i="1" dirty="0"/>
              <a:t>x</a:t>
            </a:r>
            <a:r>
              <a:rPr lang="en-US" sz="2400" dirty="0"/>
              <a:t>’s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90E4ED-5BD4-4452-A894-BA708C9FA523}"/>
              </a:ext>
            </a:extLst>
          </p:cNvPr>
          <p:cNvSpPr txBox="1"/>
          <p:nvPr/>
        </p:nvSpPr>
        <p:spPr>
          <a:xfrm>
            <a:off x="2286000" y="5549854"/>
            <a:ext cx="1395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7840 </a:t>
            </a:r>
            <a:r>
              <a:rPr lang="en-US" sz="2400" i="1" dirty="0"/>
              <a:t>w’s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FB8562-D272-42C3-BCD9-8C97DF715AEA}"/>
              </a:ext>
            </a:extLst>
          </p:cNvPr>
          <p:cNvSpPr txBox="1"/>
          <p:nvPr/>
        </p:nvSpPr>
        <p:spPr>
          <a:xfrm>
            <a:off x="3994894" y="5529467"/>
            <a:ext cx="100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</a:t>
            </a:r>
            <a:r>
              <a:rPr lang="en-US" sz="2400" i="1" dirty="0"/>
              <a:t>b’s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4CCA8-B0DD-4AC1-B1C5-E88486FB3FF5}"/>
              </a:ext>
            </a:extLst>
          </p:cNvPr>
          <p:cNvSpPr txBox="1"/>
          <p:nvPr/>
        </p:nvSpPr>
        <p:spPr>
          <a:xfrm>
            <a:off x="6026045" y="5462518"/>
            <a:ext cx="983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</a:t>
            </a:r>
            <a:r>
              <a:rPr lang="en-US" sz="2400" i="1" dirty="0"/>
              <a:t>y’s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063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5DF7-93A5-4459-A1E3-88C91D7C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FB2A6-CAB7-4585-AF26-0F12FD406265}"/>
              </a:ext>
            </a:extLst>
          </p:cNvPr>
          <p:cNvSpPr txBox="1"/>
          <p:nvPr/>
        </p:nvSpPr>
        <p:spPr>
          <a:xfrm>
            <a:off x="304800" y="1219200"/>
            <a:ext cx="9169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 short session introducing selected </a:t>
            </a:r>
          </a:p>
          <a:p>
            <a:r>
              <a:rPr lang="en-US" sz="4000" dirty="0"/>
              <a:t>Machine learning topics. No prior </a:t>
            </a:r>
          </a:p>
          <a:p>
            <a:r>
              <a:rPr lang="en-US" sz="4000" dirty="0"/>
              <a:t>knowledge is assumed</a:t>
            </a:r>
            <a:r>
              <a:rPr lang="en-US" sz="4400" dirty="0"/>
              <a:t>. </a:t>
            </a:r>
          </a:p>
          <a:p>
            <a:pPr lvl="2"/>
            <a:r>
              <a:rPr lang="en-US" sz="4000" dirty="0">
                <a:solidFill>
                  <a:srgbClr val="0070C0"/>
                </a:solidFill>
              </a:rPr>
              <a:t>Regression </a:t>
            </a:r>
          </a:p>
          <a:p>
            <a:pPr lvl="2"/>
            <a:r>
              <a:rPr lang="en-US" sz="4000" dirty="0">
                <a:solidFill>
                  <a:srgbClr val="0070C0"/>
                </a:solidFill>
              </a:rPr>
              <a:t>Neural Networks </a:t>
            </a:r>
          </a:p>
          <a:p>
            <a:pPr lvl="2"/>
            <a:r>
              <a:rPr lang="en-US" sz="4000" dirty="0">
                <a:solidFill>
                  <a:srgbClr val="0070C0"/>
                </a:solidFill>
              </a:rPr>
              <a:t>Classification </a:t>
            </a:r>
          </a:p>
          <a:p>
            <a:r>
              <a:rPr lang="en-US" sz="4000" dirty="0"/>
              <a:t>Slides, discussion, hands-on </a:t>
            </a:r>
          </a:p>
        </p:txBody>
      </p:sp>
      <p:pic>
        <p:nvPicPr>
          <p:cNvPr id="7" name="Picture 6" descr="A picture containing thing, object&#10;&#10;Description generated with very high confidence">
            <a:extLst>
              <a:ext uri="{FF2B5EF4-FFF2-40B4-BE49-F238E27FC236}">
                <a16:creationId xmlns:a16="http://schemas.microsoft.com/office/drawing/2014/main" id="{697BEEBB-01C1-4457-B406-1AAC9C3791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788" y="3200400"/>
            <a:ext cx="2920012" cy="166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11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AEF3-327C-499C-B15E-949F9142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Classifier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C99FD-08FF-4E54-963B-9476B8F0C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2972962"/>
          </a:xfrm>
        </p:spPr>
        <p:txBody>
          <a:bodyPr/>
          <a:lstStyle/>
          <a:p>
            <a:r>
              <a:rPr lang="en-US" dirty="0"/>
              <a:t>The model is: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= tf.nn.softmax(tf.matmul(x,W)+b)</a:t>
            </a:r>
          </a:p>
        </p:txBody>
      </p:sp>
      <p:pic>
        <p:nvPicPr>
          <p:cNvPr id="6" name="Picture 5" descr="A clock on each of it s sides&#10;&#10;Description generated with high confidence">
            <a:extLst>
              <a:ext uri="{FF2B5EF4-FFF2-40B4-BE49-F238E27FC236}">
                <a16:creationId xmlns:a16="http://schemas.microsoft.com/office/drawing/2014/main" id="{5FD9FED3-FB93-48FD-B953-5801144039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930899"/>
            <a:ext cx="7620000" cy="18585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155831-F528-4C53-BC41-A73B8EA5642D}"/>
              </a:ext>
            </a:extLst>
          </p:cNvPr>
          <p:cNvSpPr txBox="1"/>
          <p:nvPr/>
        </p:nvSpPr>
        <p:spPr>
          <a:xfrm>
            <a:off x="2971800" y="4789436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784 rows, 10 columns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FF388B-D492-4C36-9C29-8A27F43E83BD}"/>
              </a:ext>
            </a:extLst>
          </p:cNvPr>
          <p:cNvSpPr/>
          <p:nvPr/>
        </p:nvSpPr>
        <p:spPr>
          <a:xfrm>
            <a:off x="5867400" y="4812268"/>
            <a:ext cx="1632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784 inputs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B1DC80-0AD0-4E24-87E2-0D0D0B3B78D5}"/>
              </a:ext>
            </a:extLst>
          </p:cNvPr>
          <p:cNvSpPr/>
          <p:nvPr/>
        </p:nvSpPr>
        <p:spPr>
          <a:xfrm>
            <a:off x="7058255" y="4812268"/>
            <a:ext cx="1816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 10  bias values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69D021-4A34-4CF1-B757-D35D0C852BED}"/>
              </a:ext>
            </a:extLst>
          </p:cNvPr>
          <p:cNvSpPr/>
          <p:nvPr/>
        </p:nvSpPr>
        <p:spPr>
          <a:xfrm>
            <a:off x="142870" y="4789436"/>
            <a:ext cx="2219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 10  classes</a:t>
            </a:r>
          </a:p>
        </p:txBody>
      </p:sp>
    </p:spTree>
    <p:extLst>
      <p:ext uri="{BB962C8B-B14F-4D97-AF65-F5344CB8AC3E}">
        <p14:creationId xmlns:p14="http://schemas.microsoft.com/office/powerpoint/2010/main" val="115484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in TensorFlow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2" y="1585002"/>
            <a:ext cx="5767388" cy="228951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93FAE0-1F22-4FDE-95A8-E626E328667D}"/>
              </a:ext>
            </a:extLst>
          </p:cNvPr>
          <p:cNvSpPr txBox="1"/>
          <p:nvPr/>
        </p:nvSpPr>
        <p:spPr>
          <a:xfrm>
            <a:off x="469900" y="4821574"/>
            <a:ext cx="841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SoftMax turns scores into a probability vector that sums to 1</a:t>
            </a:r>
          </a:p>
        </p:txBody>
      </p:sp>
      <p:pic>
        <p:nvPicPr>
          <p:cNvPr id="8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158E7E08-6CD2-4728-8CDA-F65D874AF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2" y="3874513"/>
            <a:ext cx="2980972" cy="77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1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9BE5-88FB-48B1-AB0D-E98C12F1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Classifier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6F767-CD56-49D7-8211-52932D84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374553"/>
            <a:ext cx="8229600" cy="4530725"/>
          </a:xfrm>
        </p:spPr>
        <p:txBody>
          <a:bodyPr/>
          <a:lstStyle/>
          <a:p>
            <a:r>
              <a:rPr lang="en-US" dirty="0"/>
              <a:t>Use and stochastic gradient descent (sgd) and backpropagation to train the weights matrix </a:t>
            </a:r>
          </a:p>
        </p:txBody>
      </p:sp>
      <p:pic>
        <p:nvPicPr>
          <p:cNvPr id="5" name="Picture 4" descr="A picture containing different, monitor, light, sitting&#10;&#10;Description generated with very high confidence">
            <a:extLst>
              <a:ext uri="{FF2B5EF4-FFF2-40B4-BE49-F238E27FC236}">
                <a16:creationId xmlns:a16="http://schemas.microsoft.com/office/drawing/2014/main" id="{82DA2C82-FB35-4F71-9902-2493C490A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3276600"/>
            <a:ext cx="5715000" cy="286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81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8BB8-9E85-4482-BCE3-22578C43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6261-3212-454C-B84A-BE3AE3B09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https://github.com/pcomitz/reforge_ml/blob/master/MNIST_for_beginners.ipynb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14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/>
          <a:lstStyle/>
          <a:p>
            <a:r>
              <a:rPr lang="en-US" dirty="0"/>
              <a:t>Summary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5867400" cy="5367475"/>
          </a:xfrm>
        </p:spPr>
        <p:txBody>
          <a:bodyPr/>
          <a:lstStyle/>
          <a:p>
            <a:r>
              <a:rPr lang="en-US" dirty="0"/>
              <a:t>We have barely scratched the surface </a:t>
            </a:r>
          </a:p>
          <a:p>
            <a:pPr lvl="1"/>
            <a:r>
              <a:rPr lang="en-US" dirty="0"/>
              <a:t>Significant study required – but many excellent resources available</a:t>
            </a:r>
          </a:p>
          <a:p>
            <a:r>
              <a:rPr lang="en-US" dirty="0"/>
              <a:t>Machine learning is a paradigm shift in computer programming </a:t>
            </a:r>
          </a:p>
          <a:p>
            <a:pPr lvl="1"/>
            <a:r>
              <a:rPr lang="en-US" dirty="0"/>
              <a:t>Learn from data rather than encoded rules </a:t>
            </a:r>
          </a:p>
          <a:p>
            <a:r>
              <a:rPr lang="en-US" dirty="0"/>
              <a:t>Frameworks like TensorFlow are designed to run at scale </a:t>
            </a:r>
          </a:p>
          <a:p>
            <a:pPr lvl="1"/>
            <a:r>
              <a:rPr lang="en-US" dirty="0"/>
              <a:t>Thousands (millions) of complex inputs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picture containing armor, clothing, kitchenware&#10;&#10;Description generated with high confidence">
            <a:extLst>
              <a:ext uri="{FF2B5EF4-FFF2-40B4-BE49-F238E27FC236}">
                <a16:creationId xmlns:a16="http://schemas.microsoft.com/office/drawing/2014/main" id="{D11E5EC1-EA33-4467-9B91-3C1A20A8F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73942"/>
            <a:ext cx="2743200" cy="283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73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r>
              <a:rPr lang="en-US" sz="2400" dirty="0">
                <a:hlinkClick r:id="rId3"/>
              </a:rPr>
              <a:t>Neural Networks and Deep Learning </a:t>
            </a:r>
            <a:r>
              <a:rPr lang="en-US" sz="2400" dirty="0"/>
              <a:t>(by Michael Nielson)</a:t>
            </a:r>
            <a:endParaRPr lang="en-US" sz="2400" dirty="0">
              <a:hlinkClick r:id="" action="ppaction://noaction"/>
            </a:endParaRPr>
          </a:p>
          <a:p>
            <a:r>
              <a:rPr lang="en-US" sz="2400" dirty="0">
                <a:hlinkClick r:id="" action="ppaction://noaction"/>
              </a:rPr>
              <a:t>Deep Learning Book </a:t>
            </a:r>
            <a:r>
              <a:rPr lang="en-US" sz="2400" dirty="0"/>
              <a:t>(Goodfellow, Bengio, Courville</a:t>
            </a:r>
            <a:r>
              <a:rPr lang="en-US" sz="2400" b="1" dirty="0"/>
              <a:t>)</a:t>
            </a:r>
          </a:p>
          <a:p>
            <a:r>
              <a:rPr lang="en-US" sz="2400" dirty="0">
                <a:hlinkClick r:id="rId4"/>
              </a:rPr>
              <a:t>TensorFlow Playground</a:t>
            </a:r>
            <a:endParaRPr lang="en-US" sz="2400" dirty="0"/>
          </a:p>
          <a:p>
            <a:r>
              <a:rPr lang="en-US" sz="2400" dirty="0">
                <a:hlinkClick r:id="rId5"/>
              </a:rPr>
              <a:t>Udacity Machine Learning Course (free)</a:t>
            </a:r>
            <a:endParaRPr lang="en-US" sz="2400" dirty="0"/>
          </a:p>
          <a:p>
            <a:r>
              <a:rPr lang="en-US" sz="2400" dirty="0">
                <a:hlinkClick r:id="rId6"/>
              </a:rPr>
              <a:t>Stanford CS231n CIFAR classifier in browser</a:t>
            </a:r>
          </a:p>
          <a:p>
            <a:r>
              <a:rPr lang="en-US" sz="2400" dirty="0">
                <a:hlinkClick r:id="rId7"/>
              </a:rPr>
              <a:t>Wikipedia Machine Learning Portal </a:t>
            </a:r>
            <a:endParaRPr lang="en-US" sz="2400" dirty="0"/>
          </a:p>
          <a:p>
            <a:r>
              <a:rPr lang="en-US" sz="2400" dirty="0">
                <a:hlinkClick r:id="rId8"/>
              </a:rPr>
              <a:t>Artificial Intelligence:  a Modern Approach</a:t>
            </a:r>
            <a:endParaRPr lang="en-US" sz="2400" dirty="0"/>
          </a:p>
          <a:p>
            <a:r>
              <a:rPr lang="en-US" sz="2400" dirty="0">
                <a:hlinkClick r:id="rId9"/>
              </a:rPr>
              <a:t>Free AI Course at edx</a:t>
            </a:r>
            <a:endParaRPr lang="en-US" sz="2400" dirty="0"/>
          </a:p>
          <a:p>
            <a:r>
              <a:rPr lang="en-US" sz="2400" dirty="0">
                <a:hlinkClick r:id="rId10"/>
              </a:rPr>
              <a:t>AI Courses at Coursera</a:t>
            </a:r>
            <a:endParaRPr lang="en-US" sz="16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3716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0"/>
            <a:ext cx="6248400" cy="39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8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4D52-500A-421A-BAF3-A55D1476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E9EE-01E0-4C5E-9E02-331649BD7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9228"/>
            <a:ext cx="8229600" cy="4530725"/>
          </a:xfrm>
        </p:spPr>
        <p:txBody>
          <a:bodyPr/>
          <a:lstStyle/>
          <a:p>
            <a:r>
              <a:rPr lang="en-US" dirty="0"/>
              <a:t>Focus on Machine Learning</a:t>
            </a:r>
          </a:p>
          <a:p>
            <a:pPr lvl="1"/>
            <a:r>
              <a:rPr lang="en-US" dirty="0"/>
              <a:t>Regression, Neural Nets, Classifier</a:t>
            </a:r>
          </a:p>
          <a:p>
            <a:r>
              <a:rPr lang="en-US" dirty="0"/>
              <a:t>Use TensorFlow 1.2 </a:t>
            </a:r>
          </a:p>
          <a:p>
            <a:r>
              <a:rPr lang="en-US" dirty="0"/>
              <a:t>Use Python 3.5 (other versions may work) </a:t>
            </a:r>
          </a:p>
          <a:p>
            <a:r>
              <a:rPr lang="en-US" dirty="0"/>
              <a:t>Use Anaconda on Windows 10 (other environments will work)</a:t>
            </a:r>
          </a:p>
          <a:p>
            <a:r>
              <a:rPr lang="en-US" dirty="0"/>
              <a:t>A little math and computer science experience will help </a:t>
            </a:r>
          </a:p>
          <a:p>
            <a:pPr lvl="1"/>
            <a:r>
              <a:rPr lang="en-US" dirty="0"/>
              <a:t>Not required</a:t>
            </a:r>
          </a:p>
          <a:p>
            <a:pPr lvl="1"/>
            <a:r>
              <a:rPr lang="en-US" dirty="0"/>
              <a:t>Beginner level – </a:t>
            </a:r>
            <a:r>
              <a:rPr lang="en-US" i="1" dirty="0"/>
              <a:t>for this material </a:t>
            </a:r>
          </a:p>
          <a:p>
            <a:r>
              <a:rPr lang="en-US" dirty="0"/>
              <a:t>Approximately 2ish hours with short break </a:t>
            </a:r>
          </a:p>
        </p:txBody>
      </p:sp>
      <p:pic>
        <p:nvPicPr>
          <p:cNvPr id="5" name="Picture 4" descr="A picture containing thing, object&#10;&#10;Description generated with very high confidence">
            <a:extLst>
              <a:ext uri="{FF2B5EF4-FFF2-40B4-BE49-F238E27FC236}">
                <a16:creationId xmlns:a16="http://schemas.microsoft.com/office/drawing/2014/main" id="{DAE615FB-BDE3-40AC-88BC-990134499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0" y="3733800"/>
            <a:ext cx="1905000" cy="1187611"/>
          </a:xfrm>
          <a:prstGeom prst="rect">
            <a:avLst/>
          </a:prstGeom>
        </p:spPr>
      </p:pic>
      <p:pic>
        <p:nvPicPr>
          <p:cNvPr id="9" name="Picture 8" descr="A picture containing building, brick&#10;&#10;Description generated with high confidence">
            <a:extLst>
              <a:ext uri="{FF2B5EF4-FFF2-40B4-BE49-F238E27FC236}">
                <a16:creationId xmlns:a16="http://schemas.microsoft.com/office/drawing/2014/main" id="{8A1E1976-BA1D-4000-8DBD-9A58E19F1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64" y="357319"/>
            <a:ext cx="1209524" cy="1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9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DE9EE-606F-47D3-86E1-FD733A14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/>
              <a:t>What is machine learning 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9ED65-95B1-4D4C-AD4B-CDA6B5C42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363795"/>
            <a:ext cx="28575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C841-9D5D-4B8B-87FF-FEF834DE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Write a program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2A755A-02B0-4E21-A72B-CF6BBE9AAB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85256">
            <a:off x="4661254" y="2492390"/>
            <a:ext cx="3730149" cy="25998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D0BFDE-FBBE-4ECF-B0DC-07F71744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5" y="1859907"/>
            <a:ext cx="4812065" cy="36090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553F50-291E-4A92-B693-F349C01193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81200"/>
            <a:ext cx="3276600" cy="3276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01A2B00-099E-47DF-800F-81990D13509B}"/>
              </a:ext>
            </a:extLst>
          </p:cNvPr>
          <p:cNvSpPr txBox="1"/>
          <p:nvPr/>
        </p:nvSpPr>
        <p:spPr>
          <a:xfrm>
            <a:off x="1197859" y="5339953"/>
            <a:ext cx="31662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Easy right ?</a:t>
            </a:r>
          </a:p>
        </p:txBody>
      </p:sp>
    </p:spTree>
    <p:extLst>
      <p:ext uri="{BB962C8B-B14F-4D97-AF65-F5344CB8AC3E}">
        <p14:creationId xmlns:p14="http://schemas.microsoft.com/office/powerpoint/2010/main" val="210891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9F9B-09D7-4E7C-BA84-65901FB3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objects are very different?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4F4B2-8B54-449E-9CB0-F37C325951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00702"/>
            <a:ext cx="2870895" cy="3176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F37870-F466-41BB-8274-BBEB91968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862" y="2443329"/>
            <a:ext cx="358917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2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38EE-3C4A-497F-A8D2-F44D0F76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so fast ….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9D7E0E-07CC-4944-A1C6-E637E25BB322}"/>
              </a:ext>
            </a:extLst>
          </p:cNvPr>
          <p:cNvSpPr txBox="1"/>
          <p:nvPr/>
        </p:nvSpPr>
        <p:spPr>
          <a:xfrm>
            <a:off x="838200" y="5715000"/>
            <a:ext cx="3143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I/O 2017 Machine Learning APIs by Example</a:t>
            </a:r>
          </a:p>
          <a:p>
            <a:r>
              <a:rPr lang="en-US" i="1" dirty="0">
                <a:hlinkClick r:id="rId2"/>
              </a:rPr>
              <a:t>https://www.youtube.com/watch?v=ETeeSYMGZn0</a:t>
            </a:r>
            <a:endParaRPr lang="en-US" i="1" dirty="0"/>
          </a:p>
        </p:txBody>
      </p:sp>
      <p:pic>
        <p:nvPicPr>
          <p:cNvPr id="8" name="Content Placeholder 7" descr="A picture containing photo, different, gallery, room&#10;&#10;Description generated with very high confidence">
            <a:extLst>
              <a:ext uri="{FF2B5EF4-FFF2-40B4-BE49-F238E27FC236}">
                <a16:creationId xmlns:a16="http://schemas.microsoft.com/office/drawing/2014/main" id="{E480E949-B436-40CC-B6B2-A97B7D71B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90" y="1764733"/>
            <a:ext cx="7047619" cy="3628571"/>
          </a:xfrm>
        </p:spPr>
      </p:pic>
    </p:spTree>
    <p:extLst>
      <p:ext uri="{BB962C8B-B14F-4D97-AF65-F5344CB8AC3E}">
        <p14:creationId xmlns:p14="http://schemas.microsoft.com/office/powerpoint/2010/main" val="3433740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0A94-B6EB-43BE-B6FF-1ACD96BF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85CA-29D1-4DAC-A300-E11F4CD31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9038"/>
            <a:ext cx="6121400" cy="4530725"/>
          </a:xfrm>
        </p:spPr>
        <p:txBody>
          <a:bodyPr/>
          <a:lstStyle/>
          <a:p>
            <a:r>
              <a:rPr lang="en-US" dirty="0"/>
              <a:t>Don’t want to write programs based on rules </a:t>
            </a:r>
          </a:p>
          <a:p>
            <a:r>
              <a:rPr lang="en-US" dirty="0"/>
              <a:t>Write code that will find the patterns</a:t>
            </a:r>
          </a:p>
          <a:p>
            <a:r>
              <a:rPr lang="en-US" dirty="0"/>
              <a:t>Write code that will </a:t>
            </a:r>
            <a:r>
              <a:rPr lang="en-US" i="1" dirty="0">
                <a:solidFill>
                  <a:srgbClr val="002060"/>
                </a:solidFill>
              </a:rPr>
              <a:t>learn</a:t>
            </a:r>
            <a:r>
              <a:rPr lang="en-US" dirty="0"/>
              <a:t> from data  </a:t>
            </a:r>
          </a:p>
          <a:p>
            <a:pPr lvl="1"/>
            <a:r>
              <a:rPr lang="en-US" dirty="0"/>
              <a:t>All kinds of data </a:t>
            </a:r>
          </a:p>
          <a:p>
            <a:pPr lvl="2"/>
            <a:r>
              <a:rPr lang="en-US" dirty="0"/>
              <a:t>Video, text, images</a:t>
            </a:r>
          </a:p>
          <a:p>
            <a:r>
              <a:rPr lang="en-US" dirty="0"/>
              <a:t>This is often referred to a </a:t>
            </a:r>
            <a:r>
              <a:rPr lang="en-US" i="1" dirty="0"/>
              <a:t>machine learning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7F6280C-5A56-4176-815B-32C0D7E29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1600" y="1150938"/>
            <a:ext cx="2260600" cy="29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3657320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10227</TotalTime>
  <Words>1107</Words>
  <Application>Microsoft Office PowerPoint</Application>
  <PresentationFormat>On-screen Show (4:3)</PresentationFormat>
  <Paragraphs>204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Edge</vt:lpstr>
      <vt:lpstr> Machine Learning Introduction    </vt:lpstr>
      <vt:lpstr>Agenda </vt:lpstr>
      <vt:lpstr>Objective </vt:lpstr>
      <vt:lpstr>Context </vt:lpstr>
      <vt:lpstr>PowerPoint Presentation</vt:lpstr>
      <vt:lpstr>Write a program </vt:lpstr>
      <vt:lpstr>What if the objects are very different? </vt:lpstr>
      <vt:lpstr>Not so fast ….</vt:lpstr>
      <vt:lpstr>The Big Idea</vt:lpstr>
      <vt:lpstr>Machine Learning </vt:lpstr>
      <vt:lpstr>Learning from Data  What is the best line that fits these points?</vt:lpstr>
      <vt:lpstr>Linear Regression </vt:lpstr>
      <vt:lpstr>Logistic Regression</vt:lpstr>
      <vt:lpstr>Neural Networks (1) </vt:lpstr>
      <vt:lpstr>Neural Networks (2) </vt:lpstr>
      <vt:lpstr>Neural Networks (3)</vt:lpstr>
      <vt:lpstr>Artificial Neurons </vt:lpstr>
      <vt:lpstr>Weights and Activation </vt:lpstr>
      <vt:lpstr>Gradient Descent  </vt:lpstr>
      <vt:lpstr>Gradient Descent Recipe</vt:lpstr>
      <vt:lpstr>TensorFlow</vt:lpstr>
      <vt:lpstr>So …what’s a tensor? (https://www.tensorflow.org/get_started/get_started) </vt:lpstr>
      <vt:lpstr>B R E A K</vt:lpstr>
      <vt:lpstr>Getting Started with TensorFlow</vt:lpstr>
      <vt:lpstr>MNIST Classifier </vt:lpstr>
      <vt:lpstr>MNIST image data  </vt:lpstr>
      <vt:lpstr>MNIST detail 784 features  </vt:lpstr>
      <vt:lpstr>MNIST Classifier</vt:lpstr>
      <vt:lpstr>MNIST Classifier (2)</vt:lpstr>
      <vt:lpstr>MNIST Classifier (3)</vt:lpstr>
      <vt:lpstr>SoftMax in TensorFlow</vt:lpstr>
      <vt:lpstr>Training the Classifier </vt:lpstr>
      <vt:lpstr>Classifier Notebook</vt:lpstr>
      <vt:lpstr>Summary  </vt:lpstr>
      <vt:lpstr>Additional Resources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Boeing</dc:creator>
  <cp:lastModifiedBy>Paul Comitz</cp:lastModifiedBy>
  <cp:revision>680</cp:revision>
  <cp:lastPrinted>2017-06-25T13:56:30Z</cp:lastPrinted>
  <dcterms:created xsi:type="dcterms:W3CDTF">2013-11-17T01:13:09Z</dcterms:created>
  <dcterms:modified xsi:type="dcterms:W3CDTF">2022-02-27T23:13:46Z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