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8" autoAdjust="0"/>
  </p:normalViewPr>
  <p:slideViewPr>
    <p:cSldViewPr>
      <p:cViewPr>
        <p:scale>
          <a:sx n="30" d="100"/>
          <a:sy n="30" d="100"/>
        </p:scale>
        <p:origin x="-610" y="782"/>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5"/>
  <c:chart>
    <c:title>
      <c:tx>
        <c:rich>
          <a:bodyPr/>
          <a:lstStyle/>
          <a:p>
            <a:pPr>
              <a:defRPr/>
            </a:pPr>
            <a:r>
              <a:rPr lang="en-US"/>
              <a:t>Jobs Split By Room Location</a:t>
            </a: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axId val="115117440"/>
        <c:axId val="114902528"/>
      </c:scatterChart>
      <c:valAx>
        <c:axId val="115117440"/>
        <c:scaling>
          <c:orientation val="minMax"/>
          <c:max val="31000"/>
          <c:min val="0"/>
        </c:scaling>
        <c:axPos val="b"/>
        <c:title>
          <c:tx>
            <c:rich>
              <a:bodyPr/>
              <a:lstStyle/>
              <a:p>
                <a:pPr>
                  <a:defRPr/>
                </a:pPr>
                <a:r>
                  <a:rPr lang="en-US"/>
                  <a:t>World Time Step</a:t>
                </a:r>
              </a:p>
            </c:rich>
          </c:tx>
          <c:layout/>
        </c:title>
        <c:numFmt formatCode="General" sourceLinked="1"/>
        <c:tickLblPos val="nextTo"/>
        <c:crossAx val="114902528"/>
        <c:crosses val="autoZero"/>
        <c:crossBetween val="midCat"/>
      </c:valAx>
      <c:valAx>
        <c:axId val="114902528"/>
        <c:scaling>
          <c:orientation val="minMax"/>
        </c:scaling>
        <c:axPos val="l"/>
        <c:majorGridlines/>
        <c:title>
          <c:tx>
            <c:rich>
              <a:bodyPr rot="-5400000" vert="horz"/>
              <a:lstStyle/>
              <a:p>
                <a:pPr>
                  <a:defRPr/>
                </a:pPr>
                <a:r>
                  <a:rPr lang="en-US"/>
                  <a:t># of Steps before leaving</a:t>
                </a:r>
              </a:p>
            </c:rich>
          </c:tx>
          <c:layout/>
        </c:title>
        <c:numFmt formatCode="General" sourceLinked="1"/>
        <c:tickLblPos val="nextTo"/>
        <c:crossAx val="115117440"/>
        <c:crosses val="autoZero"/>
        <c:crossBetween val="midCat"/>
      </c:valAx>
    </c:plotArea>
    <c:legend>
      <c:legendPos val="r"/>
      <c:layout/>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7"/>
  <c:chart>
    <c:title>
      <c:tx>
        <c:rich>
          <a:bodyPr/>
          <a:lstStyle/>
          <a:p>
            <a:pPr>
              <a:defRPr/>
            </a:pPr>
            <a:r>
              <a:rPr lang="en-US"/>
              <a:t>Jobs Evenly Split Among Robots</a:t>
            </a:r>
          </a:p>
        </c:rich>
      </c:tx>
      <c:layout/>
    </c:title>
    <c:plotArea>
      <c:layout/>
      <c:scatterChart>
        <c:scatterStyle val="lineMarker"/>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er>
        <c:axId val="103289984"/>
        <c:axId val="103291904"/>
      </c:scatterChart>
      <c:valAx>
        <c:axId val="103289984"/>
        <c:scaling>
          <c:orientation val="minMax"/>
          <c:max val="31000"/>
          <c:min val="0"/>
        </c:scaling>
        <c:axPos val="b"/>
        <c:title>
          <c:tx>
            <c:rich>
              <a:bodyPr/>
              <a:lstStyle/>
              <a:p>
                <a:pPr>
                  <a:defRPr/>
                </a:pPr>
                <a:r>
                  <a:rPr lang="en-US"/>
                  <a:t>World Time Step</a:t>
                </a:r>
              </a:p>
            </c:rich>
          </c:tx>
          <c:layout/>
        </c:title>
        <c:numFmt formatCode="General" sourceLinked="1"/>
        <c:tickLblPos val="nextTo"/>
        <c:crossAx val="103291904"/>
        <c:crosses val="autoZero"/>
        <c:crossBetween val="midCat"/>
      </c:valAx>
      <c:valAx>
        <c:axId val="103291904"/>
        <c:scaling>
          <c:orientation val="minMax"/>
          <c:max val="350"/>
          <c:min val="0"/>
        </c:scaling>
        <c:axPos val="l"/>
        <c:majorGridlines/>
        <c:title>
          <c:tx>
            <c:rich>
              <a:bodyPr rot="-5400000" vert="horz"/>
              <a:lstStyle/>
              <a:p>
                <a:pPr>
                  <a:defRPr/>
                </a:pPr>
                <a:r>
                  <a:rPr lang="en-US"/>
                  <a:t># of steps before leaving</a:t>
                </a:r>
              </a:p>
            </c:rich>
          </c:tx>
          <c:layout/>
        </c:title>
        <c:numFmt formatCode="General" sourceLinked="1"/>
        <c:tickLblPos val="nextTo"/>
        <c:crossAx val="103289984"/>
        <c:crosses val="autoZero"/>
        <c:crossBetween val="midCat"/>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a:t>Time Histograms</a:t>
            </a:r>
          </a:p>
        </c:rich>
      </c:tx>
      <c:layout/>
    </c:title>
    <c:plotArea>
      <c:layout/>
      <c:barChart>
        <c:barDir val="bar"/>
        <c:grouping val="clustered"/>
        <c:ser>
          <c:idx val="2"/>
          <c:order val="0"/>
          <c:tx>
            <c:v>Room Split</c:v>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c:spPr>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0"/>
          <c:order val="2"/>
          <c:tx>
            <c:v>Free For Fall</c:v>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c:spPr>
          <c:val>
            <c:numRef>
              <c:f>Histograms!$Z$3:$Z$10</c:f>
              <c:numCache>
                <c:formatCode>General</c:formatCode>
                <c:ptCount val="8"/>
                <c:pt idx="0">
                  <c:v>0</c:v>
                </c:pt>
                <c:pt idx="1">
                  <c:v>147</c:v>
                </c:pt>
                <c:pt idx="2">
                  <c:v>301</c:v>
                </c:pt>
                <c:pt idx="3">
                  <c:v>375</c:v>
                </c:pt>
                <c:pt idx="4">
                  <c:v>216</c:v>
                </c:pt>
                <c:pt idx="5">
                  <c:v>133</c:v>
                </c:pt>
                <c:pt idx="6">
                  <c:v>88</c:v>
                </c:pt>
                <c:pt idx="7">
                  <c:v>271</c:v>
                </c:pt>
              </c:numCache>
            </c:numRef>
          </c:val>
        </c:ser>
        <c:axId val="106862848"/>
        <c:axId val="115741056"/>
      </c:barChart>
      <c:catAx>
        <c:axId val="106862848"/>
        <c:scaling>
          <c:orientation val="minMax"/>
        </c:scaling>
        <c:axPos val="l"/>
        <c:title>
          <c:tx>
            <c:rich>
              <a:bodyPr rot="-5400000" vert="horz"/>
              <a:lstStyle/>
              <a:p>
                <a:pPr>
                  <a:defRPr sz="2000"/>
                </a:pPr>
                <a:r>
                  <a:rPr lang="en-US" sz="2000"/>
                  <a:t>Time Slots</a:t>
                </a:r>
              </a:p>
            </c:rich>
          </c:tx>
          <c:layout/>
        </c:title>
        <c:numFmt formatCode="General" sourceLinked="1"/>
        <c:tickLblPos val="nextTo"/>
        <c:crossAx val="115741056"/>
        <c:crosses val="autoZero"/>
        <c:auto val="1"/>
        <c:lblAlgn val="ctr"/>
        <c:lblOffset val="100"/>
      </c:catAx>
      <c:valAx>
        <c:axId val="115741056"/>
        <c:scaling>
          <c:orientation val="minMax"/>
        </c:scaling>
        <c:axPos val="b"/>
        <c:majorGridlines/>
        <c:title>
          <c:tx>
            <c:rich>
              <a:bodyPr/>
              <a:lstStyle/>
              <a:p>
                <a:pPr>
                  <a:defRPr sz="2000"/>
                </a:pPr>
                <a:r>
                  <a:rPr lang="en-US" sz="2000"/>
                  <a:t>Customers</a:t>
                </a:r>
              </a:p>
            </c:rich>
          </c:tx>
          <c:layout/>
        </c:title>
        <c:numFmt formatCode="General" sourceLinked="1"/>
        <c:tickLblPos val="nextTo"/>
        <c:crossAx val="106862848"/>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4/28/2015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 xmlns:p14="http://schemas.microsoft.com/office/powerpoint/2010/main"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Problem Statement</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a:t>
            </a:r>
            <a:r>
              <a:rPr lang="en-US" sz="3200" dirty="0" smtClean="0"/>
              <a:t>Café </a:t>
            </a:r>
            <a:r>
              <a:rPr lang="en-US" sz="3200" dirty="0"/>
              <a:t>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a:t>
            </a:r>
            <a:r>
              <a:rPr lang="en-US" sz="3200" dirty="0" smtClean="0"/>
              <a:t>chance </a:t>
            </a:r>
            <a:r>
              <a:rPr lang="en-US" sz="3200" dirty="0" smtClean="0"/>
              <a:t>every world step.  They then randomly depth-first search for an open table. They request a burger after being asked a random number of times by the waiter. </a:t>
            </a:r>
            <a:r>
              <a:rPr lang="en-US" sz="3200" dirty="0"/>
              <a:t>A</a:t>
            </a:r>
            <a:r>
              <a:rPr lang="en-US" sz="3200" dirty="0" smtClean="0"/>
              <a:t>fter receiving their burger from the </a:t>
            </a:r>
            <a:r>
              <a:rPr lang="en-US" sz="3200" dirty="0" smtClean="0"/>
              <a:t>robo</a:t>
            </a:r>
            <a:r>
              <a:rPr lang="en-US" sz="3200" dirty="0" smtClean="0"/>
              <a:t>t </a:t>
            </a:r>
            <a:r>
              <a:rPr lang="en-US" sz="3200" dirty="0" smtClean="0"/>
              <a:t>server</a:t>
            </a:r>
            <a:r>
              <a:rPr lang="en-US" sz="3200" dirty="0" smtClean="0"/>
              <a:t>, they leave searching </a:t>
            </a:r>
            <a:r>
              <a:rPr lang="en-US" sz="3200" dirty="0" smtClean="0"/>
              <a:t>breadth-first </a:t>
            </a:r>
            <a:r>
              <a:rPr lang="en-US" sz="3200" dirty="0" smtClean="0"/>
              <a:t>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a:t>
            </a:r>
            <a:r>
              <a:rPr lang="en-US" sz="3200" dirty="0" smtClean="0"/>
              <a:t>then the </a:t>
            </a:r>
            <a:r>
              <a:rPr lang="en-US" sz="3200" dirty="0" smtClean="0"/>
              <a:t>food is thrown away and </a:t>
            </a:r>
            <a:r>
              <a:rPr lang="en-US" sz="3200" dirty="0" smtClean="0"/>
              <a:t>the order is cooked </a:t>
            </a:r>
            <a:r>
              <a:rPr lang="en-US" sz="3200" dirty="0" smtClean="0"/>
              <a:t>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romanUcPeriod"/>
            </a:pPr>
            <a:r>
              <a:rPr lang="en-US" sz="3200" dirty="0" smtClean="0"/>
              <a:t>Each new customer </a:t>
            </a:r>
            <a:r>
              <a:rPr lang="en-US" sz="3200" dirty="0" smtClean="0"/>
              <a:t>is given</a:t>
            </a:r>
            <a:r>
              <a:rPr lang="en-US" sz="3200" dirty="0" smtClean="0"/>
              <a:t> </a:t>
            </a:r>
            <a:r>
              <a:rPr lang="en-US" sz="3200" dirty="0" smtClean="0"/>
              <a:t>to the next robot and </a:t>
            </a:r>
            <a:r>
              <a:rPr lang="en-US" sz="3200" dirty="0" smtClean="0"/>
              <a:t>eventually cycles </a:t>
            </a:r>
            <a:r>
              <a:rPr lang="en-US" sz="3200" dirty="0" smtClean="0"/>
              <a:t>back to the first robot.</a:t>
            </a:r>
          </a:p>
          <a:p>
            <a:pPr marL="742950" indent="-742950">
              <a:buFont typeface="+mj-lt"/>
              <a:buAutoNum type="arabicPeriod"/>
            </a:pPr>
            <a:r>
              <a:rPr lang="en-US" sz="3200" dirty="0" smtClean="0"/>
              <a:t>Jobs split by room location</a:t>
            </a:r>
          </a:p>
          <a:p>
            <a:pPr marL="2467234" lvl="1" indent="-742950">
              <a:buFont typeface="+mj-lt"/>
              <a:buAutoNum type="romanUcPeriod"/>
            </a:pPr>
            <a:r>
              <a:rPr lang="en-US" sz="3200" dirty="0" smtClean="0"/>
              <a:t>T</a:t>
            </a:r>
            <a:r>
              <a:rPr lang="en-US" sz="3200" dirty="0" smtClean="0"/>
              <a:t>he room is split </a:t>
            </a:r>
            <a:r>
              <a:rPr lang="en-US" sz="3200" dirty="0" smtClean="0"/>
              <a:t>vertically in half</a:t>
            </a:r>
          </a:p>
          <a:p>
            <a:pPr marL="2467234" lvl="1" indent="-742950">
              <a:buFont typeface="+mj-lt"/>
              <a:buAutoNum type="romanUcPeriod"/>
            </a:pPr>
            <a:r>
              <a:rPr lang="en-US" sz="3200" dirty="0" smtClean="0"/>
              <a:t>One Waiter and Server per side</a:t>
            </a:r>
          </a:p>
          <a:p>
            <a:pPr marL="2467234" lvl="1" indent="-742950">
              <a:buFont typeface="+mj-lt"/>
              <a:buAutoNum type="romanU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 xmlns:p14="http://schemas.microsoft.com/office/powerpoint/2010/main"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0" name="Chart 39"/>
          <p:cNvGraphicFramePr/>
          <p:nvPr/>
        </p:nvGraphicFramePr>
        <p:xfrm>
          <a:off x="304800" y="22098000"/>
          <a:ext cx="11201400" cy="51054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Chart 22"/>
          <p:cNvGraphicFramePr/>
          <p:nvPr/>
        </p:nvGraphicFramePr>
        <p:xfrm>
          <a:off x="22555200" y="22098000"/>
          <a:ext cx="10058400" cy="51054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TotalTime>
  <Words>479</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46</cp:revision>
  <dcterms:created xsi:type="dcterms:W3CDTF">2015-04-27T00:51:49Z</dcterms:created>
  <dcterms:modified xsi:type="dcterms:W3CDTF">2015-04-28T13:58:10Z</dcterms:modified>
</cp:coreProperties>
</file>