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5"/>
  </p:notesMasterIdLst>
  <p:sldIdLst>
    <p:sldId id="276" r:id="rId3"/>
    <p:sldId id="428" r:id="rId4"/>
    <p:sldId id="385" r:id="rId5"/>
    <p:sldId id="450" r:id="rId6"/>
    <p:sldId id="452" r:id="rId7"/>
    <p:sldId id="449" r:id="rId8"/>
    <p:sldId id="398" r:id="rId9"/>
    <p:sldId id="366" r:id="rId10"/>
    <p:sldId id="443" r:id="rId11"/>
    <p:sldId id="448" r:id="rId12"/>
    <p:sldId id="414" r:id="rId13"/>
    <p:sldId id="417" r:id="rId14"/>
    <p:sldId id="420" r:id="rId15"/>
    <p:sldId id="438" r:id="rId16"/>
    <p:sldId id="440" r:id="rId17"/>
    <p:sldId id="435" r:id="rId18"/>
    <p:sldId id="432" r:id="rId19"/>
    <p:sldId id="351" r:id="rId20"/>
    <p:sldId id="447" r:id="rId21"/>
    <p:sldId id="451" r:id="rId22"/>
    <p:sldId id="410" r:id="rId23"/>
    <p:sldId id="4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49247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2953224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15</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16</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5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2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72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01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28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23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5/28/2024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5/28/2024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5/28/2024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5/28/2024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slide" Target="slide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slide" Target="slide10.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corralrodas/groupfunction"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5" Type="http://schemas.openxmlformats.org/officeDocument/2006/relationships/hyperlink" Target="http://hdl.handle.net/10986/37728" TargetMode="External"/><Relationship Id="rId4" Type="http://schemas.openxmlformats.org/officeDocument/2006/relationships/hyperlink" Target="https://github.com/pcorralrodas/sp_groupfunc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slide" Target="slide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Poverty mapping in off-census years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075854" y="4779246"/>
            <a:ext cx="6939286" cy="1446550"/>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Poverty and Equity Global Practice’s Summer University</a:t>
            </a:r>
          </a:p>
          <a:p>
            <a:r>
              <a:rPr lang="en-US" sz="2000" b="1" dirty="0">
                <a:solidFill>
                  <a:srgbClr val="00B0F0"/>
                </a:solidFill>
                <a:latin typeface="Garamond" panose="02020404030301010803" pitchFamily="18" charset="0"/>
              </a:rPr>
              <a:t>June 2024</a:t>
            </a:r>
          </a:p>
          <a:p>
            <a:pPr algn="ctr"/>
            <a:endParaRPr lang="en-US" sz="2400" dirty="0">
              <a:latin typeface="Garamond" panose="02020404030301010803" pitchFamily="18" charset="0"/>
            </a:endParaRPr>
          </a:p>
          <a:p>
            <a:r>
              <a:rPr lang="en-US" sz="2000" dirty="0">
                <a:latin typeface="Garamond" panose="02020404030301010803" pitchFamily="18" charset="0"/>
              </a:rPr>
              <a:t>Paul Corral, Heath Henderson, and Sandra Segovia</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Caveats of the Fay-Herriot model</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483414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Estimates are based on a model that needs to be thoroughly checked. </a:t>
                </a: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Note that obtaining estimated for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𝝍</m:t>
                        </m:r>
                      </m:e>
                      <m:sub>
                        <m:r>
                          <a:rPr lang="en-US" b="1" i="1">
                            <a:latin typeface="Cambria Math" panose="02040503050406030204" pitchFamily="18" charset="0"/>
                          </a:rPr>
                          <m:t>𝒅</m:t>
                        </m:r>
                      </m:sub>
                    </m:sSub>
                  </m:oMath>
                </a14:m>
                <a:r>
                  <a:rPr lang="en-US" dirty="0">
                    <a:latin typeface="Garamond" panose="02020404030301010803" pitchFamily="18" charset="0"/>
                    <a:ea typeface="Calibri" panose="020F0502020204030204" pitchFamily="34" charset="0"/>
                    <a:cs typeface="Times New Roman" panose="02020603050405020304" pitchFamily="18" charset="0"/>
                  </a:rPr>
                  <a:t> is not always feasible, e.g., when everyone in the area is poor or not poor or when the area is represented by just one PSU </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Prasad-Rao MSE estimator (Prasad and Rao 1990) is approximately unbiased under the model with normality but is not design unbiased for a given area.</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model is fit only on sampled areas, which can be a very small number out of the total number of areas using only one observation by area (the direct estimator). As a consequence, model parameter estimators will be much less efficient than those obtained under unit-level models, and hence gains in precision are expected to be lower than those of estimators based on unit-level models.</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Every indicator needs its own model</a:t>
                </a:r>
              </a:p>
              <a:p>
                <a:pPr marL="285750" indent="-285750" algn="just">
                  <a:lnSpc>
                    <a:spcPct val="115000"/>
                  </a:lnSpc>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4834144"/>
              </a:xfrm>
              <a:prstGeom prst="rect">
                <a:avLst/>
              </a:prstGeom>
              <a:blipFill>
                <a:blip r:embed="rId3"/>
                <a:stretch>
                  <a:fillRect l="-324" r="-486"/>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08EB2985-2A5B-3744-6F27-56F13CA730E6}"/>
              </a:ext>
            </a:extLst>
          </p:cNvPr>
          <p:cNvSpPr/>
          <p:nvPr/>
        </p:nvSpPr>
        <p:spPr bwMode="auto">
          <a:xfrm>
            <a:off x="5229225" y="3000375"/>
            <a:ext cx="3152775" cy="36195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How we address this</a:t>
            </a:r>
          </a:p>
        </p:txBody>
      </p:sp>
    </p:spTree>
    <p:extLst>
      <p:ext uri="{BB962C8B-B14F-4D97-AF65-F5344CB8AC3E}">
        <p14:creationId xmlns:p14="http://schemas.microsoft.com/office/powerpoint/2010/main" val="142632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Data requirements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82608" y="1688841"/>
            <a:ext cx="10748813" cy="4009046"/>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Direct estimates</a:t>
            </a:r>
            <a:r>
              <a:rPr lang="en-US" dirty="0">
                <a:effectLst/>
                <a:latin typeface="Garamond" panose="02020404030301010803" pitchFamily="18" charset="0"/>
                <a:ea typeface="Calibri" panose="020F0502020204030204" pitchFamily="34" charset="0"/>
              </a:rPr>
              <a:t> of indicators of interest and its sampling variance for the areas considered (from the survey).</a:t>
            </a:r>
          </a:p>
          <a:p>
            <a:pPr marL="742950" lvl="1" indent="-285750">
              <a:lnSpc>
                <a:spcPct val="107000"/>
              </a:lnSpc>
              <a:buFont typeface="Arial" panose="020B0604020202020204" pitchFamily="34" charset="0"/>
              <a:buChar char="•"/>
            </a:pPr>
            <a:r>
              <a:rPr lang="en-US" dirty="0">
                <a:latin typeface="Garamond" panose="02020404030301010803" pitchFamily="18" charset="0"/>
              </a:rPr>
              <a:t>GLSS-7: 14,009 households, nationally and regionally representative</a:t>
            </a:r>
          </a:p>
          <a:p>
            <a:pPr marL="742950" lvl="1" indent="-285750">
              <a:lnSpc>
                <a:spcPct val="107000"/>
              </a:lnSpc>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We will need poverty estimates at the district level derived from GLSS-7</a:t>
            </a:r>
          </a:p>
          <a:p>
            <a:pPr marL="742950" lvl="1" indent="-285750">
              <a:buFont typeface="Arial" panose="020B0604020202020204" pitchFamily="34" charset="0"/>
              <a:buChar char="•"/>
            </a:pPr>
            <a:r>
              <a:rPr lang="en-US" sz="1800" dirty="0">
                <a:latin typeface="Garamond" panose="02020404030301010803" pitchFamily="18" charset="0"/>
              </a:rPr>
              <a:t>National poverty rate in GLSS7: 23.4%</a:t>
            </a:r>
          </a:p>
          <a:p>
            <a:pPr marL="742950" lvl="1" indent="-285750">
              <a:buFont typeface="Arial" panose="020B0604020202020204" pitchFamily="34" charset="0"/>
              <a:buChar char="•"/>
            </a:pPr>
            <a:r>
              <a:rPr lang="en-US" dirty="0">
                <a:effectLst/>
                <a:latin typeface="Garamond" panose="02020404030301010803" pitchFamily="18" charset="0"/>
                <a:ea typeface="Calibri" panose="020F0502020204030204" pitchFamily="34" charset="0"/>
              </a:rPr>
              <a:t>Representative at the national and regional level</a:t>
            </a:r>
          </a:p>
          <a:p>
            <a:pPr marL="742950" lvl="1" indent="-285750">
              <a:buFont typeface="Arial" panose="020B0604020202020204" pitchFamily="34" charset="0"/>
              <a:buChar char="•"/>
            </a:pPr>
            <a:r>
              <a:rPr lang="en-US" dirty="0">
                <a:latin typeface="Garamond" panose="02020404030301010803" pitchFamily="18" charset="0"/>
                <a:ea typeface="Calibri" panose="020F0502020204030204" pitchFamily="34" charset="0"/>
              </a:rPr>
              <a:t>We need to know the survey sample structure</a:t>
            </a:r>
            <a:endParaRPr lang="en-US" dirty="0">
              <a:effectLst/>
              <a:latin typeface="Garamond" panose="02020404030301010803" pitchFamily="18" charset="0"/>
              <a:ea typeface="Calibri" panose="020F0502020204030204" pitchFamily="34" charset="0"/>
            </a:endParaRP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Aggregate data</a:t>
            </a:r>
            <a:r>
              <a:rPr lang="en-US" dirty="0">
                <a:effectLst/>
                <a:latin typeface="Garamond" panose="02020404030301010803" pitchFamily="18" charset="0"/>
                <a:ea typeface="Calibri" panose="020F0502020204030204" pitchFamily="34" charset="0"/>
              </a:rPr>
              <a:t> at the area level of all covariates at hand</a:t>
            </a:r>
          </a:p>
          <a:p>
            <a:pPr marL="742950" lvl="1" indent="-285750">
              <a:buFont typeface="Arial" panose="020B0604020202020204" pitchFamily="34" charset="0"/>
              <a:buChar char="•"/>
            </a:pPr>
            <a:r>
              <a:rPr lang="en-US" b="0" i="0" dirty="0">
                <a:solidFill>
                  <a:srgbClr val="374151"/>
                </a:solidFill>
                <a:effectLst/>
                <a:latin typeface="Garamond" panose="02020404030301010803" pitchFamily="18" charset="0"/>
              </a:rPr>
              <a:t>2010 Population and Housing Census. </a:t>
            </a:r>
          </a:p>
          <a:p>
            <a:pPr marL="742950" lvl="1" indent="-285750">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District level aggregates from the 2010 census. (we will only require census aggregates, so no need for access to micro data)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Additionally, we need a </a:t>
            </a:r>
            <a:r>
              <a:rPr lang="en-US" b="1" dirty="0">
                <a:effectLst/>
                <a:latin typeface="Garamond" panose="02020404030301010803" pitchFamily="18" charset="0"/>
                <a:ea typeface="Calibri" panose="020F0502020204030204" pitchFamily="34" charset="0"/>
              </a:rPr>
              <a:t>location variable </a:t>
            </a:r>
            <a:r>
              <a:rPr lang="en-US" dirty="0">
                <a:effectLst/>
                <a:latin typeface="Garamond" panose="02020404030301010803" pitchFamily="18" charset="0"/>
                <a:ea typeface="Calibri" panose="020F0502020204030204" pitchFamily="34" charset="0"/>
              </a:rPr>
              <a:t>to link the census (or any other auxiliar data) and survey at that level.</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We make sure both data sets are linkable at the district level. </a:t>
            </a:r>
            <a:endParaRPr lang="en-US" dirty="0">
              <a:effectLst/>
              <a:latin typeface="Garamond" panose="02020404030301010803" pitchFamily="18" charset="0"/>
              <a:ea typeface="Calibri" panose="020F0502020204030204" pitchFamily="34" charset="0"/>
            </a:endParaRPr>
          </a:p>
        </p:txBody>
      </p:sp>
    </p:spTree>
    <p:extLst>
      <p:ext uri="{BB962C8B-B14F-4D97-AF65-F5344CB8AC3E}">
        <p14:creationId xmlns:p14="http://schemas.microsoft.com/office/powerpoint/2010/main" val="147745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Direct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sp>
        <p:nvSpPr>
          <p:cNvPr id="3" name="Content Placeholder 2">
            <a:extLst>
              <a:ext uri="{FF2B5EF4-FFF2-40B4-BE49-F238E27FC236}">
                <a16:creationId xmlns:a16="http://schemas.microsoft.com/office/drawing/2014/main" id="{82D16C38-0B5A-1E1B-1059-351E9A7EB5F0}"/>
              </a:ext>
            </a:extLst>
          </p:cNvPr>
          <p:cNvSpPr>
            <a:spLocks noGrp="1"/>
          </p:cNvSpPr>
          <p:nvPr>
            <p:ph type="body" sz="quarter" idx="13"/>
          </p:nvPr>
        </p:nvSpPr>
        <p:spPr>
          <a:xfrm>
            <a:off x="361190" y="1512470"/>
            <a:ext cx="11350326" cy="4664395"/>
          </a:xfrm>
        </p:spPr>
        <p:txBody>
          <a:bodyPr>
            <a:noAutofit/>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 (two ways to get these)</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pPr marL="546100" lvl="3" indent="0">
              <a:spcBef>
                <a:spcPts val="600"/>
              </a:spcBef>
              <a:buNone/>
            </a:pP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lvl="3">
              <a:spcBef>
                <a:spcPts val="600"/>
              </a:spcBef>
            </a:pPr>
            <a:endParaRPr lang="en-US" sz="2000" dirty="0">
              <a:solidFill>
                <a:schemeClr val="accent4"/>
              </a:solidFill>
              <a:effectLst/>
              <a:latin typeface="Garamond" panose="02020404030301010803" pitchFamily="18" charset="0"/>
              <a:ea typeface="Calibri" panose="020F0502020204030204" pitchFamily="34" charset="0"/>
            </a:endParaRPr>
          </a:p>
          <a:p>
            <a:pPr marL="911225" lvl="4" indent="0">
              <a:buNone/>
            </a:pPr>
            <a:endParaRPr lang="en-US" sz="2400" dirty="0">
              <a:solidFill>
                <a:schemeClr val="tx1"/>
              </a:solidFill>
              <a:latin typeface="Garamond" panose="02020404030301010803" pitchFamily="18" charset="0"/>
            </a:endParaRPr>
          </a:p>
        </p:txBody>
      </p:sp>
      <p:sp>
        <p:nvSpPr>
          <p:cNvPr id="4" name="TextBox 3">
            <a:extLst>
              <a:ext uri="{FF2B5EF4-FFF2-40B4-BE49-F238E27FC236}">
                <a16:creationId xmlns:a16="http://schemas.microsoft.com/office/drawing/2014/main" id="{2A76EB43-9EC7-3BD4-2BC3-8F7156798BA5}"/>
              </a:ext>
            </a:extLst>
          </p:cNvPr>
          <p:cNvSpPr txBox="1"/>
          <p:nvPr/>
        </p:nvSpPr>
        <p:spPr>
          <a:xfrm>
            <a:off x="903817" y="5006976"/>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89534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Model selection and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FB51FB-A63F-2D7A-B848-29DDCB3D1E5A}"/>
                  </a:ext>
                </a:extLst>
              </p:cNvPr>
              <p:cNvSpPr txBox="1"/>
              <p:nvPr/>
            </p:nvSpPr>
            <p:spPr>
              <a:xfrm>
                <a:off x="692150" y="1696787"/>
                <a:ext cx="99557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Covariates are standardized (mean=0, std. dev.=1) before model selection.</a:t>
                </a:r>
              </a:p>
              <a:p>
                <a:pPr marL="285750" indent="-285750">
                  <a:buFont typeface="Arial" panose="020B0604020202020204" pitchFamily="34" charset="0"/>
                  <a:buChar char="•"/>
                </a:pPr>
                <a:r>
                  <a:rPr lang="en-US" dirty="0">
                    <a:latin typeface="Garamond" panose="02020404030301010803" pitchFamily="18" charset="0"/>
                  </a:rPr>
                  <a:t>Model selection follows a procedure similar to Corral et al. (2022), gradually removing insignificant covariates.</a:t>
                </a:r>
              </a:p>
              <a:p>
                <a:pPr marL="285750" indent="-285750">
                  <a:buFont typeface="Arial" panose="020B0604020202020204" pitchFamily="34" charset="0"/>
                  <a:buChar char="•"/>
                </a:pPr>
                <a:r>
                  <a:rPr lang="en-US" dirty="0">
                    <a:latin typeface="Garamond" panose="02020404030301010803" pitchFamily="18" charset="0"/>
                  </a:rPr>
                  <a:t>The model selection stage uses the FH option (Fay Herriot’s moments method) due to lower computational requirements.</a:t>
                </a:r>
              </a:p>
              <a:p>
                <a:pPr marL="285750" indent="-285750">
                  <a:buFont typeface="Arial" panose="020B0604020202020204" pitchFamily="34" charset="0"/>
                  <a:buChar char="•"/>
                </a:pPr>
                <a:r>
                  <a:rPr lang="en-US" dirty="0">
                    <a:latin typeface="Garamond" panose="02020404030301010803" pitchFamily="18" charset="0"/>
                  </a:rPr>
                  <a:t>Covariates with a VIF above 5 are excluded from the final model.</a:t>
                </a:r>
              </a:p>
              <a:p>
                <a:pPr marL="285750" indent="-285750">
                  <a:buFont typeface="Arial" panose="020B0604020202020204" pitchFamily="34" charset="0"/>
                  <a:buChar char="•"/>
                </a:pPr>
                <a:r>
                  <a:rPr lang="en-US" dirty="0">
                    <a:latin typeface="Garamond" panose="02020404030301010803" pitchFamily="18" charset="0"/>
                  </a:rPr>
                  <a:t>The final model employs 11 covariates and an intercept to explain poverty across 210 districts.</a:t>
                </a:r>
              </a:p>
              <a:p>
                <a:pPr marL="285750" indent="-285750">
                  <a:buFont typeface="Arial" panose="020B0604020202020204" pitchFamily="34" charset="0"/>
                  <a:buChar char="•"/>
                </a:pPr>
                <a:r>
                  <a:rPr lang="en-US" dirty="0">
                    <a:latin typeface="Garamond" panose="02020404030301010803" pitchFamily="18" charset="0"/>
                  </a:rPr>
                  <a:t>The adjusted </a:t>
                </a: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latin typeface="Garamond" panose="02020404030301010803" pitchFamily="18" charset="0"/>
                  </a:rPr>
                  <a:t> of the model is 0.73, indicating substantial explanatory power.</a:t>
                </a:r>
              </a:p>
              <a:p>
                <a:pPr marL="285750" indent="-285750">
                  <a:buFont typeface="Arial" panose="020B0604020202020204" pitchFamily="34" charset="0"/>
                  <a:buChar char="•"/>
                </a:pPr>
                <a:r>
                  <a:rPr lang="en-US" dirty="0">
                    <a:latin typeface="Garamond" panose="02020404030301010803" pitchFamily="18" charset="0"/>
                  </a:rPr>
                  <a:t>Assumptions of the model need to be verified, as mentioned in the introduction.</a:t>
                </a:r>
              </a:p>
            </p:txBody>
          </p:sp>
        </mc:Choice>
        <mc:Fallback xmlns="">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696787"/>
                <a:ext cx="9955764" cy="2585323"/>
              </a:xfrm>
              <a:prstGeom prst="rect">
                <a:avLst/>
              </a:prstGeom>
              <a:blipFill>
                <a:blip r:embed="rId3"/>
                <a:stretch>
                  <a:fillRect l="-429" t="-1179" b="-28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903817" y="4920561"/>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Estimates evaluation</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15</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aramond" panose="02020404030301010803" pitchFamily="18" charset="0"/>
              </a:rPr>
              <a:t>Poverty map - </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Fay Herriot Small Area Estimates of Poverty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16</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n-US" dirty="0">
                <a:effectLst/>
                <a:latin typeface="Garamond" panose="02020404030301010803" pitchFamily="18" charset="0"/>
                <a:ea typeface="Times New Roman" panose="02020603050405020304" pitchFamily="18" charset="0"/>
                <a:cs typeface="Times New Roman" panose="02020603050405020304" pitchFamily="18" charset="0"/>
              </a:rPr>
              <a:t>The poverty map corresponding to 2016/17 for Ghana, at the district level</a:t>
            </a:r>
            <a:r>
              <a:rPr lang="en-U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r>
              <a:rPr lang="en-US" dirty="0">
                <a:effectLst/>
                <a:latin typeface="Garamond" panose="02020404030301010803" pitchFamily="18" charset="0"/>
                <a:ea typeface="Calibri" panose="020F0502020204030204" pitchFamily="34" charset="0"/>
                <a:cs typeface="Times New Roman" panose="02020603050405020304" pitchFamily="18" charset="0"/>
              </a:rPr>
              <a:t>Note: Area-level small area estimates of poverty obtained from a Fay Herriot model.</a:t>
            </a:r>
          </a:p>
          <a:p>
            <a:endParaRPr lang="en-US" dirty="0"/>
          </a:p>
        </p:txBody>
      </p:sp>
    </p:spTree>
    <p:extLst>
      <p:ext uri="{BB962C8B-B14F-4D97-AF65-F5344CB8AC3E}">
        <p14:creationId xmlns:p14="http://schemas.microsoft.com/office/powerpoint/2010/main" val="13037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400" b="1" dirty="0">
                <a:solidFill>
                  <a:schemeClr val="tx1">
                    <a:lumMod val="90000"/>
                    <a:lumOff val="10000"/>
                  </a:schemeClr>
                </a:solidFill>
                <a:latin typeface="Garamond" panose="02020404030301010803" pitchFamily="18" charset="0"/>
              </a:rPr>
            </a:br>
            <a:r>
              <a:rPr lang="en-US" sz="2400" b="1" dirty="0">
                <a:solidFill>
                  <a:schemeClr val="tx1">
                    <a:lumMod val="90000"/>
                    <a:lumOff val="10000"/>
                  </a:schemeClr>
                </a:solidFill>
                <a:latin typeface="Garamond" panose="02020404030301010803" pitchFamily="18" charset="0"/>
              </a:rPr>
              <a:t>Example: Liberia 2016</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37067" y="1534570"/>
            <a:ext cx="3389376" cy="477053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r>
              <a:rPr lang="en-US" sz="1600"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sz="1600" dirty="0">
                <a:latin typeface="Garamond" panose="02020404030301010803" pitchFamily="18" charset="0"/>
              </a:rPr>
              <a:t>The method is ideal for off-census years, but since we use less information for the model it yields noisier estimates than unit-level SAEs</a:t>
            </a:r>
          </a:p>
          <a:p>
            <a:pPr marL="285750" indent="-285750">
              <a:spcAft>
                <a:spcPts val="600"/>
              </a:spcAft>
              <a:buFont typeface="Arial" panose="020B0604020202020204" pitchFamily="34" charset="0"/>
              <a:buChar char="•"/>
            </a:pPr>
            <a:r>
              <a:rPr lang="en-US" sz="1600" dirty="0">
                <a:latin typeface="Garamond" panose="02020404030301010803" pitchFamily="18" charset="0"/>
              </a:rPr>
              <a:t>When data is available at a lower level than the reporting one FH estimates can be aggregated to higher levels with corresponding estimated MSE</a:t>
            </a:r>
          </a:p>
          <a:p>
            <a:endParaRPr lang="en-US" dirty="0">
              <a:latin typeface="Garamond" panose="02020404030301010803" pitchFamily="18" charset="0"/>
            </a:endParaRPr>
          </a:p>
        </p:txBody>
      </p:sp>
    </p:spTree>
    <p:extLst>
      <p:ext uri="{BB962C8B-B14F-4D97-AF65-F5344CB8AC3E}">
        <p14:creationId xmlns:p14="http://schemas.microsoft.com/office/powerpoint/2010/main" val="27993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area-level small area estimation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Fay III, R. E., &amp; Herriot, R. A. (1979). Estimates of income for small places: an application of James-Stein procedures to census data. </a:t>
            </a:r>
            <a:r>
              <a:rPr lang="en-US" sz="2000" b="0" i="1" dirty="0">
                <a:solidFill>
                  <a:schemeClr val="tx1">
                    <a:lumMod val="90000"/>
                    <a:lumOff val="10000"/>
                  </a:schemeClr>
                </a:solidFill>
                <a:effectLst/>
                <a:latin typeface="Arial" panose="020B0604020202020204" pitchFamily="34" charset="0"/>
              </a:rPr>
              <a:t>Journal of the American Statistical Association</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74</a:t>
            </a:r>
            <a:r>
              <a:rPr lang="en-US" sz="2000" b="0" i="0" dirty="0">
                <a:solidFill>
                  <a:schemeClr val="tx1">
                    <a:lumMod val="90000"/>
                    <a:lumOff val="10000"/>
                  </a:schemeClr>
                </a:solidFill>
                <a:effectLst/>
                <a:latin typeface="Arial" panose="020B0604020202020204" pitchFamily="34" charset="0"/>
              </a:rPr>
              <a:t>(366a), 269-277.</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Rao, J. N., &amp; Molina, I. (2015). </a:t>
            </a:r>
            <a:r>
              <a:rPr lang="en-US" sz="2000" b="0" i="1" dirty="0">
                <a:solidFill>
                  <a:schemeClr val="tx1">
                    <a:lumMod val="90000"/>
                    <a:lumOff val="10000"/>
                  </a:schemeClr>
                </a:solidFill>
                <a:effectLst/>
                <a:latin typeface="Arial" panose="020B0604020202020204" pitchFamily="34" charset="0"/>
              </a:rPr>
              <a:t>Small area estimation</a:t>
            </a:r>
            <a:r>
              <a:rPr lang="en-US" sz="2000" b="0" i="0" dirty="0">
                <a:solidFill>
                  <a:schemeClr val="tx1">
                    <a:lumMod val="90000"/>
                    <a:lumOff val="10000"/>
                  </a:schemeClr>
                </a:solidFill>
                <a:effectLst/>
                <a:latin typeface="Arial" panose="020B0604020202020204" pitchFamily="34" charset="0"/>
              </a:rPr>
              <a:t>. John Wiley &amp; Sons.</a:t>
            </a: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err="1">
                <a:solidFill>
                  <a:schemeClr val="tx1">
                    <a:lumMod val="90000"/>
                    <a:lumOff val="10000"/>
                  </a:schemeClr>
                </a:solidFill>
                <a:effectLst/>
                <a:latin typeface="Arial" panose="020B0604020202020204" pitchFamily="34" charset="0"/>
              </a:rPr>
              <a:t>Pfeffermann</a:t>
            </a:r>
            <a:r>
              <a:rPr lang="en-US" sz="2000" b="0" i="0" dirty="0">
                <a:solidFill>
                  <a:schemeClr val="tx1">
                    <a:lumMod val="90000"/>
                    <a:lumOff val="10000"/>
                  </a:schemeClr>
                </a:solidFill>
                <a:effectLst/>
                <a:latin typeface="Arial" panose="020B0604020202020204" pitchFamily="34" charset="0"/>
              </a:rPr>
              <a:t>, D. (2013). New Important Developments in Small Area Estimation. </a:t>
            </a:r>
            <a:r>
              <a:rPr lang="en-US" sz="2000" b="0" i="1" dirty="0">
                <a:solidFill>
                  <a:schemeClr val="tx1">
                    <a:lumMod val="90000"/>
                    <a:lumOff val="10000"/>
                  </a:schemeClr>
                </a:solidFill>
                <a:effectLst/>
                <a:latin typeface="Arial" panose="020B0604020202020204" pitchFamily="34" charset="0"/>
              </a:rPr>
              <a:t>Statistical Science</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28</a:t>
            </a:r>
            <a:r>
              <a:rPr lang="en-US" sz="2000" b="0" i="0" dirty="0">
                <a:solidFill>
                  <a:schemeClr val="tx1">
                    <a:lumMod val="90000"/>
                    <a:lumOff val="10000"/>
                  </a:schemeClr>
                </a:solidFill>
                <a:effectLst/>
                <a:latin typeface="Arial" panose="020B0604020202020204" pitchFamily="34" charset="0"/>
              </a:rPr>
              <a:t>(1), 40-68.</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Corral, P., Molina, I., Cojocaru, A., &amp; Segovia, S. (2022). Guidelines to Small Area Estimation for Poverty Mapping.</a:t>
            </a:r>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Unbiased but noisy</a:t>
            </a:r>
          </a:p>
        </p:txBody>
      </p:sp>
      <p:pic>
        <p:nvPicPr>
          <p:cNvPr id="6" name="Picture 5">
            <a:extLst>
              <a:ext uri="{FF2B5EF4-FFF2-40B4-BE49-F238E27FC236}">
                <a16:creationId xmlns:a16="http://schemas.microsoft.com/office/drawing/2014/main" id="{25A4DCFF-F3C6-ABC5-721C-B8F784F14127}"/>
              </a:ext>
            </a:extLst>
          </p:cNvPr>
          <p:cNvPicPr>
            <a:picLocks noChangeAspect="1"/>
          </p:cNvPicPr>
          <p:nvPr/>
        </p:nvPicPr>
        <p:blipFill>
          <a:blip r:embed="rId3"/>
          <a:stretch>
            <a:fillRect/>
          </a:stretch>
        </p:blipFill>
        <p:spPr>
          <a:xfrm>
            <a:off x="2" y="1901713"/>
            <a:ext cx="5765990" cy="4185283"/>
          </a:xfrm>
          <a:prstGeom prst="rect">
            <a:avLst/>
          </a:prstGeom>
        </p:spPr>
      </p:pic>
      <p:pic>
        <p:nvPicPr>
          <p:cNvPr id="10" name="Picture 9">
            <a:extLst>
              <a:ext uri="{FF2B5EF4-FFF2-40B4-BE49-F238E27FC236}">
                <a16:creationId xmlns:a16="http://schemas.microsoft.com/office/drawing/2014/main" id="{03241876-C1BB-C9FA-3AB8-75C9BB3A0750}"/>
              </a:ext>
            </a:extLst>
          </p:cNvPr>
          <p:cNvPicPr>
            <a:picLocks noChangeAspect="1"/>
          </p:cNvPicPr>
          <p:nvPr/>
        </p:nvPicPr>
        <p:blipFill>
          <a:blip r:embed="rId4"/>
          <a:stretch>
            <a:fillRect/>
          </a:stretch>
        </p:blipFill>
        <p:spPr>
          <a:xfrm>
            <a:off x="5765992" y="1748986"/>
            <a:ext cx="5765991" cy="4185284"/>
          </a:xfrm>
          <a:prstGeom prst="rect">
            <a:avLst/>
          </a:prstGeom>
        </p:spPr>
      </p:pic>
      <p:sp>
        <p:nvSpPr>
          <p:cNvPr id="12" name="Rectangle: Rounded Corners 11">
            <a:hlinkClick r:id="rId5" action="ppaction://hlinksldjump"/>
            <a:extLst>
              <a:ext uri="{FF2B5EF4-FFF2-40B4-BE49-F238E27FC236}">
                <a16:creationId xmlns:a16="http://schemas.microsoft.com/office/drawing/2014/main" id="{B64EC650-B3C2-35F9-F2FA-37EB035636E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300152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a:bodyPr>
          <a:lstStyle/>
          <a:p>
            <a:pPr marL="0" indent="0"/>
            <a:r>
              <a:rPr lang="en-US" sz="2000" b="1" dirty="0">
                <a:solidFill>
                  <a:schemeClr val="tx1">
                    <a:lumMod val="90000"/>
                    <a:lumOff val="10000"/>
                  </a:schemeClr>
                </a:solidFill>
                <a:latin typeface="Garamond" panose="02020404030301010803" pitchFamily="18" charset="0"/>
              </a:rPr>
              <a:t>Household surveys</a:t>
            </a:r>
            <a:r>
              <a:rPr lang="en-US" sz="2000" dirty="0">
                <a:solidFill>
                  <a:schemeClr val="tx1">
                    <a:lumMod val="90000"/>
                    <a:lumOff val="10000"/>
                  </a:schemeClr>
                </a:solidFill>
                <a:latin typeface="Garamond" panose="02020404030301010803" pitchFamily="18" charset="0"/>
              </a:rPr>
              <a:t> are the main sources of indicators of living conditions, poverty, and social exclusion.</a:t>
            </a:r>
          </a:p>
          <a:p>
            <a:pPr lvl="3"/>
            <a:r>
              <a:rPr lang="en-US" sz="2000" dirty="0">
                <a:solidFill>
                  <a:schemeClr val="tx1">
                    <a:lumMod val="90000"/>
                    <a:lumOff val="10000"/>
                  </a:schemeClr>
                </a:solidFill>
                <a:latin typeface="Garamond" panose="02020404030301010803" pitchFamily="18" charset="0"/>
              </a:rPr>
              <a:t>Provide detailed information on multiple indicators of well-being</a:t>
            </a:r>
          </a:p>
          <a:p>
            <a:pPr lvl="3"/>
            <a:r>
              <a:rPr lang="en-US" sz="2000" dirty="0">
                <a:solidFill>
                  <a:schemeClr val="tx1">
                    <a:lumMod val="90000"/>
                    <a:lumOff val="10000"/>
                  </a:schemeClr>
                </a:solidFill>
                <a:latin typeface="Garamond" panose="02020404030301010803" pitchFamily="18" charset="0"/>
              </a:rPr>
              <a:t>Samples too small to be representative for small sub-national units and don’t cover all areas</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To obtain poverty estimates at lower levels we must combine survey and other (larger) data to exploit the strengths of each information source. </a:t>
            </a:r>
          </a:p>
          <a:p>
            <a:pPr>
              <a:buFont typeface="Wingdings" panose="05000000000000000000" pitchFamily="2" charset="2"/>
              <a:buChar char="è"/>
            </a:pPr>
            <a:r>
              <a:rPr lang="en-US" sz="2000" b="1" dirty="0">
                <a:solidFill>
                  <a:schemeClr val="tx1">
                    <a:lumMod val="90000"/>
                    <a:lumOff val="10000"/>
                  </a:schemeClr>
                </a:solidFill>
                <a:latin typeface="Garamond" panose="02020404030301010803" pitchFamily="18" charset="0"/>
              </a:rPr>
              <a:t>Small Area Estimation </a:t>
            </a:r>
            <a:r>
              <a:rPr lang="en-US" sz="2000" dirty="0">
                <a:solidFill>
                  <a:schemeClr val="tx1">
                    <a:lumMod val="90000"/>
                    <a:lumOff val="10000"/>
                  </a:schemeClr>
                </a:solidFill>
                <a:latin typeface="Garamond" panose="02020404030301010803" pitchFamily="18" charset="0"/>
              </a:rPr>
              <a:t>is a branch of statistics focused on improving reliability of estimates and the associated measures of uncertainty for populations where samples cannot produce sufficiently reliable estimates.</a:t>
            </a:r>
            <a:r>
              <a:rPr lang="en-US" sz="2000" b="0" i="0" dirty="0">
                <a:solidFill>
                  <a:schemeClr val="tx1">
                    <a:lumMod val="90000"/>
                    <a:lumOff val="10000"/>
                  </a:schemeClr>
                </a:solidFill>
                <a:effectLst/>
                <a:latin typeface="Garamond" panose="02020404030301010803" pitchFamily="18" charset="0"/>
              </a:rPr>
              <a:t> </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There are two main types of SAE for poverty: </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Unit-level: attempt to model the household’s welfare distribution and from the simulated welfare poverty is estimated (</a:t>
            </a: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EB, ELL)</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Area-level: attempt to model the spatial distribution of poverty (Fay-Herriot, other ML methods)</a:t>
            </a: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Wingdings" panose="05000000000000000000" pitchFamily="2" charset="2"/>
              <a:buChar char="è"/>
            </a:pPr>
            <a:endParaRPr lang="en-US" sz="22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Introduction – what is small area estimation? </a:t>
            </a:r>
          </a:p>
        </p:txBody>
      </p:sp>
    </p:spTree>
    <p:extLst>
      <p:ext uri="{BB962C8B-B14F-4D97-AF65-F5344CB8AC3E}">
        <p14:creationId xmlns:p14="http://schemas.microsoft.com/office/powerpoint/2010/main" val="130119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err="1">
                <a:solidFill>
                  <a:schemeClr val="tx1">
                    <a:lumMod val="90000"/>
                    <a:lumOff val="10000"/>
                  </a:schemeClr>
                </a:solidFill>
                <a:latin typeface="Garamond" panose="02020404030301010803" pitchFamily="18" charset="0"/>
              </a:rPr>
              <a:t>XGBoost</a:t>
            </a:r>
            <a:r>
              <a:rPr lang="en-US" sz="2600" b="1" dirty="0">
                <a:solidFill>
                  <a:schemeClr val="tx1">
                    <a:lumMod val="90000"/>
                    <a:lumOff val="10000"/>
                  </a:schemeClr>
                </a:solidFill>
                <a:latin typeface="Garamond" panose="02020404030301010803" pitchFamily="18" charset="0"/>
              </a:rPr>
              <a:t> performs nearly as well as unit-level models but it depends on the data used to model poverty rates</a:t>
            </a:r>
          </a:p>
        </p:txBody>
      </p:sp>
      <p:sp>
        <p:nvSpPr>
          <p:cNvPr id="12" name="Rectangle: Rounded Corners 11">
            <a:hlinkClick r:id="rId3" action="ppaction://hlinksldjump"/>
            <a:extLst>
              <a:ext uri="{FF2B5EF4-FFF2-40B4-BE49-F238E27FC236}">
                <a16:creationId xmlns:a16="http://schemas.microsoft.com/office/drawing/2014/main" id="{B64EC650-B3C2-35F9-F2FA-37EB035636EF}"/>
              </a:ext>
            </a:extLst>
          </p:cNvPr>
          <p:cNvSpPr/>
          <p:nvPr/>
        </p:nvSpPr>
        <p:spPr bwMode="auto">
          <a:xfrm>
            <a:off x="5513738" y="1303291"/>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pic>
        <p:nvPicPr>
          <p:cNvPr id="4" name="Picture 3">
            <a:extLst>
              <a:ext uri="{FF2B5EF4-FFF2-40B4-BE49-F238E27FC236}">
                <a16:creationId xmlns:a16="http://schemas.microsoft.com/office/drawing/2014/main" id="{AA307A24-4085-924D-A09B-DD1DDC81826A}"/>
              </a:ext>
            </a:extLst>
          </p:cNvPr>
          <p:cNvPicPr>
            <a:picLocks noChangeAspect="1"/>
          </p:cNvPicPr>
          <p:nvPr/>
        </p:nvPicPr>
        <p:blipFill>
          <a:blip r:embed="rId4"/>
          <a:stretch>
            <a:fillRect/>
          </a:stretch>
        </p:blipFill>
        <p:spPr>
          <a:xfrm>
            <a:off x="646970" y="1757539"/>
            <a:ext cx="5275513" cy="3889931"/>
          </a:xfrm>
          <a:prstGeom prst="rect">
            <a:avLst/>
          </a:prstGeom>
        </p:spPr>
      </p:pic>
      <p:pic>
        <p:nvPicPr>
          <p:cNvPr id="7" name="Picture 6">
            <a:extLst>
              <a:ext uri="{FF2B5EF4-FFF2-40B4-BE49-F238E27FC236}">
                <a16:creationId xmlns:a16="http://schemas.microsoft.com/office/drawing/2014/main" id="{02DDD63D-4771-4BE8-C605-EF07C5380238}"/>
              </a:ext>
            </a:extLst>
          </p:cNvPr>
          <p:cNvPicPr>
            <a:picLocks noChangeAspect="1"/>
          </p:cNvPicPr>
          <p:nvPr/>
        </p:nvPicPr>
        <p:blipFill>
          <a:blip r:embed="rId5"/>
          <a:stretch>
            <a:fillRect/>
          </a:stretch>
        </p:blipFill>
        <p:spPr>
          <a:xfrm>
            <a:off x="6269517" y="1757539"/>
            <a:ext cx="5275513" cy="3768878"/>
          </a:xfrm>
          <a:prstGeom prst="rect">
            <a:avLst/>
          </a:prstGeom>
        </p:spPr>
      </p:pic>
      <p:sp>
        <p:nvSpPr>
          <p:cNvPr id="9" name="TextBox 8">
            <a:extLst>
              <a:ext uri="{FF2B5EF4-FFF2-40B4-BE49-F238E27FC236}">
                <a16:creationId xmlns:a16="http://schemas.microsoft.com/office/drawing/2014/main" id="{46CDBD61-A6AA-910A-57F5-76C70B59A123}"/>
              </a:ext>
            </a:extLst>
          </p:cNvPr>
          <p:cNvSpPr txBox="1"/>
          <p:nvPr/>
        </p:nvSpPr>
        <p:spPr>
          <a:xfrm>
            <a:off x="777288" y="607853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Mexican intra-</a:t>
            </a:r>
            <a:r>
              <a:rPr kumimoji="0" lang="en-US" sz="1800" b="0" i="1" u="none" strike="noStrike" kern="1200" cap="none" spc="0" normalizeH="0" baseline="0" noProof="0" dirty="0" err="1">
                <a:ln>
                  <a:noFill/>
                </a:ln>
                <a:solidFill>
                  <a:srgbClr val="002345"/>
                </a:solidFill>
                <a:effectLst/>
                <a:uLnTx/>
                <a:uFillTx/>
                <a:latin typeface="Arial"/>
                <a:ea typeface="+mn-ea"/>
                <a:cs typeface="+mn-cs"/>
              </a:rPr>
              <a:t>censal</a:t>
            </a:r>
            <a:r>
              <a:rPr kumimoji="0" lang="en-US" sz="1800" b="0" i="1" u="none" strike="noStrike" kern="1200" cap="none" spc="0" normalizeH="0" baseline="0" noProof="0" dirty="0">
                <a:ln>
                  <a:noFill/>
                </a:ln>
                <a:solidFill>
                  <a:srgbClr val="002345"/>
                </a:solidFill>
                <a:effectLst/>
                <a:uLnTx/>
                <a:uFillTx/>
                <a:latin typeface="Arial"/>
                <a:ea typeface="+mn-ea"/>
                <a:cs typeface="+mn-cs"/>
              </a:rPr>
              <a:t> survey used as a census for design-based simulation based on 500 samples.</a:t>
            </a:r>
          </a:p>
        </p:txBody>
      </p:sp>
      <p:sp>
        <p:nvSpPr>
          <p:cNvPr id="11" name="TextBox 10">
            <a:extLst>
              <a:ext uri="{FF2B5EF4-FFF2-40B4-BE49-F238E27FC236}">
                <a16:creationId xmlns:a16="http://schemas.microsoft.com/office/drawing/2014/main" id="{75D11FB6-729F-1C6A-8325-E9D8CF645D83}"/>
              </a:ext>
            </a:extLst>
          </p:cNvPr>
          <p:cNvSpPr txBox="1"/>
          <p:nvPr/>
        </p:nvSpPr>
        <p:spPr>
          <a:xfrm>
            <a:off x="705959" y="5653755"/>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and Segovia</a:t>
            </a:r>
            <a:r>
              <a:rPr lang="en-US" sz="1400" i="1" dirty="0">
                <a:solidFill>
                  <a:srgbClr val="002345"/>
                </a:solidFill>
                <a:latin typeface="Arial"/>
              </a:rPr>
              <a:t> </a:t>
            </a:r>
            <a:r>
              <a:rPr kumimoji="0" lang="en-US" sz="1400" b="0" i="1" u="none" strike="noStrike" kern="1200" cap="none" spc="0" normalizeH="0" baseline="0" noProof="0" dirty="0">
                <a:ln>
                  <a:noFill/>
                </a:ln>
                <a:solidFill>
                  <a:srgbClr val="002345"/>
                </a:solidFill>
                <a:effectLst/>
                <a:uLnTx/>
                <a:uFillTx/>
                <a:latin typeface="Arial"/>
                <a:ea typeface="+mn-ea"/>
                <a:cs typeface="+mn-cs"/>
              </a:rPr>
              <a:t>(2023)</a:t>
            </a:r>
          </a:p>
        </p:txBody>
      </p:sp>
    </p:spTree>
    <p:extLst>
      <p:ext uri="{BB962C8B-B14F-4D97-AF65-F5344CB8AC3E}">
        <p14:creationId xmlns:p14="http://schemas.microsoft.com/office/powerpoint/2010/main" val="16380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(1/2)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 advantage of the Ghana Living Standards Survey is that the vast majority of the country’s districts as of 2016/17 are included.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As a result, the estimates for most districts in the country benefit from the information available in the survey.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However, there are many districts which are sampled for which an estimator of the location’s sampling variance is not possible due to poverty rates equal to zero or 1, or due to the district being composed of only one PSU.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common practice in the small area estimation literature is to implement </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sampling variance modelling.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model proposed here is an adaptation from You and Hidiroglou (2012) as shown in Hidiroglou, Beaumont, and Yung (2019):</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are the ordinary least squares coefficients, and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are explanatory variables used in the model. </a:t>
                </a: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28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B02E9F84-D14A-C0DF-4329-D8CFF996405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14829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(2/2)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From the model the estimator of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In the present application, all districts where the variance could not be estimated because only 1 enumeration area was sampled and because the district’s direct estimate is equal to 0 or 1 are not used for the modelling. Consequently, their small area estimate is composed entirely of their synthetic estimator.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For all others, either the district’s sampling variance is used and in cases where the sampling variance is not available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is used.</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31F732E8-C589-5CED-C92E-6CA862165AC0}"/>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0867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focuses on small area estimation when we don’t have access to a valid census for poverty mapping (Fay-Herriot)</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r>
              <a:rPr lang="en-US" sz="2000" b="1" dirty="0">
                <a:solidFill>
                  <a:schemeClr val="tx1">
                    <a:lumMod val="90000"/>
                    <a:lumOff val="10000"/>
                  </a:schemeClr>
                </a:solidFill>
                <a:latin typeface="Garamond" panose="02020404030301010803" pitchFamily="18" charset="0"/>
              </a:rPr>
              <a:t>Fay-Herriot (</a:t>
            </a:r>
            <a:r>
              <a:rPr lang="en-US" sz="2000" b="1" i="0" dirty="0">
                <a:solidFill>
                  <a:schemeClr val="tx1">
                    <a:lumMod val="90000"/>
                    <a:lumOff val="10000"/>
                  </a:schemeClr>
                </a:solidFill>
                <a:effectLst/>
                <a:latin typeface="Garamond" panose="02020404030301010803" pitchFamily="18" charset="0"/>
              </a:rPr>
              <a:t>Fay and Herriot 1979</a:t>
            </a:r>
            <a:r>
              <a:rPr lang="en-US" sz="2000" b="1" dirty="0">
                <a:solidFill>
                  <a:schemeClr val="tx1">
                    <a:lumMod val="90000"/>
                    <a:lumOff val="10000"/>
                  </a:schemeClr>
                </a:solidFill>
                <a:latin typeface="Garamond" panose="02020404030301010803" pitchFamily="18" charset="0"/>
              </a:rPr>
              <a:t>) </a:t>
            </a:r>
            <a:r>
              <a:rPr lang="en-US" sz="2000" dirty="0">
                <a:solidFill>
                  <a:schemeClr val="tx1">
                    <a:lumMod val="90000"/>
                    <a:lumOff val="10000"/>
                  </a:schemeClr>
                </a:solidFill>
                <a:latin typeface="Garamond" panose="02020404030301010803" pitchFamily="18" charset="0"/>
              </a:rPr>
              <a:t>models are the traditional approach for cases where access to microdata is not possible or when the census and survey are not aligned</a:t>
            </a:r>
          </a:p>
          <a:p>
            <a:pPr lvl="2"/>
            <a:r>
              <a:rPr lang="en-US" sz="2000" dirty="0">
                <a:solidFill>
                  <a:schemeClr val="tx1">
                    <a:lumMod val="90000"/>
                    <a:lumOff val="10000"/>
                  </a:schemeClr>
                </a:solidFill>
                <a:latin typeface="Garamond" panose="02020404030301010803" pitchFamily="18" charset="0"/>
              </a:rPr>
              <a:t>Originally introduced to estimate mean per capita income in small areas in the USA (Fay and Herriot 1979)</a:t>
            </a:r>
          </a:p>
          <a:p>
            <a:pPr lvl="2"/>
            <a:r>
              <a:rPr lang="en-US" sz="2000" dirty="0">
                <a:solidFill>
                  <a:schemeClr val="tx1">
                    <a:lumMod val="90000"/>
                    <a:lumOff val="10000"/>
                  </a:schemeClr>
                </a:solidFill>
                <a:latin typeface="Garamond" panose="02020404030301010803" pitchFamily="18" charset="0"/>
              </a:rPr>
              <a:t>The method consists of modelling poverty rates (or other indicators) at the area level </a:t>
            </a:r>
          </a:p>
          <a:p>
            <a:pPr lvl="3"/>
            <a:r>
              <a:rPr lang="en-US" sz="2000" dirty="0">
                <a:solidFill>
                  <a:schemeClr val="tx1">
                    <a:lumMod val="90000"/>
                    <a:lumOff val="10000"/>
                  </a:schemeClr>
                </a:solidFill>
                <a:latin typeface="Garamond" panose="02020404030301010803" pitchFamily="18" charset="0"/>
                <a:hlinkClick r:id="rId3" action="ppaction://hlinksldjump"/>
              </a:rPr>
              <a:t>Noisy but mostly unbiased</a:t>
            </a:r>
            <a:endParaRPr lang="en-US" sz="2000" dirty="0">
              <a:solidFill>
                <a:schemeClr val="tx1">
                  <a:lumMod val="90000"/>
                  <a:lumOff val="10000"/>
                </a:schemeClr>
              </a:solidFill>
              <a:latin typeface="Garamond" panose="02020404030301010803" pitchFamily="18" charset="0"/>
            </a:endParaRPr>
          </a:p>
          <a:p>
            <a:pPr lvl="3"/>
            <a:r>
              <a:rPr lang="en-US" sz="20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0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000" dirty="0">
                <a:solidFill>
                  <a:schemeClr val="tx1">
                    <a:lumMod val="90000"/>
                    <a:lumOff val="10000"/>
                  </a:schemeClr>
                </a:solidFill>
                <a:latin typeface="Garamond" panose="02020404030301010803" pitchFamily="18" charset="0"/>
              </a:rPr>
              <a:t>The resulting estimate is a weighted average between the direct estimates (those derived directly from the survey) and the model-based estimates</a:t>
            </a:r>
          </a:p>
          <a:p>
            <a:pPr lvl="3"/>
            <a:r>
              <a:rPr lang="en-US" sz="2000" dirty="0">
                <a:solidFill>
                  <a:schemeClr val="tx1">
                    <a:lumMod val="90000"/>
                    <a:lumOff val="10000"/>
                  </a:schemeClr>
                </a:solidFill>
                <a:latin typeface="Garamond" panose="02020404030301010803" pitchFamily="18" charset="0"/>
              </a:rPr>
              <a:t>The weight given to each estimate in a given area depends on the sample size for that area and the quality of the model</a:t>
            </a:r>
          </a:p>
          <a:p>
            <a:pPr lvl="3"/>
            <a:r>
              <a:rPr lang="en-US" sz="2000" dirty="0">
                <a:solidFill>
                  <a:schemeClr val="tx1">
                    <a:lumMod val="90000"/>
                    <a:lumOff val="10000"/>
                  </a:schemeClr>
                </a:solidFill>
                <a:latin typeface="Garamond" panose="02020404030301010803" pitchFamily="18" charset="0"/>
              </a:rPr>
              <a:t>For areas not in the sample we rely solely on the model-based estimates</a:t>
            </a:r>
          </a:p>
          <a:p>
            <a:pPr lvl="2"/>
            <a:r>
              <a:rPr lang="en-US" sz="2000" dirty="0">
                <a:solidFill>
                  <a:schemeClr val="tx1">
                    <a:lumMod val="90000"/>
                    <a:lumOff val="10000"/>
                  </a:schemeClr>
                </a:solidFill>
                <a:latin typeface="Garamond" panose="02020404030301010803" pitchFamily="18" charset="0"/>
              </a:rPr>
              <a:t>Because the model is only fit on sampled areas as opposed to households, the estimates obtained are often much less efficient than those obtained under unit-level models</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focuses on small area estimation when we don’t have access to a valid census for poverty mapping (Machine Learning)</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r>
              <a:rPr lang="en-US" sz="2400" b="1" dirty="0">
                <a:solidFill>
                  <a:schemeClr val="tx1">
                    <a:lumMod val="90000"/>
                    <a:lumOff val="10000"/>
                  </a:schemeClr>
                </a:solidFill>
                <a:latin typeface="Garamond" panose="02020404030301010803" pitchFamily="18" charset="0"/>
              </a:rPr>
              <a:t>Machine learning </a:t>
            </a:r>
            <a:r>
              <a:rPr lang="en-US" sz="2400" dirty="0">
                <a:solidFill>
                  <a:schemeClr val="tx1">
                    <a:lumMod val="90000"/>
                    <a:lumOff val="10000"/>
                  </a:schemeClr>
                </a:solidFill>
                <a:latin typeface="Garamond" panose="02020404030301010803" pitchFamily="18" charset="0"/>
              </a:rPr>
              <a:t>approaches are an alternative for poverty mapping in off-census years</a:t>
            </a:r>
          </a:p>
          <a:p>
            <a:pPr lvl="2"/>
            <a:r>
              <a:rPr lang="en-US" sz="2400" dirty="0">
                <a:solidFill>
                  <a:schemeClr val="tx1">
                    <a:lumMod val="90000"/>
                    <a:lumOff val="10000"/>
                  </a:schemeClr>
                </a:solidFill>
                <a:latin typeface="Garamond" panose="02020404030301010803" pitchFamily="18" charset="0"/>
              </a:rPr>
              <a:t>Relevant research in this area: Jean et al (2016), Chi et al. (2021), Corral, Henderson, Segovia (2023)</a:t>
            </a:r>
          </a:p>
          <a:p>
            <a:pPr lvl="2"/>
            <a:r>
              <a:rPr lang="en-US" sz="2400" dirty="0">
                <a:solidFill>
                  <a:schemeClr val="tx1">
                    <a:lumMod val="90000"/>
                    <a:lumOff val="10000"/>
                  </a:schemeClr>
                </a:solidFill>
                <a:latin typeface="Garamond" panose="02020404030301010803" pitchFamily="18" charset="0"/>
              </a:rPr>
              <a:t>The method consists of modelling poverty rates (or other indicators) at the area level, like Fay-Herriot</a:t>
            </a:r>
          </a:p>
          <a:p>
            <a:pPr lvl="3"/>
            <a:r>
              <a:rPr lang="en-US" sz="2400" dirty="0">
                <a:solidFill>
                  <a:schemeClr val="tx1">
                    <a:lumMod val="90000"/>
                    <a:lumOff val="10000"/>
                  </a:schemeClr>
                </a:solidFill>
                <a:latin typeface="Garamond" panose="02020404030301010803" pitchFamily="18" charset="0"/>
                <a:hlinkClick r:id="rId3" action="ppaction://hlinksldjump"/>
              </a:rPr>
              <a:t>Empirically and in the Mexican context performs as well as unit-level models</a:t>
            </a:r>
            <a:endParaRPr lang="en-US" sz="2400" dirty="0">
              <a:solidFill>
                <a:schemeClr val="tx1">
                  <a:lumMod val="90000"/>
                  <a:lumOff val="10000"/>
                </a:schemeClr>
              </a:solidFill>
              <a:latin typeface="Garamond" panose="02020404030301010803" pitchFamily="18" charset="0"/>
            </a:endParaRPr>
          </a:p>
          <a:p>
            <a:pPr lvl="3"/>
            <a:r>
              <a:rPr lang="en-US" sz="24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4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400" dirty="0">
                <a:solidFill>
                  <a:schemeClr val="tx1">
                    <a:lumMod val="90000"/>
                    <a:lumOff val="10000"/>
                  </a:schemeClr>
                </a:solidFill>
                <a:latin typeface="Garamond" panose="02020404030301010803" pitchFamily="18" charset="0"/>
              </a:rPr>
              <a:t>The resulting estimates are just the model-based estimates</a:t>
            </a:r>
          </a:p>
          <a:p>
            <a:pPr lvl="2"/>
            <a:r>
              <a:rPr lang="en-US" sz="2400" dirty="0">
                <a:solidFill>
                  <a:schemeClr val="tx1">
                    <a:lumMod val="90000"/>
                    <a:lumOff val="10000"/>
                  </a:schemeClr>
                </a:solidFill>
                <a:latin typeface="Garamond" panose="02020404030301010803" pitchFamily="18" charset="0"/>
              </a:rPr>
              <a:t>Requires a lar number of areas to work best</a:t>
            </a:r>
          </a:p>
          <a:p>
            <a:pPr marL="0" lvl="2" indent="0">
              <a:buNone/>
            </a:pPr>
            <a:endParaRPr lang="en-US" sz="20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61739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will be split into Fay-Herriot and Machine Learning models for poverty mapping</a:t>
            </a:r>
          </a:p>
        </p:txBody>
      </p:sp>
      <p:sp>
        <p:nvSpPr>
          <p:cNvPr id="3" name="Content Placeholder 2"/>
          <p:cNvSpPr>
            <a:spLocks noGrp="1"/>
          </p:cNvSpPr>
          <p:nvPr>
            <p:ph type="body" sz="quarter" idx="13"/>
          </p:nvPr>
        </p:nvSpPr>
        <p:spPr>
          <a:xfrm>
            <a:off x="342979" y="1629692"/>
            <a:ext cx="11350326" cy="4500519"/>
          </a:xfrm>
        </p:spPr>
        <p:txBody>
          <a:bodyPr anchor="b">
            <a:noAutofit/>
          </a:bodyPr>
          <a:lstStyle/>
          <a:p>
            <a:pPr lvl="2"/>
            <a:r>
              <a:rPr lang="en-US" sz="2400" dirty="0">
                <a:solidFill>
                  <a:schemeClr val="tx1">
                    <a:lumMod val="90000"/>
                    <a:lumOff val="10000"/>
                  </a:schemeClr>
                </a:solidFill>
                <a:latin typeface="Garamond" panose="02020404030301010803" pitchFamily="18" charset="0"/>
              </a:rPr>
              <a:t>We will begin with the traditional Fay-Herriot models</a:t>
            </a:r>
          </a:p>
          <a:p>
            <a:pPr lvl="3"/>
            <a:r>
              <a:rPr lang="en-US" sz="2000" dirty="0">
                <a:solidFill>
                  <a:schemeClr val="tx1">
                    <a:lumMod val="90000"/>
                    <a:lumOff val="10000"/>
                  </a:schemeClr>
                </a:solidFill>
                <a:latin typeface="Garamond" panose="02020404030301010803" pitchFamily="18" charset="0"/>
              </a:rPr>
              <a:t>These have been around for over 4 decades</a:t>
            </a:r>
          </a:p>
          <a:p>
            <a:pPr lvl="2"/>
            <a:r>
              <a:rPr lang="en-US" sz="2400" dirty="0">
                <a:solidFill>
                  <a:schemeClr val="tx1">
                    <a:lumMod val="90000"/>
                    <a:lumOff val="10000"/>
                  </a:schemeClr>
                </a:solidFill>
                <a:latin typeface="Garamond" panose="02020404030301010803" pitchFamily="18" charset="0"/>
              </a:rPr>
              <a:t>Then we will discuss machine learning applications for poverty mapping</a:t>
            </a:r>
          </a:p>
          <a:p>
            <a:pPr lvl="2"/>
            <a:r>
              <a:rPr lang="en-US" sz="2400" dirty="0">
                <a:solidFill>
                  <a:schemeClr val="tx1">
                    <a:lumMod val="90000"/>
                    <a:lumOff val="10000"/>
                  </a:schemeClr>
                </a:solidFill>
                <a:latin typeface="Garamond" panose="02020404030301010803" pitchFamily="18" charset="0"/>
              </a:rPr>
              <a:t>The sessions will give you intuition and understanding of the methods, but you are expected to follow up on literature and others to deepen your understanding.</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92462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Fay-Herriot Area Level Models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241553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581225" y="1747880"/>
            <a:ext cx="7508415" cy="2677656"/>
          </a:xfrm>
          <a:prstGeom prst="rect">
            <a:avLst/>
          </a:prstGeom>
          <a:noFill/>
        </p:spPr>
        <p:txBody>
          <a:bodyPr wrap="square" rtlCol="0">
            <a:spAutoFit/>
          </a:bodyPr>
          <a:lstStyle/>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Objective</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FH model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Data requirements</a:t>
            </a:r>
          </a:p>
          <a:p>
            <a:pPr marL="457200" indent="-457200">
              <a:buFont typeface="+mj-lt"/>
              <a:buAutoNum type="arabicPeriod"/>
            </a:pPr>
            <a:r>
              <a:rPr lang="en-US" sz="2400" dirty="0">
                <a:latin typeface="Garamond" panose="02020404030301010803" pitchFamily="18" charset="0"/>
              </a:rPr>
              <a:t>Direct estimates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Model selection </a:t>
            </a:r>
          </a:p>
          <a:p>
            <a:pPr marL="457200" marR="0" lvl="0" indent="-457200">
              <a:spcBef>
                <a:spcPts val="0"/>
              </a:spcBef>
              <a:spcAft>
                <a:spcPts val="0"/>
              </a:spcAft>
              <a:buFont typeface="+mj-lt"/>
              <a:buAutoNum type="arabicPeriod"/>
            </a:pPr>
            <a:r>
              <a:rPr lang="en-US" sz="2400" dirty="0">
                <a:effectLst/>
                <a:latin typeface="Garamond" panose="02020404030301010803" pitchFamily="18" charset="0"/>
                <a:ea typeface="Calibri" panose="020F0502020204030204" pitchFamily="34" charset="0"/>
              </a:rPr>
              <a:t>Check assumptions </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E</a:t>
            </a:r>
            <a:r>
              <a:rPr lang="en-US" sz="2400" dirty="0">
                <a:effectLst/>
                <a:latin typeface="Garamond" panose="02020404030301010803" pitchFamily="18" charset="0"/>
                <a:ea typeface="Calibri" panose="020F0502020204030204" pitchFamily="34" charset="0"/>
              </a:rPr>
              <a:t>valuate estimates</a:t>
            </a:r>
          </a:p>
        </p:txBody>
      </p:sp>
      <p:sp>
        <p:nvSpPr>
          <p:cNvPr id="9" name="TextBox 8">
            <a:extLst>
              <a:ext uri="{FF2B5EF4-FFF2-40B4-BE49-F238E27FC236}">
                <a16:creationId xmlns:a16="http://schemas.microsoft.com/office/drawing/2014/main" id="{FF91E06A-C67E-5FA9-D93D-B961E7F008ED}"/>
              </a:ext>
            </a:extLst>
          </p:cNvPr>
          <p:cNvSpPr txBox="1"/>
          <p:nvPr/>
        </p:nvSpPr>
        <p:spPr>
          <a:xfrm>
            <a:off x="4335432" y="1713383"/>
            <a:ext cx="7122560" cy="2739211"/>
          </a:xfrm>
          <a:prstGeom prst="rect">
            <a:avLst/>
          </a:prstGeom>
          <a:solidFill>
            <a:schemeClr val="bg1">
              <a:lumMod val="85000"/>
            </a:schemeClr>
          </a:solidFill>
        </p:spPr>
        <p:txBody>
          <a:bodyPr wrap="square">
            <a:spAutoFit/>
          </a:bodyPr>
          <a:lstStyle/>
          <a:p>
            <a:pPr marL="546100" lvl="3">
              <a:spcBef>
                <a:spcPts val="600"/>
              </a:spcBef>
            </a:pPr>
            <a:r>
              <a:rPr lang="en-US" sz="1200" dirty="0">
                <a:solidFill>
                  <a:schemeClr val="tx1"/>
                </a:solidFill>
                <a:latin typeface="Garamond" panose="02020404030301010803" pitchFamily="18" charset="0"/>
              </a:rPr>
              <a:t>Download repository for training: </a:t>
            </a:r>
            <a:r>
              <a:rPr lang="en-US" sz="1200" dirty="0">
                <a:solidFill>
                  <a:schemeClr val="tx1"/>
                </a:solidFill>
                <a:latin typeface="Garamond" panose="02020404030301010803" pitchFamily="18" charset="0"/>
                <a:hlinkClick r:id="rId2"/>
              </a:rPr>
              <a:t>https://github.com/pcorralrodas/wb_sae_training</a:t>
            </a:r>
            <a:r>
              <a:rPr lang="en-US" sz="1200" dirty="0">
                <a:solidFill>
                  <a:schemeClr val="tx1"/>
                </a:solidFill>
                <a:latin typeface="Garamond" panose="02020404030301010803" pitchFamily="18" charset="0"/>
              </a:rPr>
              <a:t> </a:t>
            </a:r>
          </a:p>
          <a:p>
            <a:pPr marL="546100" lvl="3">
              <a:spcBef>
                <a:spcPts val="600"/>
              </a:spcBef>
            </a:pPr>
            <a:r>
              <a:rPr lang="en-US" sz="1200" dirty="0">
                <a:latin typeface="Garamond" panose="02020404030301010803" pitchFamily="18" charset="0"/>
              </a:rPr>
              <a:t>In Stata type: </a:t>
            </a:r>
          </a:p>
          <a:p>
            <a:pPr marL="546100" lvl="3">
              <a:spcBef>
                <a:spcPts val="600"/>
              </a:spcBef>
            </a:pPr>
            <a:r>
              <a:rPr lang="en-US" sz="1200" dirty="0">
                <a:solidFill>
                  <a:schemeClr val="bg1"/>
                </a:solidFill>
                <a:highlight>
                  <a:srgbClr val="000000"/>
                </a:highlight>
                <a:latin typeface="Garamond" panose="02020404030301010803" pitchFamily="18" charset="0"/>
              </a:rPr>
              <a:t>cap: net install </a:t>
            </a:r>
            <a:r>
              <a:rPr lang="en-US" sz="1200" dirty="0" err="1">
                <a:solidFill>
                  <a:schemeClr val="bg1"/>
                </a:solidFill>
                <a:highlight>
                  <a:srgbClr val="000000"/>
                </a:highlight>
                <a:latin typeface="Garamond" panose="02020404030301010803" pitchFamily="18" charset="0"/>
              </a:rPr>
              <a:t>github</a:t>
            </a:r>
            <a:r>
              <a:rPr lang="en-US" sz="1200" dirty="0">
                <a:solidFill>
                  <a:schemeClr val="bg1"/>
                </a:solidFill>
                <a:highlight>
                  <a:srgbClr val="000000"/>
                </a:highlight>
                <a:latin typeface="Garamond" panose="02020404030301010803" pitchFamily="18" charset="0"/>
              </a:rPr>
              <a:t>, from("https://haghish.github.io/</a:t>
            </a:r>
            <a:r>
              <a:rPr lang="en-US" sz="1200" dirty="0" err="1">
                <a:solidFill>
                  <a:schemeClr val="bg1"/>
                </a:solidFill>
                <a:highlight>
                  <a:srgbClr val="000000"/>
                </a:highlight>
                <a:latin typeface="Garamond" panose="02020404030301010803" pitchFamily="18" charset="0"/>
              </a:rPr>
              <a:t>github</a:t>
            </a:r>
            <a:r>
              <a:rPr lang="en-US" sz="1200" dirty="0">
                <a:solidFill>
                  <a:schemeClr val="bg1"/>
                </a:solidFill>
                <a:highlight>
                  <a:srgbClr val="000000"/>
                </a:highlight>
                <a:latin typeface="Garamond" panose="02020404030301010803" pitchFamily="18" charset="0"/>
              </a:rPr>
              <a:t>/")</a:t>
            </a:r>
          </a:p>
          <a:p>
            <a:pPr marL="546100" lvl="3">
              <a:spcBef>
                <a:spcPts val="600"/>
              </a:spcBef>
            </a:pPr>
            <a:r>
              <a:rPr lang="en-US" sz="1200" dirty="0" err="1">
                <a:solidFill>
                  <a:schemeClr val="bg1"/>
                </a:solidFill>
                <a:highlight>
                  <a:srgbClr val="000000"/>
                </a:highlight>
                <a:latin typeface="Garamond" panose="02020404030301010803" pitchFamily="18" charset="0"/>
              </a:rPr>
              <a:t>github</a:t>
            </a:r>
            <a:r>
              <a:rPr lang="en-US" sz="1200" dirty="0">
                <a:solidFill>
                  <a:schemeClr val="bg1"/>
                </a:solidFill>
                <a:highlight>
                  <a:srgbClr val="000000"/>
                </a:highlight>
                <a:latin typeface="Garamond" panose="02020404030301010803" pitchFamily="18" charset="0"/>
              </a:rPr>
              <a:t> install </a:t>
            </a:r>
            <a:r>
              <a:rPr lang="en-US" sz="1200" dirty="0" err="1">
                <a:solidFill>
                  <a:schemeClr val="bg1"/>
                </a:solidFill>
                <a:highlight>
                  <a:srgbClr val="000000"/>
                </a:highlight>
                <a:latin typeface="Garamond" panose="02020404030301010803" pitchFamily="18" charset="0"/>
              </a:rPr>
              <a:t>jpazvd</a:t>
            </a:r>
            <a:r>
              <a:rPr lang="en-US" sz="1200" dirty="0">
                <a:solidFill>
                  <a:schemeClr val="bg1"/>
                </a:solidFill>
                <a:highlight>
                  <a:srgbClr val="000000"/>
                </a:highlight>
                <a:latin typeface="Garamond" panose="02020404030301010803" pitchFamily="18" charset="0"/>
              </a:rPr>
              <a:t>/</a:t>
            </a:r>
            <a:r>
              <a:rPr lang="en-US" sz="1200" dirty="0" err="1">
                <a:solidFill>
                  <a:schemeClr val="bg1"/>
                </a:solidFill>
                <a:highlight>
                  <a:srgbClr val="000000"/>
                </a:highlight>
                <a:latin typeface="Garamond" panose="02020404030301010803" pitchFamily="18" charset="0"/>
              </a:rPr>
              <a:t>fhsae</a:t>
            </a:r>
            <a:endParaRPr lang="en-US" sz="1200" dirty="0">
              <a:solidFill>
                <a:schemeClr val="bg1"/>
              </a:solidFill>
              <a:highlight>
                <a:srgbClr val="000000"/>
              </a:highlight>
              <a:latin typeface="Garamond" panose="02020404030301010803" pitchFamily="18" charset="0"/>
            </a:endParaRPr>
          </a:p>
          <a:p>
            <a:pPr marL="546100" lvl="3" indent="0">
              <a:spcBef>
                <a:spcPts val="600"/>
              </a:spcBef>
              <a:buNone/>
            </a:pPr>
            <a:r>
              <a:rPr lang="en-US" sz="1200" dirty="0" err="1">
                <a:solidFill>
                  <a:schemeClr val="bg1"/>
                </a:solidFill>
                <a:highlight>
                  <a:srgbClr val="000000"/>
                </a:highlight>
                <a:latin typeface="Garamond" panose="02020404030301010803" pitchFamily="18" charset="0"/>
              </a:rPr>
              <a:t>github</a:t>
            </a:r>
            <a:r>
              <a:rPr lang="en-US" sz="1200" dirty="0">
                <a:solidFill>
                  <a:schemeClr val="bg1"/>
                </a:solidFill>
                <a:highlight>
                  <a:srgbClr val="000000"/>
                </a:highlight>
                <a:latin typeface="Garamond" panose="02020404030301010803" pitchFamily="18" charset="0"/>
              </a:rPr>
              <a:t> install </a:t>
            </a:r>
            <a:r>
              <a:rPr lang="en-US" sz="12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pcorralrodas</a:t>
            </a:r>
            <a:r>
              <a:rPr lang="en-US" sz="1200" dirty="0">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a:t>
            </a:r>
            <a:r>
              <a:rPr lang="en-US" sz="12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groupfunction</a:t>
            </a:r>
            <a:r>
              <a:rPr lang="en-US" sz="1200" dirty="0">
                <a:solidFill>
                  <a:schemeClr val="bg1"/>
                </a:solidFill>
                <a:highlight>
                  <a:srgbClr val="000000"/>
                </a:highlight>
                <a:latin typeface="Garamond" panose="02020404030301010803" pitchFamily="18" charset="0"/>
              </a:rPr>
              <a:t> </a:t>
            </a:r>
          </a:p>
          <a:p>
            <a:pPr marL="546100" lvl="3" indent="0">
              <a:spcBef>
                <a:spcPts val="600"/>
              </a:spcBef>
              <a:buNone/>
            </a:pPr>
            <a:r>
              <a:rPr lang="en-US" sz="12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github</a:t>
            </a:r>
            <a:r>
              <a:rPr lang="en-US" sz="12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 install </a:t>
            </a:r>
            <a:r>
              <a:rPr lang="en-US" sz="12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pcorralrodas</a:t>
            </a:r>
            <a:r>
              <a:rPr lang="en-US" sz="12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/sp_groupfunction</a:t>
            </a:r>
            <a:endParaRPr lang="en-US" sz="1200" dirty="0">
              <a:solidFill>
                <a:schemeClr val="bg1"/>
              </a:solidFill>
              <a:highlight>
                <a:srgbClr val="000000"/>
              </a:highlight>
              <a:latin typeface="Garamond" panose="02020404030301010803" pitchFamily="18" charset="0"/>
            </a:endParaRPr>
          </a:p>
          <a:p>
            <a:pPr marL="546100" lvl="3" indent="0">
              <a:spcBef>
                <a:spcPts val="600"/>
              </a:spcBef>
              <a:buNone/>
            </a:pPr>
            <a:r>
              <a:rPr lang="en-US" sz="1200" dirty="0">
                <a:solidFill>
                  <a:schemeClr val="tx1"/>
                </a:solidFill>
                <a:latin typeface="Garamond" panose="02020404030301010803" pitchFamily="18" charset="0"/>
              </a:rPr>
              <a:t>We will be following the Guidelines to SAE for poverty mapping: </a:t>
            </a:r>
            <a:r>
              <a:rPr lang="es-MX"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2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5"/>
              </a:rPr>
              <a:t>http://hdl.handle.net/10986/37728</a:t>
            </a: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a:p>
            <a:pPr marL="1174750" lvl="4" indent="-171450">
              <a:spcBef>
                <a:spcPts val="600"/>
              </a:spcBef>
              <a:buFont typeface="Arial" panose="020B0604020202020204" pitchFamily="34" charset="0"/>
              <a:buChar char="•"/>
            </a:pPr>
            <a:r>
              <a:rPr lang="en-US" sz="1200" dirty="0">
                <a:solidFill>
                  <a:schemeClr val="tx2">
                    <a:lumMod val="95000"/>
                    <a:lumOff val="5000"/>
                  </a:schemeClr>
                </a:solidFill>
                <a:latin typeface="Garamond" panose="02020404030301010803" pitchFamily="18" charset="0"/>
                <a:ea typeface="Calibri" panose="020F0502020204030204" pitchFamily="34" charset="0"/>
                <a:cs typeface="Times New Roman" panose="02020603050405020304" pitchFamily="18" charset="0"/>
              </a:rPr>
              <a:t>We will be following the material from Chapter 3 and Chapter 5</a:t>
            </a:r>
          </a:p>
          <a:p>
            <a:pPr marL="546100" lvl="3" indent="0">
              <a:spcBef>
                <a:spcPts val="600"/>
              </a:spcBef>
              <a:buNone/>
            </a:pP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Fay-Herriot – set-up</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261257" y="1450562"/>
                <a:ext cx="11282705" cy="5313378"/>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Calibri" panose="020F0502020204030204" pitchFamily="34" charset="0"/>
                    <a:cs typeface="Times New Roman" panose="02020603050405020304" pitchFamily="18" charset="0"/>
                  </a:rPr>
                  <a:t>F</a:t>
                </a:r>
                <a:r>
                  <a:rPr lang="en-US" sz="1800" u="sng" dirty="0">
                    <a:effectLst/>
                    <a:latin typeface="Garamond" panose="02020404030301010803" pitchFamily="18" charset="0"/>
                    <a:ea typeface="Calibri" panose="020F0502020204030204" pitchFamily="34" charset="0"/>
                    <a:cs typeface="Times New Roman" panose="02020603050405020304" pitchFamily="18" charset="0"/>
                  </a:rPr>
                  <a:t>irst stage </a:t>
                </a:r>
                <a:r>
                  <a:rPr lang="en-US" sz="1800" dirty="0">
                    <a:effectLst/>
                    <a:latin typeface="Garamond" panose="02020404030301010803" pitchFamily="18" charset="0"/>
                    <a:ea typeface="Calibri" panose="020F0502020204030204" pitchFamily="34" charset="0"/>
                    <a:cs typeface="Times New Roman" panose="02020603050405020304" pitchFamily="18" charset="0"/>
                  </a:rPr>
                  <a:t>assumes that the </a:t>
                </a:r>
                <a:r>
                  <a:rPr lang="en-US" sz="1800" i="1" dirty="0">
                    <a:effectLst/>
                    <a:latin typeface="Garamond" panose="02020404030301010803" pitchFamily="18" charset="0"/>
                    <a:ea typeface="Calibri" panose="020F0502020204030204" pitchFamily="34" charset="0"/>
                    <a:cs typeface="Times New Roman" panose="02020603050405020304" pitchFamily="18" charset="0"/>
                  </a:rPr>
                  <a:t>true </a:t>
                </a:r>
                <a:r>
                  <a:rPr lang="en-US" sz="1800" dirty="0">
                    <a:effectLst/>
                    <a:latin typeface="Garamond" panose="02020404030301010803" pitchFamily="18" charset="0"/>
                    <a:ea typeface="Calibri" panose="020F0502020204030204" pitchFamily="34" charset="0"/>
                    <a:cs typeface="Times New Roman" panose="02020603050405020304" pitchFamily="18" charset="0"/>
                  </a:rPr>
                  <a:t>district level poverty rate,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all districts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 </a:t>
                </a:r>
                <a:r>
                  <a:rPr lang="en-US" sz="1800" dirty="0">
                    <a:effectLst/>
                    <a:latin typeface="Garamond" panose="02020404030301010803" pitchFamily="18" charset="0"/>
                    <a:ea typeface="Calibri" panose="020F0502020204030204" pitchFamily="34" charset="0"/>
                    <a:cs typeface="Times New Roman" panose="02020603050405020304" pitchFamily="18" charset="0"/>
                  </a:rPr>
                  <a:t>is linearly related to a set of district level covariates,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through the following linking model:</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R</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andom errors (area effects) and represent unexplained heterogeneity between areas</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assumed to have a zero mean and constant variance,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model presented here cannot be fit since the </a:t>
                </a:r>
                <a:r>
                  <a:rPr lang="en-US" sz="1800" i="1" dirty="0">
                    <a:effectLst/>
                    <a:latin typeface="Garamond" panose="02020404030301010803" pitchFamily="18" charset="0"/>
                    <a:ea typeface="Times New Roman" panose="02020603050405020304" pitchFamily="18" charset="0"/>
                    <a:cs typeface="Times New Roman" panose="02020603050405020304" pitchFamily="18" charset="0"/>
                  </a:rPr>
                  <a:t>true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district level poverty estimates are unobserved and instead what is observed are the survey based direct estimates of poverty at the district level,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GLSS7 is representative at the regional level, and while estimates at the district level are possible these are quite noisy due to small sample sizes. </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However, despite being noisy, direct estimates are mostly unbiased. </a:t>
                </a:r>
              </a:p>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Times New Roman" panose="02020603050405020304" pitchFamily="18" charset="0"/>
                    <a:cs typeface="Times New Roman" panose="02020603050405020304" pitchFamily="18" charset="0"/>
                  </a:rPr>
                  <a:t>S</a:t>
                </a:r>
                <a:r>
                  <a:rPr lang="en-US" sz="1800" u="sng" dirty="0">
                    <a:effectLst/>
                    <a:latin typeface="Garamond" panose="02020404030301010803" pitchFamily="18" charset="0"/>
                    <a:ea typeface="Times New Roman" panose="02020603050405020304" pitchFamily="18" charset="0"/>
                    <a:cs typeface="Times New Roman" panose="02020603050405020304" pitchFamily="18" charset="0"/>
                  </a:rPr>
                  <a:t>econd stage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models the sampling error by assuming the direct estimators are centered around the true district poverty rates: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errors,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are assumed to be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heteroskedastic</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2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61257" y="1450562"/>
                <a:ext cx="11282705" cy="5313378"/>
              </a:xfrm>
              <a:prstGeom prst="rect">
                <a:avLst/>
              </a:prstGeom>
              <a:blipFill>
                <a:blip r:embed="rId3"/>
                <a:stretch>
                  <a:fillRect l="-378" t="-115" r="-432"/>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8CDC4771-8E9F-EDCC-46D4-ABEDD214083A}"/>
              </a:ext>
            </a:extLst>
          </p:cNvPr>
          <p:cNvSpPr/>
          <p:nvPr/>
        </p:nvSpPr>
        <p:spPr bwMode="auto">
          <a:xfrm>
            <a:off x="8080310" y="4488025"/>
            <a:ext cx="1026367" cy="30791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lang="en-US" sz="1300" dirty="0">
                <a:latin typeface="Trebuchet MS" pitchFamily="34" charset="0"/>
                <a:cs typeface="Times New Roman" pitchFamily="18" charset="0"/>
              </a:rPr>
              <a:t>unbiased</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231649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Fay-Herriot - solution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428811" y="1262270"/>
                <a:ext cx="11429814" cy="5577168"/>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r>
                  <a:rPr lang="en-US" sz="1800" dirty="0">
                    <a:effectLst/>
                    <a:latin typeface="Garamond" panose="02020404030301010803" pitchFamily="18" charset="0"/>
                    <a:ea typeface="Calibri" panose="020F0502020204030204" pitchFamily="34" charset="0"/>
                    <a:cs typeface="Times New Roman" panose="02020603050405020304" pitchFamily="18" charset="0"/>
                  </a:rPr>
                  <a:t>See Corral et al. (2022, Ch3).</a:t>
                </a:r>
                <a:endParaRPr lang="en-US"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actual model estimated replaces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with the right-hand side of equation 1. The model is fit via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restricted maximum likelihood (REML).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estimates obtained from the model are based on the </a:t>
                </a:r>
                <a:r>
                  <a:rPr lang="en-US" sz="1800" b="1" i="1" dirty="0">
                    <a:effectLst/>
                    <a:latin typeface="Garamond" panose="02020404030301010803" pitchFamily="18" charset="0"/>
                    <a:ea typeface="Times New Roman" panose="02020603050405020304" pitchFamily="18" charset="0"/>
                    <a:cs typeface="Times New Roman" panose="02020603050405020304" pitchFamily="18" charset="0"/>
                  </a:rPr>
                  <a:t>best linear unbiased predictor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(BLUP)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which results in estimates that are unbiased under the model and are “best” in the sense that they minimize the mean squared error (MSE).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Does not rely on normality assumptions on the model errors or area effects, and is unbiased under the model</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resulting estimate can be expressed as a weighted average between the survey-based direct estimate,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and the regression-synthetic estimator, </a:t>
                </a:r>
                <a14:m>
                  <m:oMath xmlns:m="http://schemas.openxmlformats.org/officeDocument/2006/math">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The </a:t>
                </a:r>
                <a14:m>
                  <m:oMath xmlns:m="http://schemas.openxmlformats.org/officeDocument/2006/math">
                    <m:acc>
                      <m:accPr>
                        <m:chr m:val="̂"/>
                        <m:ctrlPr>
                          <a:rPr lang="en-US" sz="1800" i="1" smtClean="0">
                            <a:effectLst/>
                            <a:latin typeface="Cambria Math" panose="02040503050406030204" pitchFamily="18" charset="0"/>
                            <a:cs typeface="Times New Roman" panose="02020603050405020304" pitchFamily="18" charset="0"/>
                          </a:rPr>
                        </m:ctrlPr>
                      </m:accPr>
                      <m:e>
                        <m:r>
                          <a:rPr lang="en-US" sz="1800" b="0" i="1" smtClean="0">
                            <a:effectLst/>
                            <a:latin typeface="Cambria Math" panose="02040503050406030204" pitchFamily="18" charset="0"/>
                            <a:cs typeface="Times New Roman" panose="02020603050405020304" pitchFamily="18" charset="0"/>
                          </a:rPr>
                          <m:t>𝛽</m:t>
                        </m:r>
                      </m:e>
                    </m:acc>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dirty="0">
                    <a:latin typeface="Garamond" panose="02020404030301010803" pitchFamily="18" charset="0"/>
                    <a:ea typeface="Times New Roman" panose="02020603050405020304" pitchFamily="18" charset="0"/>
                    <a:cs typeface="Times New Roman" panose="02020603050405020304" pitchFamily="18" charset="0"/>
                  </a:rPr>
                  <a:t>incorporate the variances (</a:t>
                </a:r>
                <a14:m>
                  <m:oMath xmlns:m="http://schemas.openxmlformats.org/officeDocument/2006/math">
                    <m:sSubSup>
                      <m:sSubSup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𝑢</m:t>
                        </m:r>
                      </m:sub>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𝜓</m:t>
                        </m:r>
                      </m:e>
                      <m:sub>
                        <m:r>
                          <a:rPr lang="en-US" b="0" i="1">
                            <a:latin typeface="Cambria Math" panose="020405030504060302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weights are given by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W</a:t>
                </a:r>
                <a:r>
                  <a:rPr lang="en-US" dirty="0">
                    <a:effectLst/>
                    <a:latin typeface="Garamond" panose="02020404030301010803" pitchFamily="18" charset="0"/>
                    <a:ea typeface="Times New Roman" panose="02020603050405020304" pitchFamily="18" charset="0"/>
                    <a:cs typeface="Times New Roman" panose="02020603050405020304" pitchFamily="18" charset="0"/>
                  </a:rPr>
                  <a:t>eight given to the direct estimator is larger for districts where the sample size is large.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For areas that are not sampled the Fay-Herriot estimate collapses to the synthetic estimator. </a:t>
                </a:r>
                <a:r>
                  <a:rPr lang="en-US" dirty="0">
                    <a:latin typeface="Garamond" panose="02020404030301010803" pitchFamily="18" charset="0"/>
                    <a:ea typeface="Calibri" panose="020F0502020204030204" pitchFamily="34"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428811" y="1262270"/>
                <a:ext cx="11429814" cy="5577168"/>
              </a:xfrm>
              <a:prstGeom prst="rect">
                <a:avLst/>
              </a:prstGeom>
              <a:blipFill>
                <a:blip r:embed="rId3"/>
                <a:stretch>
                  <a:fillRect l="-320" r="-480"/>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4040</TotalTime>
  <Words>2846</Words>
  <Application>Microsoft Office PowerPoint</Application>
  <PresentationFormat>Widescreen</PresentationFormat>
  <Paragraphs>235</Paragraphs>
  <Slides>22</Slides>
  <Notes>21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Poverty mapping in off-census years</vt:lpstr>
      <vt:lpstr>Introduction – what is small area estimation? </vt:lpstr>
      <vt:lpstr>Today’s session focuses on small area estimation when we don’t have access to a valid census for poverty mapping (Fay-Herriot)</vt:lpstr>
      <vt:lpstr>Today’s session focuses on small area estimation when we don’t have access to a valid census for poverty mapping (Machine Learning)</vt:lpstr>
      <vt:lpstr>Today’s session will be split into Fay-Herriot and Machine Learning models for poverty mapping</vt:lpstr>
      <vt:lpstr>Fay-Herriot Area Level Models</vt:lpstr>
      <vt:lpstr>Application of Fay-Herriot Model for GHANA</vt:lpstr>
      <vt:lpstr> Assumed area-level model: Fay-Herriot – set-up</vt:lpstr>
      <vt:lpstr> Assumed area-level model: Fay-Herriot - solution</vt:lpstr>
      <vt:lpstr> Caveats of the Fay-Herriot model</vt:lpstr>
      <vt:lpstr>Data requirements</vt:lpstr>
      <vt:lpstr>Direct estimates</vt:lpstr>
      <vt:lpstr>Model selection and estimates</vt:lpstr>
      <vt:lpstr>Checking assumptions </vt:lpstr>
      <vt:lpstr>Estimates evaluation</vt:lpstr>
      <vt:lpstr>Poverty map - Fay Herriot Small Area Estimates of Poverty (deciles)</vt:lpstr>
      <vt:lpstr> Example: Liberia 2016</vt:lpstr>
      <vt:lpstr>Main references for area-level small area estimation</vt:lpstr>
      <vt:lpstr>Unbiased but noisy</vt:lpstr>
      <vt:lpstr>XGBoost performs nearly as well as unit-level models but it depends on the data used to model poverty rates</vt:lpstr>
      <vt:lpstr>Fay-Harriot – Sampling Variance (1/2)</vt:lpstr>
      <vt:lpstr>Fay-Harriot – Sampling Variance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43</cp:revision>
  <dcterms:created xsi:type="dcterms:W3CDTF">2022-07-04T12:10:58Z</dcterms:created>
  <dcterms:modified xsi:type="dcterms:W3CDTF">2024-05-28T11:59:51Z</dcterms:modified>
</cp:coreProperties>
</file>