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85" r:id="rId3"/>
  </p:sldMasterIdLst>
  <p:notesMasterIdLst>
    <p:notesMasterId r:id="rId28"/>
  </p:notesMasterIdLst>
  <p:sldIdLst>
    <p:sldId id="276" r:id="rId4"/>
    <p:sldId id="376" r:id="rId5"/>
    <p:sldId id="351" r:id="rId6"/>
    <p:sldId id="358" r:id="rId7"/>
    <p:sldId id="360" r:id="rId8"/>
    <p:sldId id="374" r:id="rId9"/>
    <p:sldId id="269" r:id="rId10"/>
    <p:sldId id="366" r:id="rId11"/>
    <p:sldId id="339" r:id="rId12"/>
    <p:sldId id="367" r:id="rId13"/>
    <p:sldId id="352" r:id="rId14"/>
    <p:sldId id="361" r:id="rId15"/>
    <p:sldId id="332" r:id="rId16"/>
    <p:sldId id="302" r:id="rId17"/>
    <p:sldId id="368" r:id="rId18"/>
    <p:sldId id="362" r:id="rId19"/>
    <p:sldId id="369" r:id="rId20"/>
    <p:sldId id="784" r:id="rId21"/>
    <p:sldId id="785" r:id="rId22"/>
    <p:sldId id="786" r:id="rId23"/>
    <p:sldId id="788" r:id="rId24"/>
    <p:sldId id="372" r:id="rId25"/>
    <p:sldId id="789" r:id="rId26"/>
    <p:sldId id="79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9D65C-CE98-458A-A656-953C979E05DE}"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F3B3E-ACCC-4B3A-94D7-90CD866D6B27}" type="slidenum">
              <a:rPr lang="en-US" smtClean="0"/>
              <a:t>‹#›</a:t>
            </a:fld>
            <a:endParaRPr lang="en-US"/>
          </a:p>
        </p:txBody>
      </p:sp>
    </p:spTree>
    <p:extLst>
      <p:ext uri="{BB962C8B-B14F-4D97-AF65-F5344CB8AC3E}">
        <p14:creationId xmlns:p14="http://schemas.microsoft.com/office/powerpoint/2010/main" val="189823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Index_of_biological_integrity"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www.usgs.gov/core-science-systems/nli/landsat/normalized-difference-moisture-index" TargetMode="External"/><Relationship Id="rId5" Type="http://schemas.openxmlformats.org/officeDocument/2006/relationships/hyperlink" Target="https://www.indexdatabase.de/db/i-single.php?id=63" TargetMode="External"/><Relationship Id="rId4" Type="http://schemas.openxmlformats.org/officeDocument/2006/relationships/hyperlink" Target="http://space4water.org/taxonomy/term/1246#:~:text=%22The%20Modified%20Normalized%20Difference%20Water,open%20water%20in%20other%20indic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30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0204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9191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13</a:t>
            </a:fld>
            <a:endParaRPr lang="en-US" dirty="0"/>
          </a:p>
        </p:txBody>
      </p:sp>
    </p:spTree>
    <p:extLst>
      <p:ext uri="{BB962C8B-B14F-4D97-AF65-F5344CB8AC3E}">
        <p14:creationId xmlns:p14="http://schemas.microsoft.com/office/powerpoint/2010/main" val="2700654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14</a:t>
            </a:fld>
            <a:endParaRPr lang="en-US" dirty="0"/>
          </a:p>
        </p:txBody>
      </p:sp>
    </p:spTree>
    <p:extLst>
      <p:ext uri="{BB962C8B-B14F-4D97-AF65-F5344CB8AC3E}">
        <p14:creationId xmlns:p14="http://schemas.microsoft.com/office/powerpoint/2010/main" val="4145306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4312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Enhanced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bu</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sr</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Simple Ratio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Atmospherically Resistant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ui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Urban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ibi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b="1"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Index of biological integrity</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ndwi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Water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mndwi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4"/>
              </a:rPr>
              <a:t>Modified Normalized Difference Water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New Built-up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brba</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Band Ratio for Built-up Area</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nbai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Normalized Built-up Area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baei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Built-up Area Extraction </a:t>
            </a:r>
            <a:r>
              <a:rPr lang="en-US"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ndsi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Normalized Difference Snow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vari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Visible Atmospherically Resistant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Soil Adjusted Vegetation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osavi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5"/>
              </a:rPr>
              <a:t>Optimized Soil Adjusted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err="1">
                <a:effectLst/>
                <a:latin typeface="Calibri" panose="020F0502020204030204" pitchFamily="34" charset="0"/>
                <a:ea typeface="Calibri" panose="020F0502020204030204" pitchFamily="34" charset="0"/>
                <a:cs typeface="Calibri" panose="020F0502020204030204" pitchFamily="34" charset="0"/>
              </a:rPr>
              <a:t>ndmi</a:t>
            </a:r>
            <a:r>
              <a:rPr lang="en-US" sz="1200" b="1" dirty="0">
                <a:effectLst/>
                <a:latin typeface="Calibri" panose="020F0502020204030204" pitchFamily="34" charset="0"/>
                <a:ea typeface="Calibri" panose="020F0502020204030204" pitchFamily="34"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6"/>
              </a:rPr>
              <a:t>Normalized Difference Moisture Index</a:t>
            </a:r>
            <a:endPar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mdea</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Altitude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dirty="0" err="1">
                <a:effectLst/>
                <a:latin typeface="Calibri" panose="020F0502020204030204" pitchFamily="34" charset="0"/>
                <a:ea typeface="Calibri" panose="020F0502020204030204" pitchFamily="34" charset="0"/>
              </a:rPr>
              <a:t>model</a:t>
            </a:r>
            <a:endParaRPr lang="es-MX"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mdep</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slope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a:effectLst/>
                <a:latin typeface="Calibri" panose="020F0502020204030204" pitchFamily="34" charset="0"/>
                <a:ea typeface="Calibri" panose="020F0502020204030204" pitchFamily="34" charset="0"/>
              </a:rPr>
              <a:t>model</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9012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598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4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2782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4397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196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7</a:t>
            </a:fld>
            <a:endParaRPr lang="en-US" dirty="0"/>
          </a:p>
        </p:txBody>
      </p:sp>
    </p:spTree>
    <p:extLst>
      <p:ext uri="{BB962C8B-B14F-4D97-AF65-F5344CB8AC3E}">
        <p14:creationId xmlns:p14="http://schemas.microsoft.com/office/powerpoint/2010/main" val="180628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6362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2018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9B8B-DDCD-46FA-89F2-851996BB0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4D1871-52BC-4793-90D7-6E83C77E4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B4BB2E-0503-4098-B2B2-E4AB706F3F62}"/>
              </a:ext>
            </a:extLst>
          </p:cNvPr>
          <p:cNvSpPr>
            <a:spLocks noGrp="1"/>
          </p:cNvSpPr>
          <p:nvPr>
            <p:ph type="dt" sz="half" idx="10"/>
          </p:nvPr>
        </p:nvSpPr>
        <p:spPr/>
        <p:txBody>
          <a:bodyPr/>
          <a:lstStyle/>
          <a:p>
            <a:fld id="{DDB2E72D-0B08-4EC6-BC40-51B4ADB629D7}" type="datetimeFigureOut">
              <a:rPr lang="en-US" smtClean="0"/>
              <a:t>12/3/2023</a:t>
            </a:fld>
            <a:endParaRPr lang="en-US"/>
          </a:p>
        </p:txBody>
      </p:sp>
      <p:sp>
        <p:nvSpPr>
          <p:cNvPr id="5" name="Footer Placeholder 4">
            <a:extLst>
              <a:ext uri="{FF2B5EF4-FFF2-40B4-BE49-F238E27FC236}">
                <a16:creationId xmlns:a16="http://schemas.microsoft.com/office/drawing/2014/main" id="{744F8197-80DE-47F9-BEB9-0452C1D5B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F9A33-E768-4BCA-81D8-9E012EA679A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29659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446D-DBB5-42BD-A3C1-FA391A75F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271FC0-FF21-4826-AE4B-CA1DB0287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F4F39-A87A-4095-A8FE-050A7565DE32}"/>
              </a:ext>
            </a:extLst>
          </p:cNvPr>
          <p:cNvSpPr>
            <a:spLocks noGrp="1"/>
          </p:cNvSpPr>
          <p:nvPr>
            <p:ph type="dt" sz="half" idx="10"/>
          </p:nvPr>
        </p:nvSpPr>
        <p:spPr/>
        <p:txBody>
          <a:bodyPr/>
          <a:lstStyle/>
          <a:p>
            <a:fld id="{DDB2E72D-0B08-4EC6-BC40-51B4ADB629D7}" type="datetimeFigureOut">
              <a:rPr lang="en-US" smtClean="0"/>
              <a:t>12/3/2023</a:t>
            </a:fld>
            <a:endParaRPr lang="en-US"/>
          </a:p>
        </p:txBody>
      </p:sp>
      <p:sp>
        <p:nvSpPr>
          <p:cNvPr id="5" name="Footer Placeholder 4">
            <a:extLst>
              <a:ext uri="{FF2B5EF4-FFF2-40B4-BE49-F238E27FC236}">
                <a16:creationId xmlns:a16="http://schemas.microsoft.com/office/drawing/2014/main" id="{C025649F-BE0E-43A7-89F1-FA15FCF4B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9B44-2873-4E00-9005-B83999CFBBB8}"/>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0753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1013-5BAB-43C1-871D-6B3B09B035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E2251A-221E-4D7B-BF0E-C06136C1AD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AB1F8-BD55-450F-9D4D-14811386B9F4}"/>
              </a:ext>
            </a:extLst>
          </p:cNvPr>
          <p:cNvSpPr>
            <a:spLocks noGrp="1"/>
          </p:cNvSpPr>
          <p:nvPr>
            <p:ph type="dt" sz="half" idx="10"/>
          </p:nvPr>
        </p:nvSpPr>
        <p:spPr/>
        <p:txBody>
          <a:bodyPr/>
          <a:lstStyle/>
          <a:p>
            <a:fld id="{DDB2E72D-0B08-4EC6-BC40-51B4ADB629D7}" type="datetimeFigureOut">
              <a:rPr lang="en-US" smtClean="0"/>
              <a:t>12/3/2023</a:t>
            </a:fld>
            <a:endParaRPr lang="en-US"/>
          </a:p>
        </p:txBody>
      </p:sp>
      <p:sp>
        <p:nvSpPr>
          <p:cNvPr id="5" name="Footer Placeholder 4">
            <a:extLst>
              <a:ext uri="{FF2B5EF4-FFF2-40B4-BE49-F238E27FC236}">
                <a16:creationId xmlns:a16="http://schemas.microsoft.com/office/drawing/2014/main" id="{323C5C04-8370-494B-BE7D-F4A752FAE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A8BBC-F9F2-4021-BB7E-5704DE82556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55091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12/3/2023</a:t>
            </a:fld>
            <a:endParaRPr lang="en-US" dirty="0"/>
          </a:p>
        </p:txBody>
      </p:sp>
    </p:spTree>
    <p:extLst>
      <p:ext uri="{BB962C8B-B14F-4D97-AF65-F5344CB8AC3E}">
        <p14:creationId xmlns:p14="http://schemas.microsoft.com/office/powerpoint/2010/main" val="353398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100138"/>
            <a:ext cx="12192000" cy="176212"/>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2" name="Title 1"/>
          <p:cNvSpPr>
            <a:spLocks noGrp="1"/>
          </p:cNvSpPr>
          <p:nvPr>
            <p:ph type="title"/>
          </p:nvPr>
        </p:nvSpPr>
        <p:spPr>
          <a:xfrm>
            <a:off x="475914" y="301629"/>
            <a:ext cx="11282705" cy="756707"/>
          </a:xfrm>
        </p:spPr>
        <p:txBody>
          <a:bodyPr/>
          <a:lstStyle>
            <a:lvl1pPr>
              <a:defRPr sz="2200" b="0" i="0">
                <a:solidFill>
                  <a:schemeClr val="tx1"/>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465667" y="1598613"/>
            <a:ext cx="11303000" cy="4613804"/>
          </a:xfrm>
        </p:spPr>
        <p:txBody>
          <a:bodyPr>
            <a:normAutofit/>
          </a:bodyPr>
          <a:lstStyle>
            <a:lvl1pPr>
              <a:lnSpc>
                <a:spcPct val="100000"/>
              </a:lnSpc>
              <a:spcBef>
                <a:spcPts val="2400"/>
              </a:spcBef>
              <a:tabLst>
                <a:tab pos="8402638" algn="r"/>
              </a:tabLst>
              <a:defRPr lang="en-US" sz="1600" smtClean="0"/>
            </a:lvl1pPr>
          </a:lstStyle>
          <a:p>
            <a:pPr lvl="0"/>
            <a:r>
              <a:rPr lang="en-US"/>
              <a:t>Click to edit Master text styles</a:t>
            </a:r>
          </a:p>
        </p:txBody>
      </p:sp>
      <p:sp>
        <p:nvSpPr>
          <p:cNvPr id="5" name="Footer Placeholder 5"/>
          <p:cNvSpPr>
            <a:spLocks noGrp="1"/>
          </p:cNvSpPr>
          <p:nvPr>
            <p:ph type="ftr" sz="quarter" idx="1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 name="Slide Number Placeholder 7"/>
          <p:cNvSpPr>
            <a:spLocks noGrp="1"/>
          </p:cNvSpPr>
          <p:nvPr>
            <p:ph type="sldNum" sz="quarter" idx="15"/>
          </p:nvPr>
        </p:nvSpPr>
        <p:spPr/>
        <p:txBody>
          <a:bodyPr/>
          <a:lstStyle>
            <a:lvl1pPr>
              <a:defRPr/>
            </a:lvl1pPr>
          </a:lstStyle>
          <a:p>
            <a:pPr>
              <a:defRPr/>
            </a:pPr>
            <a:fld id="{16CDAFCB-46C5-448D-8384-4F79EB2F82F3}"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481203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0"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8"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0"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1"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3"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7"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8"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9"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0"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4"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5"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2"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24" name="Title 323"/>
          <p:cNvSpPr>
            <a:spLocks noGrp="1"/>
          </p:cNvSpPr>
          <p:nvPr>
            <p:ph type="title"/>
          </p:nvPr>
        </p:nvSpPr>
        <p:spPr>
          <a:xfrm>
            <a:off x="457868" y="301628"/>
            <a:ext cx="11252869" cy="1031875"/>
          </a:xfrm>
        </p:spPr>
        <p:txBody>
          <a:bodyPr/>
          <a:lstStyle>
            <a:lvl1pPr>
              <a:defRPr b="0" i="0" cap="none" baseline="0">
                <a:solidFill>
                  <a:schemeClr val="tx1"/>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57870" y="1460503"/>
            <a:ext cx="11253740" cy="4600863"/>
          </a:xfrm>
        </p:spPr>
        <p:txBody>
          <a:bodyPr>
            <a:normAutofit/>
          </a:bodyPr>
          <a:lstStyle>
            <a:lvl1pPr>
              <a:lnSpc>
                <a:spcPct val="130000"/>
              </a:lnSpc>
              <a:spcBef>
                <a:spcPts val="1200"/>
              </a:spcBef>
              <a:defRPr>
                <a:solidFill>
                  <a:srgbClr val="7F7F7F"/>
                </a:solidFill>
              </a:defRPr>
            </a:lvl1pPr>
            <a:lvl2pPr>
              <a:lnSpc>
                <a:spcPct val="130000"/>
              </a:lnSpc>
              <a:spcBef>
                <a:spcPts val="1200"/>
              </a:spcBef>
              <a:buClr>
                <a:schemeClr val="tx2">
                  <a:lumMod val="50000"/>
                  <a:lumOff val="50000"/>
                </a:schemeClr>
              </a:buClr>
              <a:defRPr>
                <a:solidFill>
                  <a:srgbClr val="7F7F7F"/>
                </a:solidFill>
              </a:defRPr>
            </a:lvl2pPr>
            <a:lvl3pPr marL="557784">
              <a:lnSpc>
                <a:spcPct val="130000"/>
              </a:lnSpc>
              <a:spcBef>
                <a:spcPts val="0"/>
              </a:spcBef>
              <a:buClr>
                <a:schemeClr val="tx2">
                  <a:lumMod val="50000"/>
                  <a:lumOff val="50000"/>
                </a:schemeClr>
              </a:buClr>
              <a:defRPr>
                <a:solidFill>
                  <a:srgbClr val="7F7F7F"/>
                </a:solidFill>
              </a:defRPr>
            </a:lvl3pPr>
            <a:lvl4pPr>
              <a:lnSpc>
                <a:spcPct val="130000"/>
              </a:lnSpc>
              <a:spcBef>
                <a:spcPts val="0"/>
              </a:spcBef>
              <a:buClr>
                <a:schemeClr val="tx2">
                  <a:lumMod val="50000"/>
                  <a:lumOff val="50000"/>
                </a:schemeClr>
              </a:buClr>
              <a:defRPr>
                <a:solidFill>
                  <a:srgbClr val="7F7F7F"/>
                </a:solidFill>
              </a:defRPr>
            </a:lvl4pPr>
            <a:lvl5pPr>
              <a:lnSpc>
                <a:spcPct val="130000"/>
              </a:lnSpc>
              <a:spcBef>
                <a:spcPts val="0"/>
              </a:spcBef>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3" name="Footer Placeholder 8"/>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4" name="Slide Number Placeholder 9"/>
          <p:cNvSpPr>
            <a:spLocks noGrp="1"/>
          </p:cNvSpPr>
          <p:nvPr>
            <p:ph type="sldNum" sz="quarter" idx="12"/>
          </p:nvPr>
        </p:nvSpPr>
        <p:spPr/>
        <p:txBody>
          <a:bodyPr/>
          <a:lstStyle>
            <a:lvl1pPr>
              <a:defRPr/>
            </a:lvl1pPr>
          </a:lstStyle>
          <a:p>
            <a:pPr>
              <a:defRPr/>
            </a:pPr>
            <a:fld id="{BCF6E8C5-46C5-4065-B7C6-3D8C05D849D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2437301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4" name="Title 323"/>
          <p:cNvSpPr>
            <a:spLocks noGrp="1"/>
          </p:cNvSpPr>
          <p:nvPr>
            <p:ph type="title"/>
          </p:nvPr>
        </p:nvSpPr>
        <p:spPr>
          <a:xfrm>
            <a:off x="475914"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4"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4"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1"/>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9" name="Slide Number Placeholder 2"/>
          <p:cNvSpPr>
            <a:spLocks noGrp="1"/>
          </p:cNvSpPr>
          <p:nvPr>
            <p:ph type="sldNum" sz="quarter" idx="16"/>
          </p:nvPr>
        </p:nvSpPr>
        <p:spPr/>
        <p:txBody>
          <a:bodyPr/>
          <a:lstStyle>
            <a:lvl1pPr>
              <a:defRPr/>
            </a:lvl1pPr>
          </a:lstStyle>
          <a:p>
            <a:pPr>
              <a:defRPr/>
            </a:pPr>
            <a:fld id="{C9C3047E-C5BE-4D39-88CB-E812D3D65702}"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3022766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it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5912" y="306742"/>
            <a:ext cx="4014520" cy="5616076"/>
          </a:xfrm>
        </p:spPr>
        <p:txBody>
          <a:bodyPr anchor="ctr"/>
          <a:lstStyle>
            <a:lvl1pPr algn="l">
              <a:defRPr sz="2400" b="0" i="0" cap="all" baseline="0">
                <a:solidFill>
                  <a:schemeClr val="tx1"/>
                </a:solidFill>
                <a:latin typeface="+mn-lt"/>
                <a:cs typeface="Andes ExtraLight"/>
              </a:defRPr>
            </a:lvl1pPr>
            <a:lvl2pPr algn="l">
              <a:defRPr sz="2400" b="0" i="0" cap="all">
                <a:solidFill>
                  <a:schemeClr val="tx2">
                    <a:lumMod val="50000"/>
                    <a:lumOff val="50000"/>
                  </a:schemeClr>
                </a:solidFill>
                <a:latin typeface="+mn-lt"/>
                <a:cs typeface="Andes ExtraLight"/>
              </a:defRPr>
            </a:lvl2pPr>
            <a:lvl3pPr algn="l">
              <a:defRPr sz="2400" b="0" i="0" cap="all">
                <a:solidFill>
                  <a:schemeClr val="tx2">
                    <a:lumMod val="50000"/>
                    <a:lumOff val="50000"/>
                  </a:schemeClr>
                </a:solidFill>
                <a:latin typeface="+mn-lt"/>
                <a:cs typeface="Andes ExtraLight"/>
              </a:defRPr>
            </a:lvl3pPr>
            <a:lvl4pPr algn="l">
              <a:defRPr sz="2400" b="0" i="0" cap="all">
                <a:solidFill>
                  <a:schemeClr val="tx2">
                    <a:lumMod val="50000"/>
                    <a:lumOff val="50000"/>
                  </a:schemeClr>
                </a:solidFill>
                <a:latin typeface="+mn-lt"/>
                <a:cs typeface="Andes ExtraLight"/>
              </a:defRPr>
            </a:lvl4pPr>
            <a:lvl5pPr algn="l">
              <a:defRPr sz="2400" b="0" i="0" cap="all">
                <a:solidFill>
                  <a:schemeClr val="tx2">
                    <a:lumMod val="50000"/>
                    <a:lumOff val="50000"/>
                  </a:schemeClr>
                </a:solidFill>
                <a:latin typeface="+mn-lt"/>
                <a:cs typeface="Andes ExtraLight"/>
              </a:defRPr>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910668" y="295618"/>
            <a:ext cx="6942667" cy="5592567"/>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1D1A891D-FDB6-4BF6-8EB4-FD33452D64A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176544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Titl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983838"/>
            <a:ext cx="6942667" cy="4904344"/>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BC42CC20-EE16-4553-BD62-6DC7155AF68A}"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627252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ragraph with Graphic Element">
    <p:spTree>
      <p:nvGrpSpPr>
        <p:cNvPr id="1" name=""/>
        <p:cNvGrpSpPr/>
        <p:nvPr/>
      </p:nvGrpSpPr>
      <p:grpSpPr>
        <a:xfrm>
          <a:off x="0" y="0"/>
          <a:ext cx="0" cy="0"/>
          <a:chOff x="0" y="0"/>
          <a:chExt cx="0" cy="0"/>
        </a:xfrm>
      </p:grpSpPr>
      <p:sp>
        <p:nvSpPr>
          <p:cNvPr id="2" name="Title 1"/>
          <p:cNvSpPr>
            <a:spLocks noGrp="1"/>
          </p:cNvSpPr>
          <p:nvPr>
            <p:ph type="title"/>
          </p:nvPr>
        </p:nvSpPr>
        <p:spPr>
          <a:xfrm>
            <a:off x="427789" y="288638"/>
            <a:ext cx="11425544" cy="461819"/>
          </a:xfrm>
        </p:spPr>
        <p:txBody>
          <a:bodyPr/>
          <a:lstStyle>
            <a:lvl1pPr>
              <a:defRPr sz="2200" b="0" i="0" cap="none"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830457" y="1443791"/>
            <a:ext cx="7076351" cy="4545263"/>
          </a:xfrm>
        </p:spPr>
        <p:txBody>
          <a:bodyP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428126" y="1003049"/>
            <a:ext cx="4117137" cy="4972050"/>
          </a:xfrm>
        </p:spPr>
        <p:txBody>
          <a:bodyPr rIns="182880" anchor="ctr"/>
          <a:lstStyle>
            <a:lvl1pPr>
              <a:defRPr sz="1600" baseline="0"/>
            </a:lvl1pPr>
          </a:lstStyle>
          <a:p>
            <a:pPr lvl="0"/>
            <a:r>
              <a:rPr lang="en-US"/>
              <a:t>Click to edit Master text styles</a:t>
            </a:r>
          </a:p>
        </p:txBody>
      </p:sp>
      <p:sp>
        <p:nvSpPr>
          <p:cNvPr id="12" name="Text Placeholder 11"/>
          <p:cNvSpPr>
            <a:spLocks noGrp="1"/>
          </p:cNvSpPr>
          <p:nvPr>
            <p:ph type="body" sz="quarter" idx="14"/>
          </p:nvPr>
        </p:nvSpPr>
        <p:spPr>
          <a:xfrm>
            <a:off x="4830235" y="976315"/>
            <a:ext cx="7058749" cy="414003"/>
          </a:xfrm>
        </p:spPr>
        <p:txBody>
          <a:bodyPr/>
          <a:lstStyle>
            <a:lvl1pPr algn="ctr">
              <a:defRPr sz="1600" b="0" cap="all"/>
            </a:lvl1pPr>
          </a:lstStyle>
          <a:p>
            <a:pPr lvl="0"/>
            <a:r>
              <a:rPr lang="en-US"/>
              <a:t>Click to edit Master text styles</a:t>
            </a:r>
          </a:p>
        </p:txBody>
      </p:sp>
      <p:sp>
        <p:nvSpPr>
          <p:cNvPr id="7" name="Slide Number Placeholder 3"/>
          <p:cNvSpPr>
            <a:spLocks noGrp="1"/>
          </p:cNvSpPr>
          <p:nvPr>
            <p:ph type="sldNum" sz="quarter" idx="15"/>
          </p:nvPr>
        </p:nvSpPr>
        <p:spPr/>
        <p:txBody>
          <a:bodyPr/>
          <a:lstStyle>
            <a:lvl1pPr>
              <a:defRPr/>
            </a:lvl1pPr>
          </a:lstStyle>
          <a:p>
            <a:pPr>
              <a:defRPr/>
            </a:pPr>
            <a:fld id="{6B08E14A-D40A-42EA-8EE3-318D18D3A99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8"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8082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sion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7"/>
            <a:ext cx="11213472" cy="983693"/>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75914" y="1788583"/>
            <a:ext cx="5511031" cy="4399780"/>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6209904" y="1788512"/>
            <a:ext cx="5510784" cy="4402163"/>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3"/>
          </p:nvPr>
        </p:nvSpPr>
        <p:spPr>
          <a:xfrm>
            <a:off x="475914" y="1429563"/>
            <a:ext cx="5511031"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14"/>
          </p:nvPr>
        </p:nvSpPr>
        <p:spPr>
          <a:xfrm>
            <a:off x="6209905" y="1421542"/>
            <a:ext cx="5510784"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9" name="Slide Number Placeholder 3"/>
          <p:cNvSpPr>
            <a:spLocks noGrp="1"/>
          </p:cNvSpPr>
          <p:nvPr>
            <p:ph type="sldNum" sz="quarter" idx="15"/>
          </p:nvPr>
        </p:nvSpPr>
        <p:spPr/>
        <p:txBody>
          <a:bodyPr/>
          <a:lstStyle>
            <a:lvl1pPr>
              <a:defRPr/>
            </a:lvl1pPr>
          </a:lstStyle>
          <a:p>
            <a:pPr>
              <a:defRPr/>
            </a:pPr>
            <a:fld id="{84B0BF27-3B82-40DF-B499-50ACD7D2C42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46124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723D-269F-41B3-BA5E-83830E1D2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8489D-7222-4B67-A3CF-56B1EB802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4C938-1AD3-47A1-B238-3507B8AC8949}"/>
              </a:ext>
            </a:extLst>
          </p:cNvPr>
          <p:cNvSpPr>
            <a:spLocks noGrp="1"/>
          </p:cNvSpPr>
          <p:nvPr>
            <p:ph type="dt" sz="half" idx="10"/>
          </p:nvPr>
        </p:nvSpPr>
        <p:spPr/>
        <p:txBody>
          <a:bodyPr/>
          <a:lstStyle/>
          <a:p>
            <a:fld id="{DDB2E72D-0B08-4EC6-BC40-51B4ADB629D7}" type="datetimeFigureOut">
              <a:rPr lang="en-US" smtClean="0"/>
              <a:t>12/3/2023</a:t>
            </a:fld>
            <a:endParaRPr lang="en-US"/>
          </a:p>
        </p:txBody>
      </p:sp>
      <p:sp>
        <p:nvSpPr>
          <p:cNvPr id="5" name="Footer Placeholder 4">
            <a:extLst>
              <a:ext uri="{FF2B5EF4-FFF2-40B4-BE49-F238E27FC236}">
                <a16:creationId xmlns:a16="http://schemas.microsoft.com/office/drawing/2014/main" id="{0395F04C-D0A6-452C-8AB1-C5E00E932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586CC-09C2-401A-A8BF-1EEDD87E55C0}"/>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17652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ght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bg2"/>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2AB5AF8D-BCC5-44C2-9636-629BD3C35F77}"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69307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rk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tx1"/>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4A067694-7279-4E72-9B6F-269F92D2D7D4}"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271503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mb Stone">
    <p:spTree>
      <p:nvGrpSpPr>
        <p:cNvPr id="1" name=""/>
        <p:cNvGrpSpPr/>
        <p:nvPr/>
      </p:nvGrpSpPr>
      <p:grpSpPr>
        <a:xfrm>
          <a:off x="0" y="0"/>
          <a:ext cx="0" cy="0"/>
          <a:chOff x="0" y="0"/>
          <a:chExt cx="0" cy="0"/>
        </a:xfrm>
      </p:grpSpPr>
      <p:sp>
        <p:nvSpPr>
          <p:cNvPr id="73"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3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70" name="ClipArt Placeholder 9"/>
          <p:cNvSpPr>
            <a:spLocks noGrp="1"/>
          </p:cNvSpPr>
          <p:nvPr>
            <p:ph type="clipArt" sz="quarter" idx="49"/>
          </p:nvPr>
        </p:nvSpPr>
        <p:spPr>
          <a:xfrm>
            <a:off x="4557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77" name="ClipArt Placeholder 9"/>
          <p:cNvSpPr>
            <a:spLocks noGrp="1"/>
          </p:cNvSpPr>
          <p:nvPr>
            <p:ph type="clipArt" sz="quarter" idx="56"/>
          </p:nvPr>
        </p:nvSpPr>
        <p:spPr>
          <a:xfrm>
            <a:off x="279072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84" name="ClipArt Placeholder 9"/>
          <p:cNvSpPr>
            <a:spLocks noGrp="1"/>
          </p:cNvSpPr>
          <p:nvPr>
            <p:ph type="clipArt" sz="quarter" idx="63"/>
          </p:nvPr>
        </p:nvSpPr>
        <p:spPr>
          <a:xfrm>
            <a:off x="51256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1" name="ClipArt Placeholder 9"/>
          <p:cNvSpPr>
            <a:spLocks noGrp="1"/>
          </p:cNvSpPr>
          <p:nvPr>
            <p:ph type="clipArt" sz="quarter" idx="70"/>
          </p:nvPr>
        </p:nvSpPr>
        <p:spPr>
          <a:xfrm>
            <a:off x="7460628"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8" name="ClipArt Placeholder 9"/>
          <p:cNvSpPr>
            <a:spLocks noGrp="1"/>
          </p:cNvSpPr>
          <p:nvPr>
            <p:ph type="clipArt" sz="quarter" idx="77"/>
          </p:nvPr>
        </p:nvSpPr>
        <p:spPr>
          <a:xfrm>
            <a:off x="97955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324" name="Title 323"/>
          <p:cNvSpPr>
            <a:spLocks noGrp="1"/>
          </p:cNvSpPr>
          <p:nvPr>
            <p:ph type="title"/>
          </p:nvPr>
        </p:nvSpPr>
        <p:spPr>
          <a:xfrm>
            <a:off x="457868" y="301628"/>
            <a:ext cx="11252869" cy="668193"/>
          </a:xfrm>
        </p:spPr>
        <p:txBody>
          <a:bodyPr/>
          <a:lstStyle>
            <a:lvl1pPr>
              <a:defRPr b="0" i="0">
                <a:solidFill>
                  <a:schemeClr val="bg2"/>
                </a:solidFill>
                <a:latin typeface="+mn-lt"/>
                <a:cs typeface="Andes ExtraLight"/>
              </a:defRPr>
            </a:lvl1pPr>
          </a:lstStyle>
          <a:p>
            <a:r>
              <a:rPr lang="en-US"/>
              <a:t>Click to edit Master title style</a:t>
            </a:r>
            <a:endParaRPr lang="en-US" dirty="0"/>
          </a:p>
        </p:txBody>
      </p:sp>
      <p:sp>
        <p:nvSpPr>
          <p:cNvPr id="171" name="Text Placeholder 2"/>
          <p:cNvSpPr>
            <a:spLocks noGrp="1"/>
          </p:cNvSpPr>
          <p:nvPr>
            <p:ph type="body" sz="quarter" idx="50"/>
          </p:nvPr>
        </p:nvSpPr>
        <p:spPr>
          <a:xfrm>
            <a:off x="80465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2" name="Picture Placeholder 4"/>
          <p:cNvSpPr>
            <a:spLocks noGrp="1"/>
          </p:cNvSpPr>
          <p:nvPr>
            <p:ph type="pic" sz="quarter" idx="51"/>
          </p:nvPr>
        </p:nvSpPr>
        <p:spPr>
          <a:xfrm>
            <a:off x="635321"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73" name="Text Placeholder 2"/>
          <p:cNvSpPr>
            <a:spLocks noGrp="1"/>
          </p:cNvSpPr>
          <p:nvPr>
            <p:ph type="body" sz="quarter" idx="52"/>
          </p:nvPr>
        </p:nvSpPr>
        <p:spPr>
          <a:xfrm>
            <a:off x="620134"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74" name="Text Placeholder 2"/>
          <p:cNvSpPr>
            <a:spLocks noGrp="1"/>
          </p:cNvSpPr>
          <p:nvPr>
            <p:ph type="body" sz="quarter" idx="53"/>
          </p:nvPr>
        </p:nvSpPr>
        <p:spPr>
          <a:xfrm>
            <a:off x="620134"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75" name="Text Placeholder 2"/>
          <p:cNvSpPr>
            <a:spLocks noGrp="1"/>
          </p:cNvSpPr>
          <p:nvPr>
            <p:ph type="body" sz="quarter" idx="54"/>
          </p:nvPr>
        </p:nvSpPr>
        <p:spPr>
          <a:xfrm>
            <a:off x="620134"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6" name="Text Placeholder 2"/>
          <p:cNvSpPr>
            <a:spLocks noGrp="1"/>
          </p:cNvSpPr>
          <p:nvPr>
            <p:ph type="body" sz="quarter" idx="55"/>
          </p:nvPr>
        </p:nvSpPr>
        <p:spPr>
          <a:xfrm>
            <a:off x="620134"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8" name="Text Placeholder 2"/>
          <p:cNvSpPr>
            <a:spLocks noGrp="1"/>
          </p:cNvSpPr>
          <p:nvPr>
            <p:ph type="body" sz="quarter" idx="57"/>
          </p:nvPr>
        </p:nvSpPr>
        <p:spPr>
          <a:xfrm>
            <a:off x="3095344"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9" name="Picture Placeholder 4"/>
          <p:cNvSpPr>
            <a:spLocks noGrp="1"/>
          </p:cNvSpPr>
          <p:nvPr>
            <p:ph type="pic" sz="quarter" idx="58"/>
          </p:nvPr>
        </p:nvSpPr>
        <p:spPr>
          <a:xfrm>
            <a:off x="2926010"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0" name="Text Placeholder 2"/>
          <p:cNvSpPr>
            <a:spLocks noGrp="1"/>
          </p:cNvSpPr>
          <p:nvPr>
            <p:ph type="body" sz="quarter" idx="59"/>
          </p:nvPr>
        </p:nvSpPr>
        <p:spPr>
          <a:xfrm>
            <a:off x="2910823"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1" name="Text Placeholder 2"/>
          <p:cNvSpPr>
            <a:spLocks noGrp="1"/>
          </p:cNvSpPr>
          <p:nvPr>
            <p:ph type="body" sz="quarter" idx="60"/>
          </p:nvPr>
        </p:nvSpPr>
        <p:spPr>
          <a:xfrm>
            <a:off x="2910823"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2" name="Text Placeholder 2"/>
          <p:cNvSpPr>
            <a:spLocks noGrp="1"/>
          </p:cNvSpPr>
          <p:nvPr>
            <p:ph type="body" sz="quarter" idx="61"/>
          </p:nvPr>
        </p:nvSpPr>
        <p:spPr>
          <a:xfrm>
            <a:off x="2910823"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3" name="Text Placeholder 2"/>
          <p:cNvSpPr>
            <a:spLocks noGrp="1"/>
          </p:cNvSpPr>
          <p:nvPr>
            <p:ph type="body" sz="quarter" idx="62"/>
          </p:nvPr>
        </p:nvSpPr>
        <p:spPr>
          <a:xfrm>
            <a:off x="2910823"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5" name="Text Placeholder 2"/>
          <p:cNvSpPr>
            <a:spLocks noGrp="1"/>
          </p:cNvSpPr>
          <p:nvPr>
            <p:ph type="body" sz="quarter" idx="64"/>
          </p:nvPr>
        </p:nvSpPr>
        <p:spPr>
          <a:xfrm>
            <a:off x="546858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86" name="Picture Placeholder 4"/>
          <p:cNvSpPr>
            <a:spLocks noGrp="1"/>
          </p:cNvSpPr>
          <p:nvPr>
            <p:ph type="pic" sz="quarter" idx="65"/>
          </p:nvPr>
        </p:nvSpPr>
        <p:spPr>
          <a:xfrm>
            <a:off x="5299253"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7" name="Text Placeholder 2"/>
          <p:cNvSpPr>
            <a:spLocks noGrp="1"/>
          </p:cNvSpPr>
          <p:nvPr>
            <p:ph type="body" sz="quarter" idx="66"/>
          </p:nvPr>
        </p:nvSpPr>
        <p:spPr>
          <a:xfrm>
            <a:off x="5284065"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8" name="Text Placeholder 2"/>
          <p:cNvSpPr>
            <a:spLocks noGrp="1"/>
          </p:cNvSpPr>
          <p:nvPr>
            <p:ph type="body" sz="quarter" idx="67"/>
          </p:nvPr>
        </p:nvSpPr>
        <p:spPr>
          <a:xfrm>
            <a:off x="5284065"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9" name="Text Placeholder 2"/>
          <p:cNvSpPr>
            <a:spLocks noGrp="1"/>
          </p:cNvSpPr>
          <p:nvPr>
            <p:ph type="body" sz="quarter" idx="68"/>
          </p:nvPr>
        </p:nvSpPr>
        <p:spPr>
          <a:xfrm>
            <a:off x="5284065"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0" name="Text Placeholder 2"/>
          <p:cNvSpPr>
            <a:spLocks noGrp="1"/>
          </p:cNvSpPr>
          <p:nvPr>
            <p:ph type="body" sz="quarter" idx="69"/>
          </p:nvPr>
        </p:nvSpPr>
        <p:spPr>
          <a:xfrm>
            <a:off x="5284065"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2" name="Text Placeholder 2"/>
          <p:cNvSpPr>
            <a:spLocks noGrp="1"/>
          </p:cNvSpPr>
          <p:nvPr>
            <p:ph type="body" sz="quarter" idx="71"/>
          </p:nvPr>
        </p:nvSpPr>
        <p:spPr>
          <a:xfrm>
            <a:off x="7817477"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93" name="Picture Placeholder 4"/>
          <p:cNvSpPr>
            <a:spLocks noGrp="1"/>
          </p:cNvSpPr>
          <p:nvPr>
            <p:ph type="pic" sz="quarter" idx="72"/>
          </p:nvPr>
        </p:nvSpPr>
        <p:spPr>
          <a:xfrm>
            <a:off x="7648145"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94" name="Text Placeholder 2"/>
          <p:cNvSpPr>
            <a:spLocks noGrp="1"/>
          </p:cNvSpPr>
          <p:nvPr>
            <p:ph type="body" sz="quarter" idx="73"/>
          </p:nvPr>
        </p:nvSpPr>
        <p:spPr>
          <a:xfrm>
            <a:off x="763295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95" name="Text Placeholder 2"/>
          <p:cNvSpPr>
            <a:spLocks noGrp="1"/>
          </p:cNvSpPr>
          <p:nvPr>
            <p:ph type="body" sz="quarter" idx="74"/>
          </p:nvPr>
        </p:nvSpPr>
        <p:spPr>
          <a:xfrm>
            <a:off x="763295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96" name="Text Placeholder 2"/>
          <p:cNvSpPr>
            <a:spLocks noGrp="1"/>
          </p:cNvSpPr>
          <p:nvPr>
            <p:ph type="body" sz="quarter" idx="75"/>
          </p:nvPr>
        </p:nvSpPr>
        <p:spPr>
          <a:xfrm>
            <a:off x="763295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7" name="Text Placeholder 2"/>
          <p:cNvSpPr>
            <a:spLocks noGrp="1"/>
          </p:cNvSpPr>
          <p:nvPr>
            <p:ph type="body" sz="quarter" idx="76"/>
          </p:nvPr>
        </p:nvSpPr>
        <p:spPr>
          <a:xfrm>
            <a:off x="763295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9" name="Text Placeholder 2"/>
          <p:cNvSpPr>
            <a:spLocks noGrp="1"/>
          </p:cNvSpPr>
          <p:nvPr>
            <p:ph type="body" sz="quarter" idx="78"/>
          </p:nvPr>
        </p:nvSpPr>
        <p:spPr>
          <a:xfrm>
            <a:off x="10181948"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200" name="Picture Placeholder 4"/>
          <p:cNvSpPr>
            <a:spLocks noGrp="1"/>
          </p:cNvSpPr>
          <p:nvPr>
            <p:ph type="pic" sz="quarter" idx="79"/>
          </p:nvPr>
        </p:nvSpPr>
        <p:spPr>
          <a:xfrm>
            <a:off x="10012616"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201" name="Text Placeholder 2"/>
          <p:cNvSpPr>
            <a:spLocks noGrp="1"/>
          </p:cNvSpPr>
          <p:nvPr>
            <p:ph type="body" sz="quarter" idx="80"/>
          </p:nvPr>
        </p:nvSpPr>
        <p:spPr>
          <a:xfrm>
            <a:off x="999742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02" name="Text Placeholder 2"/>
          <p:cNvSpPr>
            <a:spLocks noGrp="1"/>
          </p:cNvSpPr>
          <p:nvPr>
            <p:ph type="body" sz="quarter" idx="81"/>
          </p:nvPr>
        </p:nvSpPr>
        <p:spPr>
          <a:xfrm>
            <a:off x="999742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03" name="Text Placeholder 2"/>
          <p:cNvSpPr>
            <a:spLocks noGrp="1"/>
          </p:cNvSpPr>
          <p:nvPr>
            <p:ph type="body" sz="quarter" idx="82"/>
          </p:nvPr>
        </p:nvSpPr>
        <p:spPr>
          <a:xfrm>
            <a:off x="999742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4" name="Text Placeholder 2"/>
          <p:cNvSpPr>
            <a:spLocks noGrp="1"/>
          </p:cNvSpPr>
          <p:nvPr>
            <p:ph type="body" sz="quarter" idx="83"/>
          </p:nvPr>
        </p:nvSpPr>
        <p:spPr>
          <a:xfrm>
            <a:off x="999742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5" name="ClipArt Placeholder 9"/>
          <p:cNvSpPr>
            <a:spLocks noGrp="1"/>
          </p:cNvSpPr>
          <p:nvPr>
            <p:ph type="clipArt" sz="quarter" idx="84"/>
          </p:nvPr>
        </p:nvSpPr>
        <p:spPr>
          <a:xfrm>
            <a:off x="4654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6" name="ClipArt Placeholder 9"/>
          <p:cNvSpPr>
            <a:spLocks noGrp="1"/>
          </p:cNvSpPr>
          <p:nvPr>
            <p:ph type="clipArt" sz="quarter" idx="85"/>
          </p:nvPr>
        </p:nvSpPr>
        <p:spPr>
          <a:xfrm>
            <a:off x="280040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7" name="ClipArt Placeholder 9"/>
          <p:cNvSpPr>
            <a:spLocks noGrp="1"/>
          </p:cNvSpPr>
          <p:nvPr>
            <p:ph type="clipArt" sz="quarter" idx="86"/>
          </p:nvPr>
        </p:nvSpPr>
        <p:spPr>
          <a:xfrm>
            <a:off x="51353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8" name="ClipArt Placeholder 9"/>
          <p:cNvSpPr>
            <a:spLocks noGrp="1"/>
          </p:cNvSpPr>
          <p:nvPr>
            <p:ph type="clipArt" sz="quarter" idx="87"/>
          </p:nvPr>
        </p:nvSpPr>
        <p:spPr>
          <a:xfrm>
            <a:off x="7470304"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9" name="ClipArt Placeholder 9"/>
          <p:cNvSpPr>
            <a:spLocks noGrp="1"/>
          </p:cNvSpPr>
          <p:nvPr>
            <p:ph type="clipArt" sz="quarter" idx="88"/>
          </p:nvPr>
        </p:nvSpPr>
        <p:spPr>
          <a:xfrm>
            <a:off x="98052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10" name="Text Placeholder 2"/>
          <p:cNvSpPr>
            <a:spLocks noGrp="1"/>
          </p:cNvSpPr>
          <p:nvPr>
            <p:ph type="body" sz="quarter" idx="89"/>
          </p:nvPr>
        </p:nvSpPr>
        <p:spPr>
          <a:xfrm>
            <a:off x="81433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1" name="Picture Placeholder 4"/>
          <p:cNvSpPr>
            <a:spLocks noGrp="1"/>
          </p:cNvSpPr>
          <p:nvPr>
            <p:ph type="pic" sz="quarter" idx="90"/>
          </p:nvPr>
        </p:nvSpPr>
        <p:spPr>
          <a:xfrm>
            <a:off x="644997" y="1697806"/>
            <a:ext cx="1583267" cy="492125"/>
          </a:xfrm>
        </p:spPr>
        <p:txBody>
          <a:bodyPr/>
          <a:lstStyle>
            <a:lvl1pPr algn="ctr">
              <a:defRPr sz="1100"/>
            </a:lvl1pPr>
          </a:lstStyle>
          <a:p>
            <a:pPr lvl="0"/>
            <a:r>
              <a:rPr lang="en-US" noProof="0" dirty="0"/>
              <a:t>Drag picture to placeholder or click icon to add</a:t>
            </a:r>
          </a:p>
        </p:txBody>
      </p:sp>
      <p:sp>
        <p:nvSpPr>
          <p:cNvPr id="212" name="Text Placeholder 2"/>
          <p:cNvSpPr>
            <a:spLocks noGrp="1"/>
          </p:cNvSpPr>
          <p:nvPr>
            <p:ph type="body" sz="quarter" idx="91"/>
          </p:nvPr>
        </p:nvSpPr>
        <p:spPr>
          <a:xfrm>
            <a:off x="62981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3" name="Text Placeholder 2"/>
          <p:cNvSpPr>
            <a:spLocks noGrp="1"/>
          </p:cNvSpPr>
          <p:nvPr>
            <p:ph type="body" sz="quarter" idx="92"/>
          </p:nvPr>
        </p:nvSpPr>
        <p:spPr>
          <a:xfrm>
            <a:off x="62981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14" name="Text Placeholder 2"/>
          <p:cNvSpPr>
            <a:spLocks noGrp="1"/>
          </p:cNvSpPr>
          <p:nvPr>
            <p:ph type="body" sz="quarter" idx="93"/>
          </p:nvPr>
        </p:nvSpPr>
        <p:spPr>
          <a:xfrm>
            <a:off x="62981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5" name="Text Placeholder 2"/>
          <p:cNvSpPr>
            <a:spLocks noGrp="1"/>
          </p:cNvSpPr>
          <p:nvPr>
            <p:ph type="body" sz="quarter" idx="94"/>
          </p:nvPr>
        </p:nvSpPr>
        <p:spPr>
          <a:xfrm>
            <a:off x="62981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6" name="Text Placeholder 2"/>
          <p:cNvSpPr>
            <a:spLocks noGrp="1"/>
          </p:cNvSpPr>
          <p:nvPr>
            <p:ph type="body" sz="quarter" idx="95"/>
          </p:nvPr>
        </p:nvSpPr>
        <p:spPr>
          <a:xfrm>
            <a:off x="3105020"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7" name="Picture Placeholder 4"/>
          <p:cNvSpPr>
            <a:spLocks noGrp="1"/>
          </p:cNvSpPr>
          <p:nvPr>
            <p:ph type="pic" sz="quarter" idx="96"/>
          </p:nvPr>
        </p:nvSpPr>
        <p:spPr>
          <a:xfrm>
            <a:off x="2935688" y="1697806"/>
            <a:ext cx="1583267" cy="492125"/>
          </a:xfrm>
        </p:spPr>
        <p:txBody>
          <a:bodyPr/>
          <a:lstStyle>
            <a:lvl1pPr algn="ctr">
              <a:defRPr sz="1100"/>
            </a:lvl1pPr>
          </a:lstStyle>
          <a:p>
            <a:pPr lvl="0"/>
            <a:r>
              <a:rPr lang="en-US" noProof="0" dirty="0"/>
              <a:t>Drag picture to placeholder or click icon to add</a:t>
            </a:r>
          </a:p>
        </p:txBody>
      </p:sp>
      <p:sp>
        <p:nvSpPr>
          <p:cNvPr id="218" name="Text Placeholder 2"/>
          <p:cNvSpPr>
            <a:spLocks noGrp="1"/>
          </p:cNvSpPr>
          <p:nvPr>
            <p:ph type="body" sz="quarter" idx="97"/>
          </p:nvPr>
        </p:nvSpPr>
        <p:spPr>
          <a:xfrm>
            <a:off x="2920499"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9" name="Text Placeholder 2"/>
          <p:cNvSpPr>
            <a:spLocks noGrp="1"/>
          </p:cNvSpPr>
          <p:nvPr>
            <p:ph type="body" sz="quarter" idx="98"/>
          </p:nvPr>
        </p:nvSpPr>
        <p:spPr>
          <a:xfrm>
            <a:off x="2920499"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0" name="Text Placeholder 2"/>
          <p:cNvSpPr>
            <a:spLocks noGrp="1"/>
          </p:cNvSpPr>
          <p:nvPr>
            <p:ph type="body" sz="quarter" idx="99"/>
          </p:nvPr>
        </p:nvSpPr>
        <p:spPr>
          <a:xfrm>
            <a:off x="2920499"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1" name="Text Placeholder 2"/>
          <p:cNvSpPr>
            <a:spLocks noGrp="1"/>
          </p:cNvSpPr>
          <p:nvPr>
            <p:ph type="body" sz="quarter" idx="100"/>
          </p:nvPr>
        </p:nvSpPr>
        <p:spPr>
          <a:xfrm>
            <a:off x="2920499"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2" name="Text Placeholder 2"/>
          <p:cNvSpPr>
            <a:spLocks noGrp="1"/>
          </p:cNvSpPr>
          <p:nvPr>
            <p:ph type="body" sz="quarter" idx="101"/>
          </p:nvPr>
        </p:nvSpPr>
        <p:spPr>
          <a:xfrm>
            <a:off x="547826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3" name="Picture Placeholder 4"/>
          <p:cNvSpPr>
            <a:spLocks noGrp="1"/>
          </p:cNvSpPr>
          <p:nvPr>
            <p:ph type="pic" sz="quarter" idx="102"/>
          </p:nvPr>
        </p:nvSpPr>
        <p:spPr>
          <a:xfrm>
            <a:off x="5308929" y="1697806"/>
            <a:ext cx="1583267" cy="492125"/>
          </a:xfrm>
        </p:spPr>
        <p:txBody>
          <a:bodyPr/>
          <a:lstStyle>
            <a:lvl1pPr algn="ctr">
              <a:defRPr sz="1100"/>
            </a:lvl1pPr>
          </a:lstStyle>
          <a:p>
            <a:pPr lvl="0"/>
            <a:r>
              <a:rPr lang="en-US" noProof="0" dirty="0"/>
              <a:t>Drag picture to placeholder or click icon to add</a:t>
            </a:r>
          </a:p>
        </p:txBody>
      </p:sp>
      <p:sp>
        <p:nvSpPr>
          <p:cNvPr id="224" name="Text Placeholder 2"/>
          <p:cNvSpPr>
            <a:spLocks noGrp="1"/>
          </p:cNvSpPr>
          <p:nvPr>
            <p:ph type="body" sz="quarter" idx="103"/>
          </p:nvPr>
        </p:nvSpPr>
        <p:spPr>
          <a:xfrm>
            <a:off x="529374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25" name="Text Placeholder 2"/>
          <p:cNvSpPr>
            <a:spLocks noGrp="1"/>
          </p:cNvSpPr>
          <p:nvPr>
            <p:ph type="body" sz="quarter" idx="104"/>
          </p:nvPr>
        </p:nvSpPr>
        <p:spPr>
          <a:xfrm>
            <a:off x="529374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6" name="Text Placeholder 2"/>
          <p:cNvSpPr>
            <a:spLocks noGrp="1"/>
          </p:cNvSpPr>
          <p:nvPr>
            <p:ph type="body" sz="quarter" idx="105"/>
          </p:nvPr>
        </p:nvSpPr>
        <p:spPr>
          <a:xfrm>
            <a:off x="529374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7" name="Text Placeholder 2"/>
          <p:cNvSpPr>
            <a:spLocks noGrp="1"/>
          </p:cNvSpPr>
          <p:nvPr>
            <p:ph type="body" sz="quarter" idx="106"/>
          </p:nvPr>
        </p:nvSpPr>
        <p:spPr>
          <a:xfrm>
            <a:off x="529374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8" name="Text Placeholder 2"/>
          <p:cNvSpPr>
            <a:spLocks noGrp="1"/>
          </p:cNvSpPr>
          <p:nvPr>
            <p:ph type="body" sz="quarter" idx="107"/>
          </p:nvPr>
        </p:nvSpPr>
        <p:spPr>
          <a:xfrm>
            <a:off x="7827153"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9" name="Picture Placeholder 4"/>
          <p:cNvSpPr>
            <a:spLocks noGrp="1"/>
          </p:cNvSpPr>
          <p:nvPr>
            <p:ph type="pic" sz="quarter" idx="108"/>
          </p:nvPr>
        </p:nvSpPr>
        <p:spPr>
          <a:xfrm>
            <a:off x="7657820" y="1697806"/>
            <a:ext cx="1583267" cy="492125"/>
          </a:xfrm>
        </p:spPr>
        <p:txBody>
          <a:bodyPr/>
          <a:lstStyle>
            <a:lvl1pPr algn="ctr">
              <a:defRPr sz="1100"/>
            </a:lvl1pPr>
          </a:lstStyle>
          <a:p>
            <a:pPr lvl="0"/>
            <a:r>
              <a:rPr lang="en-US" noProof="0" dirty="0"/>
              <a:t>Drag picture to placeholder or click icon to add</a:t>
            </a:r>
          </a:p>
        </p:txBody>
      </p:sp>
      <p:sp>
        <p:nvSpPr>
          <p:cNvPr id="230" name="Text Placeholder 2"/>
          <p:cNvSpPr>
            <a:spLocks noGrp="1"/>
          </p:cNvSpPr>
          <p:nvPr>
            <p:ph type="body" sz="quarter" idx="109"/>
          </p:nvPr>
        </p:nvSpPr>
        <p:spPr>
          <a:xfrm>
            <a:off x="764263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1" name="Text Placeholder 2"/>
          <p:cNvSpPr>
            <a:spLocks noGrp="1"/>
          </p:cNvSpPr>
          <p:nvPr>
            <p:ph type="body" sz="quarter" idx="110"/>
          </p:nvPr>
        </p:nvSpPr>
        <p:spPr>
          <a:xfrm>
            <a:off x="764263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2" name="Text Placeholder 2"/>
          <p:cNvSpPr>
            <a:spLocks noGrp="1"/>
          </p:cNvSpPr>
          <p:nvPr>
            <p:ph type="body" sz="quarter" idx="111"/>
          </p:nvPr>
        </p:nvSpPr>
        <p:spPr>
          <a:xfrm>
            <a:off x="764263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3" name="Text Placeholder 2"/>
          <p:cNvSpPr>
            <a:spLocks noGrp="1"/>
          </p:cNvSpPr>
          <p:nvPr>
            <p:ph type="body" sz="quarter" idx="112"/>
          </p:nvPr>
        </p:nvSpPr>
        <p:spPr>
          <a:xfrm>
            <a:off x="764263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4" name="Text Placeholder 2"/>
          <p:cNvSpPr>
            <a:spLocks noGrp="1"/>
          </p:cNvSpPr>
          <p:nvPr>
            <p:ph type="body" sz="quarter" idx="113"/>
          </p:nvPr>
        </p:nvSpPr>
        <p:spPr>
          <a:xfrm>
            <a:off x="10191624"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35" name="Picture Placeholder 4"/>
          <p:cNvSpPr>
            <a:spLocks noGrp="1"/>
          </p:cNvSpPr>
          <p:nvPr>
            <p:ph type="pic" sz="quarter" idx="114"/>
          </p:nvPr>
        </p:nvSpPr>
        <p:spPr>
          <a:xfrm>
            <a:off x="10022292" y="1697806"/>
            <a:ext cx="1583267" cy="492125"/>
          </a:xfrm>
        </p:spPr>
        <p:txBody>
          <a:bodyPr/>
          <a:lstStyle>
            <a:lvl1pPr algn="ctr">
              <a:defRPr sz="1100"/>
            </a:lvl1pPr>
          </a:lstStyle>
          <a:p>
            <a:pPr lvl="0"/>
            <a:r>
              <a:rPr lang="en-US" noProof="0" dirty="0"/>
              <a:t>Drag picture to placeholder or click icon to add</a:t>
            </a:r>
          </a:p>
        </p:txBody>
      </p:sp>
      <p:sp>
        <p:nvSpPr>
          <p:cNvPr id="236" name="Text Placeholder 2"/>
          <p:cNvSpPr>
            <a:spLocks noGrp="1"/>
          </p:cNvSpPr>
          <p:nvPr>
            <p:ph type="body" sz="quarter" idx="115"/>
          </p:nvPr>
        </p:nvSpPr>
        <p:spPr>
          <a:xfrm>
            <a:off x="1000710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7" name="Text Placeholder 2"/>
          <p:cNvSpPr>
            <a:spLocks noGrp="1"/>
          </p:cNvSpPr>
          <p:nvPr>
            <p:ph type="body" sz="quarter" idx="116"/>
          </p:nvPr>
        </p:nvSpPr>
        <p:spPr>
          <a:xfrm>
            <a:off x="1000710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8" name="Text Placeholder 2"/>
          <p:cNvSpPr>
            <a:spLocks noGrp="1"/>
          </p:cNvSpPr>
          <p:nvPr>
            <p:ph type="body" sz="quarter" idx="117"/>
          </p:nvPr>
        </p:nvSpPr>
        <p:spPr>
          <a:xfrm>
            <a:off x="1000710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9" name="Text Placeholder 2"/>
          <p:cNvSpPr>
            <a:spLocks noGrp="1"/>
          </p:cNvSpPr>
          <p:nvPr>
            <p:ph type="body" sz="quarter" idx="118"/>
          </p:nvPr>
        </p:nvSpPr>
        <p:spPr>
          <a:xfrm>
            <a:off x="1000710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31" name="Footer Placeholder 1"/>
          <p:cNvSpPr>
            <a:spLocks noGrp="1"/>
          </p:cNvSpPr>
          <p:nvPr>
            <p:ph type="ftr" sz="quarter" idx="119"/>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132" name="Slide Number Placeholder 2"/>
          <p:cNvSpPr>
            <a:spLocks noGrp="1"/>
          </p:cNvSpPr>
          <p:nvPr>
            <p:ph type="sldNum" sz="quarter" idx="120"/>
          </p:nvPr>
        </p:nvSpPr>
        <p:spPr/>
        <p:txBody>
          <a:bodyPr/>
          <a:lstStyle>
            <a:lvl1pPr>
              <a:defRPr/>
            </a:lvl1pPr>
          </a:lstStyle>
          <a:p>
            <a:pPr>
              <a:defRPr/>
            </a:pPr>
            <a:fld id="{2FA465A5-8914-46DC-9F1E-E42E45684F2C}"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998330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136106"/>
          </a:xfrm>
        </p:spPr>
        <p:txBody>
          <a:bodyPr/>
          <a:lstStyle>
            <a:lvl1pPr algn="ctr">
              <a:defRPr/>
            </a:lvl1pPr>
          </a:lstStyle>
          <a:p>
            <a:pPr lvl="0"/>
            <a:r>
              <a:rPr lang="en-US" noProof="0" dirty="0"/>
              <a:t>Drag picture to placeholder or click icon to add</a:t>
            </a:r>
          </a:p>
        </p:txBody>
      </p:sp>
      <p:sp>
        <p:nvSpPr>
          <p:cNvPr id="3" name="Title 2"/>
          <p:cNvSpPr>
            <a:spLocks noGrp="1"/>
          </p:cNvSpPr>
          <p:nvPr>
            <p:ph type="title"/>
          </p:nvPr>
        </p:nvSpPr>
        <p:spPr>
          <a:xfrm>
            <a:off x="6595090" y="4064004"/>
            <a:ext cx="5305239" cy="1751263"/>
          </a:xfrm>
        </p:spPr>
        <p:txBody>
          <a:bodyPr/>
          <a:lstStyle>
            <a:lvl1pPr>
              <a:defRPr sz="3000" b="0" i="0">
                <a:solidFill>
                  <a:schemeClr val="tx1"/>
                </a:solidFill>
                <a:effectLst/>
                <a:latin typeface="Arial"/>
                <a:cs typeface="Arial"/>
              </a:defRPr>
            </a:lvl1pPr>
          </a:lstStyle>
          <a:p>
            <a:r>
              <a:rPr lang="en-US"/>
              <a:t>Click to edit Master title style</a:t>
            </a:r>
            <a:endParaRPr lang="en-US" dirty="0"/>
          </a:p>
        </p:txBody>
      </p:sp>
      <p:sp>
        <p:nvSpPr>
          <p:cNvPr id="5" name="Slide Number Placeholder 3"/>
          <p:cNvSpPr>
            <a:spLocks noGrp="1"/>
          </p:cNvSpPr>
          <p:nvPr>
            <p:ph type="sldNum" sz="quarter" idx="11"/>
          </p:nvPr>
        </p:nvSpPr>
        <p:spPr/>
        <p:txBody>
          <a:bodyPr/>
          <a:lstStyle>
            <a:lvl1pPr>
              <a:defRPr/>
            </a:lvl1pPr>
          </a:lstStyle>
          <a:p>
            <a:pPr>
              <a:defRPr/>
            </a:pPr>
            <a:fld id="{C39E338E-BDCF-47C5-A560-0812EAC2D68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132362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5" name="Rectangle 4"/>
          <p:cNvSpPr>
            <a:spLocks noChangeArrowheads="1"/>
          </p:cNvSpPr>
          <p:nvPr/>
        </p:nvSpPr>
        <p:spPr bwMode="auto">
          <a:xfrm>
            <a:off x="5128686" y="5302250"/>
            <a:ext cx="7063316" cy="15557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 name="Picture Placeholder 3"/>
          <p:cNvSpPr>
            <a:spLocks noGrp="1"/>
          </p:cNvSpPr>
          <p:nvPr>
            <p:ph type="pic" sz="quarter" idx="10"/>
          </p:nvPr>
        </p:nvSpPr>
        <p:spPr>
          <a:xfrm>
            <a:off x="0" y="0"/>
            <a:ext cx="12192000" cy="6858000"/>
          </a:xfrm>
        </p:spPr>
        <p:txBody>
          <a:bodyPr/>
          <a:lstStyle>
            <a:lvl1pPr algn="ctr">
              <a:defRPr baseline="0"/>
            </a:lvl1pPr>
          </a:lstStyle>
          <a:p>
            <a:pPr lvl="0"/>
            <a:r>
              <a:rPr lang="en-US" noProof="0" dirty="0"/>
              <a:t>Drag picture to placeholder or click icon to add</a:t>
            </a:r>
          </a:p>
        </p:txBody>
      </p:sp>
      <p:sp>
        <p:nvSpPr>
          <p:cNvPr id="3" name="Title 2"/>
          <p:cNvSpPr>
            <a:spLocks noGrp="1"/>
          </p:cNvSpPr>
          <p:nvPr>
            <p:ph type="title"/>
          </p:nvPr>
        </p:nvSpPr>
        <p:spPr>
          <a:xfrm>
            <a:off x="6595090" y="3075216"/>
            <a:ext cx="5305239" cy="1950356"/>
          </a:xfrm>
        </p:spPr>
        <p:txBody>
          <a:bodyPr/>
          <a:lstStyle>
            <a:lvl1pPr>
              <a:defRPr sz="3000" b="0" i="0" baseline="0">
                <a:solidFill>
                  <a:schemeClr val="tx1"/>
                </a:solidFill>
                <a:effectLst/>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3328041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8" y="1132417"/>
            <a:ext cx="11260667" cy="5069416"/>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Slide Number Placeholder 3"/>
          <p:cNvSpPr>
            <a:spLocks noGrp="1"/>
          </p:cNvSpPr>
          <p:nvPr>
            <p:ph type="sldNum" sz="quarter" idx="19"/>
          </p:nvPr>
        </p:nvSpPr>
        <p:spPr/>
        <p:txBody>
          <a:bodyPr/>
          <a:lstStyle>
            <a:lvl1pPr>
              <a:defRPr/>
            </a:lvl1pPr>
          </a:lstStyle>
          <a:p>
            <a:pPr>
              <a:defRPr/>
            </a:pPr>
            <a:fld id="{2521FF8F-2BA9-458B-B239-B97F557369F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20"/>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2601591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ha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5048250"/>
          </a:xfrm>
        </p:spPr>
        <p:txBody>
          <a:bodyPr/>
          <a:lstStyle/>
          <a:p>
            <a:pPr lvl="0"/>
            <a:endParaRPr lang="en-US" noProof="0" dirty="0"/>
          </a:p>
        </p:txBody>
      </p:sp>
      <p:sp>
        <p:nvSpPr>
          <p:cNvPr id="6" name="Slide Number Placeholder 3"/>
          <p:cNvSpPr>
            <a:spLocks noGrp="1"/>
          </p:cNvSpPr>
          <p:nvPr>
            <p:ph type="sldNum" sz="quarter" idx="20"/>
          </p:nvPr>
        </p:nvSpPr>
        <p:spPr/>
        <p:txBody>
          <a:bodyPr/>
          <a:lstStyle>
            <a:lvl1pPr>
              <a:defRPr/>
            </a:lvl1pPr>
          </a:lstStyle>
          <a:p>
            <a:pPr>
              <a:defRPr/>
            </a:pPr>
            <a:fld id="{8D8511E2-0F8C-45E8-92E8-7E40DDD1158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41239496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6" name="Slide Number Placeholder 3"/>
          <p:cNvSpPr>
            <a:spLocks noGrp="1"/>
          </p:cNvSpPr>
          <p:nvPr>
            <p:ph type="sldNum" sz="quarter" idx="21"/>
          </p:nvPr>
        </p:nvSpPr>
        <p:spPr/>
        <p:txBody>
          <a:bodyPr/>
          <a:lstStyle>
            <a:lvl1pPr>
              <a:defRPr/>
            </a:lvl1pPr>
          </a:lstStyle>
          <a:p>
            <a:pPr>
              <a:defRPr/>
            </a:pPr>
            <a:fld id="{162B18F0-9F7A-4E9B-81AB-F58D7293E54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036698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har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9" name="Chart Placeholder 4"/>
          <p:cNvSpPr>
            <a:spLocks noGrp="1"/>
          </p:cNvSpPr>
          <p:nvPr>
            <p:ph type="chart" sz="quarter" idx="21"/>
          </p:nvPr>
        </p:nvSpPr>
        <p:spPr>
          <a:xfrm>
            <a:off x="462846" y="1140883"/>
            <a:ext cx="5545665" cy="2461684"/>
          </a:xfrm>
        </p:spPr>
        <p:txBody>
          <a:bodyPr/>
          <a:lstStyle/>
          <a:p>
            <a:pPr lvl="0"/>
            <a:endParaRPr lang="en-US" noProof="0" dirty="0"/>
          </a:p>
        </p:txBody>
      </p:sp>
      <p:sp>
        <p:nvSpPr>
          <p:cNvPr id="14" name="Chart Placeholder 4"/>
          <p:cNvSpPr>
            <a:spLocks noGrp="1"/>
          </p:cNvSpPr>
          <p:nvPr>
            <p:ph type="chart" sz="quarter" idx="22"/>
          </p:nvPr>
        </p:nvSpPr>
        <p:spPr>
          <a:xfrm>
            <a:off x="468490" y="3716867"/>
            <a:ext cx="5545665" cy="2461684"/>
          </a:xfrm>
        </p:spPr>
        <p:txBody>
          <a:bodyPr/>
          <a:lstStyle/>
          <a:p>
            <a:pPr lvl="0"/>
            <a:endParaRPr lang="en-US" noProof="0" dirty="0"/>
          </a:p>
        </p:txBody>
      </p:sp>
      <p:sp>
        <p:nvSpPr>
          <p:cNvPr id="7" name="Slide Number Placeholder 3"/>
          <p:cNvSpPr>
            <a:spLocks noGrp="1"/>
          </p:cNvSpPr>
          <p:nvPr>
            <p:ph type="sldNum" sz="quarter" idx="23"/>
          </p:nvPr>
        </p:nvSpPr>
        <p:spPr/>
        <p:txBody>
          <a:bodyPr/>
          <a:lstStyle>
            <a:lvl1pPr>
              <a:defRPr/>
            </a:lvl1pPr>
          </a:lstStyle>
          <a:p>
            <a:pPr>
              <a:defRPr/>
            </a:pPr>
            <a:fld id="{6B296132-0E73-4EFA-8D82-3F3815FDF00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2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502640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2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67"/>
          <p:cNvSpPr>
            <a:spLocks noChangeArrowheads="1"/>
          </p:cNvSpPr>
          <p:nvPr/>
        </p:nvSpPr>
        <p:spPr bwMode="auto">
          <a:xfrm>
            <a:off x="0" y="2828928"/>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330" name="Title 329"/>
          <p:cNvSpPr>
            <a:spLocks noGrp="1"/>
          </p:cNvSpPr>
          <p:nvPr>
            <p:ph type="title"/>
          </p:nvPr>
        </p:nvSpPr>
        <p:spPr>
          <a:xfrm>
            <a:off x="1154547" y="1306550"/>
            <a:ext cx="9728968" cy="1450437"/>
          </a:xfrm>
        </p:spPr>
        <p:txBody>
          <a:bodyPr/>
          <a:lstStyle>
            <a:lvl1pPr>
              <a:defRPr sz="3800" b="1" cap="none" baseline="0">
                <a:solidFill>
                  <a:schemeClr val="bg2"/>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1134807" y="3074091"/>
            <a:ext cx="9771695" cy="2397495"/>
          </a:xfrm>
        </p:spPr>
        <p:txBody>
          <a:bodyPr>
            <a:normAutofit/>
          </a:bodyPr>
          <a:lstStyle>
            <a:lvl1pPr>
              <a:lnSpc>
                <a:spcPct val="100000"/>
              </a:lnSpc>
              <a:defRPr sz="3000" b="0" i="0" cap="none" baseline="0">
                <a:solidFill>
                  <a:schemeClr val="tx1"/>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Tree>
    <p:extLst>
      <p:ext uri="{BB962C8B-B14F-4D97-AF65-F5344CB8AC3E}">
        <p14:creationId xmlns:p14="http://schemas.microsoft.com/office/powerpoint/2010/main" val="153004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B460-B6F9-4117-9DF6-059F6A295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EDC9F1-E79D-4482-A628-CB6908DCB4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88C58-8BED-421C-A148-5E5C4435DB83}"/>
              </a:ext>
            </a:extLst>
          </p:cNvPr>
          <p:cNvSpPr>
            <a:spLocks noGrp="1"/>
          </p:cNvSpPr>
          <p:nvPr>
            <p:ph type="dt" sz="half" idx="10"/>
          </p:nvPr>
        </p:nvSpPr>
        <p:spPr/>
        <p:txBody>
          <a:bodyPr/>
          <a:lstStyle/>
          <a:p>
            <a:fld id="{DDB2E72D-0B08-4EC6-BC40-51B4ADB629D7}" type="datetimeFigureOut">
              <a:rPr lang="en-US" smtClean="0"/>
              <a:t>12/3/2023</a:t>
            </a:fld>
            <a:endParaRPr lang="en-US"/>
          </a:p>
        </p:txBody>
      </p:sp>
      <p:sp>
        <p:nvSpPr>
          <p:cNvPr id="5" name="Footer Placeholder 4">
            <a:extLst>
              <a:ext uri="{FF2B5EF4-FFF2-40B4-BE49-F238E27FC236}">
                <a16:creationId xmlns:a16="http://schemas.microsoft.com/office/drawing/2014/main" id="{35755934-85A1-49F0-901C-0AE5D44A7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81B4E-4061-46D6-85B7-CE41970FD7A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8584401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chemeClr val="tx1"/>
                </a:solidFill>
                <a:latin typeface="+mn-lt"/>
                <a:cs typeface="Andes ExtraLight"/>
              </a:defRPr>
            </a:lvl1pPr>
          </a:lstStyle>
          <a:p>
            <a:r>
              <a:rPr lang="en-US"/>
              <a:t>Click to edit Master title style</a:t>
            </a:r>
            <a:endParaRPr lang="en-US" dirty="0"/>
          </a:p>
        </p:txBody>
      </p:sp>
      <p:sp>
        <p:nvSpPr>
          <p:cNvPr id="6" name="Table Placeholder 5"/>
          <p:cNvSpPr>
            <a:spLocks noGrp="1"/>
          </p:cNvSpPr>
          <p:nvPr>
            <p:ph type="tbl" sz="quarter" idx="13"/>
          </p:nvPr>
        </p:nvSpPr>
        <p:spPr>
          <a:xfrm>
            <a:off x="466374" y="968964"/>
            <a:ext cx="11372849" cy="5249906"/>
          </a:xfrm>
        </p:spPr>
        <p:txBody>
          <a:bodyPr>
            <a:normAutofit/>
          </a:bodyPr>
          <a:lstStyle>
            <a:lvl1pPr>
              <a:lnSpc>
                <a:spcPct val="100000"/>
              </a:lnSpc>
              <a:spcBef>
                <a:spcPts val="0"/>
              </a:spcBef>
              <a:defRPr sz="1200"/>
            </a:lvl1pPr>
          </a:lstStyle>
          <a:p>
            <a:pPr lvl="0"/>
            <a:endParaRPr lang="en-US" noProof="0" dirty="0"/>
          </a:p>
        </p:txBody>
      </p:sp>
      <p:sp>
        <p:nvSpPr>
          <p:cNvPr id="4" name="Slide Number Placeholder 3"/>
          <p:cNvSpPr>
            <a:spLocks noGrp="1"/>
          </p:cNvSpPr>
          <p:nvPr>
            <p:ph type="sldNum" sz="quarter" idx="14"/>
          </p:nvPr>
        </p:nvSpPr>
        <p:spPr/>
        <p:txBody>
          <a:bodyPr/>
          <a:lstStyle>
            <a:lvl1pPr>
              <a:defRPr/>
            </a:lvl1pPr>
          </a:lstStyle>
          <a:p>
            <a:pPr>
              <a:defRPr/>
            </a:pPr>
            <a:fld id="{C07A8DDD-23E5-4B80-BD2C-CFB28B628B0F}"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5" name="Footer Placeholder 4"/>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04711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4" name="Footer Placeholder 3"/>
          <p:cNvSpPr>
            <a:spLocks noGrp="1"/>
          </p:cNvSpPr>
          <p:nvPr>
            <p:ph type="ftr" sz="quarter" idx="11"/>
          </p:nvPr>
        </p:nvSpPr>
        <p:spPr/>
        <p:txBody>
          <a:bodyPr/>
          <a:lstStyle/>
          <a:p>
            <a:r>
              <a:rPr lang="en-US" dirty="0">
                <a:solidFill>
                  <a:srgbClr val="464653"/>
                </a:solidFill>
              </a:rPr>
              <a:t>Poverty Maps in Croatia – 18 December 2015</a:t>
            </a:r>
          </a:p>
        </p:txBody>
      </p:sp>
      <p:sp>
        <p:nvSpPr>
          <p:cNvPr id="5" name="Slide Number Placeholder 4"/>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Tree>
    <p:extLst>
      <p:ext uri="{BB962C8B-B14F-4D97-AF65-F5344CB8AC3E}">
        <p14:creationId xmlns:p14="http://schemas.microsoft.com/office/powerpoint/2010/main" val="3611921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6" name="Footer Placeholder 5"/>
          <p:cNvSpPr>
            <a:spLocks noGrp="1"/>
          </p:cNvSpPr>
          <p:nvPr>
            <p:ph type="ftr" sz="quarter" idx="11"/>
          </p:nvPr>
        </p:nvSpPr>
        <p:spPr/>
        <p:txBody>
          <a:bodyPr/>
          <a:lstStyle/>
          <a:p>
            <a:r>
              <a:rPr lang="en-US" dirty="0">
                <a:solidFill>
                  <a:srgbClr val="464653"/>
                </a:solidFill>
              </a:rPr>
              <a:t>Poverty Maps in Croatia – 18 December 2015</a:t>
            </a:r>
          </a:p>
        </p:txBody>
      </p:sp>
      <p:sp>
        <p:nvSpPr>
          <p:cNvPr id="7" name="Slide Number Placeholder 6"/>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875393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1"/>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324" name="Title 323"/>
          <p:cNvSpPr>
            <a:spLocks noGrp="1"/>
          </p:cNvSpPr>
          <p:nvPr>
            <p:ph type="title"/>
          </p:nvPr>
        </p:nvSpPr>
        <p:spPr>
          <a:xfrm>
            <a:off x="475913"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3"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3"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8"/>
          <p:cNvSpPr>
            <a:spLocks noGrp="1"/>
          </p:cNvSpPr>
          <p:nvPr>
            <p:ph type="ftr" sz="quarter" idx="15"/>
          </p:nvPr>
        </p:nvSpPr>
        <p:spPr>
          <a:xfrm>
            <a:off x="1337734" y="6356351"/>
            <a:ext cx="7609417" cy="365125"/>
          </a:xfrm>
          <a:prstGeom prst="rect">
            <a:avLst/>
          </a:prstGeom>
        </p:spPr>
        <p:txBody>
          <a:bodyPr/>
          <a:lstStyle>
            <a:lvl1pPr>
              <a:defRPr/>
            </a:lvl1pPr>
          </a:lstStyle>
          <a:p>
            <a:pPr>
              <a:defRPr/>
            </a:pPr>
            <a:r>
              <a:rPr lang="en-US" dirty="0"/>
              <a:t>South Caucasus Programmatic Poverty Assessment: Armenia Program</a:t>
            </a:r>
          </a:p>
        </p:txBody>
      </p:sp>
      <p:sp>
        <p:nvSpPr>
          <p:cNvPr id="9" name="Slide Number Placeholder 9"/>
          <p:cNvSpPr>
            <a:spLocks noGrp="1"/>
          </p:cNvSpPr>
          <p:nvPr>
            <p:ph type="sldNum" sz="quarter" idx="16"/>
          </p:nvPr>
        </p:nvSpPr>
        <p:spPr>
          <a:xfrm>
            <a:off x="476251" y="6350001"/>
            <a:ext cx="736600" cy="358775"/>
          </a:xfrm>
          <a:prstGeom prst="rect">
            <a:avLst/>
          </a:prstGeom>
        </p:spPr>
        <p:txBody>
          <a:bodyPr/>
          <a:lstStyle>
            <a:lvl1pPr>
              <a:defRPr/>
            </a:lvl1pPr>
          </a:lstStyle>
          <a:p>
            <a:pPr>
              <a:defRPr/>
            </a:pPr>
            <a:fld id="{A137B669-9FFC-4949-B4B6-D4ECF2422F39}" type="slidenum">
              <a:rPr lang="en-US"/>
              <a:pPr>
                <a:defRPr/>
              </a:pPr>
              <a:t>‹#›</a:t>
            </a:fld>
            <a:endParaRPr lang="en-US" dirty="0"/>
          </a:p>
        </p:txBody>
      </p:sp>
    </p:spTree>
    <p:extLst>
      <p:ext uri="{BB962C8B-B14F-4D97-AF65-F5344CB8AC3E}">
        <p14:creationId xmlns:p14="http://schemas.microsoft.com/office/powerpoint/2010/main" val="35870971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7" descr="background pptx 16x9 tit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RRFEU pasica logotipi pptx 16x9 new.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9469" y="5509685"/>
            <a:ext cx="11391900" cy="153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32196" y="1744414"/>
            <a:ext cx="10363200" cy="723851"/>
          </a:xfrm>
        </p:spPr>
        <p:txBody>
          <a:bodyPr/>
          <a:lstStyle>
            <a:lvl1pPr>
              <a:defRPr b="0" i="0">
                <a:latin typeface="VladaRHSans Med"/>
              </a:defRPr>
            </a:lvl1pPr>
          </a:lstStyle>
          <a:p>
            <a:r>
              <a:rPr lang="ta-IN" dirty="0"/>
              <a:t>Click to edit Master title style</a:t>
            </a:r>
            <a:endParaRPr lang="en-US" dirty="0"/>
          </a:p>
        </p:txBody>
      </p:sp>
      <p:sp>
        <p:nvSpPr>
          <p:cNvPr id="3" name="Subtitle 2"/>
          <p:cNvSpPr>
            <a:spLocks noGrp="1"/>
          </p:cNvSpPr>
          <p:nvPr>
            <p:ph type="subTitle" idx="1"/>
          </p:nvPr>
        </p:nvSpPr>
        <p:spPr>
          <a:xfrm>
            <a:off x="632196" y="2483691"/>
            <a:ext cx="8534400" cy="506095"/>
          </a:xfrm>
        </p:spPr>
        <p:txBody>
          <a:bodyPr>
            <a:noAutofit/>
          </a:bodyPr>
          <a:lstStyle>
            <a:lvl1pPr marL="0" indent="0" algn="l">
              <a:buNone/>
              <a:defRPr sz="2000" cap="all">
                <a:solidFill>
                  <a:schemeClr val="tx1"/>
                </a:solidFill>
                <a:latin typeface="Neo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a-IN" dirty="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99C0BDC0-57FB-4FED-958D-15615EC5AC3E}" type="datetime1">
              <a:rPr lang="en-US" altLang="en-US"/>
              <a:pPr/>
              <a:t>12/3/2023</a:t>
            </a:fld>
            <a:endParaRPr lang="en-US" altLang="en-US" dirty="0"/>
          </a:p>
        </p:txBody>
      </p:sp>
      <p:sp>
        <p:nvSpPr>
          <p:cNvPr id="7" name="Slide Number Placeholder 5"/>
          <p:cNvSpPr>
            <a:spLocks noGrp="1"/>
          </p:cNvSpPr>
          <p:nvPr>
            <p:ph type="sldNum" sz="quarter" idx="11"/>
          </p:nvPr>
        </p:nvSpPr>
        <p:spPr>
          <a:xfrm>
            <a:off x="9230784" y="6582835"/>
            <a:ext cx="2844800" cy="275167"/>
          </a:xfrm>
          <a:prstGeom prst="rect">
            <a:avLst/>
          </a:prstGeom>
        </p:spPr>
        <p:txBody>
          <a:bodyPr/>
          <a:lstStyle>
            <a:lvl1pPr>
              <a:defRPr/>
            </a:lvl1pPr>
          </a:lstStyle>
          <a:p>
            <a:fld id="{F8532DF9-5820-49A3-B3BA-930B785D2460}" type="slidenum">
              <a:rPr lang="en-US" altLang="en-US"/>
              <a:pPr/>
              <a:t>‹#›</a:t>
            </a:fld>
            <a:endParaRPr lang="en-US" altLang="en-US" dirty="0"/>
          </a:p>
        </p:txBody>
      </p:sp>
    </p:spTree>
    <p:extLst>
      <p:ext uri="{BB962C8B-B14F-4D97-AF65-F5344CB8AC3E}">
        <p14:creationId xmlns:p14="http://schemas.microsoft.com/office/powerpoint/2010/main" val="38073185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12/3/2023</a:t>
            </a:fld>
            <a:endParaRPr lang="en-US" dirty="0"/>
          </a:p>
        </p:txBody>
      </p:sp>
    </p:spTree>
    <p:extLst>
      <p:ext uri="{BB962C8B-B14F-4D97-AF65-F5344CB8AC3E}">
        <p14:creationId xmlns:p14="http://schemas.microsoft.com/office/powerpoint/2010/main" val="4016916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Master Title: V1">
    <p:bg>
      <p:bgPr>
        <a:solidFill>
          <a:srgbClr val="0D2240"/>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sharpenSoften amount="50000"/>
                    </a14:imgEffect>
                    <a14:imgEffect>
                      <a14:colorTemperature colorTemp="1500"/>
                    </a14:imgEffect>
                    <a14:imgEffect>
                      <a14:saturation sat="0"/>
                    </a14:imgEffect>
                    <a14:imgEffect>
                      <a14:brightnessContrast bright="-58000" contrast="-40000"/>
                    </a14:imgEffect>
                  </a14:imgLayer>
                </a14:imgProps>
              </a:ext>
              <a:ext uri="{28A0092B-C50C-407E-A947-70E740481C1C}">
                <a14:useLocalDpi xmlns:a14="http://schemas.microsoft.com/office/drawing/2010/main" val="0"/>
              </a:ext>
            </a:extLst>
          </a:blip>
          <a:srcRect r="3296" b="45550"/>
          <a:stretch/>
        </p:blipFill>
        <p:spPr>
          <a:xfrm>
            <a:off x="7349706" y="4062219"/>
            <a:ext cx="4842294" cy="2795781"/>
          </a:xfrm>
          <a:prstGeom prst="rect">
            <a:avLst/>
          </a:prstGeom>
        </p:spPr>
      </p:pic>
      <p:sp>
        <p:nvSpPr>
          <p:cNvPr id="6" name="Rectangle 2"/>
          <p:cNvSpPr>
            <a:spLocks noGrp="1" noChangeArrowheads="1"/>
          </p:cNvSpPr>
          <p:nvPr>
            <p:ph type="ctrTitle" hasCustomPrompt="1"/>
          </p:nvPr>
        </p:nvSpPr>
        <p:spPr>
          <a:xfrm>
            <a:off x="547741" y="3535217"/>
            <a:ext cx="6893536" cy="1120427"/>
          </a:xfrm>
          <a:prstGeom prst="rect">
            <a:avLst/>
          </a:prstGeom>
        </p:spPr>
        <p:txBody>
          <a:bodyPr bIns="0">
            <a:normAutofit/>
          </a:bodyPr>
          <a:lstStyle>
            <a:lvl1pPr algn="l">
              <a:defRPr sz="3600" cap="all" baseline="0">
                <a:solidFill>
                  <a:schemeClr val="bg1"/>
                </a:solidFill>
                <a:latin typeface="Andes" panose="02000000000000000000" pitchFamily="50" charset="0"/>
                <a:cs typeface="Arial"/>
              </a:defRPr>
            </a:lvl1pPr>
          </a:lstStyle>
          <a:p>
            <a:pPr lvl="0"/>
            <a:r>
              <a:rPr lang="en-US" noProof="0" dirty="0"/>
              <a:t>Master Title: </a:t>
            </a:r>
            <a:br>
              <a:rPr lang="en-US" noProof="0" dirty="0"/>
            </a:br>
            <a:r>
              <a:rPr lang="en-US" noProof="0" dirty="0"/>
              <a:t>Version 1</a:t>
            </a:r>
          </a:p>
        </p:txBody>
      </p:sp>
      <p:sp>
        <p:nvSpPr>
          <p:cNvPr id="7" name="Rectangle 3"/>
          <p:cNvSpPr>
            <a:spLocks noGrp="1" noChangeArrowheads="1"/>
          </p:cNvSpPr>
          <p:nvPr>
            <p:ph type="subTitle" idx="1" hasCustomPrompt="1"/>
          </p:nvPr>
        </p:nvSpPr>
        <p:spPr>
          <a:xfrm>
            <a:off x="547741" y="4805294"/>
            <a:ext cx="5379453" cy="1127405"/>
          </a:xfrm>
          <a:prstGeom prst="rect">
            <a:avLst/>
          </a:prstGeom>
        </p:spPr>
        <p:txBody>
          <a:bodyPr lIns="0" tIns="0" rIns="0" bIns="0">
            <a:normAutofit/>
          </a:bodyPr>
          <a:lstStyle>
            <a:lvl1pPr marL="0" indent="0" algn="l">
              <a:spcBef>
                <a:spcPts val="0"/>
              </a:spcBef>
              <a:spcAft>
                <a:spcPts val="600"/>
              </a:spcAft>
              <a:buFontTx/>
              <a:buNone/>
              <a:defRPr sz="2000" b="0" baseline="0">
                <a:solidFill>
                  <a:schemeClr val="bg1"/>
                </a:solidFill>
                <a:latin typeface="Andes ExtraLight" panose="02000000000000000000" pitchFamily="50" charset="0"/>
                <a:cs typeface="Arial"/>
              </a:defRPr>
            </a:lvl1pPr>
          </a:lstStyle>
          <a:p>
            <a:pPr lvl="0"/>
            <a:r>
              <a:rPr lang="en-US" noProof="0" dirty="0"/>
              <a:t>Name of the contributor</a:t>
            </a:r>
          </a:p>
          <a:p>
            <a:pPr lvl="0"/>
            <a:r>
              <a:rPr lang="en-US" noProof="0" dirty="0"/>
              <a:t>Name of the event, venue</a:t>
            </a:r>
          </a:p>
          <a:p>
            <a:pPr lvl="0"/>
            <a:r>
              <a:rPr lang="en-US" noProof="0" dirty="0"/>
              <a:t>00 Month 2012</a:t>
            </a:r>
          </a:p>
        </p:txBody>
      </p:sp>
      <p:sp>
        <p:nvSpPr>
          <p:cNvPr id="13" name="Rectangle 12"/>
          <p:cNvSpPr/>
          <p:nvPr userDrawn="1"/>
        </p:nvSpPr>
        <p:spPr>
          <a:xfrm>
            <a:off x="9525" y="4106167"/>
            <a:ext cx="12182475" cy="45720"/>
          </a:xfrm>
          <a:prstGeom prst="rect">
            <a:avLst/>
          </a:prstGeom>
          <a:solidFill>
            <a:srgbClr val="00AEE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l" defTabSz="457200"/>
            <a:endParaRPr lang="en-US" sz="1800" dirty="0">
              <a:solidFill>
                <a:prstClr val="white"/>
              </a:solidFill>
              <a:latin typeface="Andes ExtraLight" panose="02000000000000000000" pitchFamily="50" charset="0"/>
            </a:endParaRPr>
          </a:p>
        </p:txBody>
      </p:sp>
      <p:pic>
        <p:nvPicPr>
          <p:cNvPr id="12" name="Picture 11"/>
          <p:cNvPicPr/>
          <p:nvPr userDrawn="1"/>
        </p:nvPicPr>
        <p:blipFill>
          <a:blip r:embed="rId4">
            <a:extLst>
              <a:ext uri="{28A0092B-C50C-407E-A947-70E740481C1C}">
                <a14:useLocalDpi xmlns:a14="http://schemas.microsoft.com/office/drawing/2010/main" val="0"/>
              </a:ext>
            </a:extLst>
          </a:blip>
          <a:stretch>
            <a:fillRect/>
          </a:stretch>
        </p:blipFill>
        <p:spPr>
          <a:xfrm>
            <a:off x="547741" y="6082349"/>
            <a:ext cx="3073400" cy="609600"/>
          </a:xfrm>
          <a:prstGeom prst="rect">
            <a:avLst/>
          </a:prstGeom>
        </p:spPr>
      </p:pic>
    </p:spTree>
    <p:extLst>
      <p:ext uri="{BB962C8B-B14F-4D97-AF65-F5344CB8AC3E}">
        <p14:creationId xmlns:p14="http://schemas.microsoft.com/office/powerpoint/2010/main" val="4468786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612649" y="3549534"/>
            <a:ext cx="10908792" cy="977805"/>
          </a:xfrm>
          <a:prstGeom prst="rect">
            <a:avLst/>
          </a:prstGeom>
        </p:spPr>
        <p:txBody>
          <a:bodyPr lIns="0" tIns="0" rIns="0" bIns="0" anchor="b" anchorCtr="0">
            <a:normAutofit/>
          </a:bodyPr>
          <a:lstStyle>
            <a:lvl1pPr algn="r">
              <a:defRPr sz="3200" cap="none" baseline="0">
                <a:solidFill>
                  <a:srgbClr val="00B0F0"/>
                </a:solidFill>
              </a:defRPr>
            </a:lvl1pPr>
          </a:lstStyle>
          <a:p>
            <a:r>
              <a:rPr kumimoji="0" lang="en-US" dirty="0"/>
              <a:t>Click to edit Master title style</a:t>
            </a:r>
          </a:p>
        </p:txBody>
      </p:sp>
      <p:pic>
        <p:nvPicPr>
          <p:cNvPr id="12" name="Picture 11"/>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612359" y="6208776"/>
            <a:ext cx="2600325" cy="513208"/>
          </a:xfrm>
          <a:prstGeom prst="rect">
            <a:avLst/>
          </a:prstGeom>
        </p:spPr>
      </p:pic>
      <p:sp>
        <p:nvSpPr>
          <p:cNvPr id="2" name="Text Box 2"/>
          <p:cNvSpPr txBox="1">
            <a:spLocks noChangeArrowheads="1"/>
          </p:cNvSpPr>
          <p:nvPr userDrawn="1"/>
        </p:nvSpPr>
        <p:spPr bwMode="auto">
          <a:xfrm>
            <a:off x="612359" y="4593389"/>
            <a:ext cx="8546881" cy="45720"/>
          </a:xfrm>
          <a:prstGeom prst="rect">
            <a:avLst/>
          </a:prstGeom>
          <a:solidFill>
            <a:srgbClr val="002060"/>
          </a:solidFill>
          <a:ln>
            <a:noFill/>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 Box 3"/>
          <p:cNvSpPr txBox="1">
            <a:spLocks noChangeArrowheads="1"/>
          </p:cNvSpPr>
          <p:nvPr userDrawn="1"/>
        </p:nvSpPr>
        <p:spPr bwMode="auto">
          <a:xfrm>
            <a:off x="9159240" y="4592782"/>
            <a:ext cx="2362201" cy="45720"/>
          </a:xfrm>
          <a:prstGeom prst="rect">
            <a:avLst/>
          </a:prstGeom>
          <a:solidFill>
            <a:srgbClr val="00B0F0"/>
          </a:solidFill>
          <a:ln>
            <a:noFill/>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4939744"/>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609600" y="1224951"/>
            <a:ext cx="10972800" cy="4909842"/>
          </a:xfrm>
          <a:prstGeom prst="rect">
            <a:avLst/>
          </a:prstGeom>
        </p:spPr>
        <p:txBody>
          <a:bodyPr>
            <a:normAutofit/>
          </a:bodyPr>
          <a:lstStyle>
            <a:lvl1pPr marL="274320" indent="-274320">
              <a:buClr>
                <a:srgbClr val="00B0F0"/>
              </a:buClr>
              <a:buFont typeface="Wingdings" panose="05000000000000000000" pitchFamily="2" charset="2"/>
              <a:buChar char="§"/>
              <a:defRPr sz="2200">
                <a:solidFill>
                  <a:srgbClr val="0D2240"/>
                </a:solidFill>
                <a:latin typeface="Andes ExtraLight" panose="02000000000000000000" pitchFamily="50" charset="0"/>
              </a:defRPr>
            </a:lvl1pPr>
            <a:lvl2pPr marL="548640" indent="-274320">
              <a:buClr>
                <a:srgbClr val="00B0F0"/>
              </a:buClr>
              <a:buFont typeface="Wingdings" panose="05000000000000000000" pitchFamily="2" charset="2"/>
              <a:buChar char="§"/>
              <a:defRPr sz="2200">
                <a:solidFill>
                  <a:srgbClr val="0D2240"/>
                </a:solidFill>
                <a:latin typeface="Andes ExtraLight" panose="02000000000000000000" pitchFamily="50" charset="0"/>
              </a:defRPr>
            </a:lvl2pPr>
            <a:lvl3pPr marL="822960" indent="-228600">
              <a:buClr>
                <a:srgbClr val="00B0F0"/>
              </a:buClr>
              <a:buFont typeface="Wingdings" panose="05000000000000000000" pitchFamily="2" charset="2"/>
              <a:buChar char="§"/>
              <a:defRPr sz="2200">
                <a:solidFill>
                  <a:srgbClr val="0D2240"/>
                </a:solidFill>
                <a:latin typeface="Andes ExtraLight" panose="02000000000000000000" pitchFamily="50" charset="0"/>
              </a:defRPr>
            </a:lvl3pPr>
            <a:lvl4pPr marL="1097280" indent="-228600">
              <a:buClr>
                <a:srgbClr val="00B0F0"/>
              </a:buClr>
              <a:buFont typeface="Wingdings" panose="05000000000000000000" pitchFamily="2" charset="2"/>
              <a:buChar char="§"/>
              <a:defRPr sz="2200">
                <a:solidFill>
                  <a:srgbClr val="0D2240"/>
                </a:solidFill>
                <a:latin typeface="Andes ExtraLight" panose="02000000000000000000" pitchFamily="50" charset="0"/>
              </a:defRPr>
            </a:lvl4pPr>
            <a:lvl5pPr marL="1371600" indent="-228600">
              <a:buClr>
                <a:srgbClr val="00B0F0"/>
              </a:buClr>
              <a:buFont typeface="Wingdings" panose="05000000000000000000" pitchFamily="2" charset="2"/>
              <a:buChar char="§"/>
              <a:defRPr sz="2200">
                <a:solidFill>
                  <a:srgbClr val="0D2240"/>
                </a:solidFill>
                <a:latin typeface="Andes ExtraLight" panose="02000000000000000000" pitchFamily="50" charset="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6" name="Picture 5"/>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609616" y="6205727"/>
            <a:ext cx="2600325" cy="513208"/>
          </a:xfrm>
          <a:prstGeom prst="rect">
            <a:avLst/>
          </a:prstGeom>
        </p:spPr>
      </p:pic>
      <p:sp>
        <p:nvSpPr>
          <p:cNvPr id="5" name="Title 1"/>
          <p:cNvSpPr>
            <a:spLocks noGrp="1"/>
          </p:cNvSpPr>
          <p:nvPr>
            <p:ph type="title"/>
          </p:nvPr>
        </p:nvSpPr>
        <p:spPr>
          <a:xfrm>
            <a:off x="609600" y="152400"/>
            <a:ext cx="10972800" cy="990600"/>
          </a:xfrm>
          <a:prstGeom prst="rect">
            <a:avLst/>
          </a:prstGeom>
        </p:spPr>
        <p:txBody>
          <a:bodyPr anchor="b">
            <a:normAutofit/>
          </a:bodyPr>
          <a:lstStyle>
            <a:lvl1pPr>
              <a:defRPr sz="2800">
                <a:solidFill>
                  <a:srgbClr val="0C4BA2"/>
                </a:solidFill>
                <a:latin typeface="Andes ExtraLight" panose="02000000000000000000" pitchFamily="50" charset="0"/>
              </a:defRPr>
            </a:lvl1pPr>
          </a:lstStyle>
          <a:p>
            <a:r>
              <a:rPr kumimoji="0" lang="en-US" dirty="0"/>
              <a:t>Click to edit Master title style</a:t>
            </a:r>
          </a:p>
        </p:txBody>
      </p:sp>
    </p:spTree>
    <p:extLst>
      <p:ext uri="{BB962C8B-B14F-4D97-AF65-F5344CB8AC3E}">
        <p14:creationId xmlns:p14="http://schemas.microsoft.com/office/powerpoint/2010/main" val="36793048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ntent">
    <p:bg>
      <p:bgRef idx="1001">
        <a:schemeClr val="bg1"/>
      </p:bgRef>
    </p:bg>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609600" y="1219200"/>
            <a:ext cx="5388864" cy="4937760"/>
          </a:xfrm>
          <a:prstGeom prst="rect">
            <a:avLst/>
          </a:prstGeom>
        </p:spPr>
        <p:txBody>
          <a:bodyPr>
            <a:normAutofit/>
          </a:bodyPr>
          <a:lstStyle>
            <a:lvl1pPr>
              <a:defRPr sz="2200">
                <a:solidFill>
                  <a:srgbClr val="0D2240"/>
                </a:solidFill>
              </a:defRPr>
            </a:lvl1pPr>
            <a:lvl2pPr>
              <a:defRPr sz="2200">
                <a:solidFill>
                  <a:srgbClr val="0D2240"/>
                </a:solidFill>
              </a:defRPr>
            </a:lvl2pPr>
            <a:lvl3pPr>
              <a:defRPr sz="2200">
                <a:solidFill>
                  <a:srgbClr val="0D2240"/>
                </a:solidFill>
              </a:defRPr>
            </a:lvl3pPr>
            <a:lvl4pPr>
              <a:defRPr sz="2200">
                <a:solidFill>
                  <a:srgbClr val="0D2240"/>
                </a:solidFill>
              </a:defRPr>
            </a:lvl4pPr>
            <a:lvl5pPr>
              <a:defRPr sz="2200">
                <a:solidFill>
                  <a:srgbClr val="0D2240"/>
                </a:solidFill>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1" name="Content Placeholder 10"/>
          <p:cNvSpPr>
            <a:spLocks noGrp="1"/>
          </p:cNvSpPr>
          <p:nvPr>
            <p:ph sz="quarter" idx="2"/>
          </p:nvPr>
        </p:nvSpPr>
        <p:spPr>
          <a:xfrm>
            <a:off x="6176264" y="1219200"/>
            <a:ext cx="5388864" cy="4934712"/>
          </a:xfrm>
          <a:prstGeom prst="rect">
            <a:avLst/>
          </a:prstGeom>
        </p:spPr>
        <p:txBody>
          <a:bodyPr>
            <a:normAutofit/>
          </a:bodyPr>
          <a:lstStyle>
            <a:lvl1pPr marL="274320" indent="-274320" algn="l" rtl="0" eaLnBrk="1" latinLnBrk="0" hangingPunct="1">
              <a:buClr>
                <a:srgbClr val="00B0F0"/>
              </a:buClr>
              <a:buFont typeface="Wingdings" panose="05000000000000000000" pitchFamily="2" charset="2"/>
              <a:buChar char="§"/>
              <a:defRPr kumimoji="0" lang="en-US" sz="2200" kern="1200" dirty="0">
                <a:solidFill>
                  <a:srgbClr val="0D2240"/>
                </a:solidFill>
                <a:latin typeface="Andes ExtraLight" panose="02000000000000000000" pitchFamily="50" charset="0"/>
                <a:ea typeface="+mn-ea"/>
                <a:cs typeface="+mn-cs"/>
              </a:defRPr>
            </a:lvl1pPr>
            <a:lvl2pPr marL="548640" indent="-274320" algn="l" rtl="0" eaLnBrk="1" latinLnBrk="0" hangingPunct="1">
              <a:buClr>
                <a:srgbClr val="00B0F0"/>
              </a:buClr>
              <a:buFont typeface="Wingdings" panose="05000000000000000000" pitchFamily="2" charset="2"/>
              <a:buChar char="§"/>
              <a:defRPr kumimoji="0" lang="en-US" sz="2200" kern="1200" dirty="0">
                <a:solidFill>
                  <a:srgbClr val="0D2240"/>
                </a:solidFill>
                <a:latin typeface="Andes ExtraLight" panose="02000000000000000000" pitchFamily="50" charset="0"/>
                <a:ea typeface="+mn-ea"/>
                <a:cs typeface="+mn-cs"/>
              </a:defRPr>
            </a:lvl2pPr>
            <a:lvl3pPr marL="822960" indent="-228600" algn="l" rtl="0" eaLnBrk="1" latinLnBrk="0" hangingPunct="1">
              <a:buClr>
                <a:srgbClr val="00B0F0"/>
              </a:buClr>
              <a:buFont typeface="Wingdings" panose="05000000000000000000" pitchFamily="2" charset="2"/>
              <a:buChar char="§"/>
              <a:defRPr kumimoji="0" lang="en-US" sz="2200" kern="1200" dirty="0">
                <a:solidFill>
                  <a:srgbClr val="0D2240"/>
                </a:solidFill>
                <a:latin typeface="Andes ExtraLight" panose="02000000000000000000" pitchFamily="50" charset="0"/>
                <a:ea typeface="+mn-ea"/>
                <a:cs typeface="+mn-cs"/>
              </a:defRPr>
            </a:lvl3pPr>
            <a:lvl4pPr marL="1097280" indent="-228600" algn="l" rtl="0" eaLnBrk="1" latinLnBrk="0" hangingPunct="1">
              <a:buClr>
                <a:srgbClr val="00B0F0"/>
              </a:buClr>
              <a:buFont typeface="Wingdings" panose="05000000000000000000" pitchFamily="2" charset="2"/>
              <a:buChar char="§"/>
              <a:defRPr kumimoji="0" lang="en-US" sz="2200" kern="1200" dirty="0">
                <a:solidFill>
                  <a:srgbClr val="0D2240"/>
                </a:solidFill>
                <a:latin typeface="Andes ExtraLight" panose="02000000000000000000" pitchFamily="50" charset="0"/>
                <a:ea typeface="+mn-ea"/>
                <a:cs typeface="+mn-cs"/>
              </a:defRPr>
            </a:lvl4pPr>
            <a:lvl5pPr marL="1371600" indent="-228600" algn="l" rtl="0" eaLnBrk="1" latinLnBrk="0" hangingPunct="1">
              <a:buClr>
                <a:srgbClr val="00B0F0"/>
              </a:buClr>
              <a:buFont typeface="Wingdings" panose="05000000000000000000" pitchFamily="2" charset="2"/>
              <a:buChar char="§"/>
              <a:defRPr kumimoji="0" lang="en-US" sz="2200" kern="1200" dirty="0">
                <a:solidFill>
                  <a:srgbClr val="0D2240"/>
                </a:solidFill>
                <a:latin typeface="Andes ExtraLight" panose="02000000000000000000" pitchFamily="50" charset="0"/>
                <a:ea typeface="+mn-ea"/>
                <a:cs typeface="+mn-cs"/>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8" name="Picture 7"/>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609616" y="6205727"/>
            <a:ext cx="2600325" cy="513208"/>
          </a:xfrm>
          <a:prstGeom prst="rect">
            <a:avLst/>
          </a:prstGeom>
        </p:spPr>
      </p:pic>
      <p:sp>
        <p:nvSpPr>
          <p:cNvPr id="6" name="Title 1"/>
          <p:cNvSpPr>
            <a:spLocks noGrp="1"/>
          </p:cNvSpPr>
          <p:nvPr>
            <p:ph type="title"/>
          </p:nvPr>
        </p:nvSpPr>
        <p:spPr>
          <a:xfrm>
            <a:off x="609600" y="152400"/>
            <a:ext cx="10972800" cy="990600"/>
          </a:xfrm>
          <a:prstGeom prst="rect">
            <a:avLst/>
          </a:prstGeom>
        </p:spPr>
        <p:txBody>
          <a:bodyPr anchor="b">
            <a:normAutofit/>
          </a:bodyPr>
          <a:lstStyle>
            <a:lvl1pPr>
              <a:defRPr sz="2800">
                <a:solidFill>
                  <a:srgbClr val="0C4BA2"/>
                </a:solidFill>
                <a:latin typeface="Andes ExtraLight" panose="02000000000000000000" pitchFamily="50" charset="0"/>
              </a:defRPr>
            </a:lvl1pPr>
          </a:lstStyle>
          <a:p>
            <a:r>
              <a:rPr kumimoji="0" lang="en-US" dirty="0"/>
              <a:t>Click to edit Master title style</a:t>
            </a:r>
          </a:p>
        </p:txBody>
      </p:sp>
    </p:spTree>
    <p:extLst>
      <p:ext uri="{BB962C8B-B14F-4D97-AF65-F5344CB8AC3E}">
        <p14:creationId xmlns:p14="http://schemas.microsoft.com/office/powerpoint/2010/main" val="387600873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9F05-A9DC-4134-B5B2-424ADCE5FD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CBA57-DDB1-42A1-9E12-C432E51F14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0D0A6C-58AD-44E3-9946-0E9EA52DC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E9E9A-265F-4662-8222-DFE3CD63F71E}"/>
              </a:ext>
            </a:extLst>
          </p:cNvPr>
          <p:cNvSpPr>
            <a:spLocks noGrp="1"/>
          </p:cNvSpPr>
          <p:nvPr>
            <p:ph type="dt" sz="half" idx="10"/>
          </p:nvPr>
        </p:nvSpPr>
        <p:spPr/>
        <p:txBody>
          <a:bodyPr/>
          <a:lstStyle/>
          <a:p>
            <a:fld id="{DDB2E72D-0B08-4EC6-BC40-51B4ADB629D7}" type="datetimeFigureOut">
              <a:rPr lang="en-US" smtClean="0"/>
              <a:t>12/3/2023</a:t>
            </a:fld>
            <a:endParaRPr lang="en-US"/>
          </a:p>
        </p:txBody>
      </p:sp>
      <p:sp>
        <p:nvSpPr>
          <p:cNvPr id="6" name="Footer Placeholder 5">
            <a:extLst>
              <a:ext uri="{FF2B5EF4-FFF2-40B4-BE49-F238E27FC236}">
                <a16:creationId xmlns:a16="http://schemas.microsoft.com/office/drawing/2014/main" id="{74B49CB2-3A12-40DE-80BB-8F57DFA40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6D79E-836F-4E07-897B-5888FCB6C54F}"/>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40060820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213415"/>
            <a:ext cx="5386917" cy="685800"/>
          </a:xfrm>
          <a:prstGeom prst="rect">
            <a:avLst/>
          </a:prstGeom>
          <a:noFill/>
          <a:ln>
            <a:noFill/>
          </a:ln>
        </p:spPr>
        <p:txBody>
          <a:bodyPr lIns="91440" anchor="b" anchorCtr="0">
            <a:noAutofit/>
          </a:bodyPr>
          <a:lstStyle>
            <a:lvl1pPr marL="0" indent="0">
              <a:buNone/>
              <a:defRPr sz="2200" b="0">
                <a:solidFill>
                  <a:srgbClr val="00B0F0"/>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a:t>Click to edit Master text styles</a:t>
            </a:r>
          </a:p>
        </p:txBody>
      </p:sp>
      <p:sp>
        <p:nvSpPr>
          <p:cNvPr id="4" name="Text Placeholder 3"/>
          <p:cNvSpPr>
            <a:spLocks noGrp="1"/>
          </p:cNvSpPr>
          <p:nvPr>
            <p:ph type="body" sz="half" idx="3"/>
          </p:nvPr>
        </p:nvSpPr>
        <p:spPr>
          <a:xfrm>
            <a:off x="6178350" y="1213415"/>
            <a:ext cx="5389033" cy="685800"/>
          </a:xfrm>
          <a:prstGeom prst="rect">
            <a:avLst/>
          </a:prstGeom>
          <a:noFill/>
          <a:ln>
            <a:noFill/>
          </a:ln>
        </p:spPr>
        <p:txBody>
          <a:bodyPr lIns="91440" anchor="b" anchorCtr="0">
            <a:normAutofit/>
          </a:bodyPr>
          <a:lstStyle>
            <a:lvl1pPr marL="0" indent="0">
              <a:buNone/>
              <a:defRPr sz="2200" b="0">
                <a:solidFill>
                  <a:srgbClr val="00B0F0"/>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a:t>Click to edit Master text styles</a:t>
            </a:r>
          </a:p>
        </p:txBody>
      </p:sp>
      <p:sp>
        <p:nvSpPr>
          <p:cNvPr id="11" name="Content Placeholder 10"/>
          <p:cNvSpPr>
            <a:spLocks noGrp="1"/>
          </p:cNvSpPr>
          <p:nvPr>
            <p:ph sz="quarter" idx="2"/>
          </p:nvPr>
        </p:nvSpPr>
        <p:spPr>
          <a:xfrm>
            <a:off x="609600" y="1976047"/>
            <a:ext cx="5384800" cy="4155246"/>
          </a:xfrm>
          <a:prstGeom prst="rect">
            <a:avLst/>
          </a:prstGeom>
        </p:spPr>
        <p:txBody>
          <a:bodyPr>
            <a:normAutofit/>
          </a:bodyPr>
          <a:lstStyle>
            <a:lvl1pPr>
              <a:defRPr sz="2200">
                <a:solidFill>
                  <a:srgbClr val="0D2240"/>
                </a:solidFill>
              </a:defRPr>
            </a:lvl1pPr>
            <a:lvl2pPr>
              <a:defRPr sz="2200">
                <a:solidFill>
                  <a:srgbClr val="0D2240"/>
                </a:solidFill>
              </a:defRPr>
            </a:lvl2pPr>
            <a:lvl3pPr>
              <a:defRPr sz="2200">
                <a:solidFill>
                  <a:srgbClr val="0D2240"/>
                </a:solidFill>
              </a:defRPr>
            </a:lvl3pPr>
            <a:lvl4pPr>
              <a:defRPr sz="2200">
                <a:solidFill>
                  <a:srgbClr val="0D2240"/>
                </a:solidFill>
              </a:defRPr>
            </a:lvl4pPr>
            <a:lvl5pPr>
              <a:defRPr sz="2200">
                <a:solidFill>
                  <a:srgbClr val="0D2240"/>
                </a:solidFill>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3" name="Content Placeholder 12"/>
          <p:cNvSpPr>
            <a:spLocks noGrp="1"/>
          </p:cNvSpPr>
          <p:nvPr>
            <p:ph sz="quarter" idx="4"/>
          </p:nvPr>
        </p:nvSpPr>
        <p:spPr>
          <a:xfrm>
            <a:off x="6178350" y="1976047"/>
            <a:ext cx="5384800" cy="4155246"/>
          </a:xfrm>
          <a:prstGeom prst="rect">
            <a:avLst/>
          </a:prstGeom>
        </p:spPr>
        <p:txBody>
          <a:bodyPr>
            <a:normAutofit/>
          </a:bodyPr>
          <a:lstStyle>
            <a:lvl1pPr>
              <a:defRPr sz="2200">
                <a:solidFill>
                  <a:srgbClr val="0D2240"/>
                </a:solidFill>
              </a:defRPr>
            </a:lvl1pPr>
            <a:lvl2pPr>
              <a:defRPr sz="2200">
                <a:solidFill>
                  <a:srgbClr val="0D2240"/>
                </a:solidFill>
              </a:defRPr>
            </a:lvl2pPr>
            <a:lvl3pPr>
              <a:defRPr sz="2200">
                <a:solidFill>
                  <a:srgbClr val="0D2240"/>
                </a:solidFill>
              </a:defRPr>
            </a:lvl3pPr>
            <a:lvl4pPr>
              <a:defRPr sz="2200">
                <a:solidFill>
                  <a:srgbClr val="0D2240"/>
                </a:solidFill>
              </a:defRPr>
            </a:lvl4pPr>
            <a:lvl5pPr>
              <a:defRPr sz="2200">
                <a:solidFill>
                  <a:srgbClr val="0D2240"/>
                </a:solidFill>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10" name="Picture 9"/>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609616" y="6205727"/>
            <a:ext cx="2600325" cy="513208"/>
          </a:xfrm>
          <a:prstGeom prst="rect">
            <a:avLst/>
          </a:prstGeom>
        </p:spPr>
      </p:pic>
      <p:sp>
        <p:nvSpPr>
          <p:cNvPr id="9" name="Title 1"/>
          <p:cNvSpPr>
            <a:spLocks noGrp="1"/>
          </p:cNvSpPr>
          <p:nvPr>
            <p:ph type="title"/>
          </p:nvPr>
        </p:nvSpPr>
        <p:spPr>
          <a:xfrm>
            <a:off x="609600" y="152400"/>
            <a:ext cx="10972800" cy="990600"/>
          </a:xfrm>
          <a:prstGeom prst="rect">
            <a:avLst/>
          </a:prstGeom>
        </p:spPr>
        <p:txBody>
          <a:bodyPr anchor="b">
            <a:normAutofit/>
          </a:bodyPr>
          <a:lstStyle>
            <a:lvl1pPr>
              <a:defRPr sz="2800">
                <a:solidFill>
                  <a:srgbClr val="0C4BA2"/>
                </a:solidFill>
                <a:latin typeface="Andes ExtraLight" panose="02000000000000000000" pitchFamily="50" charset="0"/>
              </a:defRPr>
            </a:lvl1pPr>
          </a:lstStyle>
          <a:p>
            <a:r>
              <a:rPr kumimoji="0" lang="en-US" dirty="0"/>
              <a:t>Click to edit Master title style</a:t>
            </a:r>
          </a:p>
        </p:txBody>
      </p:sp>
    </p:spTree>
    <p:extLst>
      <p:ext uri="{BB962C8B-B14F-4D97-AF65-F5344CB8AC3E}">
        <p14:creationId xmlns:p14="http://schemas.microsoft.com/office/powerpoint/2010/main" val="39992182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0546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B02A-0D00-4A26-8F62-7F0DB58BC9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F1CADA-4267-4645-A03B-603A59782A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142793-D1DE-4259-A264-097664E49C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4DAA9D-3511-4EC2-A448-FBB96642B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EEAB4-1DED-46E8-9447-BCA4D7778C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EC88BA-3684-4F44-854A-8DC33435F58F}"/>
              </a:ext>
            </a:extLst>
          </p:cNvPr>
          <p:cNvSpPr>
            <a:spLocks noGrp="1"/>
          </p:cNvSpPr>
          <p:nvPr>
            <p:ph type="dt" sz="half" idx="10"/>
          </p:nvPr>
        </p:nvSpPr>
        <p:spPr/>
        <p:txBody>
          <a:bodyPr/>
          <a:lstStyle/>
          <a:p>
            <a:fld id="{DDB2E72D-0B08-4EC6-BC40-51B4ADB629D7}" type="datetimeFigureOut">
              <a:rPr lang="en-US" smtClean="0"/>
              <a:t>12/3/2023</a:t>
            </a:fld>
            <a:endParaRPr lang="en-US"/>
          </a:p>
        </p:txBody>
      </p:sp>
      <p:sp>
        <p:nvSpPr>
          <p:cNvPr id="8" name="Footer Placeholder 7">
            <a:extLst>
              <a:ext uri="{FF2B5EF4-FFF2-40B4-BE49-F238E27FC236}">
                <a16:creationId xmlns:a16="http://schemas.microsoft.com/office/drawing/2014/main" id="{670483A1-082C-42A8-A840-5A71386D50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86072-3AAC-4F44-90D6-96413C30BA4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00157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B481-67A6-49D0-8C15-30DBA0D9C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72D43-16D3-43E0-B1C7-E0000A97B069}"/>
              </a:ext>
            </a:extLst>
          </p:cNvPr>
          <p:cNvSpPr>
            <a:spLocks noGrp="1"/>
          </p:cNvSpPr>
          <p:nvPr>
            <p:ph type="dt" sz="half" idx="10"/>
          </p:nvPr>
        </p:nvSpPr>
        <p:spPr/>
        <p:txBody>
          <a:bodyPr/>
          <a:lstStyle/>
          <a:p>
            <a:fld id="{DDB2E72D-0B08-4EC6-BC40-51B4ADB629D7}" type="datetimeFigureOut">
              <a:rPr lang="en-US" smtClean="0"/>
              <a:t>12/3/2023</a:t>
            </a:fld>
            <a:endParaRPr lang="en-US"/>
          </a:p>
        </p:txBody>
      </p:sp>
      <p:sp>
        <p:nvSpPr>
          <p:cNvPr id="4" name="Footer Placeholder 3">
            <a:extLst>
              <a:ext uri="{FF2B5EF4-FFF2-40B4-BE49-F238E27FC236}">
                <a16:creationId xmlns:a16="http://schemas.microsoft.com/office/drawing/2014/main" id="{787ED5F8-D077-4AF6-85DF-0398A4E358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77CA2A-93A5-4DDC-8381-3B5EA645CA6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13279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47A5E3-0FB8-4B3D-8A47-9F4642155263}"/>
              </a:ext>
            </a:extLst>
          </p:cNvPr>
          <p:cNvSpPr>
            <a:spLocks noGrp="1"/>
          </p:cNvSpPr>
          <p:nvPr>
            <p:ph type="dt" sz="half" idx="10"/>
          </p:nvPr>
        </p:nvSpPr>
        <p:spPr/>
        <p:txBody>
          <a:bodyPr/>
          <a:lstStyle/>
          <a:p>
            <a:fld id="{DDB2E72D-0B08-4EC6-BC40-51B4ADB629D7}" type="datetimeFigureOut">
              <a:rPr lang="en-US" smtClean="0"/>
              <a:t>12/3/2023</a:t>
            </a:fld>
            <a:endParaRPr lang="en-US"/>
          </a:p>
        </p:txBody>
      </p:sp>
      <p:sp>
        <p:nvSpPr>
          <p:cNvPr id="3" name="Footer Placeholder 2">
            <a:extLst>
              <a:ext uri="{FF2B5EF4-FFF2-40B4-BE49-F238E27FC236}">
                <a16:creationId xmlns:a16="http://schemas.microsoft.com/office/drawing/2014/main" id="{9E695182-0A97-4A83-870B-600830263D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EC56D-679A-47A2-A4B0-0584ABBE8206}"/>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6274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B559-AB5F-463E-8457-0937F5369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B78BF3-EC27-468C-A852-F3FB4C9544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64A7F0-DF7B-4DB4-A577-1C1E929AE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E222A-BF53-4E01-B7AF-8F02EA527356}"/>
              </a:ext>
            </a:extLst>
          </p:cNvPr>
          <p:cNvSpPr>
            <a:spLocks noGrp="1"/>
          </p:cNvSpPr>
          <p:nvPr>
            <p:ph type="dt" sz="half" idx="10"/>
          </p:nvPr>
        </p:nvSpPr>
        <p:spPr/>
        <p:txBody>
          <a:bodyPr/>
          <a:lstStyle/>
          <a:p>
            <a:fld id="{DDB2E72D-0B08-4EC6-BC40-51B4ADB629D7}" type="datetimeFigureOut">
              <a:rPr lang="en-US" smtClean="0"/>
              <a:t>12/3/2023</a:t>
            </a:fld>
            <a:endParaRPr lang="en-US"/>
          </a:p>
        </p:txBody>
      </p:sp>
      <p:sp>
        <p:nvSpPr>
          <p:cNvPr id="6" name="Footer Placeholder 5">
            <a:extLst>
              <a:ext uri="{FF2B5EF4-FFF2-40B4-BE49-F238E27FC236}">
                <a16:creationId xmlns:a16="http://schemas.microsoft.com/office/drawing/2014/main" id="{EC74CC4F-4B42-440E-9230-C98BD3310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5502D-2D8E-473F-A4B0-3F927BECF735}"/>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42725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9022-DACD-4285-B4D6-BE2FF39A3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49749-BD8D-4A7D-91FE-5A706E002D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A5FA7B-D083-4138-BD2E-E21E2EBF3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3AAB8-4DF4-4C7D-9CD2-6BC5AB432CD5}"/>
              </a:ext>
            </a:extLst>
          </p:cNvPr>
          <p:cNvSpPr>
            <a:spLocks noGrp="1"/>
          </p:cNvSpPr>
          <p:nvPr>
            <p:ph type="dt" sz="half" idx="10"/>
          </p:nvPr>
        </p:nvSpPr>
        <p:spPr/>
        <p:txBody>
          <a:bodyPr/>
          <a:lstStyle/>
          <a:p>
            <a:fld id="{DDB2E72D-0B08-4EC6-BC40-51B4ADB629D7}" type="datetimeFigureOut">
              <a:rPr lang="en-US" smtClean="0"/>
              <a:t>12/3/2023</a:t>
            </a:fld>
            <a:endParaRPr lang="en-US"/>
          </a:p>
        </p:txBody>
      </p:sp>
      <p:sp>
        <p:nvSpPr>
          <p:cNvPr id="6" name="Footer Placeholder 5">
            <a:extLst>
              <a:ext uri="{FF2B5EF4-FFF2-40B4-BE49-F238E27FC236}">
                <a16:creationId xmlns:a16="http://schemas.microsoft.com/office/drawing/2014/main" id="{3656DCF4-2003-4640-8E30-120680E28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453BB-DD0B-4059-A9BE-B0C279CA4DE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93273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1.png"/><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8.xml"/><Relationship Id="rId7" Type="http://schemas.openxmlformats.org/officeDocument/2006/relationships/theme" Target="../theme/theme3.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5D02B-EFB1-44D2-A697-70BEA47DE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AC850F-6FA0-451F-87E7-165C34875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266EA-E3D4-4AF9-A59A-CB78629AC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2E72D-0B08-4EC6-BC40-51B4ADB629D7}" type="datetimeFigureOut">
              <a:rPr lang="en-US" smtClean="0"/>
              <a:t>12/3/2023</a:t>
            </a:fld>
            <a:endParaRPr lang="en-US"/>
          </a:p>
        </p:txBody>
      </p:sp>
      <p:sp>
        <p:nvSpPr>
          <p:cNvPr id="5" name="Footer Placeholder 4">
            <a:extLst>
              <a:ext uri="{FF2B5EF4-FFF2-40B4-BE49-F238E27FC236}">
                <a16:creationId xmlns:a16="http://schemas.microsoft.com/office/drawing/2014/main" id="{F3220CE1-F5FD-4B5B-90A2-C22D56F99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2C1D4F-F31C-4E37-862E-982656937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C24B5-516D-4AB8-80F2-E5C9327CF4C7}" type="slidenum">
              <a:rPr lang="en-US" smtClean="0"/>
              <a:t>‹#›</a:t>
            </a:fld>
            <a:endParaRPr lang="en-US"/>
          </a:p>
        </p:txBody>
      </p:sp>
    </p:spTree>
    <p:extLst>
      <p:ext uri="{BB962C8B-B14F-4D97-AF65-F5344CB8AC3E}">
        <p14:creationId xmlns:p14="http://schemas.microsoft.com/office/powerpoint/2010/main" val="2798568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Freeform 84"/>
          <p:cNvSpPr>
            <a:spLocks/>
          </p:cNvSpPr>
          <p:nvPr/>
        </p:nvSpPr>
        <p:spPr bwMode="auto">
          <a:xfrm flipH="1">
            <a:off x="10919885" y="6323016"/>
            <a:ext cx="465667" cy="534987"/>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1799012972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1" name="Freeform 85"/>
          <p:cNvSpPr>
            <a:spLocks/>
          </p:cNvSpPr>
          <p:nvPr/>
        </p:nvSpPr>
        <p:spPr bwMode="auto">
          <a:xfrm flipH="1">
            <a:off x="11394017" y="6146800"/>
            <a:ext cx="328083" cy="1651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2" name="Rectangle 2"/>
          <p:cNvSpPr>
            <a:spLocks noGrp="1" noChangeArrowheads="1"/>
          </p:cNvSpPr>
          <p:nvPr>
            <p:ph type="title"/>
          </p:nvPr>
        </p:nvSpPr>
        <p:spPr bwMode="auto">
          <a:xfrm>
            <a:off x="476253" y="301625"/>
            <a:ext cx="11281833"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33" name="Rectangle 3"/>
          <p:cNvSpPr>
            <a:spLocks noGrp="1" noChangeArrowheads="1"/>
          </p:cNvSpPr>
          <p:nvPr>
            <p:ph type="body" idx="1"/>
          </p:nvPr>
        </p:nvSpPr>
        <p:spPr bwMode="auto">
          <a:xfrm>
            <a:off x="476251" y="1697041"/>
            <a:ext cx="11305116" cy="4389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Paragraph content</a:t>
            </a:r>
          </a:p>
          <a:p>
            <a:pPr lvl="1"/>
            <a:r>
              <a:rPr lang="en-US" dirty="0"/>
              <a:t>Bullets</a:t>
            </a:r>
          </a:p>
          <a:p>
            <a:pPr lvl="5"/>
            <a:r>
              <a:rPr lang="en-US" dirty="0"/>
              <a:t>Bullets</a:t>
            </a:r>
          </a:p>
          <a:p>
            <a:pPr lvl="3"/>
            <a:r>
              <a:rPr lang="en-US" dirty="0"/>
              <a:t>Bullets</a:t>
            </a:r>
          </a:p>
          <a:p>
            <a:pPr lvl="4"/>
            <a:r>
              <a:rPr lang="en-US" dirty="0"/>
              <a:t>Bullets</a:t>
            </a:r>
          </a:p>
        </p:txBody>
      </p:sp>
      <p:sp>
        <p:nvSpPr>
          <p:cNvPr id="2054" name="TextBox 7"/>
          <p:cNvSpPr txBox="1">
            <a:spLocks noChangeArrowheads="1"/>
          </p:cNvSpPr>
          <p:nvPr/>
        </p:nvSpPr>
        <p:spPr bwMode="auto">
          <a:xfrm>
            <a:off x="11578169" y="6207125"/>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rebuchet MS" charset="0"/>
                <a:ea typeface="ＭＳ Ｐゴシック" charset="0"/>
                <a:cs typeface="ＭＳ Ｐゴシック" charset="0"/>
              </a:defRPr>
            </a:lvl1pPr>
            <a:lvl2pPr marL="742950" indent="-285750" eaLnBrk="0" hangingPunct="0">
              <a:defRPr sz="1600" b="1">
                <a:solidFill>
                  <a:schemeClr val="tx1"/>
                </a:solidFill>
                <a:latin typeface="Trebuchet MS" charset="0"/>
                <a:ea typeface="ＭＳ Ｐゴシック" charset="0"/>
              </a:defRPr>
            </a:lvl2pPr>
            <a:lvl3pPr marL="1143000" indent="-228600" eaLnBrk="0" hangingPunct="0">
              <a:defRPr sz="1600" b="1">
                <a:solidFill>
                  <a:schemeClr val="tx1"/>
                </a:solidFill>
                <a:latin typeface="Trebuchet MS" charset="0"/>
                <a:ea typeface="ＭＳ Ｐゴシック" charset="0"/>
              </a:defRPr>
            </a:lvl3pPr>
            <a:lvl4pPr marL="1600200" indent="-228600" eaLnBrk="0" hangingPunct="0">
              <a:defRPr sz="1600" b="1">
                <a:solidFill>
                  <a:schemeClr val="tx1"/>
                </a:solidFill>
                <a:latin typeface="Trebuchet MS" charset="0"/>
                <a:ea typeface="ＭＳ Ｐゴシック" charset="0"/>
              </a:defRPr>
            </a:lvl4pPr>
            <a:lvl5pPr marL="2057400" indent="-228600" eaLnBrk="0" hangingPunct="0">
              <a:defRPr sz="1600" b="1">
                <a:solidFill>
                  <a:schemeClr val="tx1"/>
                </a:solidFill>
                <a:latin typeface="Trebuchet MS" charset="0"/>
                <a:ea typeface="ＭＳ Ｐゴシック" charset="0"/>
              </a:defRPr>
            </a:lvl5pPr>
            <a:lvl6pPr marL="2514600" indent="-228600" eaLnBrk="0" fontAlgn="base" hangingPunct="0">
              <a:spcBef>
                <a:spcPct val="0"/>
              </a:spcBef>
              <a:spcAft>
                <a:spcPct val="0"/>
              </a:spcAft>
              <a:defRPr sz="1600" b="1">
                <a:solidFill>
                  <a:schemeClr val="tx1"/>
                </a:solidFill>
                <a:latin typeface="Trebuchet MS" charset="0"/>
                <a:ea typeface="ＭＳ Ｐゴシック" charset="0"/>
              </a:defRPr>
            </a:lvl6pPr>
            <a:lvl7pPr marL="2971800" indent="-228600" eaLnBrk="0" fontAlgn="base" hangingPunct="0">
              <a:spcBef>
                <a:spcPct val="0"/>
              </a:spcBef>
              <a:spcAft>
                <a:spcPct val="0"/>
              </a:spcAft>
              <a:defRPr sz="1600" b="1">
                <a:solidFill>
                  <a:schemeClr val="tx1"/>
                </a:solidFill>
                <a:latin typeface="Trebuchet MS" charset="0"/>
                <a:ea typeface="ＭＳ Ｐゴシック" charset="0"/>
              </a:defRPr>
            </a:lvl7pPr>
            <a:lvl8pPr marL="3429000" indent="-228600" eaLnBrk="0" fontAlgn="base" hangingPunct="0">
              <a:spcBef>
                <a:spcPct val="0"/>
              </a:spcBef>
              <a:spcAft>
                <a:spcPct val="0"/>
              </a:spcAft>
              <a:defRPr sz="1600" b="1">
                <a:solidFill>
                  <a:schemeClr val="tx1"/>
                </a:solidFill>
                <a:latin typeface="Trebuchet MS" charset="0"/>
                <a:ea typeface="ＭＳ Ｐゴシック" charset="0"/>
              </a:defRPr>
            </a:lvl8pPr>
            <a:lvl9pPr marL="3886200" indent="-228600" eaLnBrk="0" fontAlgn="base" hangingPunct="0">
              <a:spcBef>
                <a:spcPct val="0"/>
              </a:spcBef>
              <a:spcAft>
                <a:spcPct val="0"/>
              </a:spcAft>
              <a:defRPr sz="1600" b="1">
                <a:solidFill>
                  <a:schemeClr val="tx1"/>
                </a:solidFill>
                <a:latin typeface="Trebuchet MS" charset="0"/>
                <a:ea typeface="ＭＳ Ｐゴシック" charset="0"/>
              </a:defRPr>
            </a:lvl9pPr>
          </a:lstStyle>
          <a:p>
            <a:pPr eaLnBrk="1" fontAlgn="base" hangingPunct="1">
              <a:spcBef>
                <a:spcPct val="0"/>
              </a:spcBef>
              <a:spcAft>
                <a:spcPct val="0"/>
              </a:spcAft>
              <a:defRPr/>
            </a:pPr>
            <a:endParaRPr lang="en-US" sz="1600" dirty="0">
              <a:solidFill>
                <a:srgbClr val="002345"/>
              </a:solidFill>
            </a:endParaRPr>
          </a:p>
        </p:txBody>
      </p:sp>
      <p:sp>
        <p:nvSpPr>
          <p:cNvPr id="4" name="Slide Number Placeholder 3"/>
          <p:cNvSpPr>
            <a:spLocks noGrp="1"/>
          </p:cNvSpPr>
          <p:nvPr>
            <p:ph type="sldNum" sz="quarter" idx="4"/>
          </p:nvPr>
        </p:nvSpPr>
        <p:spPr>
          <a:xfrm>
            <a:off x="480484" y="6356353"/>
            <a:ext cx="423333"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fld id="{65029D61-9D28-4AC7-A4EA-84447D2A1217}" type="slidenum">
              <a:rPr lang="en-US">
                <a:solidFill>
                  <a:srgbClr val="000000">
                    <a:lumMod val="65000"/>
                    <a:lumOff val="35000"/>
                  </a:srgbClr>
                </a:solidFill>
              </a:rPr>
              <a:pPr fontAlgn="base">
                <a:spcBef>
                  <a:spcPct val="0"/>
                </a:spcBef>
                <a:spcAft>
                  <a:spcPct val="0"/>
                </a:spcAft>
                <a:defRPr/>
              </a:pPr>
              <a:t>‹#›</a:t>
            </a:fld>
            <a:endParaRPr lang="en-US" dirty="0">
              <a:solidFill>
                <a:srgbClr val="000000">
                  <a:lumMod val="65000"/>
                  <a:lumOff val="35000"/>
                </a:srgbClr>
              </a:solidFill>
            </a:endParaRPr>
          </a:p>
        </p:txBody>
      </p:sp>
      <p:sp>
        <p:nvSpPr>
          <p:cNvPr id="5" name="Footer Placeholder 4"/>
          <p:cNvSpPr>
            <a:spLocks noGrp="1"/>
          </p:cNvSpPr>
          <p:nvPr>
            <p:ph type="ftr" sz="quarter" idx="3"/>
          </p:nvPr>
        </p:nvSpPr>
        <p:spPr>
          <a:xfrm>
            <a:off x="988486" y="6356353"/>
            <a:ext cx="7886700"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r>
              <a:rPr lang="en-US" dirty="0">
                <a:solidFill>
                  <a:srgbClr val="000000">
                    <a:lumMod val="65000"/>
                    <a:lumOff val="35000"/>
                  </a:srgbClr>
                </a:solidFill>
              </a:rPr>
              <a:t>Poverty Maps in Croatia – 18 December 2015</a:t>
            </a:r>
          </a:p>
        </p:txBody>
      </p:sp>
      <p:pic>
        <p:nvPicPr>
          <p:cNvPr id="2057" name="Picture 10"/>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9220200" y="6311900"/>
            <a:ext cx="264371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52317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Lst>
  <p:hf hdr="0" dt="0"/>
  <p:txStyles>
    <p:titleStyle>
      <a:lvl1pPr algn="l" rtl="0" eaLnBrk="0" fontAlgn="base" hangingPunct="0">
        <a:spcBef>
          <a:spcPct val="0"/>
        </a:spcBef>
        <a:spcAft>
          <a:spcPct val="0"/>
        </a:spcAft>
        <a:buFont typeface="Arial" charset="0"/>
        <a:defRPr sz="2200">
          <a:solidFill>
            <a:schemeClr val="tx1"/>
          </a:solidFill>
          <a:latin typeface="+mn-lt"/>
          <a:ea typeface="MS PGothic" pitchFamily="34" charset="-128"/>
          <a:cs typeface="Andes ExtraLight"/>
        </a:defRPr>
      </a:lvl1pPr>
      <a:lvl2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2pPr>
      <a:lvl3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3pPr>
      <a:lvl4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4pPr>
      <a:lvl5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5pPr>
      <a:lvl6pPr marL="457200" algn="ctr" rtl="0" fontAlgn="base">
        <a:spcBef>
          <a:spcPct val="0"/>
        </a:spcBef>
        <a:spcAft>
          <a:spcPct val="0"/>
        </a:spcAft>
        <a:defRPr sz="2600" b="1">
          <a:solidFill>
            <a:srgbClr val="014C6D"/>
          </a:solidFill>
          <a:latin typeface="Trebuchet MS" pitchFamily="34" charset="0"/>
        </a:defRPr>
      </a:lvl6pPr>
      <a:lvl7pPr marL="914400" algn="ctr" rtl="0" fontAlgn="base">
        <a:spcBef>
          <a:spcPct val="0"/>
        </a:spcBef>
        <a:spcAft>
          <a:spcPct val="0"/>
        </a:spcAft>
        <a:defRPr sz="2600" b="1">
          <a:solidFill>
            <a:srgbClr val="014C6D"/>
          </a:solidFill>
          <a:latin typeface="Trebuchet MS" pitchFamily="34" charset="0"/>
        </a:defRPr>
      </a:lvl7pPr>
      <a:lvl8pPr marL="1371600" algn="ctr" rtl="0" fontAlgn="base">
        <a:spcBef>
          <a:spcPct val="0"/>
        </a:spcBef>
        <a:spcAft>
          <a:spcPct val="0"/>
        </a:spcAft>
        <a:defRPr sz="2600" b="1">
          <a:solidFill>
            <a:srgbClr val="014C6D"/>
          </a:solidFill>
          <a:latin typeface="Trebuchet MS" pitchFamily="34" charset="0"/>
        </a:defRPr>
      </a:lvl8pPr>
      <a:lvl9pPr marL="1828800" algn="ctr" rtl="0" fontAlgn="base">
        <a:spcBef>
          <a:spcPct val="0"/>
        </a:spcBef>
        <a:spcAft>
          <a:spcPct val="0"/>
        </a:spcAft>
        <a:defRPr sz="2600" b="1">
          <a:solidFill>
            <a:srgbClr val="014C6D"/>
          </a:solidFill>
          <a:latin typeface="Trebuchet MS" pitchFamily="34" charset="0"/>
        </a:defRPr>
      </a:lvl9pPr>
    </p:titleStyle>
    <p:body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74461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Lst>
  <p:txStyles>
    <p:titleStyle>
      <a:lvl1pPr algn="l" rtl="0" eaLnBrk="1" latinLnBrk="0" hangingPunct="1">
        <a:spcBef>
          <a:spcPct val="0"/>
        </a:spcBef>
        <a:buNone/>
        <a:defRPr kumimoji="0" sz="2800" kern="1200">
          <a:solidFill>
            <a:srgbClr val="0070C0"/>
          </a:solidFill>
          <a:latin typeface="Andes ExtraLight" panose="02000000000000000000" pitchFamily="50" charset="0"/>
          <a:ea typeface="+mj-ea"/>
          <a:cs typeface="+mj-cs"/>
        </a:defRPr>
      </a:lvl1pPr>
    </p:titleStyle>
    <p:bodyStyle>
      <a:lvl1pPr marL="274320" indent="-274320" algn="l" rtl="0" eaLnBrk="1" latinLnBrk="0" hangingPunct="1">
        <a:spcBef>
          <a:spcPts val="600"/>
        </a:spcBef>
        <a:buClr>
          <a:srgbClr val="00B0F0"/>
        </a:buClr>
        <a:buSzPct val="76000"/>
        <a:buFont typeface="Wingdings" panose="05000000000000000000" pitchFamily="2" charset="2"/>
        <a:buChar char="§"/>
        <a:defRPr kumimoji="0" sz="2200" kern="1200">
          <a:solidFill>
            <a:schemeClr val="tx1"/>
          </a:solidFill>
          <a:latin typeface="Andes ExtraLight" panose="02000000000000000000" pitchFamily="50" charset="0"/>
          <a:ea typeface="+mn-ea"/>
          <a:cs typeface="+mn-cs"/>
        </a:defRPr>
      </a:lvl1pPr>
      <a:lvl2pPr marL="548640" indent="-274320" algn="l" rtl="0" eaLnBrk="1" latinLnBrk="0" hangingPunct="1">
        <a:spcBef>
          <a:spcPts val="500"/>
        </a:spcBef>
        <a:buClr>
          <a:srgbClr val="00B0F0"/>
        </a:buClr>
        <a:buSzPct val="76000"/>
        <a:buFont typeface="Wingdings" panose="05000000000000000000" pitchFamily="2" charset="2"/>
        <a:buChar char="§"/>
        <a:defRPr kumimoji="0" sz="2200" kern="1200">
          <a:solidFill>
            <a:schemeClr val="tx1"/>
          </a:solidFill>
          <a:latin typeface="Andes ExtraLight" panose="02000000000000000000" pitchFamily="50" charset="0"/>
          <a:ea typeface="+mn-ea"/>
          <a:cs typeface="+mn-cs"/>
        </a:defRPr>
      </a:lvl2pPr>
      <a:lvl3pPr marL="822960" indent="-228600" algn="l" rtl="0" eaLnBrk="1" latinLnBrk="0" hangingPunct="1">
        <a:spcBef>
          <a:spcPts val="500"/>
        </a:spcBef>
        <a:buClr>
          <a:srgbClr val="00B0F0"/>
        </a:buClr>
        <a:buSzPct val="76000"/>
        <a:buFont typeface="Wingdings" panose="05000000000000000000" pitchFamily="2" charset="2"/>
        <a:buChar char="§"/>
        <a:defRPr kumimoji="0" sz="2200" kern="1200">
          <a:solidFill>
            <a:schemeClr val="tx1"/>
          </a:solidFill>
          <a:latin typeface="Andes ExtraLight" panose="02000000000000000000" pitchFamily="50" charset="0"/>
          <a:ea typeface="+mn-ea"/>
          <a:cs typeface="+mn-cs"/>
        </a:defRPr>
      </a:lvl3pPr>
      <a:lvl4pPr marL="1097280" indent="-228600" algn="l" rtl="0" eaLnBrk="1" latinLnBrk="0" hangingPunct="1">
        <a:spcBef>
          <a:spcPts val="400"/>
        </a:spcBef>
        <a:buClr>
          <a:srgbClr val="00B0F0"/>
        </a:buClr>
        <a:buSzPct val="70000"/>
        <a:buFont typeface="Wingdings" panose="05000000000000000000" pitchFamily="2" charset="2"/>
        <a:buChar char="§"/>
        <a:defRPr kumimoji="0" sz="2200" kern="1200">
          <a:solidFill>
            <a:schemeClr val="tx1"/>
          </a:solidFill>
          <a:latin typeface="Andes ExtraLight" panose="02000000000000000000" pitchFamily="50" charset="0"/>
          <a:ea typeface="+mn-ea"/>
          <a:cs typeface="+mn-cs"/>
        </a:defRPr>
      </a:lvl4pPr>
      <a:lvl5pPr marL="1371600" indent="-228600" algn="l" rtl="0" eaLnBrk="1" latinLnBrk="0" hangingPunct="1">
        <a:spcBef>
          <a:spcPts val="300"/>
        </a:spcBef>
        <a:buClr>
          <a:srgbClr val="00B0F0"/>
        </a:buClr>
        <a:buSzPct val="70000"/>
        <a:buFont typeface="Wingdings" panose="05000000000000000000" pitchFamily="2" charset="2"/>
        <a:buChar char="§"/>
        <a:defRPr kumimoji="0" sz="2200" kern="1200">
          <a:solidFill>
            <a:schemeClr val="tx1"/>
          </a:solidFill>
          <a:latin typeface="Andes ExtraLight" panose="02000000000000000000" pitchFamily="50"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pcorralrodas/wb_sae_training/tree/Spanish_version"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3390/math9212780"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pcorralrodas/SAE-Stata-Package"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pcorralrodas/wb_sae_training/tree/Spanish_version"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hyperlink" Target="https://github.com/pcorralrodas/sp_groupfunction" TargetMode="External"/><Relationship Id="rId5" Type="http://schemas.openxmlformats.org/officeDocument/2006/relationships/hyperlink" Target="https://github.com/pcorralrodas/groupfunction" TargetMode="External"/><Relationship Id="rId4" Type="http://schemas.openxmlformats.org/officeDocument/2006/relationships/hyperlink" Target="https://github.com/pcorralrodas/SAE-Stata-Packag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33550" y="323851"/>
            <a:ext cx="9277350" cy="2152649"/>
          </a:xfrm>
        </p:spPr>
        <p:txBody>
          <a:bodyPr>
            <a:noAutofit/>
          </a:bodyPr>
          <a:lstStyle/>
          <a:p>
            <a:pPr algn="ctr"/>
            <a:r>
              <a:rPr lang="en-US" sz="5400" b="0" dirty="0">
                <a:latin typeface="Garamond" panose="02020404030301010803" pitchFamily="18" charset="0"/>
              </a:rPr>
              <a:t>Small Area Estimation</a:t>
            </a:r>
            <a:endParaRPr lang="en-US" sz="4400" b="0" dirty="0">
              <a:latin typeface="Garamond" panose="02020404030301010803" pitchFamily="18" charset="0"/>
            </a:endParaRPr>
          </a:p>
        </p:txBody>
      </p:sp>
      <p:pic>
        <p:nvPicPr>
          <p:cNvPr id="10" name="Picture Placeholder 9"/>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19636" y="5086550"/>
            <a:ext cx="4248400" cy="831942"/>
          </a:xfrm>
        </p:spPr>
      </p:pic>
      <p:sp>
        <p:nvSpPr>
          <p:cNvPr id="11" name="Subtitle 2">
            <a:extLst>
              <a:ext uri="{FF2B5EF4-FFF2-40B4-BE49-F238E27FC236}">
                <a16:creationId xmlns:a16="http://schemas.microsoft.com/office/drawing/2014/main" id="{EF7E048D-B207-4139-AC07-17DB245DCA65}"/>
              </a:ext>
            </a:extLst>
          </p:cNvPr>
          <p:cNvSpPr txBox="1">
            <a:spLocks/>
          </p:cNvSpPr>
          <p:nvPr/>
        </p:nvSpPr>
        <p:spPr>
          <a:xfrm>
            <a:off x="1800225" y="272573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defRPr/>
            </a:pPr>
            <a:r>
              <a:rPr lang="es-ES" sz="3200" b="1">
                <a:solidFill>
                  <a:schemeClr val="bg1"/>
                </a:solidFill>
                <a:latin typeface="Garamond" panose="02020404030301010803" pitchFamily="18" charset="0"/>
              </a:rPr>
              <a:t>Modelos a nivel de unidad</a:t>
            </a:r>
            <a:endParaRPr kumimoji="0" lang="en-US" sz="3200" b="1" i="0" u="none" strike="noStrike" kern="1200" cap="none" spc="0" normalizeH="0" baseline="0" noProof="0" dirty="0">
              <a:ln>
                <a:noFill/>
              </a:ln>
              <a:solidFill>
                <a:schemeClr val="bg1"/>
              </a:solidFill>
              <a:effectLst/>
              <a:uLnTx/>
              <a:uFillTx/>
              <a:latin typeface="Garamond" panose="02020404030301010803" pitchFamily="18" charset="0"/>
            </a:endParaRPr>
          </a:p>
        </p:txBody>
      </p:sp>
      <p:sp>
        <p:nvSpPr>
          <p:cNvPr id="3" name="TextBox 2">
            <a:extLst>
              <a:ext uri="{FF2B5EF4-FFF2-40B4-BE49-F238E27FC236}">
                <a16:creationId xmlns:a16="http://schemas.microsoft.com/office/drawing/2014/main" id="{A0047FAE-4F9D-4CD2-87F4-0F80103CE6AB}"/>
              </a:ext>
            </a:extLst>
          </p:cNvPr>
          <p:cNvSpPr txBox="1"/>
          <p:nvPr/>
        </p:nvSpPr>
        <p:spPr>
          <a:xfrm>
            <a:off x="5321508" y="5271688"/>
            <a:ext cx="6450858" cy="461665"/>
          </a:xfrm>
          <a:prstGeom prst="rect">
            <a:avLst/>
          </a:prstGeom>
          <a:noFill/>
        </p:spPr>
        <p:txBody>
          <a:bodyPr wrap="square" rtlCol="0">
            <a:spAutoFit/>
          </a:bodyPr>
          <a:lstStyle/>
          <a:p>
            <a:r>
              <a:rPr lang="en-US" sz="2400" dirty="0">
                <a:latin typeface="Garamond" panose="02020404030301010803" pitchFamily="18" charset="0"/>
              </a:rPr>
              <a:t>Paul Corral (pcorralrodas@worldbank.org)</a:t>
            </a:r>
          </a:p>
        </p:txBody>
      </p:sp>
    </p:spTree>
    <p:extLst>
      <p:ext uri="{BB962C8B-B14F-4D97-AF65-F5344CB8AC3E}">
        <p14:creationId xmlns:p14="http://schemas.microsoft.com/office/powerpoint/2010/main" val="461701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s-ES" sz="2800" b="1">
                <a:solidFill>
                  <a:schemeClr val="tx1">
                    <a:lumMod val="90000"/>
                    <a:lumOff val="10000"/>
                  </a:schemeClr>
                </a:solidFill>
                <a:latin typeface="Garamond" panose="02020404030301010803" pitchFamily="18" charset="0"/>
              </a:rPr>
              <a:t>La transformación es necesaria para lograr una distribución aproximadamente normal</a:t>
            </a:r>
            <a:endParaRPr lang="en-US" sz="2800" b="1" dirty="0">
              <a:solidFill>
                <a:schemeClr val="tx1">
                  <a:lumMod val="90000"/>
                  <a:lumOff val="10000"/>
                </a:schemeClr>
              </a:solidFill>
              <a:latin typeface="Garamond" panose="02020404030301010803" pitchFamily="18" charset="0"/>
            </a:endParaRPr>
          </a:p>
        </p:txBody>
      </p:sp>
      <p:sp>
        <p:nvSpPr>
          <p:cNvPr id="3" name="Content Placeholder 2"/>
          <p:cNvSpPr>
            <a:spLocks noGrp="1"/>
          </p:cNvSpPr>
          <p:nvPr>
            <p:ph type="body" sz="quarter" idx="13"/>
          </p:nvPr>
        </p:nvSpPr>
        <p:spPr>
          <a:xfrm>
            <a:off x="475914" y="1400441"/>
            <a:ext cx="11350326" cy="5043901"/>
          </a:xfrm>
        </p:spPr>
        <p:txBody>
          <a:bodyPr>
            <a:noAutofit/>
          </a:bodyPr>
          <a:lstStyle/>
          <a:p>
            <a:pPr marL="546100" lvl="3" indent="0">
              <a:spcBef>
                <a:spcPts val="600"/>
              </a:spcBef>
              <a:buNone/>
            </a:pPr>
            <a:endParaRPr lang="en-US" sz="2400">
              <a:solidFill>
                <a:schemeClr val="tx1"/>
              </a:solidFill>
              <a:latin typeface="Garamond" panose="02020404030301010803" pitchFamily="18" charset="0"/>
            </a:endParaRPr>
          </a:p>
          <a:p>
            <a:pPr lvl="4"/>
            <a:endParaRPr lang="en-US" sz="2400">
              <a:solidFill>
                <a:schemeClr val="tx1"/>
              </a:solidFill>
              <a:latin typeface="Garamond" panose="02020404030301010803" pitchFamily="18" charset="0"/>
            </a:endParaRPr>
          </a:p>
          <a:p>
            <a:pPr lvl="3"/>
            <a:endParaRPr lang="en-US" sz="2400">
              <a:solidFill>
                <a:schemeClr val="tx1"/>
              </a:solidFill>
              <a:latin typeface="Garamond" panose="02020404030301010803" pitchFamily="18" charset="0"/>
            </a:endParaRPr>
          </a:p>
          <a:p>
            <a:pPr lvl="3"/>
            <a:endParaRPr lang="en-US" sz="2400">
              <a:solidFill>
                <a:schemeClr val="tx1"/>
              </a:solidFill>
              <a:latin typeface="Garamond" panose="02020404030301010803" pitchFamily="18" charset="0"/>
            </a:endParaRPr>
          </a:p>
          <a:p>
            <a:pPr lvl="3"/>
            <a:endParaRPr lang="en-US" sz="2400">
              <a:solidFill>
                <a:schemeClr val="tx1"/>
              </a:solidFill>
              <a:latin typeface="Garamond" panose="02020404030301010803" pitchFamily="18" charset="0"/>
            </a:endParaRPr>
          </a:p>
          <a:p>
            <a:pPr marL="546100" lvl="3" indent="0">
              <a:buNone/>
            </a:pPr>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7" name="Picture 6">
            <a:extLst>
              <a:ext uri="{FF2B5EF4-FFF2-40B4-BE49-F238E27FC236}">
                <a16:creationId xmlns:a16="http://schemas.microsoft.com/office/drawing/2014/main" id="{64F65A35-1C9B-4F24-A872-DA25BEBCC954}"/>
              </a:ext>
            </a:extLst>
          </p:cNvPr>
          <p:cNvPicPr>
            <a:picLocks noChangeAspect="1"/>
          </p:cNvPicPr>
          <p:nvPr/>
        </p:nvPicPr>
        <p:blipFill>
          <a:blip r:embed="rId3"/>
          <a:stretch>
            <a:fillRect/>
          </a:stretch>
        </p:blipFill>
        <p:spPr>
          <a:xfrm>
            <a:off x="407001" y="1595285"/>
            <a:ext cx="5744076" cy="4590015"/>
          </a:xfrm>
          <a:prstGeom prst="rect">
            <a:avLst/>
          </a:prstGeom>
        </p:spPr>
      </p:pic>
      <p:sp>
        <p:nvSpPr>
          <p:cNvPr id="19" name="TextBox 18">
            <a:extLst>
              <a:ext uri="{FF2B5EF4-FFF2-40B4-BE49-F238E27FC236}">
                <a16:creationId xmlns:a16="http://schemas.microsoft.com/office/drawing/2014/main" id="{01FB761D-AAC0-40D0-8241-B72FCFB297A3}"/>
              </a:ext>
            </a:extLst>
          </p:cNvPr>
          <p:cNvSpPr txBox="1"/>
          <p:nvPr/>
        </p:nvSpPr>
        <p:spPr>
          <a:xfrm>
            <a:off x="6560094" y="1304473"/>
            <a:ext cx="5151422" cy="5139869"/>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Garamond" panose="02020404030301010803" pitchFamily="18" charset="0"/>
              </a:rPr>
              <a:t>La metodología SAE implementada se basa en aproximarse lo más posible a la distribución del bienestar</a:t>
            </a:r>
            <a:endParaRPr lang="en-US" dirty="0">
              <a:latin typeface="Garamond" panose="02020404030301010803" pitchFamily="18" charset="0"/>
            </a:endParaRPr>
          </a:p>
          <a:p>
            <a:pPr marL="285750" indent="-285750">
              <a:buFont typeface="Arial" panose="020B0604020202020204" pitchFamily="34" charset="0"/>
              <a:buChar char="•"/>
            </a:pPr>
            <a:r>
              <a:rPr lang="es-ES" dirty="0">
                <a:latin typeface="Garamond" panose="02020404030301010803" pitchFamily="18" charset="0"/>
              </a:rPr>
              <a:t>Un modelo que se aproxima mal a la distribución del bienestar puede producir una estimación decente para una línea de pobreza dada, pero cuando se juzga en una línea de pobreza diferente, el método puede fallar por completo</a:t>
            </a:r>
            <a:endParaRPr lang="en-US" dirty="0">
              <a:latin typeface="Garamond" panose="02020404030301010803" pitchFamily="18" charset="0"/>
            </a:endParaRPr>
          </a:p>
          <a:p>
            <a:pPr marL="285750" indent="-285750">
              <a:buFont typeface="Arial" panose="020B0604020202020204" pitchFamily="34" charset="0"/>
              <a:buChar char="•"/>
            </a:pPr>
            <a:r>
              <a:rPr lang="es-ES" dirty="0">
                <a:latin typeface="Garamond" panose="02020404030301010803" pitchFamily="18" charset="0"/>
              </a:rPr>
              <a:t>Puedes ver esto en la figura de la izquierda</a:t>
            </a:r>
            <a:r>
              <a:rPr lang="en-US" dirty="0">
                <a:latin typeface="Garamond" panose="02020404030301010803" pitchFamily="18" charset="0"/>
              </a:rPr>
              <a:t>. </a:t>
            </a:r>
          </a:p>
          <a:p>
            <a:pPr marL="742950" lvl="1" indent="-285750">
              <a:buFont typeface="Arial" panose="020B0604020202020204" pitchFamily="34" charset="0"/>
              <a:buChar char="•"/>
            </a:pPr>
            <a:r>
              <a:rPr lang="es-ES" sz="1600" dirty="0">
                <a:latin typeface="Garamond" panose="02020404030301010803" pitchFamily="18" charset="0"/>
              </a:rPr>
              <a:t>Un modelo en el que los supuestos del modelo se cumplen de manera imperfecta puede conducir a la figura de la extrema izquierda. Se aproximará a los valores en ciertos umbrales, pero hará un mal trabajo en otros</a:t>
            </a:r>
            <a:r>
              <a:rPr lang="en-US" sz="1600" dirty="0">
                <a:latin typeface="Garamond" panose="02020404030301010803" pitchFamily="18" charset="0"/>
              </a:rPr>
              <a:t>.</a:t>
            </a:r>
          </a:p>
          <a:p>
            <a:pPr marL="742950" lvl="1" indent="-285750">
              <a:buFont typeface="Arial" panose="020B0604020202020204" pitchFamily="34" charset="0"/>
              <a:buChar char="•"/>
            </a:pPr>
            <a:r>
              <a:rPr lang="es-ES" sz="1600" dirty="0">
                <a:latin typeface="Garamond" panose="02020404030301010803" pitchFamily="18" charset="0"/>
              </a:rPr>
              <a:t>El modelo con una buena aproximación tiene valores que son adecuados para cada área y umbral</a:t>
            </a:r>
            <a:r>
              <a:rPr lang="en-US" sz="1600" dirty="0">
                <a:latin typeface="Garamond" panose="02020404030301010803" pitchFamily="18" charset="0"/>
              </a:rPr>
              <a:t>.</a:t>
            </a:r>
          </a:p>
          <a:p>
            <a:pPr marL="285750" indent="-285750">
              <a:buFont typeface="Arial" panose="020B0604020202020204" pitchFamily="34" charset="0"/>
              <a:buChar char="•"/>
            </a:pPr>
            <a:r>
              <a:rPr lang="es-ES" dirty="0">
                <a:latin typeface="Garamond" panose="02020404030301010803" pitchFamily="18" charset="0"/>
              </a:rPr>
              <a:t>Los nuevos códigos "</a:t>
            </a:r>
            <a:r>
              <a:rPr lang="es-ES" dirty="0" err="1">
                <a:latin typeface="Garamond" panose="02020404030301010803" pitchFamily="18" charset="0"/>
              </a:rPr>
              <a:t>sae</a:t>
            </a:r>
            <a:r>
              <a:rPr lang="es-ES" dirty="0">
                <a:latin typeface="Garamond" panose="02020404030301010803" pitchFamily="18" charset="0"/>
              </a:rPr>
              <a:t>" permiten transformaciones más allá del logaritmo natural para que los supuestos puedan cumplirse mejor</a:t>
            </a:r>
            <a:r>
              <a:rPr lang="en-US" dirty="0">
                <a:latin typeface="Garamond" panose="02020404030301010803" pitchFamily="18" charset="0"/>
              </a:rPr>
              <a:t>. </a:t>
            </a:r>
          </a:p>
        </p:txBody>
      </p:sp>
      <p:sp>
        <p:nvSpPr>
          <p:cNvPr id="20" name="TextBox 19">
            <a:extLst>
              <a:ext uri="{FF2B5EF4-FFF2-40B4-BE49-F238E27FC236}">
                <a16:creationId xmlns:a16="http://schemas.microsoft.com/office/drawing/2014/main" id="{C83238E9-6A33-4C78-A026-C277A75D3810}"/>
              </a:ext>
            </a:extLst>
          </p:cNvPr>
          <p:cNvSpPr txBox="1"/>
          <p:nvPr/>
        </p:nvSpPr>
        <p:spPr>
          <a:xfrm>
            <a:off x="407001" y="6185300"/>
            <a:ext cx="5744076" cy="461665"/>
          </a:xfrm>
          <a:prstGeom prst="rect">
            <a:avLst/>
          </a:prstGeom>
          <a:noFill/>
        </p:spPr>
        <p:txBody>
          <a:bodyPr wrap="square" rtlCol="0">
            <a:spAutoFit/>
          </a:bodyPr>
          <a:lstStyle/>
          <a:p>
            <a:r>
              <a:rPr lang="es-ES" sz="1200" dirty="0">
                <a:latin typeface="Garamond" panose="02020404030301010803" pitchFamily="18" charset="0"/>
              </a:rPr>
              <a:t>El eje x representa el percentil correspondiente a una línea de pobreza definida, el eje y es el sesgo empírico. Cada línea corresponde a un área. Véase Corral et al. (2022) para más detalles.</a:t>
            </a:r>
            <a:endParaRPr lang="en-US" sz="1200" dirty="0">
              <a:latin typeface="Garamond" panose="02020404030301010803" pitchFamily="18" charset="0"/>
            </a:endParaRPr>
          </a:p>
        </p:txBody>
      </p:sp>
    </p:spTree>
    <p:extLst>
      <p:ext uri="{BB962C8B-B14F-4D97-AF65-F5344CB8AC3E}">
        <p14:creationId xmlns:p14="http://schemas.microsoft.com/office/powerpoint/2010/main" val="4255531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0ADECE0-9338-495B-B577-11A906EC4D41}"/>
              </a:ext>
            </a:extLst>
          </p:cNvPr>
          <p:cNvSpPr txBox="1">
            <a:spLocks/>
          </p:cNvSpPr>
          <p:nvPr/>
        </p:nvSpPr>
        <p:spPr>
          <a:xfrm>
            <a:off x="1524000" y="1773238"/>
            <a:ext cx="9144000"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defRPr/>
            </a:pPr>
            <a:r>
              <a:rPr lang="es-ES" sz="4800" b="1" dirty="0">
                <a:solidFill>
                  <a:schemeClr val="bg1"/>
                </a:solidFill>
                <a:latin typeface="Garamond" panose="02020404030301010803" pitchFamily="18" charset="0"/>
              </a:rPr>
              <a:t>Vayamos ahora a Stata para ver el modelo asumido...
Abrir el siguiente archivo</a:t>
            </a: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~01.dofiles/1.assumed_model.do</a:t>
            </a:r>
            <a:endParaRPr kumimoji="0" lang="en-US" sz="48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4267493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s-ES" sz="2800" b="1" dirty="0">
                <a:solidFill>
                  <a:schemeClr val="tx1">
                    <a:lumMod val="90000"/>
                    <a:lumOff val="10000"/>
                  </a:schemeClr>
                </a:solidFill>
                <a:latin typeface="Garamond" panose="02020404030301010803" pitchFamily="18" charset="0"/>
              </a:rPr>
              <a:t>¿Qué mejoras presentan los métodos EB sobre ELL?</a:t>
            </a:r>
            <a:endParaRPr lang="en-US" sz="2800" b="1" dirty="0">
              <a:solidFill>
                <a:schemeClr val="tx1">
                  <a:lumMod val="90000"/>
                  <a:lumOff val="10000"/>
                </a:schemeClr>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8" name="TextBox 7">
            <a:extLst>
              <a:ext uri="{FF2B5EF4-FFF2-40B4-BE49-F238E27FC236}">
                <a16:creationId xmlns:a16="http://schemas.microsoft.com/office/drawing/2014/main" id="{E4974574-B837-45EB-A7A6-139E6D7B0F0E}"/>
              </a:ext>
            </a:extLst>
          </p:cNvPr>
          <p:cNvSpPr txBox="1"/>
          <p:nvPr/>
        </p:nvSpPr>
        <p:spPr>
          <a:xfrm flipH="1">
            <a:off x="592474" y="6061435"/>
            <a:ext cx="8249868" cy="523220"/>
          </a:xfrm>
          <a:prstGeom prst="rect">
            <a:avLst/>
          </a:prstGeom>
          <a:noFill/>
        </p:spPr>
        <p:txBody>
          <a:bodyPr wrap="square" rtlCol="0">
            <a:spAutoFit/>
          </a:bodyPr>
          <a:lstStyle/>
          <a:p>
            <a:r>
              <a:rPr lang="en-US" sz="1400" dirty="0"/>
              <a:t>ELL and EB results from simulation where headcount poverty estimates are obtained under 99 different poverty lines covering the 99 percentiles of the simulated welfare distribution</a:t>
            </a:r>
          </a:p>
        </p:txBody>
      </p:sp>
      <p:pic>
        <p:nvPicPr>
          <p:cNvPr id="12" name="Picture 11">
            <a:extLst>
              <a:ext uri="{FF2B5EF4-FFF2-40B4-BE49-F238E27FC236}">
                <a16:creationId xmlns:a16="http://schemas.microsoft.com/office/drawing/2014/main" id="{E7D89BD2-B713-4452-A2E5-65F954EDEB1E}"/>
              </a:ext>
            </a:extLst>
          </p:cNvPr>
          <p:cNvPicPr>
            <a:picLocks noChangeAspect="1"/>
          </p:cNvPicPr>
          <p:nvPr/>
        </p:nvPicPr>
        <p:blipFill>
          <a:blip r:embed="rId3"/>
          <a:stretch>
            <a:fillRect/>
          </a:stretch>
        </p:blipFill>
        <p:spPr>
          <a:xfrm>
            <a:off x="0" y="1454048"/>
            <a:ext cx="6132401" cy="4459928"/>
          </a:xfrm>
          <a:prstGeom prst="rect">
            <a:avLst/>
          </a:prstGeom>
        </p:spPr>
      </p:pic>
      <p:pic>
        <p:nvPicPr>
          <p:cNvPr id="18" name="Picture 17">
            <a:extLst>
              <a:ext uri="{FF2B5EF4-FFF2-40B4-BE49-F238E27FC236}">
                <a16:creationId xmlns:a16="http://schemas.microsoft.com/office/drawing/2014/main" id="{62A5F881-4D39-4AB5-A9F8-C702B874D514}"/>
              </a:ext>
            </a:extLst>
          </p:cNvPr>
          <p:cNvPicPr>
            <a:picLocks noChangeAspect="1"/>
          </p:cNvPicPr>
          <p:nvPr/>
        </p:nvPicPr>
        <p:blipFill>
          <a:blip r:embed="rId4"/>
          <a:stretch>
            <a:fillRect/>
          </a:stretch>
        </p:blipFill>
        <p:spPr>
          <a:xfrm>
            <a:off x="6103882" y="1356276"/>
            <a:ext cx="3344946" cy="4459928"/>
          </a:xfrm>
          <a:prstGeom prst="rect">
            <a:avLst/>
          </a:prstGeom>
        </p:spPr>
      </p:pic>
      <p:sp>
        <p:nvSpPr>
          <p:cNvPr id="7" name="TextBox 6">
            <a:extLst>
              <a:ext uri="{FF2B5EF4-FFF2-40B4-BE49-F238E27FC236}">
                <a16:creationId xmlns:a16="http://schemas.microsoft.com/office/drawing/2014/main" id="{C7751F82-DCCE-4E81-94A0-40C8BE303412}"/>
              </a:ext>
            </a:extLst>
          </p:cNvPr>
          <p:cNvSpPr txBox="1"/>
          <p:nvPr/>
        </p:nvSpPr>
        <p:spPr>
          <a:xfrm>
            <a:off x="9448828" y="1308095"/>
            <a:ext cx="2600297" cy="5016758"/>
          </a:xfrm>
          <a:prstGeom prst="rect">
            <a:avLst/>
          </a:prstGeom>
          <a:noFill/>
        </p:spPr>
        <p:txBody>
          <a:bodyPr wrap="square" rtlCol="0">
            <a:spAutoFit/>
          </a:bodyPr>
          <a:lstStyle/>
          <a:p>
            <a:pPr marL="285750" indent="-285750">
              <a:buFont typeface="Arial" panose="020B0604020202020204" pitchFamily="34" charset="0"/>
              <a:buChar char="•"/>
            </a:pPr>
            <a:r>
              <a:rPr lang="es-ES" sz="1600" b="1" dirty="0">
                <a:solidFill>
                  <a:schemeClr val="tx1">
                    <a:lumMod val="90000"/>
                    <a:lumOff val="10000"/>
                  </a:schemeClr>
                </a:solidFill>
                <a:latin typeface="Garamond" panose="02020404030301010803" pitchFamily="18" charset="0"/>
              </a:rPr>
              <a:t>EB garantiza que las predicciones de la variable dependiente a nivel de área estén alineadas con la encuesta</a:t>
            </a:r>
            <a:r>
              <a:rPr lang="en-US" sz="1600" dirty="0">
                <a:solidFill>
                  <a:schemeClr val="tx1">
                    <a:lumMod val="90000"/>
                    <a:lumOff val="10000"/>
                  </a:schemeClr>
                </a:solidFill>
                <a:latin typeface="Garamond" panose="02020404030301010803" pitchFamily="18" charset="0"/>
              </a:rPr>
              <a:t>– </a:t>
            </a:r>
            <a:r>
              <a:rPr lang="es-ES" sz="1600" dirty="0">
                <a:solidFill>
                  <a:schemeClr val="tx1">
                    <a:lumMod val="90000"/>
                    <a:lumOff val="10000"/>
                  </a:schemeClr>
                </a:solidFill>
                <a:latin typeface="Garamond" panose="02020404030301010803" pitchFamily="18" charset="0"/>
              </a:rPr>
              <a:t>La mejor información a mano</a:t>
            </a:r>
            <a:endParaRPr lang="en-US" sz="1600" dirty="0">
              <a:solidFill>
                <a:schemeClr val="tx1">
                  <a:lumMod val="90000"/>
                  <a:lumOff val="10000"/>
                </a:schemeClr>
              </a:solidFill>
              <a:latin typeface="Garamond" panose="02020404030301010803" pitchFamily="18" charset="0"/>
            </a:endParaRPr>
          </a:p>
          <a:p>
            <a:pPr marL="285750" indent="-285750">
              <a:buFont typeface="Arial" panose="020B0604020202020204" pitchFamily="34" charset="0"/>
              <a:buChar char="•"/>
            </a:pPr>
            <a:r>
              <a:rPr lang="es-ES" sz="1600" dirty="0">
                <a:solidFill>
                  <a:schemeClr val="tx1">
                    <a:lumMod val="90000"/>
                    <a:lumOff val="10000"/>
                  </a:schemeClr>
                </a:solidFill>
                <a:latin typeface="Garamond" panose="02020404030301010803" pitchFamily="18" charset="0"/>
              </a:rPr>
              <a:t>A nivel nacional (izquierda), el modelo ELL funciona bien y predice la pobreza con precisión en toda la distribución</a:t>
            </a:r>
            <a:endParaRPr lang="en-US" sz="1600" dirty="0">
              <a:solidFill>
                <a:schemeClr val="tx1">
                  <a:lumMod val="90000"/>
                  <a:lumOff val="10000"/>
                </a:schemeClr>
              </a:solidFill>
              <a:latin typeface="Garamond" panose="02020404030301010803" pitchFamily="18" charset="0"/>
            </a:endParaRPr>
          </a:p>
          <a:p>
            <a:pPr marL="285750" indent="-285750">
              <a:buFont typeface="Arial" panose="020B0604020202020204" pitchFamily="34" charset="0"/>
              <a:buChar char="•"/>
            </a:pPr>
            <a:r>
              <a:rPr lang="es-ES" sz="1600" dirty="0">
                <a:solidFill>
                  <a:schemeClr val="tx1">
                    <a:lumMod val="90000"/>
                    <a:lumOff val="10000"/>
                  </a:schemeClr>
                </a:solidFill>
                <a:latin typeface="Garamond" panose="02020404030301010803" pitchFamily="18" charset="0"/>
              </a:rPr>
              <a:t>A nivel de área, debido a la falta de EB, el método es menos fiable y las predicciones para un área determinada muestran más sesgo que EB, lo que conduce a un MSE más grande</a:t>
            </a:r>
            <a:endParaRPr lang="en-US" sz="1600" dirty="0">
              <a:solidFill>
                <a:schemeClr val="tx1">
                  <a:lumMod val="90000"/>
                  <a:lumOff val="10000"/>
                </a:schemeClr>
              </a:solidFill>
              <a:latin typeface="Garamond" panose="02020404030301010803" pitchFamily="18" charset="0"/>
            </a:endParaRPr>
          </a:p>
        </p:txBody>
      </p:sp>
    </p:spTree>
    <p:extLst>
      <p:ext uri="{BB962C8B-B14F-4D97-AF65-F5344CB8AC3E}">
        <p14:creationId xmlns:p14="http://schemas.microsoft.com/office/powerpoint/2010/main" val="314144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s-ES" sz="2450" b="1" dirty="0">
                <a:latin typeface="Garamond" panose="02020404030301010803" pitchFamily="18" charset="0"/>
              </a:rPr>
              <a:t>Además, debido al tipo de enfoque de imputación </a:t>
            </a:r>
            <a:r>
              <a:rPr lang="es-ES" sz="2450" b="1" dirty="0" err="1">
                <a:latin typeface="Garamond" panose="02020404030301010803" pitchFamily="18" charset="0"/>
              </a:rPr>
              <a:t>multiple</a:t>
            </a:r>
            <a:r>
              <a:rPr lang="es-ES" sz="2450" b="1" dirty="0">
                <a:latin typeface="Garamond" panose="02020404030301010803" pitchFamily="18" charset="0"/>
              </a:rPr>
              <a:t> (IM) utilizado en PovMap, se subestimó el ruido de las estimaciones de ELL y EB</a:t>
            </a:r>
            <a:endParaRPr lang="en-US" sz="2450" b="1"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13</a:t>
            </a:fld>
            <a:endParaRPr lang="en-US" dirty="0">
              <a:solidFill>
                <a:srgbClr val="000000">
                  <a:lumMod val="65000"/>
                  <a:lumOff val="35000"/>
                </a:srgbClr>
              </a:solidFill>
            </a:endParaRPr>
          </a:p>
        </p:txBody>
      </p:sp>
      <p:sp>
        <p:nvSpPr>
          <p:cNvPr id="3" name="TextBox 2">
            <a:extLst>
              <a:ext uri="{FF2B5EF4-FFF2-40B4-BE49-F238E27FC236}">
                <a16:creationId xmlns:a16="http://schemas.microsoft.com/office/drawing/2014/main" id="{9D7AD60F-961D-402A-9BDA-7140DDE127D6}"/>
              </a:ext>
            </a:extLst>
          </p:cNvPr>
          <p:cNvSpPr txBox="1"/>
          <p:nvPr/>
        </p:nvSpPr>
        <p:spPr>
          <a:xfrm>
            <a:off x="903816" y="6017623"/>
            <a:ext cx="7066291"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See Corral, Molina, Nguyen (2021) for more details</a:t>
            </a:r>
          </a:p>
        </p:txBody>
      </p:sp>
      <p:pic>
        <p:nvPicPr>
          <p:cNvPr id="7" name="Picture 6" descr="Chart, line chart&#10;&#10;Description automatically generated">
            <a:extLst>
              <a:ext uri="{FF2B5EF4-FFF2-40B4-BE49-F238E27FC236}">
                <a16:creationId xmlns:a16="http://schemas.microsoft.com/office/drawing/2014/main" id="{5B74142D-DB42-4093-813F-45ACDF384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34" y="1807891"/>
            <a:ext cx="5478419" cy="3984304"/>
          </a:xfrm>
          <a:prstGeom prst="rect">
            <a:avLst/>
          </a:prstGeom>
        </p:spPr>
      </p:pic>
      <p:pic>
        <p:nvPicPr>
          <p:cNvPr id="8" name="Picture 7" descr="Chart, scatter chart&#10;&#10;Description automatically generated">
            <a:extLst>
              <a:ext uri="{FF2B5EF4-FFF2-40B4-BE49-F238E27FC236}">
                <a16:creationId xmlns:a16="http://schemas.microsoft.com/office/drawing/2014/main" id="{FF577750-6696-4291-A1B8-6C5052CE98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07891"/>
            <a:ext cx="5478419" cy="3984304"/>
          </a:xfrm>
          <a:prstGeom prst="rect">
            <a:avLst/>
          </a:prstGeom>
        </p:spPr>
      </p:pic>
    </p:spTree>
    <p:extLst>
      <p:ext uri="{BB962C8B-B14F-4D97-AF65-F5344CB8AC3E}">
        <p14:creationId xmlns:p14="http://schemas.microsoft.com/office/powerpoint/2010/main" val="17779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914" y="301629"/>
            <a:ext cx="11395244" cy="756707"/>
          </a:xfrm>
        </p:spPr>
        <p:txBody>
          <a:bodyPr/>
          <a:lstStyle/>
          <a:p>
            <a:pPr marL="0" indent="0"/>
            <a:r>
              <a:rPr lang="es-ES" b="1" dirty="0">
                <a:solidFill>
                  <a:schemeClr val="tx1">
                    <a:lumMod val="90000"/>
                    <a:lumOff val="10000"/>
                  </a:schemeClr>
                </a:solidFill>
                <a:latin typeface="Garamond" panose="02020404030301010803" pitchFamily="18" charset="0"/>
              </a:rPr>
              <a:t>Las estimaciones de MSE del </a:t>
            </a:r>
            <a:r>
              <a:rPr lang="es-ES" b="1" dirty="0" err="1">
                <a:solidFill>
                  <a:schemeClr val="tx1">
                    <a:lumMod val="90000"/>
                    <a:lumOff val="10000"/>
                  </a:schemeClr>
                </a:solidFill>
                <a:latin typeface="Garamond" panose="02020404030301010803" pitchFamily="18" charset="0"/>
              </a:rPr>
              <a:t>bootstrap</a:t>
            </a:r>
            <a:r>
              <a:rPr lang="es-ES" b="1" dirty="0">
                <a:solidFill>
                  <a:schemeClr val="tx1">
                    <a:lumMod val="90000"/>
                    <a:lumOff val="10000"/>
                  </a:schemeClr>
                </a:solidFill>
                <a:latin typeface="Garamond" panose="02020404030301010803" pitchFamily="18" charset="0"/>
              </a:rPr>
              <a:t> paramétrico (Gonzales-</a:t>
            </a:r>
            <a:r>
              <a:rPr lang="es-ES" b="1" dirty="0" err="1">
                <a:solidFill>
                  <a:schemeClr val="tx1">
                    <a:lumMod val="90000"/>
                    <a:lumOff val="10000"/>
                  </a:schemeClr>
                </a:solidFill>
                <a:latin typeface="Garamond" panose="02020404030301010803" pitchFamily="18" charset="0"/>
              </a:rPr>
              <a:t>Manteiga</a:t>
            </a:r>
            <a:r>
              <a:rPr lang="es-ES" b="1" dirty="0">
                <a:solidFill>
                  <a:schemeClr val="tx1">
                    <a:lumMod val="90000"/>
                    <a:lumOff val="10000"/>
                  </a:schemeClr>
                </a:solidFill>
                <a:latin typeface="Garamond" panose="02020404030301010803" pitchFamily="18" charset="0"/>
              </a:rPr>
              <a:t> et al. 2008) utilizado para los modelos </a:t>
            </a:r>
            <a:r>
              <a:rPr lang="es-ES" b="1" dirty="0" err="1">
                <a:solidFill>
                  <a:schemeClr val="tx1">
                    <a:lumMod val="90000"/>
                    <a:lumOff val="10000"/>
                  </a:schemeClr>
                </a:solidFill>
                <a:latin typeface="Garamond" panose="02020404030301010803" pitchFamily="18" charset="0"/>
              </a:rPr>
              <a:t>CensusEB</a:t>
            </a:r>
            <a:r>
              <a:rPr lang="es-ES" b="1" dirty="0">
                <a:solidFill>
                  <a:schemeClr val="tx1">
                    <a:lumMod val="90000"/>
                    <a:lumOff val="10000"/>
                  </a:schemeClr>
                </a:solidFill>
                <a:latin typeface="Garamond" panose="02020404030301010803" pitchFamily="18" charset="0"/>
              </a:rPr>
              <a:t>, EB y </a:t>
            </a:r>
            <a:r>
              <a:rPr lang="es-ES" b="1" dirty="0" err="1">
                <a:solidFill>
                  <a:schemeClr val="tx1">
                    <a:lumMod val="90000"/>
                    <a:lumOff val="10000"/>
                  </a:schemeClr>
                </a:solidFill>
                <a:latin typeface="Garamond" panose="02020404030301010803" pitchFamily="18" charset="0"/>
              </a:rPr>
              <a:t>Two-Fold</a:t>
            </a:r>
            <a:r>
              <a:rPr lang="es-ES" b="1" dirty="0">
                <a:solidFill>
                  <a:schemeClr val="tx1">
                    <a:lumMod val="90000"/>
                    <a:lumOff val="10000"/>
                  </a:schemeClr>
                </a:solidFill>
                <a:latin typeface="Garamond" panose="02020404030301010803" pitchFamily="18" charset="0"/>
              </a:rPr>
              <a:t> en el paquete Stata </a:t>
            </a:r>
            <a:r>
              <a:rPr lang="es-ES" b="1" dirty="0" err="1">
                <a:solidFill>
                  <a:schemeClr val="tx1">
                    <a:lumMod val="90000"/>
                    <a:lumOff val="10000"/>
                  </a:schemeClr>
                </a:solidFill>
                <a:latin typeface="Garamond" panose="02020404030301010803" pitchFamily="18" charset="0"/>
              </a:rPr>
              <a:t>sae</a:t>
            </a:r>
            <a:r>
              <a:rPr lang="es-ES" b="1" dirty="0">
                <a:solidFill>
                  <a:schemeClr val="tx1">
                    <a:lumMod val="90000"/>
                    <a:lumOff val="10000"/>
                  </a:schemeClr>
                </a:solidFill>
                <a:latin typeface="Garamond" panose="02020404030301010803" pitchFamily="18" charset="0"/>
              </a:rPr>
              <a:t> actualizado están alineadas con el MSE empírico</a:t>
            </a:r>
            <a:endParaRPr lang="en-US" b="1" dirty="0">
              <a:solidFill>
                <a:schemeClr val="tx1">
                  <a:lumMod val="90000"/>
                  <a:lumOff val="10000"/>
                </a:schemeClr>
              </a:solidFill>
              <a:latin typeface="Garamond" panose="02020404030301010803" pitchFamily="18" charset="0"/>
            </a:endParaRPr>
          </a:p>
        </p:txBody>
      </p:sp>
      <p:sp>
        <p:nvSpPr>
          <p:cNvPr id="3" name="Content Placeholder 2"/>
          <p:cNvSpPr>
            <a:spLocks noGrp="1"/>
          </p:cNvSpPr>
          <p:nvPr>
            <p:ph type="body" sz="quarter" idx="13"/>
          </p:nvPr>
        </p:nvSpPr>
        <p:spPr>
          <a:xfrm>
            <a:off x="475914" y="1602297"/>
            <a:ext cx="11282705" cy="4754055"/>
          </a:xfrm>
        </p:spPr>
        <p:txBody>
          <a:bodyPr>
            <a:noAutofit/>
          </a:bodyPr>
          <a:lstStyle/>
          <a:p>
            <a:pPr marL="514350" indent="-514350">
              <a:buFont typeface="+mj-lt"/>
              <a:buAutoNum type="arabicPeriod" startAt="7"/>
            </a:pPr>
            <a:endParaRPr lang="en-US" sz="2400" dirty="0">
              <a:solidFill>
                <a:schemeClr val="tx1"/>
              </a:solidFill>
              <a:latin typeface="Garamond" panose="02020404030301010803" pitchFamily="18" charset="0"/>
            </a:endParaRPr>
          </a:p>
          <a:p>
            <a:pPr marL="0" indent="0"/>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14</a:t>
            </a:fld>
            <a:endParaRPr lang="en-US" dirty="0">
              <a:solidFill>
                <a:srgbClr val="000000">
                  <a:lumMod val="65000"/>
                  <a:lumOff val="35000"/>
                </a:srgbClr>
              </a:solidFill>
            </a:endParaRPr>
          </a:p>
        </p:txBody>
      </p:sp>
      <p:pic>
        <p:nvPicPr>
          <p:cNvPr id="6" name="Picture 5" descr="Chart, line chart&#10;&#10;Description automatically generated">
            <a:extLst>
              <a:ext uri="{FF2B5EF4-FFF2-40B4-BE49-F238E27FC236}">
                <a16:creationId xmlns:a16="http://schemas.microsoft.com/office/drawing/2014/main" id="{9313AA41-6E28-4834-9EC9-13B7E9E06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3582" y="1602296"/>
            <a:ext cx="6527368" cy="4747177"/>
          </a:xfrm>
          <a:prstGeom prst="rect">
            <a:avLst/>
          </a:prstGeom>
        </p:spPr>
      </p:pic>
      <p:sp>
        <p:nvSpPr>
          <p:cNvPr id="7" name="TextBox 6">
            <a:extLst>
              <a:ext uri="{FF2B5EF4-FFF2-40B4-BE49-F238E27FC236}">
                <a16:creationId xmlns:a16="http://schemas.microsoft.com/office/drawing/2014/main" id="{DCC45F3F-1E09-4CF2-AC16-73F504677E28}"/>
              </a:ext>
            </a:extLst>
          </p:cNvPr>
          <p:cNvSpPr txBox="1"/>
          <p:nvPr/>
        </p:nvSpPr>
        <p:spPr>
          <a:xfrm>
            <a:off x="433380" y="6187039"/>
            <a:ext cx="6622327"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See Corral, Molina, Nguyen (2021) for more details</a:t>
            </a:r>
          </a:p>
        </p:txBody>
      </p:sp>
    </p:spTree>
    <p:extLst>
      <p:ext uri="{BB962C8B-B14F-4D97-AF65-F5344CB8AC3E}">
        <p14:creationId xmlns:p14="http://schemas.microsoft.com/office/powerpoint/2010/main" val="1478170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0ADECE0-9338-495B-B577-11A906EC4D41}"/>
              </a:ext>
            </a:extLst>
          </p:cNvPr>
          <p:cNvSpPr txBox="1">
            <a:spLocks/>
          </p:cNvSpPr>
          <p:nvPr/>
        </p:nvSpPr>
        <p:spPr>
          <a:xfrm>
            <a:off x="1524000" y="1773238"/>
            <a:ext cx="9144000"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defRPr/>
            </a:pPr>
            <a:r>
              <a:rPr lang="es-ES" sz="4800" b="1" dirty="0">
                <a:solidFill>
                  <a:schemeClr val="bg1"/>
                </a:solidFill>
                <a:latin typeface="Garamond" panose="02020404030301010803" pitchFamily="18" charset="0"/>
              </a:rPr>
              <a:t>Vayamos ahora a Stata y veamos en qué se diferencia ELL de EB
Abra el siguiente archivo do-file</a:t>
            </a: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~01.dofiles/2.ELLvsEB.do</a:t>
            </a:r>
            <a:endParaRPr kumimoji="0" lang="en-US" sz="48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3556116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s-ES" sz="1800" b="1" dirty="0">
                <a:solidFill>
                  <a:schemeClr val="tx1">
                    <a:lumMod val="90000"/>
                    <a:lumOff val="10000"/>
                  </a:schemeClr>
                </a:solidFill>
                <a:latin typeface="Garamond" panose="02020404030301010803" pitchFamily="18" charset="0"/>
              </a:rPr>
              <a:t>Molina y Rao (2010) a través de simulaciones muestran que los métodos EB son considerablemente menos ruidosos que los ELL. Mientras que Corral, Molina y Nguyen (2020) demostraron que ELL y la implementación inicial de EB en PovMap están mas ruidosos con respecto al método EB de Molina y Rao en términos de MSE</a:t>
            </a:r>
            <a:endParaRPr lang="en-US" sz="1800" b="1" dirty="0">
              <a:solidFill>
                <a:schemeClr val="tx1">
                  <a:lumMod val="90000"/>
                  <a:lumOff val="10000"/>
                </a:schemeClr>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9" name="Picture 8">
            <a:extLst>
              <a:ext uri="{FF2B5EF4-FFF2-40B4-BE49-F238E27FC236}">
                <a16:creationId xmlns:a16="http://schemas.microsoft.com/office/drawing/2014/main" id="{1CBDFCD4-FA6C-4311-8265-1CC90A6ED4D9}"/>
              </a:ext>
            </a:extLst>
          </p:cNvPr>
          <p:cNvPicPr>
            <a:picLocks noChangeAspect="1"/>
          </p:cNvPicPr>
          <p:nvPr/>
        </p:nvPicPr>
        <p:blipFill>
          <a:blip r:embed="rId3"/>
          <a:stretch>
            <a:fillRect/>
          </a:stretch>
        </p:blipFill>
        <p:spPr>
          <a:xfrm>
            <a:off x="266364" y="1437791"/>
            <a:ext cx="5753436" cy="4184105"/>
          </a:xfrm>
          <a:prstGeom prst="rect">
            <a:avLst/>
          </a:prstGeom>
        </p:spPr>
      </p:pic>
      <p:sp>
        <p:nvSpPr>
          <p:cNvPr id="10" name="TextBox 9">
            <a:extLst>
              <a:ext uri="{FF2B5EF4-FFF2-40B4-BE49-F238E27FC236}">
                <a16:creationId xmlns:a16="http://schemas.microsoft.com/office/drawing/2014/main" id="{57AA02BC-8872-48FA-8B51-37D887EBD19A}"/>
              </a:ext>
            </a:extLst>
          </p:cNvPr>
          <p:cNvSpPr txBox="1"/>
          <p:nvPr/>
        </p:nvSpPr>
        <p:spPr>
          <a:xfrm>
            <a:off x="189441" y="5987021"/>
            <a:ext cx="926888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Simulations from Molina and Rao (2010) conducted in Corral, Molina, Nguyen (2021)</a:t>
            </a:r>
          </a:p>
        </p:txBody>
      </p:sp>
      <p:sp>
        <p:nvSpPr>
          <p:cNvPr id="13" name="Arrow: Left 12">
            <a:extLst>
              <a:ext uri="{FF2B5EF4-FFF2-40B4-BE49-F238E27FC236}">
                <a16:creationId xmlns:a16="http://schemas.microsoft.com/office/drawing/2014/main" id="{8B569A2A-2144-468A-AFA7-2B54C9878210}"/>
              </a:ext>
            </a:extLst>
          </p:cNvPr>
          <p:cNvSpPr/>
          <p:nvPr/>
        </p:nvSpPr>
        <p:spPr bwMode="auto">
          <a:xfrm>
            <a:off x="6019800" y="3233393"/>
            <a:ext cx="1672472" cy="1451728"/>
          </a:xfrm>
          <a:prstGeom prst="lef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115888" indent="-115888" fontAlgn="base">
              <a:spcBef>
                <a:spcPct val="50000"/>
              </a:spcBef>
              <a:spcAft>
                <a:spcPct val="0"/>
              </a:spcAft>
              <a:buFontTx/>
              <a:buChar char="•"/>
            </a:pPr>
            <a:r>
              <a:rPr lang="es-ES" sz="1300">
                <a:solidFill>
                  <a:schemeClr val="tx1"/>
                </a:solidFill>
                <a:latin typeface="Trebuchet MS" pitchFamily="34" charset="0"/>
                <a:cs typeface="Times New Roman" pitchFamily="18" charset="0"/>
              </a:rPr>
              <a:t>Métodos EB de Molina y Rao (2010)</a:t>
            </a:r>
            <a:endParaRPr kumimoji="0" lang="en-US" sz="1300" b="0" i="0" u="none" strike="noStrike" cap="none" normalizeH="0" baseline="0" dirty="0">
              <a:ln>
                <a:noFill/>
              </a:ln>
              <a:solidFill>
                <a:schemeClr val="tx1"/>
              </a:solidFill>
              <a:effectLst/>
              <a:latin typeface="Trebuchet MS" pitchFamily="34" charset="0"/>
              <a:cs typeface="Times New Roman" pitchFamily="18" charset="0"/>
            </a:endParaRPr>
          </a:p>
        </p:txBody>
      </p:sp>
      <p:sp>
        <p:nvSpPr>
          <p:cNvPr id="14" name="Arrow: Left 13">
            <a:extLst>
              <a:ext uri="{FF2B5EF4-FFF2-40B4-BE49-F238E27FC236}">
                <a16:creationId xmlns:a16="http://schemas.microsoft.com/office/drawing/2014/main" id="{39447989-27E4-4BF3-ABDD-998ACB6B7DC7}"/>
              </a:ext>
            </a:extLst>
          </p:cNvPr>
          <p:cNvSpPr/>
          <p:nvPr/>
        </p:nvSpPr>
        <p:spPr bwMode="auto">
          <a:xfrm>
            <a:off x="6019800" y="1781665"/>
            <a:ext cx="1672472" cy="1451728"/>
          </a:xfrm>
          <a:prstGeom prst="lef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115888" indent="-115888" fontAlgn="base">
              <a:spcBef>
                <a:spcPct val="50000"/>
              </a:spcBef>
              <a:spcAft>
                <a:spcPct val="0"/>
              </a:spcAft>
              <a:buFontTx/>
              <a:buChar char="•"/>
            </a:pPr>
            <a:r>
              <a:rPr lang="es-ES" sz="1300">
                <a:solidFill>
                  <a:schemeClr val="tx1"/>
                </a:solidFill>
                <a:latin typeface="Trebuchet MS" pitchFamily="34" charset="0"/>
                <a:cs typeface="Times New Roman" pitchFamily="18" charset="0"/>
              </a:rPr>
              <a:t>ELL y EB implementados en PovMap</a:t>
            </a:r>
            <a:endParaRPr kumimoji="0" lang="en-US" sz="1300" b="0" i="0" u="none" strike="noStrike" cap="none" normalizeH="0" baseline="0" dirty="0">
              <a:ln>
                <a:noFill/>
              </a:ln>
              <a:solidFill>
                <a:schemeClr val="tx1"/>
              </a:solidFill>
              <a:effectLst/>
              <a:latin typeface="Trebuchet MS" pitchFamily="34" charset="0"/>
              <a:cs typeface="Times New Roman" pitchFamily="18" charset="0"/>
            </a:endParaRPr>
          </a:p>
        </p:txBody>
      </p:sp>
      <p:sp>
        <p:nvSpPr>
          <p:cNvPr id="15" name="TextBox 14">
            <a:extLst>
              <a:ext uri="{FF2B5EF4-FFF2-40B4-BE49-F238E27FC236}">
                <a16:creationId xmlns:a16="http://schemas.microsoft.com/office/drawing/2014/main" id="{C554C862-3113-4AB1-BF1A-DA3BD6C4A3A4}"/>
              </a:ext>
            </a:extLst>
          </p:cNvPr>
          <p:cNvSpPr txBox="1"/>
          <p:nvPr/>
        </p:nvSpPr>
        <p:spPr>
          <a:xfrm>
            <a:off x="8201320" y="1640264"/>
            <a:ext cx="3557299" cy="3970318"/>
          </a:xfrm>
          <a:prstGeom prst="rect">
            <a:avLst/>
          </a:prstGeom>
          <a:noFill/>
        </p:spPr>
        <p:txBody>
          <a:bodyPr wrap="square" rtlCol="0">
            <a:spAutoFit/>
          </a:bodyPr>
          <a:lstStyle/>
          <a:p>
            <a:pPr marL="285750" indent="-285750">
              <a:buFont typeface="Arial" panose="020B0604020202020204" pitchFamily="34" charset="0"/>
              <a:buChar char="•"/>
            </a:pPr>
            <a:r>
              <a:rPr lang="es-ES">
                <a:latin typeface="Garamond" panose="02020404030301010803" pitchFamily="18" charset="0"/>
              </a:rPr>
              <a:t>La implementación de MC de ELL en PovMap se inspiró en la literatura de imputación múltiple (IM)
El objetivo en MI no es minimizar el MSE
Cuando se implementó EB en PovMap, se intentó un enfoque de IM similar
Esto dio lugar a estimaciones de EB ruidosas y sesgadas
Esto está documentado y corregido en Corral, Molina y Nguyen (2021)</a:t>
            </a:r>
            <a:endParaRPr lang="en-US" dirty="0">
              <a:latin typeface="Garamond" panose="02020404030301010803" pitchFamily="18" charset="0"/>
            </a:endParaRPr>
          </a:p>
        </p:txBody>
      </p:sp>
    </p:spTree>
    <p:extLst>
      <p:ext uri="{BB962C8B-B14F-4D97-AF65-F5344CB8AC3E}">
        <p14:creationId xmlns:p14="http://schemas.microsoft.com/office/powerpoint/2010/main" val="2696621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0ADECE0-9338-495B-B577-11A906EC4D41}"/>
              </a:ext>
            </a:extLst>
          </p:cNvPr>
          <p:cNvSpPr txBox="1">
            <a:spLocks/>
          </p:cNvSpPr>
          <p:nvPr/>
        </p:nvSpPr>
        <p:spPr>
          <a:xfrm>
            <a:off x="1524000" y="1773238"/>
            <a:ext cx="9144000"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defRPr/>
            </a:pPr>
            <a:r>
              <a:rPr lang="es-ES" sz="4800" b="1" dirty="0">
                <a:solidFill>
                  <a:schemeClr val="bg1"/>
                </a:solidFill>
                <a:latin typeface="Garamond" panose="02020404030301010803" pitchFamily="18" charset="0"/>
              </a:rPr>
              <a:t>Vayamos ahora a Stata y veamos cómo validar un método a través de simulaciones basadas en modelos</a:t>
            </a:r>
          </a:p>
          <a:p>
            <a:pPr lvl="0">
              <a:defRPr/>
            </a:pPr>
            <a:r>
              <a:rPr lang="es-ES" sz="4800" b="1" dirty="0">
                <a:solidFill>
                  <a:schemeClr val="bg1"/>
                </a:solidFill>
                <a:latin typeface="Garamond" panose="02020404030301010803" pitchFamily="18" charset="0"/>
              </a:rPr>
              <a:t>Abra el siguiente archivo do-file</a:t>
            </a: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~01.dofiles/3.ModelBasedSim.do</a:t>
            </a:r>
            <a:endParaRPr kumimoji="0" lang="en-US" sz="48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1029433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F827B6-B721-51A6-BA80-6D9A560EA124}"/>
              </a:ext>
            </a:extLst>
          </p:cNvPr>
          <p:cNvSpPr>
            <a:spLocks noGrp="1"/>
          </p:cNvSpPr>
          <p:nvPr>
            <p:ph type="title"/>
          </p:nvPr>
        </p:nvSpPr>
        <p:spPr/>
        <p:txBody>
          <a:bodyPr>
            <a:normAutofit/>
          </a:bodyPr>
          <a:lstStyle/>
          <a:p>
            <a:r>
              <a:rPr lang="es-419" dirty="0"/>
              <a:t>¿Que tal funciona con datos reales?</a:t>
            </a:r>
          </a:p>
        </p:txBody>
      </p:sp>
      <p:sp>
        <p:nvSpPr>
          <p:cNvPr id="10" name="Content Placeholder 1">
            <a:extLst>
              <a:ext uri="{FF2B5EF4-FFF2-40B4-BE49-F238E27FC236}">
                <a16:creationId xmlns:a16="http://schemas.microsoft.com/office/drawing/2014/main" id="{3BDC8779-96DA-A808-15CF-E593221F79A3}"/>
              </a:ext>
            </a:extLst>
          </p:cNvPr>
          <p:cNvSpPr>
            <a:spLocks noGrp="1"/>
          </p:cNvSpPr>
          <p:nvPr>
            <p:ph sz="quarter" idx="1"/>
          </p:nvPr>
        </p:nvSpPr>
        <p:spPr>
          <a:xfrm>
            <a:off x="609600" y="1225550"/>
            <a:ext cx="10972800" cy="4908550"/>
          </a:xfrm>
        </p:spPr>
        <p:txBody>
          <a:bodyPr>
            <a:normAutofit/>
          </a:bodyPr>
          <a:lstStyle/>
          <a:p>
            <a:r>
              <a:rPr lang="es-ES" dirty="0"/>
              <a:t>Aprovechamos la Encuesta </a:t>
            </a:r>
            <a:r>
              <a:rPr lang="es-ES" dirty="0" err="1"/>
              <a:t>Intracensal</a:t>
            </a:r>
            <a:r>
              <a:rPr lang="es-ES" dirty="0"/>
              <a:t> del 2015 de </a:t>
            </a:r>
            <a:r>
              <a:rPr lang="es-ES" dirty="0" err="1"/>
              <a:t>Mexico</a:t>
            </a:r>
            <a:endParaRPr lang="es-ES" dirty="0"/>
          </a:p>
          <a:p>
            <a:pPr lvl="1"/>
            <a:r>
              <a:rPr lang="es-ES" dirty="0"/>
              <a:t>Encuesta representativa a nivel municipal</a:t>
            </a:r>
          </a:p>
          <a:p>
            <a:pPr lvl="1"/>
            <a:r>
              <a:rPr lang="es-ES" dirty="0"/>
              <a:t>Incluye medida de ingreso</a:t>
            </a:r>
          </a:p>
          <a:p>
            <a:pPr lvl="1"/>
            <a:r>
              <a:rPr lang="es-ES" dirty="0"/>
              <a:t>Tiene una muestra de 5.9 millones de hogares</a:t>
            </a:r>
          </a:p>
          <a:p>
            <a:r>
              <a:rPr lang="es-ES" dirty="0"/>
              <a:t>Modificamos la encuesta para crear un censo </a:t>
            </a:r>
          </a:p>
          <a:p>
            <a:r>
              <a:rPr lang="es-ES" dirty="0"/>
              <a:t>Del censo tomamos 500 muestras siguiendo la metodología de muestreo de las encuestas LSMS</a:t>
            </a:r>
          </a:p>
          <a:p>
            <a:r>
              <a:rPr lang="es-ES" dirty="0"/>
              <a:t>Con cada muestra obtenemos estimados de pobreza a nivel municipal usando diferentes metodologías de SAE</a:t>
            </a:r>
          </a:p>
          <a:p>
            <a:pPr marL="0" indent="0">
              <a:buNone/>
            </a:pPr>
            <a:endParaRPr lang="es-419" dirty="0"/>
          </a:p>
        </p:txBody>
      </p:sp>
    </p:spTree>
    <p:extLst>
      <p:ext uri="{BB962C8B-B14F-4D97-AF65-F5344CB8AC3E}">
        <p14:creationId xmlns:p14="http://schemas.microsoft.com/office/powerpoint/2010/main" val="3882259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1F3AD5-C643-9053-27CD-D0B2DA157164}"/>
              </a:ext>
            </a:extLst>
          </p:cNvPr>
          <p:cNvSpPr>
            <a:spLocks noGrp="1"/>
          </p:cNvSpPr>
          <p:nvPr>
            <p:ph sz="quarter" idx="1"/>
          </p:nvPr>
        </p:nvSpPr>
        <p:spPr>
          <a:xfrm>
            <a:off x="609599" y="1657423"/>
            <a:ext cx="10972800" cy="4357615"/>
          </a:xfrm>
        </p:spPr>
        <p:txBody>
          <a:bodyPr>
            <a:normAutofit/>
          </a:bodyPr>
          <a:lstStyle/>
          <a:p>
            <a:r>
              <a:rPr lang="es-419" sz="1600" dirty="0"/>
              <a:t>Usamos la encuesta </a:t>
            </a:r>
            <a:r>
              <a:rPr lang="es-419" sz="1600" dirty="0" err="1"/>
              <a:t>intracensal</a:t>
            </a:r>
            <a:r>
              <a:rPr lang="es-419" sz="1600" dirty="0"/>
              <a:t> de </a:t>
            </a:r>
            <a:r>
              <a:rPr lang="es-419" sz="1600" dirty="0" err="1"/>
              <a:t>Mexico</a:t>
            </a:r>
            <a:r>
              <a:rPr lang="es-419" sz="1600" dirty="0"/>
              <a:t> como un censo del cual tomamos 500 muestras similares a encuestas implementadas por el LSMS</a:t>
            </a:r>
          </a:p>
          <a:p>
            <a:pPr lvl="1"/>
            <a:r>
              <a:rPr lang="es-419" sz="1600" dirty="0"/>
              <a:t>Tiene una medida de ingreso a nivel de hogar que sirve como nuestra medida real de pobreza que estamos estimando</a:t>
            </a:r>
          </a:p>
          <a:p>
            <a:pPr lvl="1"/>
            <a:r>
              <a:rPr lang="es-419" sz="1600" dirty="0"/>
              <a:t>Con cada muestra obtenemos estimadores de áreas pequeñas usando diferentes metodologías</a:t>
            </a:r>
          </a:p>
        </p:txBody>
      </p:sp>
      <p:sp>
        <p:nvSpPr>
          <p:cNvPr id="3" name="Title 2">
            <a:extLst>
              <a:ext uri="{FF2B5EF4-FFF2-40B4-BE49-F238E27FC236}">
                <a16:creationId xmlns:a16="http://schemas.microsoft.com/office/drawing/2014/main" id="{5FF827B6-B721-51A6-BA80-6D9A560EA124}"/>
              </a:ext>
            </a:extLst>
          </p:cNvPr>
          <p:cNvSpPr>
            <a:spLocks noGrp="1"/>
          </p:cNvSpPr>
          <p:nvPr>
            <p:ph type="title"/>
          </p:nvPr>
        </p:nvSpPr>
        <p:spPr/>
        <p:txBody>
          <a:bodyPr>
            <a:normAutofit/>
          </a:bodyPr>
          <a:lstStyle/>
          <a:p>
            <a:r>
              <a:rPr lang="es-419" dirty="0"/>
              <a:t>¿Que tal funciona con datos reales?</a:t>
            </a:r>
          </a:p>
        </p:txBody>
      </p:sp>
      <p:pic>
        <p:nvPicPr>
          <p:cNvPr id="7" name="Picture 6">
            <a:extLst>
              <a:ext uri="{FF2B5EF4-FFF2-40B4-BE49-F238E27FC236}">
                <a16:creationId xmlns:a16="http://schemas.microsoft.com/office/drawing/2014/main" id="{C012A3D5-FCDD-DD60-B02E-FB4B3A6E64DB}"/>
              </a:ext>
            </a:extLst>
          </p:cNvPr>
          <p:cNvPicPr>
            <a:picLocks noChangeAspect="1"/>
          </p:cNvPicPr>
          <p:nvPr/>
        </p:nvPicPr>
        <p:blipFill>
          <a:blip r:embed="rId2"/>
          <a:stretch>
            <a:fillRect/>
          </a:stretch>
        </p:blipFill>
        <p:spPr>
          <a:xfrm>
            <a:off x="609599" y="1657423"/>
            <a:ext cx="10972799" cy="3962162"/>
          </a:xfrm>
          <a:prstGeom prst="rect">
            <a:avLst/>
          </a:prstGeom>
        </p:spPr>
      </p:pic>
      <p:sp>
        <p:nvSpPr>
          <p:cNvPr id="4" name="TextBox 3">
            <a:extLst>
              <a:ext uri="{FF2B5EF4-FFF2-40B4-BE49-F238E27FC236}">
                <a16:creationId xmlns:a16="http://schemas.microsoft.com/office/drawing/2014/main" id="{7BFFF0EF-B271-3ED3-C1C5-D649D7A23E83}"/>
              </a:ext>
            </a:extLst>
          </p:cNvPr>
          <p:cNvSpPr txBox="1"/>
          <p:nvPr/>
        </p:nvSpPr>
        <p:spPr>
          <a:xfrm>
            <a:off x="962526" y="5759116"/>
            <a:ext cx="40105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Corral, Molina, &amp; Nguyen (2021)</a:t>
            </a:r>
          </a:p>
        </p:txBody>
      </p:sp>
      <p:sp>
        <p:nvSpPr>
          <p:cNvPr id="5" name="Arrow: Down 4">
            <a:extLst>
              <a:ext uri="{FF2B5EF4-FFF2-40B4-BE49-F238E27FC236}">
                <a16:creationId xmlns:a16="http://schemas.microsoft.com/office/drawing/2014/main" id="{CD622630-3F5C-0446-46F6-7B7A5C3C1F34}"/>
              </a:ext>
            </a:extLst>
          </p:cNvPr>
          <p:cNvSpPr/>
          <p:nvPr/>
        </p:nvSpPr>
        <p:spPr>
          <a:xfrm>
            <a:off x="9480883" y="2138822"/>
            <a:ext cx="529390" cy="1812758"/>
          </a:xfrm>
          <a:prstGeom prst="down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6" name="Arrow: Down 5">
            <a:extLst>
              <a:ext uri="{FF2B5EF4-FFF2-40B4-BE49-F238E27FC236}">
                <a16:creationId xmlns:a16="http://schemas.microsoft.com/office/drawing/2014/main" id="{24B3D83F-D4BF-D741-FCFD-774BF9204C53}"/>
              </a:ext>
            </a:extLst>
          </p:cNvPr>
          <p:cNvSpPr/>
          <p:nvPr/>
        </p:nvSpPr>
        <p:spPr>
          <a:xfrm>
            <a:off x="3922294" y="1517892"/>
            <a:ext cx="529390" cy="1110916"/>
          </a:xfrm>
          <a:prstGeom prst="down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580973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33550" y="323851"/>
            <a:ext cx="9277350" cy="2152649"/>
          </a:xfrm>
        </p:spPr>
        <p:txBody>
          <a:bodyPr>
            <a:noAutofit/>
          </a:bodyPr>
          <a:lstStyle/>
          <a:p>
            <a:pPr algn="ctr"/>
            <a:r>
              <a:rPr lang="en-US" sz="3600" b="0" dirty="0">
                <a:latin typeface="Garamond" panose="02020404030301010803" pitchFamily="18" charset="0"/>
              </a:rPr>
              <a:t>Material disponible </a:t>
            </a:r>
            <a:r>
              <a:rPr lang="en-US" sz="3600" b="0" dirty="0" err="1">
                <a:latin typeface="Garamond" panose="02020404030301010803" pitchFamily="18" charset="0"/>
              </a:rPr>
              <a:t>en</a:t>
            </a:r>
            <a:r>
              <a:rPr lang="en-US" sz="3600" b="0" dirty="0">
                <a:latin typeface="Garamond" panose="02020404030301010803" pitchFamily="18" charset="0"/>
              </a:rPr>
              <a:t>:</a:t>
            </a:r>
            <a:br>
              <a:rPr lang="en-US" sz="3600" b="0" dirty="0">
                <a:latin typeface="Garamond" panose="02020404030301010803" pitchFamily="18" charset="0"/>
              </a:rPr>
            </a:br>
            <a:r>
              <a:rPr lang="en-US" sz="3600" b="0" dirty="0">
                <a:latin typeface="Garamond" panose="02020404030301010803" pitchFamily="18" charset="0"/>
                <a:hlinkClick r:id="rId3"/>
              </a:rPr>
              <a:t>https://github.com/pcorralrodas/wb_sae_training/tree/Spanish_version</a:t>
            </a:r>
            <a:r>
              <a:rPr lang="en-US" sz="3600" b="0" dirty="0">
                <a:latin typeface="Garamond" panose="02020404030301010803" pitchFamily="18" charset="0"/>
              </a:rPr>
              <a:t> </a:t>
            </a:r>
          </a:p>
        </p:txBody>
      </p:sp>
      <p:pic>
        <p:nvPicPr>
          <p:cNvPr id="10" name="Picture Placeholder 9"/>
          <p:cNvPicPr>
            <a:picLocks noGrp="1" noChangeAspect="1"/>
          </p:cNvPicPr>
          <p:nvPr>
            <p:ph type="pic" sz="quarter" idx="16"/>
          </p:nvPr>
        </p:nvPicPr>
        <p:blipFill>
          <a:blip r:embed="rId4">
            <a:extLst>
              <a:ext uri="{28A0092B-C50C-407E-A947-70E740481C1C}">
                <a14:useLocalDpi xmlns:a14="http://schemas.microsoft.com/office/drawing/2010/main" val="0"/>
              </a:ext>
            </a:extLst>
          </a:blip>
          <a:stretch>
            <a:fillRect/>
          </a:stretch>
        </p:blipFill>
        <p:spPr>
          <a:xfrm>
            <a:off x="419636" y="5086550"/>
            <a:ext cx="4248400" cy="831942"/>
          </a:xfrm>
        </p:spPr>
      </p:pic>
      <p:sp>
        <p:nvSpPr>
          <p:cNvPr id="3" name="TextBox 2">
            <a:extLst>
              <a:ext uri="{FF2B5EF4-FFF2-40B4-BE49-F238E27FC236}">
                <a16:creationId xmlns:a16="http://schemas.microsoft.com/office/drawing/2014/main" id="{A0047FAE-4F9D-4CD2-87F4-0F80103CE6AB}"/>
              </a:ext>
            </a:extLst>
          </p:cNvPr>
          <p:cNvSpPr txBox="1"/>
          <p:nvPr/>
        </p:nvSpPr>
        <p:spPr>
          <a:xfrm>
            <a:off x="5321508" y="5271688"/>
            <a:ext cx="6450858" cy="461665"/>
          </a:xfrm>
          <a:prstGeom prst="rect">
            <a:avLst/>
          </a:prstGeom>
          <a:noFill/>
        </p:spPr>
        <p:txBody>
          <a:bodyPr wrap="square" rtlCol="0">
            <a:spAutoFit/>
          </a:bodyPr>
          <a:lstStyle/>
          <a:p>
            <a:r>
              <a:rPr lang="en-US" sz="2400" dirty="0">
                <a:latin typeface="Garamond" panose="02020404030301010803" pitchFamily="18" charset="0"/>
              </a:rPr>
              <a:t>Paul Corral (pcorralrodas@worldbank.org)</a:t>
            </a:r>
          </a:p>
        </p:txBody>
      </p:sp>
    </p:spTree>
    <p:extLst>
      <p:ext uri="{BB962C8B-B14F-4D97-AF65-F5344CB8AC3E}">
        <p14:creationId xmlns:p14="http://schemas.microsoft.com/office/powerpoint/2010/main" val="2684530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F827B6-B721-51A6-BA80-6D9A560EA124}"/>
              </a:ext>
            </a:extLst>
          </p:cNvPr>
          <p:cNvSpPr>
            <a:spLocks noGrp="1"/>
          </p:cNvSpPr>
          <p:nvPr>
            <p:ph type="title"/>
          </p:nvPr>
        </p:nvSpPr>
        <p:spPr/>
        <p:txBody>
          <a:bodyPr>
            <a:normAutofit fontScale="90000"/>
          </a:bodyPr>
          <a:lstStyle/>
          <a:p>
            <a:r>
              <a:rPr lang="es-419" dirty="0"/>
              <a:t>Las guías también muestran la importancia de hallar una transformación que aproxime las suposiciones del método y el usar variables contextuales</a:t>
            </a:r>
          </a:p>
        </p:txBody>
      </p:sp>
      <p:sp>
        <p:nvSpPr>
          <p:cNvPr id="9" name="Slide Number Placeholder 4">
            <a:extLst>
              <a:ext uri="{FF2B5EF4-FFF2-40B4-BE49-F238E27FC236}">
                <a16:creationId xmlns:a16="http://schemas.microsoft.com/office/drawing/2014/main" id="{0C00DD94-E724-06BF-8244-378AD5E10846}"/>
              </a:ext>
            </a:extLst>
          </p:cNvPr>
          <p:cNvSpPr txBox="1">
            <a:spLocks/>
          </p:cNvSpPr>
          <p:nvPr/>
        </p:nvSpPr>
        <p:spPr>
          <a:xfrm>
            <a:off x="480484" y="6356353"/>
            <a:ext cx="4233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800" b="0" i="0" u="none" strike="noStrike" kern="1200" cap="none" spc="0" normalizeH="0" baseline="0" noProof="0" smtClean="0">
                <a:ln>
                  <a:noFill/>
                </a:ln>
                <a:solidFill>
                  <a:srgbClr val="000000">
                    <a:lumMod val="65000"/>
                    <a:lumOff val="35000"/>
                  </a:srgbClr>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1200" cap="none" spc="0" normalizeH="0" baseline="0" noProof="0" dirty="0">
              <a:ln>
                <a:noFill/>
              </a:ln>
              <a:solidFill>
                <a:srgbClr val="000000">
                  <a:lumMod val="65000"/>
                  <a:lumOff val="35000"/>
                </a:srgbClr>
              </a:solidFill>
              <a:effectLst/>
              <a:uLnTx/>
              <a:uFillTx/>
              <a:latin typeface="Gill Sans MT"/>
              <a:ea typeface="+mn-ea"/>
              <a:cs typeface="+mn-cs"/>
            </a:endParaRPr>
          </a:p>
        </p:txBody>
      </p:sp>
      <p:sp>
        <p:nvSpPr>
          <p:cNvPr id="10" name="TextBox 9">
            <a:extLst>
              <a:ext uri="{FF2B5EF4-FFF2-40B4-BE49-F238E27FC236}">
                <a16:creationId xmlns:a16="http://schemas.microsoft.com/office/drawing/2014/main" id="{C1B09A54-4B8B-7648-50A7-9E8D43E5AEB1}"/>
              </a:ext>
            </a:extLst>
          </p:cNvPr>
          <p:cNvSpPr txBox="1"/>
          <p:nvPr/>
        </p:nvSpPr>
        <p:spPr>
          <a:xfrm>
            <a:off x="609600" y="5544644"/>
            <a:ext cx="7066291"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Guidelines to small area estimation for poverty mapping</a:t>
            </a:r>
          </a:p>
        </p:txBody>
      </p:sp>
      <p:pic>
        <p:nvPicPr>
          <p:cNvPr id="5" name="Picture 4">
            <a:extLst>
              <a:ext uri="{FF2B5EF4-FFF2-40B4-BE49-F238E27FC236}">
                <a16:creationId xmlns:a16="http://schemas.microsoft.com/office/drawing/2014/main" id="{542BF27E-4F84-8818-9CFB-A255F47DB819}"/>
              </a:ext>
            </a:extLst>
          </p:cNvPr>
          <p:cNvPicPr>
            <a:picLocks noChangeAspect="1"/>
          </p:cNvPicPr>
          <p:nvPr/>
        </p:nvPicPr>
        <p:blipFill>
          <a:blip r:embed="rId2"/>
          <a:stretch>
            <a:fillRect/>
          </a:stretch>
        </p:blipFill>
        <p:spPr>
          <a:xfrm>
            <a:off x="6230769" y="1561923"/>
            <a:ext cx="5045127" cy="3645749"/>
          </a:xfrm>
          <a:prstGeom prst="rect">
            <a:avLst/>
          </a:prstGeom>
        </p:spPr>
      </p:pic>
      <p:pic>
        <p:nvPicPr>
          <p:cNvPr id="7" name="Picture 6">
            <a:extLst>
              <a:ext uri="{FF2B5EF4-FFF2-40B4-BE49-F238E27FC236}">
                <a16:creationId xmlns:a16="http://schemas.microsoft.com/office/drawing/2014/main" id="{DA46DA37-A94B-DE82-88F8-10FBE0A77251}"/>
              </a:ext>
            </a:extLst>
          </p:cNvPr>
          <p:cNvPicPr>
            <a:picLocks noChangeAspect="1"/>
          </p:cNvPicPr>
          <p:nvPr/>
        </p:nvPicPr>
        <p:blipFill>
          <a:blip r:embed="rId3"/>
          <a:stretch>
            <a:fillRect/>
          </a:stretch>
        </p:blipFill>
        <p:spPr>
          <a:xfrm>
            <a:off x="699476" y="1585377"/>
            <a:ext cx="5005918" cy="3645749"/>
          </a:xfrm>
          <a:prstGeom prst="rect">
            <a:avLst/>
          </a:prstGeom>
        </p:spPr>
      </p:pic>
      <p:sp>
        <p:nvSpPr>
          <p:cNvPr id="6" name="TextBox 5">
            <a:extLst>
              <a:ext uri="{FF2B5EF4-FFF2-40B4-BE49-F238E27FC236}">
                <a16:creationId xmlns:a16="http://schemas.microsoft.com/office/drawing/2014/main" id="{4BC01052-FC87-F64A-173F-DED4F017ED71}"/>
              </a:ext>
            </a:extLst>
          </p:cNvPr>
          <p:cNvSpPr txBox="1"/>
          <p:nvPr/>
        </p:nvSpPr>
        <p:spPr>
          <a:xfrm>
            <a:off x="9910354" y="2118845"/>
            <a:ext cx="1114697"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400" b="0" i="0" u="none" strike="noStrike" kern="1200" cap="none" spc="0" normalizeH="0" baseline="0" noProof="0" dirty="0">
                <a:ln>
                  <a:noFill/>
                </a:ln>
                <a:solidFill>
                  <a:prstClr val="black"/>
                </a:solidFill>
                <a:effectLst/>
                <a:uLnTx/>
                <a:uFillTx/>
                <a:latin typeface="Gill Sans MT"/>
                <a:ea typeface="+mn-ea"/>
                <a:cs typeface="+mn-cs"/>
              </a:rPr>
              <a:t>Mas ruidoso sin variables contextuales</a:t>
            </a:r>
          </a:p>
        </p:txBody>
      </p:sp>
      <p:sp>
        <p:nvSpPr>
          <p:cNvPr id="11" name="Arrow: Down 10">
            <a:extLst>
              <a:ext uri="{FF2B5EF4-FFF2-40B4-BE49-F238E27FC236}">
                <a16:creationId xmlns:a16="http://schemas.microsoft.com/office/drawing/2014/main" id="{AE38FE79-C09B-4F23-D994-E362B15B24F6}"/>
              </a:ext>
            </a:extLst>
          </p:cNvPr>
          <p:cNvSpPr/>
          <p:nvPr/>
        </p:nvSpPr>
        <p:spPr>
          <a:xfrm>
            <a:off x="10215154" y="2857509"/>
            <a:ext cx="478972" cy="948137"/>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2" name="TextBox 11">
            <a:extLst>
              <a:ext uri="{FF2B5EF4-FFF2-40B4-BE49-F238E27FC236}">
                <a16:creationId xmlns:a16="http://schemas.microsoft.com/office/drawing/2014/main" id="{78F62015-B1E6-D57C-496E-7AF92303D212}"/>
              </a:ext>
            </a:extLst>
          </p:cNvPr>
          <p:cNvSpPr txBox="1"/>
          <p:nvPr/>
        </p:nvSpPr>
        <p:spPr>
          <a:xfrm>
            <a:off x="4498187" y="1958826"/>
            <a:ext cx="1481737"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400" b="0" i="0" u="none" strike="noStrike" kern="1200" cap="none" spc="0" normalizeH="0" baseline="0" noProof="0" dirty="0">
                <a:ln>
                  <a:noFill/>
                </a:ln>
                <a:solidFill>
                  <a:prstClr val="black"/>
                </a:solidFill>
                <a:effectLst/>
                <a:uLnTx/>
                <a:uFillTx/>
                <a:latin typeface="Gill Sans MT"/>
                <a:ea typeface="+mn-ea"/>
                <a:cs typeface="+mn-cs"/>
              </a:rPr>
              <a:t>La transformación correcta tiene un considerable impacto en el ruido</a:t>
            </a:r>
          </a:p>
        </p:txBody>
      </p:sp>
      <p:sp>
        <p:nvSpPr>
          <p:cNvPr id="13" name="Arrow: Down 12">
            <a:extLst>
              <a:ext uri="{FF2B5EF4-FFF2-40B4-BE49-F238E27FC236}">
                <a16:creationId xmlns:a16="http://schemas.microsoft.com/office/drawing/2014/main" id="{CB4C785F-459D-FF30-5DF3-DD72C415A0F1}"/>
              </a:ext>
            </a:extLst>
          </p:cNvPr>
          <p:cNvSpPr/>
          <p:nvPr/>
        </p:nvSpPr>
        <p:spPr>
          <a:xfrm>
            <a:off x="4998720" y="3384797"/>
            <a:ext cx="478971" cy="65598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2458848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1F3AD5-C643-9053-27CD-D0B2DA157164}"/>
              </a:ext>
            </a:extLst>
          </p:cNvPr>
          <p:cNvSpPr>
            <a:spLocks noGrp="1"/>
          </p:cNvSpPr>
          <p:nvPr>
            <p:ph sz="quarter" idx="1"/>
          </p:nvPr>
        </p:nvSpPr>
        <p:spPr>
          <a:xfrm>
            <a:off x="7701701" y="1402899"/>
            <a:ext cx="3880699" cy="4357615"/>
          </a:xfrm>
        </p:spPr>
        <p:txBody>
          <a:bodyPr>
            <a:normAutofit fontScale="92500" lnSpcReduction="10000"/>
          </a:bodyPr>
          <a:lstStyle/>
          <a:p>
            <a:r>
              <a:rPr lang="es-ES" dirty="0"/>
              <a:t>Los métodos de machine </a:t>
            </a:r>
            <a:r>
              <a:rPr lang="es-ES" dirty="0" err="1"/>
              <a:t>learning</a:t>
            </a:r>
            <a:r>
              <a:rPr lang="es-ES" dirty="0"/>
              <a:t> también son aplicables cuando no hay un censo </a:t>
            </a:r>
            <a:r>
              <a:rPr lang="es-ES" dirty="0" err="1"/>
              <a:t>contemporanes</a:t>
            </a:r>
            <a:endParaRPr lang="es-ES" dirty="0"/>
          </a:p>
          <a:p>
            <a:r>
              <a:rPr lang="es-ES" dirty="0"/>
              <a:t>Los métodos ML son comparables a los tradicionales</a:t>
            </a:r>
          </a:p>
          <a:p>
            <a:r>
              <a:rPr lang="es-ES" dirty="0"/>
              <a:t>Sin embargo, depende de los datos</a:t>
            </a:r>
          </a:p>
          <a:p>
            <a:r>
              <a:rPr lang="es-ES" dirty="0"/>
              <a:t>En este escenario, los datos </a:t>
            </a:r>
            <a:r>
              <a:rPr lang="es-ES" dirty="0" err="1"/>
              <a:t>geospaciales</a:t>
            </a:r>
            <a:r>
              <a:rPr lang="es-ES" dirty="0"/>
              <a:t> públicos no rinden resultados de buena calidad</a:t>
            </a:r>
          </a:p>
          <a:p>
            <a:r>
              <a:rPr lang="es-ES" dirty="0"/>
              <a:t>Es preferible que los datos </a:t>
            </a:r>
            <a:r>
              <a:rPr lang="es-ES" dirty="0" err="1"/>
              <a:t>geospaciales</a:t>
            </a:r>
            <a:r>
              <a:rPr lang="es-ES" dirty="0"/>
              <a:t> complementen otros datos</a:t>
            </a:r>
          </a:p>
          <a:p>
            <a:pPr marL="0" indent="0">
              <a:buNone/>
            </a:pPr>
            <a:endParaRPr lang="es-419" dirty="0"/>
          </a:p>
        </p:txBody>
      </p:sp>
      <p:sp>
        <p:nvSpPr>
          <p:cNvPr id="3" name="Title 2">
            <a:extLst>
              <a:ext uri="{FF2B5EF4-FFF2-40B4-BE49-F238E27FC236}">
                <a16:creationId xmlns:a16="http://schemas.microsoft.com/office/drawing/2014/main" id="{5FF827B6-B721-51A6-BA80-6D9A560EA124}"/>
              </a:ext>
            </a:extLst>
          </p:cNvPr>
          <p:cNvSpPr>
            <a:spLocks noGrp="1"/>
          </p:cNvSpPr>
          <p:nvPr>
            <p:ph type="title"/>
          </p:nvPr>
        </p:nvSpPr>
        <p:spPr/>
        <p:txBody>
          <a:bodyPr>
            <a:normAutofit/>
          </a:bodyPr>
          <a:lstStyle/>
          <a:p>
            <a:r>
              <a:rPr lang="es-419" dirty="0"/>
              <a:t>Como se comparan estos estimadores con los de “machine </a:t>
            </a:r>
            <a:r>
              <a:rPr lang="es-419" dirty="0" err="1"/>
              <a:t>learning</a:t>
            </a:r>
            <a:r>
              <a:rPr lang="es-419" dirty="0"/>
              <a:t>” (ML)? </a:t>
            </a:r>
          </a:p>
        </p:txBody>
      </p:sp>
      <p:pic>
        <p:nvPicPr>
          <p:cNvPr id="5" name="Picture 4">
            <a:extLst>
              <a:ext uri="{FF2B5EF4-FFF2-40B4-BE49-F238E27FC236}">
                <a16:creationId xmlns:a16="http://schemas.microsoft.com/office/drawing/2014/main" id="{0E86C66E-AB5F-93EC-0627-B378ADE33B6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274" y="1142999"/>
            <a:ext cx="6901206" cy="5019059"/>
          </a:xfrm>
          <a:prstGeom prst="rect">
            <a:avLst/>
          </a:prstGeom>
          <a:noFill/>
          <a:ln>
            <a:noFill/>
          </a:ln>
        </p:spPr>
      </p:pic>
      <p:sp>
        <p:nvSpPr>
          <p:cNvPr id="7" name="Arrow: Right 6">
            <a:extLst>
              <a:ext uri="{FF2B5EF4-FFF2-40B4-BE49-F238E27FC236}">
                <a16:creationId xmlns:a16="http://schemas.microsoft.com/office/drawing/2014/main" id="{B72425C2-ACCA-58BB-AD80-CDD8E7A0C60B}"/>
              </a:ext>
            </a:extLst>
          </p:cNvPr>
          <p:cNvSpPr/>
          <p:nvPr/>
        </p:nvSpPr>
        <p:spPr>
          <a:xfrm rot="5400000">
            <a:off x="6146277" y="1572582"/>
            <a:ext cx="735290" cy="395925"/>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8" name="Arrow: Right 7">
            <a:extLst>
              <a:ext uri="{FF2B5EF4-FFF2-40B4-BE49-F238E27FC236}">
                <a16:creationId xmlns:a16="http://schemas.microsoft.com/office/drawing/2014/main" id="{A614E9B9-A1C3-8953-0CAB-9DE7B291FD8F}"/>
              </a:ext>
            </a:extLst>
          </p:cNvPr>
          <p:cNvSpPr/>
          <p:nvPr/>
        </p:nvSpPr>
        <p:spPr>
          <a:xfrm rot="5400000">
            <a:off x="6146276" y="4345635"/>
            <a:ext cx="735290" cy="395925"/>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 name="TextBox 3">
            <a:extLst>
              <a:ext uri="{FF2B5EF4-FFF2-40B4-BE49-F238E27FC236}">
                <a16:creationId xmlns:a16="http://schemas.microsoft.com/office/drawing/2014/main" id="{67CD5E68-B9ED-280A-90E4-AE69286C1745}"/>
              </a:ext>
            </a:extLst>
          </p:cNvPr>
          <p:cNvSpPr txBox="1"/>
          <p:nvPr/>
        </p:nvSpPr>
        <p:spPr>
          <a:xfrm>
            <a:off x="4554471" y="6336268"/>
            <a:ext cx="431482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Corral, Henderson &amp; Segovia (2023)</a:t>
            </a:r>
          </a:p>
        </p:txBody>
      </p:sp>
    </p:spTree>
    <p:extLst>
      <p:ext uri="{BB962C8B-B14F-4D97-AF65-F5344CB8AC3E}">
        <p14:creationId xmlns:p14="http://schemas.microsoft.com/office/powerpoint/2010/main" val="3472909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s-ES" sz="2600" b="1">
                <a:solidFill>
                  <a:schemeClr val="tx1">
                    <a:lumMod val="90000"/>
                    <a:lumOff val="10000"/>
                  </a:schemeClr>
                </a:solidFill>
                <a:latin typeface="Garamond" panose="02020404030301010803" pitchFamily="18" charset="0"/>
              </a:rPr>
              <a:t>¡Todo depende de la calidad de los datos!</a:t>
            </a:r>
            <a:endParaRPr lang="en-US" sz="2600" b="1" dirty="0">
              <a:solidFill>
                <a:schemeClr val="tx1">
                  <a:lumMod val="90000"/>
                  <a:lumOff val="10000"/>
                </a:schemeClr>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pic>
        <p:nvPicPr>
          <p:cNvPr id="2050" name="Picture 2">
            <a:extLst>
              <a:ext uri="{FF2B5EF4-FFF2-40B4-BE49-F238E27FC236}">
                <a16:creationId xmlns:a16="http://schemas.microsoft.com/office/drawing/2014/main" id="{8781542E-D5B9-416D-ABA4-B7E353393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53" y="1490061"/>
            <a:ext cx="5933845" cy="474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CF6D42E-CA26-4688-A86E-63F31180A415}"/>
              </a:ext>
            </a:extLst>
          </p:cNvPr>
          <p:cNvSpPr txBox="1"/>
          <p:nvPr/>
        </p:nvSpPr>
        <p:spPr>
          <a:xfrm>
            <a:off x="6910251" y="1413436"/>
            <a:ext cx="4990012" cy="4893647"/>
          </a:xfrm>
          <a:prstGeom prst="rect">
            <a:avLst/>
          </a:prstGeom>
          <a:noFill/>
        </p:spPr>
        <p:txBody>
          <a:bodyPr wrap="square" rtlCol="0">
            <a:spAutoFit/>
          </a:bodyPr>
          <a:lstStyle/>
          <a:p>
            <a:pPr marL="285750" indent="-285750">
              <a:buFont typeface="Arial" panose="020B0604020202020204" pitchFamily="34" charset="0"/>
              <a:buChar char="•"/>
            </a:pPr>
            <a:r>
              <a:rPr lang="es-ES" sz="2400" dirty="0">
                <a:solidFill>
                  <a:schemeClr val="tx1">
                    <a:lumMod val="90000"/>
                    <a:lumOff val="10000"/>
                  </a:schemeClr>
                </a:solidFill>
                <a:latin typeface="Garamond" panose="02020404030301010803" pitchFamily="18" charset="0"/>
              </a:rPr>
              <a:t>El modelo funciona mejor con agregados de datos censales
Al combinar agregados censales y covariables </a:t>
            </a:r>
            <a:r>
              <a:rPr lang="es-ES" sz="2400" dirty="0" err="1">
                <a:solidFill>
                  <a:schemeClr val="tx1">
                    <a:lumMod val="90000"/>
                    <a:lumOff val="10000"/>
                  </a:schemeClr>
                </a:solidFill>
                <a:latin typeface="Garamond" panose="02020404030301010803" pitchFamily="18" charset="0"/>
              </a:rPr>
              <a:t>geospaciales</a:t>
            </a:r>
            <a:r>
              <a:rPr lang="es-ES" sz="2400" dirty="0">
                <a:solidFill>
                  <a:schemeClr val="tx1">
                    <a:lumMod val="90000"/>
                    <a:lumOff val="10000"/>
                  </a:schemeClr>
                </a:solidFill>
                <a:latin typeface="Garamond" panose="02020404030301010803" pitchFamily="18" charset="0"/>
              </a:rPr>
              <a:t> (GEO), el método se inclina hacia los agregados censales
El MSE empírico de los modelos de </a:t>
            </a:r>
            <a:r>
              <a:rPr lang="es-ES" sz="2400" dirty="0" err="1">
                <a:solidFill>
                  <a:schemeClr val="tx1">
                    <a:lumMod val="90000"/>
                    <a:lumOff val="10000"/>
                  </a:schemeClr>
                </a:solidFill>
                <a:latin typeface="Garamond" panose="02020404030301010803" pitchFamily="18" charset="0"/>
              </a:rPr>
              <a:t>gradient</a:t>
            </a:r>
            <a:r>
              <a:rPr lang="es-ES" sz="2400" dirty="0">
                <a:solidFill>
                  <a:schemeClr val="tx1">
                    <a:lumMod val="90000"/>
                    <a:lumOff val="10000"/>
                  </a:schemeClr>
                </a:solidFill>
                <a:latin typeface="Garamond" panose="02020404030301010803" pitchFamily="18" charset="0"/>
              </a:rPr>
              <a:t> </a:t>
            </a:r>
            <a:r>
              <a:rPr lang="es-ES" sz="2400" dirty="0" err="1">
                <a:solidFill>
                  <a:schemeClr val="tx1">
                    <a:lumMod val="90000"/>
                    <a:lumOff val="10000"/>
                  </a:schemeClr>
                </a:solidFill>
                <a:latin typeface="Garamond" panose="02020404030301010803" pitchFamily="18" charset="0"/>
              </a:rPr>
              <a:t>boosting</a:t>
            </a:r>
            <a:r>
              <a:rPr lang="es-ES" sz="2400" dirty="0">
                <a:solidFill>
                  <a:schemeClr val="tx1">
                    <a:lumMod val="90000"/>
                    <a:lumOff val="10000"/>
                  </a:schemeClr>
                </a:solidFill>
                <a:latin typeface="Garamond" panose="02020404030301010803" pitchFamily="18" charset="0"/>
              </a:rPr>
              <a:t> es menor cuando solo se utilizan agregados censales 
En este escenario, sugiere que los agregados censales son mejores que los (GEO) para explicar la variación de la pobreza a nivel de área</a:t>
            </a:r>
            <a:endParaRPr lang="en-US" sz="2400" dirty="0">
              <a:solidFill>
                <a:schemeClr val="tx1">
                  <a:lumMod val="90000"/>
                  <a:lumOff val="10000"/>
                </a:schemeClr>
              </a:solidFill>
              <a:latin typeface="Garamond" panose="02020404030301010803" pitchFamily="18" charset="0"/>
            </a:endParaRPr>
          </a:p>
        </p:txBody>
      </p:sp>
      <p:sp>
        <p:nvSpPr>
          <p:cNvPr id="3" name="Oval 2">
            <a:extLst>
              <a:ext uri="{FF2B5EF4-FFF2-40B4-BE49-F238E27FC236}">
                <a16:creationId xmlns:a16="http://schemas.microsoft.com/office/drawing/2014/main" id="{8BEE1BD6-09DF-4501-ACC5-1C9F275249A5}"/>
              </a:ext>
            </a:extLst>
          </p:cNvPr>
          <p:cNvSpPr/>
          <p:nvPr/>
        </p:nvSpPr>
        <p:spPr bwMode="auto">
          <a:xfrm>
            <a:off x="553353" y="3860260"/>
            <a:ext cx="2283520" cy="24248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Covariates with </a:t>
            </a:r>
            <a:r>
              <a:rPr lang="en-US" i="1" dirty="0" err="1"/>
              <a:t>mun</a:t>
            </a:r>
            <a:r>
              <a:rPr lang="en-US" i="1" dirty="0"/>
              <a:t>_ prefix are derived from the census, geo_ are GIS covariates…</a:t>
            </a:r>
          </a:p>
        </p:txBody>
      </p:sp>
    </p:spTree>
    <p:extLst>
      <p:ext uri="{BB962C8B-B14F-4D97-AF65-F5344CB8AC3E}">
        <p14:creationId xmlns:p14="http://schemas.microsoft.com/office/powerpoint/2010/main" val="697804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1F3AD5-C643-9053-27CD-D0B2DA157164}"/>
              </a:ext>
            </a:extLst>
          </p:cNvPr>
          <p:cNvSpPr>
            <a:spLocks noGrp="1"/>
          </p:cNvSpPr>
          <p:nvPr>
            <p:ph sz="quarter" idx="1"/>
          </p:nvPr>
        </p:nvSpPr>
        <p:spPr>
          <a:xfrm>
            <a:off x="7701701" y="1402899"/>
            <a:ext cx="3880699" cy="4357615"/>
          </a:xfrm>
        </p:spPr>
        <p:txBody>
          <a:bodyPr>
            <a:normAutofit/>
          </a:bodyPr>
          <a:lstStyle/>
          <a:p>
            <a:r>
              <a:rPr lang="es-ES" dirty="0"/>
              <a:t>En la literatura estos métodos suelen validarse midiendo la proporción de la variabilidad de los estimadores directos que es explicada por los estimadores del modelo</a:t>
            </a:r>
          </a:p>
          <a:p>
            <a:r>
              <a:rPr lang="es-ES" dirty="0"/>
              <a:t>Pero nuestra meta no es el estimador directo que es ruidoso. Nuestra meta es la tasa verdadera </a:t>
            </a:r>
            <a:r>
              <a:rPr lang="es-ES"/>
              <a:t>de pobreza. </a:t>
            </a:r>
            <a:endParaRPr lang="es-ES" dirty="0"/>
          </a:p>
          <a:p>
            <a:pPr marL="0" indent="0">
              <a:buNone/>
            </a:pPr>
            <a:endParaRPr lang="es-419" dirty="0"/>
          </a:p>
        </p:txBody>
      </p:sp>
      <p:sp>
        <p:nvSpPr>
          <p:cNvPr id="3" name="Title 2">
            <a:extLst>
              <a:ext uri="{FF2B5EF4-FFF2-40B4-BE49-F238E27FC236}">
                <a16:creationId xmlns:a16="http://schemas.microsoft.com/office/drawing/2014/main" id="{5FF827B6-B721-51A6-BA80-6D9A560EA124}"/>
              </a:ext>
            </a:extLst>
          </p:cNvPr>
          <p:cNvSpPr>
            <a:spLocks noGrp="1"/>
          </p:cNvSpPr>
          <p:nvPr>
            <p:ph type="title"/>
          </p:nvPr>
        </p:nvSpPr>
        <p:spPr/>
        <p:txBody>
          <a:bodyPr>
            <a:normAutofit/>
          </a:bodyPr>
          <a:lstStyle/>
          <a:p>
            <a:r>
              <a:rPr lang="es-419" dirty="0"/>
              <a:t>La validación usada para métodos ML no es adecuada</a:t>
            </a:r>
          </a:p>
        </p:txBody>
      </p:sp>
      <p:pic>
        <p:nvPicPr>
          <p:cNvPr id="11" name="Picture 10">
            <a:extLst>
              <a:ext uri="{FF2B5EF4-FFF2-40B4-BE49-F238E27FC236}">
                <a16:creationId xmlns:a16="http://schemas.microsoft.com/office/drawing/2014/main" id="{72B7103C-7B0C-DD31-600C-05AB05EC1E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1061357"/>
            <a:ext cx="6979104" cy="5075712"/>
          </a:xfrm>
          <a:prstGeom prst="rect">
            <a:avLst/>
          </a:prstGeom>
        </p:spPr>
      </p:pic>
      <p:sp>
        <p:nvSpPr>
          <p:cNvPr id="12" name="TextBox 11">
            <a:extLst>
              <a:ext uri="{FF2B5EF4-FFF2-40B4-BE49-F238E27FC236}">
                <a16:creationId xmlns:a16="http://schemas.microsoft.com/office/drawing/2014/main" id="{EF5DD202-ABDD-1E48-D828-CEAE4118BE42}"/>
              </a:ext>
            </a:extLst>
          </p:cNvPr>
          <p:cNvSpPr txBox="1"/>
          <p:nvPr/>
        </p:nvSpPr>
        <p:spPr>
          <a:xfrm>
            <a:off x="4364611" y="6336268"/>
            <a:ext cx="410065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Corral, Henderson, and Segovia (2023)</a:t>
            </a:r>
          </a:p>
        </p:txBody>
      </p:sp>
    </p:spTree>
    <p:extLst>
      <p:ext uri="{BB962C8B-B14F-4D97-AF65-F5344CB8AC3E}">
        <p14:creationId xmlns:p14="http://schemas.microsoft.com/office/powerpoint/2010/main" val="3340330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1F3AD5-C643-9053-27CD-D0B2DA157164}"/>
              </a:ext>
            </a:extLst>
          </p:cNvPr>
          <p:cNvSpPr>
            <a:spLocks noGrp="1"/>
          </p:cNvSpPr>
          <p:nvPr>
            <p:ph sz="quarter" idx="1"/>
          </p:nvPr>
        </p:nvSpPr>
        <p:spPr>
          <a:xfrm>
            <a:off x="7092101" y="1276722"/>
            <a:ext cx="4729111" cy="4763664"/>
          </a:xfrm>
        </p:spPr>
        <p:txBody>
          <a:bodyPr>
            <a:normAutofit fontScale="77500" lnSpcReduction="20000"/>
          </a:bodyPr>
          <a:lstStyle/>
          <a:p>
            <a:r>
              <a:rPr lang="es-419" dirty="0"/>
              <a:t>Gracias a que tenemos el censo, tenemos la “verdadera” tasa de pobreza y el “verdadero” ingreso del hogar</a:t>
            </a:r>
          </a:p>
          <a:p>
            <a:r>
              <a:rPr lang="es-419" dirty="0"/>
              <a:t>Usando el ranqueo de cada método distribuimos fondos de manera uniforme a todos los hogares dentro de una localidad</a:t>
            </a:r>
          </a:p>
          <a:p>
            <a:pPr lvl="1"/>
            <a:r>
              <a:rPr lang="es-419" dirty="0"/>
              <a:t>Vamos de la mas pobre a la siguiente mas pobre hasta que se acaban los recursos</a:t>
            </a:r>
          </a:p>
          <a:p>
            <a:r>
              <a:rPr lang="es-419" dirty="0"/>
              <a:t>Basándonos en el ranqueo “verdadero” el mejor resultado es de 5.1 puntos porcentuales de reducción</a:t>
            </a:r>
          </a:p>
          <a:p>
            <a:r>
              <a:rPr lang="es-419" dirty="0"/>
              <a:t>Todos los métodos dan un decente ranqueo</a:t>
            </a:r>
          </a:p>
          <a:p>
            <a:r>
              <a:rPr lang="es-419" dirty="0"/>
              <a:t>Debemos tener cuidado cuando lo que nos interesa para nuestro programa es la tasa estimada. En ese caso debemos enfocarnos en métodos y estimadores con mínimo sesgo</a:t>
            </a:r>
          </a:p>
        </p:txBody>
      </p:sp>
      <p:sp>
        <p:nvSpPr>
          <p:cNvPr id="3" name="Title 2">
            <a:extLst>
              <a:ext uri="{FF2B5EF4-FFF2-40B4-BE49-F238E27FC236}">
                <a16:creationId xmlns:a16="http://schemas.microsoft.com/office/drawing/2014/main" id="{5FF827B6-B721-51A6-BA80-6D9A560EA124}"/>
              </a:ext>
            </a:extLst>
          </p:cNvPr>
          <p:cNvSpPr>
            <a:spLocks noGrp="1"/>
          </p:cNvSpPr>
          <p:nvPr>
            <p:ph type="title"/>
          </p:nvPr>
        </p:nvSpPr>
        <p:spPr/>
        <p:txBody>
          <a:bodyPr>
            <a:normAutofit/>
          </a:bodyPr>
          <a:lstStyle/>
          <a:p>
            <a:r>
              <a:rPr lang="es-419" dirty="0"/>
              <a:t>Los métodos muestran buen resultado en reducción de pobreza al ser usados para informar áreas que deben tener prioridad</a:t>
            </a:r>
          </a:p>
        </p:txBody>
      </p:sp>
      <p:sp>
        <p:nvSpPr>
          <p:cNvPr id="12" name="TextBox 11">
            <a:extLst>
              <a:ext uri="{FF2B5EF4-FFF2-40B4-BE49-F238E27FC236}">
                <a16:creationId xmlns:a16="http://schemas.microsoft.com/office/drawing/2014/main" id="{EF5DD202-ABDD-1E48-D828-CEAE4118BE42}"/>
              </a:ext>
            </a:extLst>
          </p:cNvPr>
          <p:cNvSpPr txBox="1"/>
          <p:nvPr/>
        </p:nvSpPr>
        <p:spPr>
          <a:xfrm>
            <a:off x="4364611" y="6336268"/>
            <a:ext cx="410065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Corral, Henderson, and Segovia (2023)</a:t>
            </a:r>
          </a:p>
        </p:txBody>
      </p:sp>
      <p:pic>
        <p:nvPicPr>
          <p:cNvPr id="5" name="Picture 4">
            <a:extLst>
              <a:ext uri="{FF2B5EF4-FFF2-40B4-BE49-F238E27FC236}">
                <a16:creationId xmlns:a16="http://schemas.microsoft.com/office/drawing/2014/main" id="{E2D782E3-6EEA-2EF5-BA11-CD1C2F344B61}"/>
              </a:ext>
            </a:extLst>
          </p:cNvPr>
          <p:cNvPicPr>
            <a:picLocks noChangeAspect="1"/>
          </p:cNvPicPr>
          <p:nvPr/>
        </p:nvPicPr>
        <p:blipFill>
          <a:blip r:embed="rId2"/>
          <a:stretch>
            <a:fillRect/>
          </a:stretch>
        </p:blipFill>
        <p:spPr>
          <a:xfrm>
            <a:off x="138260" y="1199874"/>
            <a:ext cx="6564198" cy="4763664"/>
          </a:xfrm>
          <a:prstGeom prst="rect">
            <a:avLst/>
          </a:prstGeom>
        </p:spPr>
      </p:pic>
    </p:spTree>
    <p:extLst>
      <p:ext uri="{BB962C8B-B14F-4D97-AF65-F5344CB8AC3E}">
        <p14:creationId xmlns:p14="http://schemas.microsoft.com/office/powerpoint/2010/main" val="3350490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s-ES" sz="2800" b="1">
                <a:latin typeface="Garamond" panose="02020404030301010803" pitchFamily="18" charset="0"/>
              </a:rPr>
              <a:t>Referencias principales para la estimación de áreas pequeñas a nivel de unidad</a:t>
            </a:r>
            <a:endParaRPr lang="en-US" sz="2800" b="1" dirty="0">
              <a:latin typeface="Garamond" panose="02020404030301010803" pitchFamily="18" charset="0"/>
            </a:endParaRPr>
          </a:p>
        </p:txBody>
      </p:sp>
      <p:sp>
        <p:nvSpPr>
          <p:cNvPr id="3" name="Content Placeholder 2"/>
          <p:cNvSpPr>
            <a:spLocks noGrp="1"/>
          </p:cNvSpPr>
          <p:nvPr>
            <p:ph type="body" sz="quarter" idx="13"/>
          </p:nvPr>
        </p:nvSpPr>
        <p:spPr>
          <a:xfrm>
            <a:off x="475914" y="1312452"/>
            <a:ext cx="11350326" cy="5043901"/>
          </a:xfrm>
        </p:spPr>
        <p:txBody>
          <a:bodyPr>
            <a:noAutofit/>
          </a:bodyPr>
          <a:lstStyle/>
          <a:p>
            <a:pPr lvl="2">
              <a:spcBef>
                <a:spcPts val="1200"/>
              </a:spcBef>
            </a:pPr>
            <a:r>
              <a:rPr lang="en-US" dirty="0">
                <a:solidFill>
                  <a:schemeClr val="tx1"/>
                </a:solidFill>
                <a:latin typeface="Garamond" panose="02020404030301010803" pitchFamily="18" charset="0"/>
              </a:rPr>
              <a:t>Elbers, C., Lanjouw, J. O. [Jean O], &amp; Lanjouw, P. (2003). Micro–level estimation of poverty and inequality. </a:t>
            </a:r>
            <a:r>
              <a:rPr lang="en-US" dirty="0" err="1">
                <a:solidFill>
                  <a:schemeClr val="tx1"/>
                </a:solidFill>
                <a:latin typeface="Garamond" panose="02020404030301010803" pitchFamily="18" charset="0"/>
              </a:rPr>
              <a:t>Econometrica</a:t>
            </a:r>
            <a:r>
              <a:rPr lang="en-US" dirty="0">
                <a:solidFill>
                  <a:schemeClr val="tx1"/>
                </a:solidFill>
                <a:latin typeface="Garamond" panose="02020404030301010803" pitchFamily="18" charset="0"/>
              </a:rPr>
              <a:t>, 71 (1), 355–364.</a:t>
            </a:r>
          </a:p>
          <a:p>
            <a:pPr lvl="2">
              <a:spcBef>
                <a:spcPts val="1200"/>
              </a:spcBef>
            </a:pPr>
            <a:r>
              <a:rPr lang="en-US" dirty="0">
                <a:solidFill>
                  <a:schemeClr val="tx1"/>
                </a:solidFill>
                <a:latin typeface="Garamond" panose="02020404030301010803" pitchFamily="18" charset="0"/>
              </a:rPr>
              <a:t>Molina, I., &amp; Rao, J. (2010). Small area estimation of poverty indicators. Canadian Journal of Statistics, 38 (3), 369–385. </a:t>
            </a:r>
          </a:p>
          <a:p>
            <a:pPr lvl="2">
              <a:spcBef>
                <a:spcPts val="1200"/>
              </a:spcBef>
            </a:pPr>
            <a:r>
              <a:rPr lang="en-US" dirty="0" err="1">
                <a:solidFill>
                  <a:schemeClr val="tx1"/>
                </a:solidFill>
                <a:latin typeface="Garamond" panose="02020404030301010803" pitchFamily="18" charset="0"/>
              </a:rPr>
              <a:t>Marhuenda</a:t>
            </a:r>
            <a:r>
              <a:rPr lang="en-US" dirty="0">
                <a:solidFill>
                  <a:schemeClr val="tx1"/>
                </a:solidFill>
                <a:latin typeface="Garamond" panose="02020404030301010803" pitchFamily="18" charset="0"/>
              </a:rPr>
              <a:t>, Y., Molina, I., Morales, D., &amp; Rao, J. (2017). Poverty mapping in small areas under a twofold nested error regression model. Journal of the Royal Statistical Society: Series A (Statistics in Society), 180 (4), 1111–1136.</a:t>
            </a:r>
          </a:p>
          <a:p>
            <a:pPr marL="0" lvl="2" indent="0">
              <a:spcBef>
                <a:spcPts val="1200"/>
              </a:spcBef>
              <a:buNone/>
            </a:pPr>
            <a:r>
              <a:rPr lang="es-ES" b="1" dirty="0">
                <a:solidFill>
                  <a:schemeClr val="tx1"/>
                </a:solidFill>
                <a:latin typeface="Garamond" panose="02020404030301010803" pitchFamily="18" charset="0"/>
              </a:rPr>
              <a:t>Para obtener más información sobre las actualizaciones</a:t>
            </a:r>
            <a:endParaRPr lang="en-US" b="1" dirty="0">
              <a:solidFill>
                <a:schemeClr val="tx1"/>
              </a:solidFill>
              <a:latin typeface="Garamond" panose="02020404030301010803" pitchFamily="18" charset="0"/>
            </a:endParaRPr>
          </a:p>
          <a:p>
            <a:pPr lvl="2">
              <a:spcBef>
                <a:spcPts val="1200"/>
              </a:spcBef>
            </a:pPr>
            <a:r>
              <a:rPr lang="en-US" dirty="0">
                <a:solidFill>
                  <a:schemeClr val="tx1"/>
                </a:solidFill>
                <a:latin typeface="Garamond" panose="02020404030301010803" pitchFamily="18" charset="0"/>
              </a:rPr>
              <a:t>Corral, P., Molina, I., &amp; Nguyen, M. C. (2020). Pull your small area estimates up by the bootstraps. Journal of Statistical Computation and Simulation, 91(16), 3304-3357.</a:t>
            </a:r>
          </a:p>
          <a:p>
            <a:pPr lvl="2">
              <a:spcBef>
                <a:spcPts val="1200"/>
              </a:spcBef>
            </a:pPr>
            <a:r>
              <a:rPr lang="en-US" dirty="0">
                <a:solidFill>
                  <a:schemeClr val="tx1"/>
                </a:solidFill>
                <a:latin typeface="Garamond" panose="02020404030301010803" pitchFamily="18" charset="0"/>
              </a:rPr>
              <a:t>Corral, P., Himelein, K., McGee, K., &amp; Molina, I., (2021). A Map of the Poor or a Poor Map? Mathematics 9, no. 21: 2780. </a:t>
            </a:r>
            <a:r>
              <a:rPr lang="en-US" dirty="0">
                <a:solidFill>
                  <a:schemeClr val="tx1"/>
                </a:solidFill>
                <a:latin typeface="Garamond" panose="02020404030301010803" pitchFamily="18" charset="0"/>
                <a:hlinkClick r:id="rId3"/>
              </a:rPr>
              <a:t>https://doi.org/10.3390/math9212780</a:t>
            </a:r>
            <a:endParaRPr lang="en-US" dirty="0">
              <a:solidFill>
                <a:schemeClr val="tx1"/>
              </a:solidFill>
              <a:latin typeface="Garamond" panose="02020404030301010803" pitchFamily="18" charset="0"/>
            </a:endParaRPr>
          </a:p>
          <a:p>
            <a:pPr lvl="2">
              <a:spcBef>
                <a:spcPts val="1200"/>
              </a:spcBef>
            </a:pPr>
            <a:r>
              <a:rPr lang="en-US" dirty="0">
                <a:solidFill>
                  <a:schemeClr val="tx1"/>
                </a:solidFill>
                <a:latin typeface="Garamond" panose="02020404030301010803" pitchFamily="18" charset="0"/>
              </a:rPr>
              <a:t>Corral. P., Molina, I., Cojocaru, A., &amp; Segovia, S. (2022). Guidelines to Small Area Estimation for Poverty Mapping.</a:t>
            </a:r>
            <a:endParaRPr lang="en-US" dirty="0">
              <a:latin typeface="Garamond" panose="02020404030301010803" pitchFamily="18" charset="0"/>
            </a:endParaRPr>
          </a:p>
          <a:p>
            <a:pPr lvl="2"/>
            <a:endParaRPr lang="en-US" dirty="0">
              <a:latin typeface="Garamond" panose="02020404030301010803" pitchFamily="18" charset="0"/>
            </a:endParaRPr>
          </a:p>
          <a:p>
            <a:pPr lvl="2"/>
            <a:endParaRPr lang="en-US" dirty="0">
              <a:latin typeface="Garamond" panose="02020404030301010803" pitchFamily="18" charset="0"/>
            </a:endParaRPr>
          </a:p>
          <a:p>
            <a:pPr marL="0" lvl="2" indent="0">
              <a:buNone/>
            </a:pPr>
            <a:endParaRPr lang="en-US"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309873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s-ES" sz="2800" b="1" dirty="0">
                <a:solidFill>
                  <a:schemeClr val="tx1">
                    <a:lumMod val="90000"/>
                    <a:lumOff val="10000"/>
                  </a:schemeClr>
                </a:solidFill>
                <a:latin typeface="Garamond" panose="02020404030301010803" pitchFamily="18" charset="0"/>
              </a:rPr>
              <a:t>Introducción</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9" name="TextBox 8">
            <a:extLst>
              <a:ext uri="{FF2B5EF4-FFF2-40B4-BE49-F238E27FC236}">
                <a16:creationId xmlns:a16="http://schemas.microsoft.com/office/drawing/2014/main" id="{11DC8BD4-9B82-D78C-4D2E-D5DED5F12981}"/>
              </a:ext>
            </a:extLst>
          </p:cNvPr>
          <p:cNvSpPr txBox="1"/>
          <p:nvPr/>
        </p:nvSpPr>
        <p:spPr>
          <a:xfrm>
            <a:off x="669303" y="1498862"/>
            <a:ext cx="11089316" cy="432426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s-ES" sz="2000" dirty="0">
                <a:latin typeface="Garamond" panose="02020404030301010803" pitchFamily="18" charset="0"/>
              </a:rPr>
              <a:t>La pobreza monetaria (FGT0) es un parámetro no lineal</a:t>
            </a:r>
          </a:p>
          <a:p>
            <a:pPr marL="285750" indent="-285750">
              <a:spcAft>
                <a:spcPts val="600"/>
              </a:spcAft>
              <a:buFont typeface="Arial" panose="020B0604020202020204" pitchFamily="34" charset="0"/>
              <a:buChar char="•"/>
            </a:pPr>
            <a:r>
              <a:rPr lang="es-ES" sz="2000" dirty="0">
                <a:latin typeface="Garamond" panose="02020404030301010803" pitchFamily="18" charset="0"/>
              </a:rPr>
              <a:t>El trabajo inicial en el WB fue realizado por </a:t>
            </a:r>
            <a:r>
              <a:rPr lang="es-ES" sz="2000" dirty="0" err="1">
                <a:latin typeface="Garamond" panose="02020404030301010803" pitchFamily="18" charset="0"/>
              </a:rPr>
              <a:t>Hentschel</a:t>
            </a:r>
            <a:r>
              <a:rPr lang="es-ES" sz="2000" dirty="0">
                <a:latin typeface="Garamond" panose="02020404030301010803" pitchFamily="18" charset="0"/>
              </a:rPr>
              <a:t>, Lanjouw, Lanjouw y Poggi (1998), pero ignoró los efectos de </a:t>
            </a:r>
            <a:r>
              <a:rPr lang="es-ES" sz="2000" dirty="0" err="1">
                <a:latin typeface="Garamond" panose="02020404030301010803" pitchFamily="18" charset="0"/>
              </a:rPr>
              <a:t>area</a:t>
            </a:r>
            <a:r>
              <a:rPr lang="es-ES" sz="2000" dirty="0">
                <a:latin typeface="Garamond" panose="02020404030301010803" pitchFamily="18" charset="0"/>
              </a:rPr>
              <a:t> aleatorios.</a:t>
            </a:r>
          </a:p>
          <a:p>
            <a:pPr marL="742950" lvl="1" indent="-285750">
              <a:spcAft>
                <a:spcPts val="600"/>
              </a:spcAft>
              <a:buFont typeface="Arial" panose="020B0604020202020204" pitchFamily="34" charset="0"/>
              <a:buChar char="•"/>
            </a:pPr>
            <a:r>
              <a:rPr lang="es-ES" sz="2000" dirty="0">
                <a:latin typeface="Garamond" panose="02020404030301010803" pitchFamily="18" charset="0"/>
              </a:rPr>
              <a:t>La distribución del bienestar se simula en los datos del censo sobre la base de parámetros estimados utilizando datos de encuestas de hogares que tienen información detallada sobre el bienestar</a:t>
            </a:r>
          </a:p>
          <a:p>
            <a:pPr marL="742950" lvl="1" indent="-285750">
              <a:spcAft>
                <a:spcPts val="600"/>
              </a:spcAft>
              <a:buFont typeface="Arial" panose="020B0604020202020204" pitchFamily="34" charset="0"/>
              <a:buChar char="•"/>
            </a:pPr>
            <a:r>
              <a:rPr lang="es-ES" sz="2000" dirty="0">
                <a:latin typeface="Garamond" panose="02020404030301010803" pitchFamily="18" charset="0"/>
              </a:rPr>
              <a:t>Esto arroja un valor de bienestar para cada hogar en el censo</a:t>
            </a:r>
          </a:p>
          <a:p>
            <a:pPr marL="742950" lvl="1" indent="-285750">
              <a:spcAft>
                <a:spcPts val="600"/>
              </a:spcAft>
              <a:buFont typeface="Arial" panose="020B0604020202020204" pitchFamily="34" charset="0"/>
              <a:buChar char="•"/>
            </a:pPr>
            <a:r>
              <a:rPr lang="es-ES" sz="2000" dirty="0">
                <a:latin typeface="Garamond" panose="02020404030301010803" pitchFamily="18" charset="0"/>
              </a:rPr>
              <a:t>La simulación de la distribución total del bienestar permite realizar estimaciones que van más allá de la pobreza y el bienestar medio de una zona determinada. </a:t>
            </a:r>
          </a:p>
          <a:p>
            <a:pPr marL="285750" indent="-285750">
              <a:spcAft>
                <a:spcPts val="600"/>
              </a:spcAft>
              <a:buFont typeface="Arial" panose="020B0604020202020204" pitchFamily="34" charset="0"/>
              <a:buChar char="•"/>
            </a:pPr>
            <a:r>
              <a:rPr lang="es-ES" sz="2000" dirty="0">
                <a:latin typeface="Garamond" panose="02020404030301010803" pitchFamily="18" charset="0"/>
              </a:rPr>
              <a:t>Elbers, Lanjouw y Lanjouw (2003) mejoraron el método</a:t>
            </a:r>
          </a:p>
          <a:p>
            <a:pPr marL="285750" indent="-285750">
              <a:spcAft>
                <a:spcPts val="600"/>
              </a:spcAft>
              <a:buFont typeface="Arial" panose="020B0604020202020204" pitchFamily="34" charset="0"/>
              <a:buChar char="•"/>
            </a:pPr>
            <a:r>
              <a:rPr lang="es-ES" sz="2000" dirty="0">
                <a:latin typeface="Garamond" panose="02020404030301010803" pitchFamily="18" charset="0"/>
              </a:rPr>
              <a:t>Fue el método de referencia para los mapas de pobreza realizados por el Banco Mundial o con la ayuda del Banco Mundial hasta ~2015</a:t>
            </a:r>
          </a:p>
          <a:p>
            <a:pPr marL="285750" indent="-285750">
              <a:spcAft>
                <a:spcPts val="600"/>
              </a:spcAft>
              <a:buFont typeface="Arial" panose="020B0604020202020204" pitchFamily="34" charset="0"/>
              <a:buChar char="•"/>
            </a:pPr>
            <a:r>
              <a:rPr lang="es-ES" sz="2000" dirty="0">
                <a:latin typeface="Garamond" panose="02020404030301010803" pitchFamily="18" charset="0"/>
              </a:rPr>
              <a:t>El último paquete </a:t>
            </a:r>
            <a:r>
              <a:rPr lang="es-ES" sz="2000" dirty="0" err="1">
                <a:latin typeface="Garamond" panose="02020404030301010803" pitchFamily="18" charset="0"/>
              </a:rPr>
              <a:t>sae</a:t>
            </a:r>
            <a:r>
              <a:rPr lang="es-ES" sz="2000" dirty="0">
                <a:latin typeface="Garamond" panose="02020404030301010803" pitchFamily="18" charset="0"/>
              </a:rPr>
              <a:t> de Stata se puede obtener en: </a:t>
            </a:r>
            <a:r>
              <a:rPr lang="es-ES" sz="2000" dirty="0">
                <a:latin typeface="Garamond" panose="02020404030301010803" pitchFamily="18" charset="0"/>
                <a:hlinkClick r:id="rId3"/>
              </a:rPr>
              <a:t>https://github.com/pcorralrodas/SAE-Stata-Package</a:t>
            </a:r>
            <a:r>
              <a:rPr lang="es-ES" sz="2000" dirty="0">
                <a:latin typeface="Garamond" panose="02020404030301010803" pitchFamily="18" charset="0"/>
              </a:rPr>
              <a:t>  </a:t>
            </a:r>
            <a:endParaRPr lang="en-US" sz="2000" dirty="0">
              <a:latin typeface="Garamond" panose="02020404030301010803" pitchFamily="18" charset="0"/>
            </a:endParaRPr>
          </a:p>
        </p:txBody>
      </p:sp>
    </p:spTree>
    <p:extLst>
      <p:ext uri="{BB962C8B-B14F-4D97-AF65-F5344CB8AC3E}">
        <p14:creationId xmlns:p14="http://schemas.microsoft.com/office/powerpoint/2010/main" val="2988182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s-ES" sz="2800" b="1">
                <a:solidFill>
                  <a:schemeClr val="tx1">
                    <a:lumMod val="90000"/>
                    <a:lumOff val="10000"/>
                  </a:schemeClr>
                </a:solidFill>
                <a:latin typeface="Garamond" panose="02020404030301010803" pitchFamily="18" charset="0"/>
              </a:rPr>
              <a:t>Las críticas y la publicación del método EB de Molina y Rao llevaron a la institución a actualizar los métodos</a:t>
            </a:r>
            <a:endParaRPr lang="en-US" sz="2800" b="1" dirty="0">
              <a:solidFill>
                <a:schemeClr val="tx1">
                  <a:lumMod val="90000"/>
                  <a:lumOff val="10000"/>
                </a:schemeClr>
              </a:solidFill>
              <a:latin typeface="Garamond" panose="02020404030301010803" pitchFamily="18" charset="0"/>
            </a:endParaRPr>
          </a:p>
        </p:txBody>
      </p:sp>
      <p:sp>
        <p:nvSpPr>
          <p:cNvPr id="3" name="Content Placeholder 2"/>
          <p:cNvSpPr>
            <a:spLocks noGrp="1"/>
          </p:cNvSpPr>
          <p:nvPr>
            <p:ph type="body" sz="quarter" idx="13"/>
          </p:nvPr>
        </p:nvSpPr>
        <p:spPr>
          <a:xfrm>
            <a:off x="361190" y="1312452"/>
            <a:ext cx="11350326" cy="5043901"/>
          </a:xfrm>
        </p:spPr>
        <p:txBody>
          <a:bodyPr>
            <a:noAutofit/>
          </a:bodyPr>
          <a:lstStyle/>
          <a:p>
            <a:pPr lvl="2">
              <a:spcBef>
                <a:spcPts val="600"/>
              </a:spcBef>
            </a:pPr>
            <a:r>
              <a:rPr lang="es-ES" sz="2400" dirty="0">
                <a:solidFill>
                  <a:schemeClr val="tx1"/>
                </a:solidFill>
                <a:latin typeface="Garamond" panose="02020404030301010803" pitchFamily="18" charset="0"/>
              </a:rPr>
              <a:t>En una revisión de la investigación del Banco Mundial, el método ELL fue examinado por Banerjee et al. (2008)</a:t>
            </a:r>
            <a:endParaRPr lang="en-US" sz="2400" dirty="0">
              <a:solidFill>
                <a:schemeClr val="tx1"/>
              </a:solidFill>
              <a:latin typeface="Garamond" panose="02020404030301010803" pitchFamily="18" charset="0"/>
            </a:endParaRPr>
          </a:p>
          <a:p>
            <a:pPr lvl="3">
              <a:spcBef>
                <a:spcPts val="600"/>
              </a:spcBef>
            </a:pPr>
            <a:r>
              <a:rPr lang="es-ES" sz="2300" dirty="0">
                <a:solidFill>
                  <a:schemeClr val="tx1"/>
                </a:solidFill>
                <a:latin typeface="Garamond" panose="02020404030301010803" pitchFamily="18" charset="0"/>
              </a:rPr>
              <a:t>A los revisores les preocupaba que el método no presentara con exactitud la verdadera precisión de las estimaciones del método, entre otras cosas</a:t>
            </a:r>
            <a:endParaRPr lang="en-US" sz="2300" dirty="0">
              <a:solidFill>
                <a:schemeClr val="tx1"/>
              </a:solidFill>
              <a:latin typeface="Garamond" panose="02020404030301010803" pitchFamily="18" charset="0"/>
            </a:endParaRPr>
          </a:p>
          <a:p>
            <a:pPr lvl="2">
              <a:spcBef>
                <a:spcPts val="600"/>
              </a:spcBef>
            </a:pPr>
            <a:r>
              <a:rPr lang="es-ES" sz="2400" dirty="0" err="1">
                <a:solidFill>
                  <a:schemeClr val="tx1"/>
                </a:solidFill>
                <a:latin typeface="Garamond" panose="02020404030301010803" pitchFamily="18" charset="0"/>
              </a:rPr>
              <a:t>Haslett</a:t>
            </a:r>
            <a:r>
              <a:rPr lang="es-ES" sz="2400" dirty="0">
                <a:solidFill>
                  <a:schemeClr val="tx1"/>
                </a:solidFill>
                <a:latin typeface="Garamond" panose="02020404030301010803" pitchFamily="18" charset="0"/>
              </a:rPr>
              <a:t> (2010) recomendó ajustar el método de ajuste descrito en ELL (2002)</a:t>
            </a:r>
            <a:r>
              <a:rPr lang="en-US" sz="2400" dirty="0">
                <a:solidFill>
                  <a:schemeClr val="tx1"/>
                </a:solidFill>
                <a:latin typeface="Garamond" panose="02020404030301010803" pitchFamily="18" charset="0"/>
              </a:rPr>
              <a:t> </a:t>
            </a:r>
          </a:p>
          <a:p>
            <a:pPr lvl="3">
              <a:spcBef>
                <a:spcPts val="600"/>
              </a:spcBef>
            </a:pPr>
            <a:r>
              <a:rPr lang="en-US" sz="2400" dirty="0">
                <a:solidFill>
                  <a:schemeClr val="tx1"/>
                </a:solidFill>
                <a:latin typeface="Garamond" panose="02020404030301010803" pitchFamily="18" charset="0"/>
              </a:rPr>
              <a:t>Indicated it leads to an asymmetric variance-covariance matrix</a:t>
            </a:r>
          </a:p>
          <a:p>
            <a:pPr lvl="2">
              <a:spcBef>
                <a:spcPts val="600"/>
              </a:spcBef>
            </a:pPr>
            <a:r>
              <a:rPr lang="es-ES" sz="2400" dirty="0">
                <a:solidFill>
                  <a:schemeClr val="tx1"/>
                </a:solidFill>
                <a:latin typeface="Garamond" panose="02020404030301010803" pitchFamily="18" charset="0"/>
              </a:rPr>
              <a:t>Molina y Rao (2010) demostraron en estudios de simulación que el ELL es ruidoso y tiene un rendimiento inferior a los supuestos del modelo</a:t>
            </a:r>
            <a:endParaRPr lang="en-US" sz="2400" dirty="0">
              <a:solidFill>
                <a:schemeClr val="tx1"/>
              </a:solidFill>
              <a:latin typeface="Garamond" panose="02020404030301010803" pitchFamily="18" charset="0"/>
            </a:endParaRPr>
          </a:p>
          <a:p>
            <a:pPr lvl="3">
              <a:spcBef>
                <a:spcPts val="600"/>
              </a:spcBef>
            </a:pPr>
            <a:r>
              <a:rPr lang="es-ES" sz="2300" dirty="0">
                <a:solidFill>
                  <a:schemeClr val="tx1"/>
                </a:solidFill>
                <a:latin typeface="Garamond" panose="02020404030301010803" pitchFamily="18" charset="0"/>
              </a:rPr>
              <a:t>Demostró que los métodos EB son considerablemente superiores y producen estimaciones sustancialmente menos ruidosas</a:t>
            </a:r>
            <a:endParaRPr lang="en-US" sz="2300" dirty="0">
              <a:solidFill>
                <a:schemeClr val="tx1"/>
              </a:solidFill>
              <a:latin typeface="Garamond" panose="02020404030301010803" pitchFamily="18" charset="0"/>
            </a:endParaRPr>
          </a:p>
          <a:p>
            <a:pPr lvl="2">
              <a:spcBef>
                <a:spcPts val="600"/>
              </a:spcBef>
            </a:pPr>
            <a:r>
              <a:rPr lang="es-ES" sz="2400" dirty="0">
                <a:solidFill>
                  <a:schemeClr val="tx1"/>
                </a:solidFill>
                <a:latin typeface="Garamond" panose="02020404030301010803" pitchFamily="18" charset="0"/>
              </a:rPr>
              <a:t>Un cambio a los métodos de EB de Molina y Rao por parte del Banco Mundial y su conjunto de herramientas se detalla en Corral, Molina y Nguyen (2020)</a:t>
            </a:r>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1925792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5400" b="1" dirty="0">
                <a:solidFill>
                  <a:schemeClr val="tx1">
                    <a:lumMod val="90000"/>
                    <a:lumOff val="10000"/>
                  </a:schemeClr>
                </a:solidFill>
                <a:latin typeface="Garamond" panose="02020404030301010803" pitchFamily="18" charset="0"/>
              </a:rPr>
              <a:t>El plan</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3">
              <a:spcBef>
                <a:spcPts val="600"/>
              </a:spcBef>
            </a:pPr>
            <a:r>
              <a:rPr lang="es-ES" sz="2400" dirty="0">
                <a:solidFill>
                  <a:schemeClr val="tx1"/>
                </a:solidFill>
                <a:latin typeface="Garamond" panose="02020404030301010803" pitchFamily="18" charset="0"/>
              </a:rPr>
              <a:t>Tiene un conjunto de archivos do en el repositorio compartido</a:t>
            </a:r>
            <a:endParaRPr lang="en-US" sz="2400" dirty="0">
              <a:solidFill>
                <a:schemeClr val="tx1"/>
              </a:solidFill>
              <a:latin typeface="Garamond" panose="02020404030301010803" pitchFamily="18" charset="0"/>
            </a:endParaRPr>
          </a:p>
          <a:p>
            <a:pPr lvl="4">
              <a:spcBef>
                <a:spcPts val="600"/>
              </a:spcBef>
            </a:pPr>
            <a:r>
              <a:rPr lang="es-ES" dirty="0">
                <a:solidFill>
                  <a:schemeClr val="tx1"/>
                </a:solidFill>
                <a:latin typeface="Garamond" panose="02020404030301010803" pitchFamily="18" charset="0"/>
              </a:rPr>
              <a:t>Asegúrese de haber descargado ese repositorio</a:t>
            </a:r>
            <a:r>
              <a:rPr lang="en-US" dirty="0">
                <a:solidFill>
                  <a:schemeClr val="tx1"/>
                </a:solidFill>
                <a:latin typeface="Garamond" panose="02020404030301010803" pitchFamily="18" charset="0"/>
              </a:rPr>
              <a:t>: </a:t>
            </a:r>
            <a:r>
              <a:rPr lang="en-US" sz="1800" b="0" dirty="0">
                <a:latin typeface="Garamond" panose="02020404030301010803" pitchFamily="18" charset="0"/>
                <a:hlinkClick r:id="rId3"/>
              </a:rPr>
              <a:t>https://github.com/pcorralrodas/wb_sae_training/tree/Spanish_version</a:t>
            </a:r>
            <a:r>
              <a:rPr lang="en-US" dirty="0">
                <a:solidFill>
                  <a:schemeClr val="tx1"/>
                </a:solidFill>
                <a:latin typeface="Garamond" panose="02020404030301010803" pitchFamily="18" charset="0"/>
              </a:rPr>
              <a:t> </a:t>
            </a:r>
          </a:p>
          <a:p>
            <a:pPr lvl="4">
              <a:spcBef>
                <a:spcPts val="600"/>
              </a:spcBef>
            </a:pPr>
            <a:r>
              <a:rPr lang="es-ES" dirty="0">
                <a:solidFill>
                  <a:schemeClr val="tx1"/>
                </a:solidFill>
                <a:latin typeface="Garamond" panose="02020404030301010803" pitchFamily="18" charset="0"/>
              </a:rPr>
              <a:t>También asegúrese de tener el paquete </a:t>
            </a:r>
            <a:r>
              <a:rPr lang="es-ES" dirty="0" err="1">
                <a:solidFill>
                  <a:schemeClr val="tx1"/>
                </a:solidFill>
                <a:latin typeface="Garamond" panose="02020404030301010803" pitchFamily="18" charset="0"/>
              </a:rPr>
              <a:t>sae</a:t>
            </a:r>
            <a:r>
              <a:rPr lang="en-US" dirty="0">
                <a:solidFill>
                  <a:schemeClr val="tx1"/>
                </a:solidFill>
                <a:latin typeface="Garamond" panose="02020404030301010803" pitchFamily="18" charset="0"/>
              </a:rPr>
              <a:t>: </a:t>
            </a:r>
            <a:r>
              <a:rPr lang="en-US" dirty="0">
                <a:solidFill>
                  <a:schemeClr val="tx1"/>
                </a:solidFill>
                <a:latin typeface="Garamond" panose="02020404030301010803" pitchFamily="18" charset="0"/>
                <a:hlinkClick r:id="rId4"/>
              </a:rPr>
              <a:t>https://github.com/pcorralrodas/SAE-Stata-Package</a:t>
            </a:r>
            <a:endParaRPr lang="en-US" dirty="0">
              <a:solidFill>
                <a:schemeClr val="tx1"/>
              </a:solidFill>
              <a:latin typeface="Garamond" panose="02020404030301010803" pitchFamily="18" charset="0"/>
            </a:endParaRPr>
          </a:p>
          <a:p>
            <a:pPr lvl="4">
              <a:spcBef>
                <a:spcPts val="600"/>
              </a:spcBef>
            </a:pPr>
            <a:r>
              <a:rPr lang="es-ES" dirty="0">
                <a:solidFill>
                  <a:schemeClr val="tx1"/>
                </a:solidFill>
                <a:latin typeface="Garamond" panose="02020404030301010803" pitchFamily="18" charset="0"/>
              </a:rPr>
              <a:t>También asegúrese de tener </a:t>
            </a:r>
            <a:r>
              <a:rPr lang="es-ES" dirty="0" err="1">
                <a:solidFill>
                  <a:schemeClr val="tx1"/>
                </a:solidFill>
                <a:latin typeface="Garamond" panose="02020404030301010803" pitchFamily="18" charset="0"/>
              </a:rPr>
              <a:t>groupfunction</a:t>
            </a:r>
            <a:r>
              <a:rPr lang="es-ES" dirty="0">
                <a:solidFill>
                  <a:schemeClr val="tx1"/>
                </a:solidFill>
                <a:latin typeface="Garamond" panose="02020404030301010803" pitchFamily="18" charset="0"/>
              </a:rPr>
              <a:t> y </a:t>
            </a:r>
            <a:r>
              <a:rPr lang="es-ES" dirty="0" err="1">
                <a:solidFill>
                  <a:schemeClr val="tx1"/>
                </a:solidFill>
                <a:latin typeface="Garamond" panose="02020404030301010803" pitchFamily="18" charset="0"/>
              </a:rPr>
              <a:t>sp_groupfunction</a:t>
            </a:r>
            <a:r>
              <a:rPr lang="en-US" dirty="0">
                <a:solidFill>
                  <a:schemeClr val="tx1"/>
                </a:solidFill>
                <a:latin typeface="Garamond" panose="02020404030301010803" pitchFamily="18" charset="0"/>
              </a:rPr>
              <a:t>: </a:t>
            </a:r>
            <a:r>
              <a:rPr lang="en-US" dirty="0">
                <a:solidFill>
                  <a:schemeClr val="tx1"/>
                </a:solidFill>
                <a:latin typeface="Garamond" panose="02020404030301010803" pitchFamily="18" charset="0"/>
                <a:hlinkClick r:id="rId5"/>
              </a:rPr>
              <a:t>https://github.com/pcorralrodas/groupfunction</a:t>
            </a:r>
            <a:r>
              <a:rPr lang="en-US" dirty="0">
                <a:solidFill>
                  <a:schemeClr val="tx1"/>
                </a:solidFill>
                <a:latin typeface="Garamond" panose="02020404030301010803" pitchFamily="18" charset="0"/>
              </a:rPr>
              <a:t> and </a:t>
            </a:r>
            <a:r>
              <a:rPr lang="en-US" dirty="0">
                <a:solidFill>
                  <a:schemeClr val="tx1"/>
                </a:solidFill>
                <a:latin typeface="Garamond" panose="02020404030301010803" pitchFamily="18" charset="0"/>
                <a:hlinkClick r:id="rId6"/>
              </a:rPr>
              <a:t>https://github.com/pcorralrodas/sp_groupfunction</a:t>
            </a:r>
            <a:r>
              <a:rPr lang="en-US" dirty="0">
                <a:solidFill>
                  <a:schemeClr val="tx1"/>
                </a:solidFill>
                <a:latin typeface="Garamond" panose="02020404030301010803" pitchFamily="18" charset="0"/>
              </a:rPr>
              <a:t> </a:t>
            </a:r>
          </a:p>
          <a:p>
            <a:pPr lvl="3">
              <a:spcBef>
                <a:spcPts val="600"/>
              </a:spcBef>
            </a:pPr>
            <a:r>
              <a:rPr lang="es-ES" sz="2400" dirty="0">
                <a:solidFill>
                  <a:schemeClr val="tx1"/>
                </a:solidFill>
                <a:latin typeface="Garamond" panose="02020404030301010803" pitchFamily="18" charset="0"/>
              </a:rPr>
              <a:t>Discutiremos un tema brevemente y saltaremos a los archivos Stata do para ver por nosotros mismos cómo funcionan las cosas y las suposiciones subyacentes a los métodos</a:t>
            </a:r>
            <a:endParaRPr lang="en-US" sz="2400" dirty="0">
              <a:solidFill>
                <a:schemeClr val="tx1"/>
              </a:solidFill>
              <a:latin typeface="Garamond" panose="02020404030301010803" pitchFamily="18" charset="0"/>
            </a:endParaRPr>
          </a:p>
          <a:p>
            <a:pPr lvl="3">
              <a:spcBef>
                <a:spcPts val="600"/>
              </a:spcBef>
            </a:pPr>
            <a:r>
              <a:rPr lang="es-ES" sz="2400" dirty="0">
                <a:solidFill>
                  <a:schemeClr val="tx1"/>
                </a:solidFill>
                <a:latin typeface="Garamond" panose="02020404030301010803" pitchFamily="18" charset="0"/>
              </a:rPr>
              <a:t>Este repositorio de GitHub para el entrenamiento será un repositorio vivo. Lo actualizaré según lo considere necesario</a:t>
            </a:r>
            <a:r>
              <a:rPr lang="en-US" sz="2400" dirty="0">
                <a:solidFill>
                  <a:schemeClr val="tx1"/>
                </a:solidFill>
                <a:latin typeface="Garamond" panose="02020404030301010803" pitchFamily="18" charset="0"/>
              </a:rPr>
              <a:t>. </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82172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z="2600" b="1">
                <a:latin typeface="Garamond" panose="02020404030301010803" pitchFamily="18" charset="0"/>
              </a:rPr>
              <a:t>¿Qué se necesita para hacer un mapa de pobreza a nivel de unidad?</a:t>
            </a:r>
            <a:endParaRPr lang="en-US" sz="2600" b="1" dirty="0">
              <a:latin typeface="Garamond" panose="02020404030301010803" pitchFamily="18" charset="0"/>
            </a:endParaRPr>
          </a:p>
        </p:txBody>
      </p:sp>
      <p:sp>
        <p:nvSpPr>
          <p:cNvPr id="3" name="Content Placeholder 2"/>
          <p:cNvSpPr>
            <a:spLocks noGrp="1"/>
          </p:cNvSpPr>
          <p:nvPr>
            <p:ph type="body" sz="quarter" idx="13"/>
          </p:nvPr>
        </p:nvSpPr>
        <p:spPr/>
        <p:txBody>
          <a:bodyPr>
            <a:noAutofit/>
          </a:bodyPr>
          <a:lstStyle/>
          <a:p>
            <a:pPr marL="457200" indent="-457200">
              <a:buFont typeface="+mj-lt"/>
              <a:buAutoNum type="arabicPeriod"/>
            </a:pPr>
            <a:endParaRPr lang="en-US" sz="2400" dirty="0">
              <a:solidFill>
                <a:schemeClr val="tx1"/>
              </a:solidFill>
              <a:latin typeface="Garamond" panose="02020404030301010803" pitchFamily="18" charset="0"/>
            </a:endParaRPr>
          </a:p>
          <a:p>
            <a:pPr marL="457200" indent="-457200">
              <a:buFont typeface="+mj-lt"/>
              <a:buAutoNum type="arabicPeriod"/>
            </a:pPr>
            <a:r>
              <a:rPr lang="es-ES" sz="2400" dirty="0">
                <a:solidFill>
                  <a:schemeClr val="tx1"/>
                </a:solidFill>
                <a:latin typeface="Garamond" panose="02020404030301010803" pitchFamily="18" charset="0"/>
              </a:rPr>
              <a:t>La encuesta de hogares y el censo deben tener variables en común entre sí</a:t>
            </a:r>
            <a:endParaRPr lang="en-US" sz="2400" dirty="0">
              <a:solidFill>
                <a:schemeClr val="tx1"/>
              </a:solidFill>
              <a:latin typeface="Garamond" panose="02020404030301010803" pitchFamily="18" charset="0"/>
            </a:endParaRPr>
          </a:p>
          <a:p>
            <a:pPr lvl="3">
              <a:buFont typeface="Arial" panose="020B0604020202020204" pitchFamily="34" charset="0"/>
              <a:buChar char="•"/>
            </a:pPr>
            <a:r>
              <a:rPr lang="es-ES" sz="2200" dirty="0">
                <a:solidFill>
                  <a:schemeClr val="tx1"/>
                </a:solidFill>
                <a:latin typeface="Garamond" panose="02020404030301010803" pitchFamily="18" charset="0"/>
              </a:rPr>
              <a:t>Las preguntas deben definirse de manera similar en ambas fuentes de datos</a:t>
            </a:r>
            <a:endParaRPr lang="en-US" sz="2200" dirty="0">
              <a:solidFill>
                <a:schemeClr val="tx1"/>
              </a:solidFill>
              <a:latin typeface="Garamond" panose="02020404030301010803" pitchFamily="18" charset="0"/>
            </a:endParaRPr>
          </a:p>
          <a:p>
            <a:pPr lvl="3"/>
            <a:r>
              <a:rPr lang="es-ES" sz="2200" dirty="0">
                <a:solidFill>
                  <a:schemeClr val="tx1"/>
                </a:solidFill>
                <a:latin typeface="Garamond" panose="02020404030301010803" pitchFamily="18" charset="0"/>
              </a:rPr>
              <a:t>Las variables deben tener distribuciones similares</a:t>
            </a:r>
            <a:endParaRPr lang="en-US" sz="2200" dirty="0">
              <a:solidFill>
                <a:schemeClr val="tx1"/>
              </a:solidFill>
              <a:latin typeface="Garamond" panose="02020404030301010803" pitchFamily="18" charset="0"/>
            </a:endParaRPr>
          </a:p>
          <a:p>
            <a:pPr marL="457200" indent="-457200">
              <a:buFont typeface="+mj-lt"/>
              <a:buAutoNum type="arabicPeriod"/>
            </a:pPr>
            <a:r>
              <a:rPr lang="es-ES" sz="2400" dirty="0">
                <a:solidFill>
                  <a:schemeClr val="tx1"/>
                </a:solidFill>
                <a:latin typeface="Garamond" panose="02020404030301010803" pitchFamily="18" charset="0"/>
              </a:rPr>
              <a:t>Las variables comunes deben estar suficientemente correlacionadas con la medida de bienestar de intereses (ingresos o consumo)</a:t>
            </a:r>
            <a:endParaRPr lang="en-US" sz="2400" dirty="0">
              <a:solidFill>
                <a:schemeClr val="tx1"/>
              </a:solidFill>
              <a:latin typeface="Garamond" panose="02020404030301010803" pitchFamily="18" charset="0"/>
            </a:endParaRPr>
          </a:p>
          <a:p>
            <a:pPr marL="457200" indent="-457200">
              <a:buFont typeface="+mj-lt"/>
              <a:buAutoNum type="arabicPeriod"/>
            </a:pPr>
            <a:r>
              <a:rPr lang="es-ES" sz="2400" dirty="0">
                <a:solidFill>
                  <a:schemeClr val="tx1"/>
                </a:solidFill>
                <a:latin typeface="Garamond" panose="02020404030301010803" pitchFamily="18" charset="0"/>
              </a:rPr>
              <a:t>Además, necesitamos una variable de localidad para vincular el censo y la encuesta en ese nivel</a:t>
            </a:r>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7</a:t>
            </a:fld>
            <a:endParaRPr lang="en-US" dirty="0">
              <a:solidFill>
                <a:srgbClr val="000000">
                  <a:lumMod val="65000"/>
                  <a:lumOff val="35000"/>
                </a:srgbClr>
              </a:solidFill>
            </a:endParaRPr>
          </a:p>
        </p:txBody>
      </p:sp>
    </p:spTree>
    <p:extLst>
      <p:ext uri="{BB962C8B-B14F-4D97-AF65-F5344CB8AC3E}">
        <p14:creationId xmlns:p14="http://schemas.microsoft.com/office/powerpoint/2010/main" val="3475901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s-ES" sz="2800" b="1" dirty="0">
                <a:latin typeface="Garamond" panose="02020404030301010803" pitchFamily="18" charset="0"/>
              </a:rPr>
              <a:t>El modelo asumido utilizado para SAE a nivel de unidad</a:t>
            </a:r>
            <a:endParaRPr lang="en-US" sz="2800" b="1" dirty="0">
              <a:latin typeface="Garamond" panose="02020404030301010803"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type="body" sz="quarter" idx="13"/>
              </p:nvPr>
            </p:nvSpPr>
            <p:spPr>
              <a:xfrm>
                <a:off x="475914" y="1400441"/>
                <a:ext cx="11350326" cy="5043901"/>
              </a:xfrm>
            </p:spPr>
            <p:txBody>
              <a:bodyPr>
                <a:noAutofit/>
              </a:bodyPr>
              <a:lstStyle/>
              <a:p>
                <a:pPr marL="546100" lvl="3" indent="0">
                  <a:spcBef>
                    <a:spcPts val="600"/>
                  </a:spcBef>
                  <a:buNone/>
                </a:pPr>
                <a:endParaRPr lang="en-US" sz="2400" dirty="0">
                  <a:solidFill>
                    <a:schemeClr val="tx1"/>
                  </a:solidFill>
                  <a:latin typeface="Garamond" panose="02020404030301010803" pitchFamily="18" charset="0"/>
                </a:endParaRPr>
              </a:p>
              <a:p>
                <a:pPr marL="546100" lvl="3" indent="0">
                  <a:spcBef>
                    <a:spcPts val="600"/>
                  </a:spcBef>
                  <a:buNone/>
                </a:pPr>
                <a:r>
                  <a:rPr lang="es-ES" sz="2400" dirty="0">
                    <a:solidFill>
                      <a:schemeClr val="tx1"/>
                    </a:solidFill>
                    <a:latin typeface="Garamond" panose="02020404030301010803" pitchFamily="18" charset="0"/>
                  </a:rPr>
                  <a:t>El modelo de error anidado utilizado para la estimación de áreas pequeñas a nivel de unidad proviene de </a:t>
                </a:r>
                <a:r>
                  <a:rPr lang="es-ES" sz="2400" dirty="0" err="1">
                    <a:solidFill>
                      <a:schemeClr val="tx1"/>
                    </a:solidFill>
                    <a:latin typeface="Garamond" panose="02020404030301010803" pitchFamily="18" charset="0"/>
                  </a:rPr>
                  <a:t>Battese</a:t>
                </a:r>
                <a:r>
                  <a:rPr lang="es-ES" sz="2400" dirty="0">
                    <a:solidFill>
                      <a:schemeClr val="tx1"/>
                    </a:solidFill>
                    <a:latin typeface="Garamond" panose="02020404030301010803" pitchFamily="18" charset="0"/>
                  </a:rPr>
                  <a:t>, </a:t>
                </a:r>
                <a:r>
                  <a:rPr lang="es-ES" sz="2400" dirty="0" err="1">
                    <a:solidFill>
                      <a:schemeClr val="tx1"/>
                    </a:solidFill>
                    <a:latin typeface="Garamond" panose="02020404030301010803" pitchFamily="18" charset="0"/>
                  </a:rPr>
                  <a:t>Harter</a:t>
                </a:r>
                <a:r>
                  <a:rPr lang="es-ES" sz="2400" dirty="0">
                    <a:solidFill>
                      <a:schemeClr val="tx1"/>
                    </a:solidFill>
                    <a:latin typeface="Garamond" panose="02020404030301010803" pitchFamily="18" charset="0"/>
                  </a:rPr>
                  <a:t> y Fuller (1988)</a:t>
                </a:r>
                <a:r>
                  <a:rPr lang="en-US" sz="2400" dirty="0">
                    <a:solidFill>
                      <a:schemeClr val="tx1"/>
                    </a:solidFill>
                    <a:latin typeface="Garamond" panose="02020404030301010803" pitchFamily="18" charset="0"/>
                  </a:rPr>
                  <a:t>:</a:t>
                </a:r>
              </a:p>
              <a:p>
                <a:pPr marL="546100" lvl="3" indent="0">
                  <a:spcBef>
                    <a:spcPts val="600"/>
                  </a:spcBef>
                  <a:buNone/>
                </a:pPr>
                <a:endParaRPr lang="en-US" sz="2400" dirty="0">
                  <a:solidFill>
                    <a:schemeClr val="tx1"/>
                  </a:solidFill>
                  <a:latin typeface="Garamond" panose="02020404030301010803" pitchFamily="18" charset="0"/>
                </a:endParaRPr>
              </a:p>
              <a:p>
                <a:pPr marL="546100" lvl="3" indent="0">
                  <a:spcBef>
                    <a:spcPts val="600"/>
                  </a:spcBef>
                  <a:buNone/>
                </a:pPr>
                <a:r>
                  <a:rPr lang="en-US" sz="2400" dirty="0">
                    <a:solidFill>
                      <a:schemeClr val="tx1"/>
                    </a:solidFill>
                    <a:latin typeface="Garamond" panose="02020404030301010803" pitchFamily="18" charset="0"/>
                  </a:rPr>
                  <a:t>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𝛽</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𝜂</m:t>
                        </m:r>
                      </m:e>
                      <m:sub>
                        <m:r>
                          <a:rPr lang="en-US" sz="2400" b="0" i="1" smtClean="0">
                            <a:solidFill>
                              <a:schemeClr val="tx1"/>
                            </a:solidFill>
                            <a:latin typeface="Cambria Math" panose="02040503050406030204" pitchFamily="18" charset="0"/>
                          </a:rPr>
                          <m:t>𝑐</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𝑒</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h</m:t>
                    </m:r>
                    <m:r>
                      <a:rPr lang="en-US" sz="2400" b="0" i="1" smtClean="0">
                        <a:solidFill>
                          <a:schemeClr val="tx1"/>
                        </a:solidFill>
                        <a:latin typeface="Cambria Math" panose="02040503050406030204" pitchFamily="18" charset="0"/>
                      </a:rPr>
                      <m:t>=1,…,</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𝑁</m:t>
                        </m:r>
                      </m:e>
                      <m:sub>
                        <m:r>
                          <a:rPr lang="en-US" sz="2400" b="0" i="1" smtClean="0">
                            <a:solidFill>
                              <a:schemeClr val="tx1"/>
                            </a:solidFill>
                            <a:latin typeface="Cambria Math" panose="02040503050406030204" pitchFamily="18" charset="0"/>
                          </a:rPr>
                          <m:t>𝑐</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𝑐</m:t>
                    </m:r>
                    <m:r>
                      <a:rPr lang="en-US" sz="2400" b="0" i="1" smtClean="0">
                        <a:solidFill>
                          <a:schemeClr val="tx1"/>
                        </a:solidFill>
                        <a:latin typeface="Cambria Math" panose="02040503050406030204" pitchFamily="18" charset="0"/>
                      </a:rPr>
                      <m:t>=1,…,</m:t>
                    </m:r>
                    <m:r>
                      <a:rPr lang="en-US" sz="2400" b="0" i="1" smtClean="0">
                        <a:solidFill>
                          <a:schemeClr val="tx1"/>
                        </a:solidFill>
                        <a:latin typeface="Cambria Math" panose="02040503050406030204" pitchFamily="18" charset="0"/>
                      </a:rPr>
                      <m:t>𝐶</m:t>
                    </m:r>
                  </m:oMath>
                </a14:m>
                <a:endParaRPr lang="en-US" sz="2400" dirty="0">
                  <a:solidFill>
                    <a:schemeClr val="tx1"/>
                  </a:solidFill>
                  <a:latin typeface="Garamond" panose="02020404030301010803" pitchFamily="18" charset="0"/>
                </a:endParaRPr>
              </a:p>
              <a:p>
                <a:pPr marL="546100" lvl="3" indent="0">
                  <a:spcBef>
                    <a:spcPts val="600"/>
                  </a:spcBef>
                  <a:buNone/>
                </a:pPr>
                <a:endParaRPr lang="en-US" sz="2400" dirty="0">
                  <a:solidFill>
                    <a:schemeClr val="tx1"/>
                  </a:solidFill>
                  <a:latin typeface="Garamond" panose="02020404030301010803" pitchFamily="18" charset="0"/>
                </a:endParaRPr>
              </a:p>
              <a:p>
                <a:pPr marL="546100" lvl="3" indent="0">
                  <a:spcBef>
                    <a:spcPts val="600"/>
                  </a:spcBef>
                  <a:buNone/>
                </a:pPr>
                <a:r>
                  <a:rPr lang="en-US" sz="2400" dirty="0">
                    <a:solidFill>
                      <a:schemeClr val="tx1"/>
                    </a:solidFill>
                    <a:latin typeface="Garamond" panose="02020404030301010803" pitchFamily="18" charset="0"/>
                  </a:rPr>
                  <a:t>	</a:t>
                </a:r>
                <a:r>
                  <a:rPr lang="en-US" sz="2400" dirty="0" err="1">
                    <a:solidFill>
                      <a:schemeClr val="tx1"/>
                    </a:solidFill>
                    <a:latin typeface="Garamond" panose="02020404030301010803" pitchFamily="18" charset="0"/>
                  </a:rPr>
                  <a:t>Dónde</a:t>
                </a:r>
                <a:r>
                  <a:rPr lang="en-US" sz="2400" dirty="0">
                    <a:solidFill>
                      <a:schemeClr val="tx1"/>
                    </a:solidFill>
                    <a:latin typeface="Garamond" panose="02020404030301010803" pitchFamily="18" charset="0"/>
                  </a:rPr>
                  <a:t>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𝜂</m:t>
                        </m:r>
                      </m:e>
                      <m:sub>
                        <m:r>
                          <a:rPr lang="en-US" sz="2400" b="0" i="1" smtClean="0">
                            <a:solidFill>
                              <a:schemeClr val="tx1"/>
                            </a:solidFill>
                            <a:latin typeface="Cambria Math" panose="02040503050406030204" pitchFamily="18" charset="0"/>
                          </a:rPr>
                          <m:t>𝑐</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𝑁</m:t>
                    </m:r>
                    <m:r>
                      <a:rPr lang="en-US" sz="2400" b="0" i="1" smtClean="0">
                        <a:solidFill>
                          <a:schemeClr val="tx1"/>
                        </a:solidFill>
                        <a:latin typeface="Cambria Math" panose="02040503050406030204" pitchFamily="18" charset="0"/>
                      </a:rPr>
                      <m:t>(0,</m:t>
                    </m: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𝜎</m:t>
                        </m:r>
                      </m:e>
                      <m:sub>
                        <m:r>
                          <a:rPr lang="en-US" sz="2400" b="0" i="1" smtClean="0">
                            <a:solidFill>
                              <a:schemeClr val="tx1"/>
                            </a:solidFill>
                            <a:latin typeface="Cambria Math" panose="02040503050406030204" pitchFamily="18" charset="0"/>
                          </a:rPr>
                          <m:t>𝜂</m:t>
                        </m:r>
                      </m:sub>
                      <m:sup>
                        <m:r>
                          <a:rPr lang="en-US" sz="2400" b="0" i="1" smtClean="0">
                            <a:solidFill>
                              <a:schemeClr val="tx1"/>
                            </a:solidFill>
                            <a:latin typeface="Cambria Math" panose="02040503050406030204" pitchFamily="18" charset="0"/>
                          </a:rPr>
                          <m:t>2</m:t>
                        </m:r>
                      </m:sup>
                    </m:sSubSup>
                    <m:r>
                      <a:rPr lang="en-US" sz="2400" b="0" i="1" smtClean="0">
                        <a:solidFill>
                          <a:schemeClr val="tx1"/>
                        </a:solidFill>
                        <a:latin typeface="Cambria Math" panose="02040503050406030204" pitchFamily="18" charset="0"/>
                      </a:rPr>
                      <m:t>)</m:t>
                    </m:r>
                  </m:oMath>
                </a14:m>
                <a:r>
                  <a:rPr lang="en-US" sz="2400" dirty="0">
                    <a:solidFill>
                      <a:schemeClr val="tx1"/>
                    </a:solidFill>
                    <a:latin typeface="Garamond" panose="02020404030301010803" pitchFamily="18" charset="0"/>
                  </a:rPr>
                  <a:t> y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𝑒</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𝑁</m:t>
                    </m:r>
                    <m:r>
                      <a:rPr lang="en-US" sz="2400" b="0" i="1" smtClean="0">
                        <a:solidFill>
                          <a:schemeClr val="tx1"/>
                        </a:solidFill>
                        <a:latin typeface="Cambria Math" panose="02040503050406030204" pitchFamily="18" charset="0"/>
                      </a:rPr>
                      <m:t>(0,</m:t>
                    </m: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𝜎</m:t>
                        </m:r>
                      </m:e>
                      <m:sub>
                        <m:r>
                          <a:rPr lang="en-US" sz="2400" b="0" i="1" smtClean="0">
                            <a:solidFill>
                              <a:schemeClr val="tx1"/>
                            </a:solidFill>
                            <a:latin typeface="Cambria Math" panose="02040503050406030204" pitchFamily="18" charset="0"/>
                          </a:rPr>
                          <m:t>𝑒</m:t>
                        </m:r>
                      </m:sub>
                      <m:sup>
                        <m:r>
                          <a:rPr lang="en-US" sz="2400" b="0" i="1" smtClean="0">
                            <a:solidFill>
                              <a:schemeClr val="tx1"/>
                            </a:solidFill>
                            <a:latin typeface="Cambria Math" panose="02040503050406030204" pitchFamily="18" charset="0"/>
                          </a:rPr>
                          <m:t>2</m:t>
                        </m:r>
                      </m:sup>
                    </m:sSubSup>
                    <m:r>
                      <a:rPr lang="en-US" sz="2400" b="0" i="1" smtClean="0">
                        <a:solidFill>
                          <a:schemeClr val="tx1"/>
                        </a:solidFill>
                        <a:latin typeface="Cambria Math" panose="02040503050406030204" pitchFamily="18" charset="0"/>
                      </a:rPr>
                      <m:t>)</m:t>
                    </m:r>
                  </m:oMath>
                </a14:m>
                <a:endParaRPr lang="en-US" sz="2400" dirty="0">
                  <a:solidFill>
                    <a:schemeClr val="tx1"/>
                  </a:solidFill>
                  <a:latin typeface="Garamond" panose="02020404030301010803" pitchFamily="18" charset="0"/>
                </a:endParaRPr>
              </a:p>
              <a:p>
                <a:pPr lvl="3">
                  <a:spcBef>
                    <a:spcPts val="600"/>
                  </a:spcBef>
                </a:pPr>
                <a:r>
                  <a:rPr lang="en-US" sz="2400" i="1" dirty="0">
                    <a:solidFill>
                      <a:schemeClr val="tx1"/>
                    </a:solidFill>
                    <a:latin typeface="Garamond" panose="02020404030301010803" pitchFamily="18" charset="0"/>
                  </a:rPr>
                  <a:t>C </a:t>
                </a:r>
                <a:r>
                  <a:rPr lang="en-US" sz="2400" dirty="0">
                    <a:solidFill>
                      <a:schemeClr val="tx1"/>
                    </a:solidFill>
                    <a:latin typeface="Garamond" panose="02020404030301010803" pitchFamily="18" charset="0"/>
                  </a:rPr>
                  <a:t> </a:t>
                </a:r>
                <a:r>
                  <a:rPr lang="es-ES" sz="2400" dirty="0">
                    <a:solidFill>
                      <a:schemeClr val="tx1"/>
                    </a:solidFill>
                    <a:latin typeface="Garamond" panose="02020404030301010803" pitchFamily="18" charset="0"/>
                  </a:rPr>
                  <a:t>es el número de </a:t>
                </a:r>
                <a:r>
                  <a:rPr lang="es-ES" sz="2400" dirty="0" err="1">
                    <a:solidFill>
                      <a:schemeClr val="tx1"/>
                    </a:solidFill>
                    <a:latin typeface="Garamond" panose="02020404030301010803" pitchFamily="18" charset="0"/>
                  </a:rPr>
                  <a:t>areas</a:t>
                </a:r>
                <a:r>
                  <a:rPr lang="en-US" sz="2400" dirty="0">
                    <a:solidFill>
                      <a:schemeClr val="tx1"/>
                    </a:solidFill>
                    <a:latin typeface="Garamond" panose="02020404030301010803" pitchFamily="18" charset="0"/>
                  </a:rPr>
                  <a:t>,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𝑁</m:t>
                        </m:r>
                      </m:e>
                      <m:sub>
                        <m:r>
                          <a:rPr lang="en-US" sz="2400" b="0" i="1" smtClean="0">
                            <a:solidFill>
                              <a:schemeClr val="tx1"/>
                            </a:solidFill>
                            <a:latin typeface="Cambria Math" panose="02040503050406030204" pitchFamily="18" charset="0"/>
                          </a:rPr>
                          <m:t>𝑐</m:t>
                        </m:r>
                      </m:sub>
                    </m:sSub>
                  </m:oMath>
                </a14:m>
                <a:r>
                  <a:rPr lang="en-US" sz="2400" i="1" dirty="0">
                    <a:solidFill>
                      <a:schemeClr val="tx1"/>
                    </a:solidFill>
                    <a:latin typeface="Garamond" panose="02020404030301010803" pitchFamily="18" charset="0"/>
                  </a:rPr>
                  <a:t> </a:t>
                </a:r>
                <a:r>
                  <a:rPr lang="es-ES" sz="2400" dirty="0">
                    <a:solidFill>
                      <a:schemeClr val="tx1"/>
                    </a:solidFill>
                    <a:latin typeface="Garamond" panose="02020404030301010803" pitchFamily="18" charset="0"/>
                  </a:rPr>
                  <a:t>es el número de observaciones en el lugar</a:t>
                </a:r>
                <a:r>
                  <a:rPr lang="en-US" sz="2400" dirty="0">
                    <a:solidFill>
                      <a:schemeClr val="tx1"/>
                    </a:solidFill>
                    <a:latin typeface="Garamond" panose="02020404030301010803" pitchFamily="18" charset="0"/>
                  </a:rPr>
                  <a:t> </a:t>
                </a:r>
                <a14:m>
                  <m:oMath xmlns:m="http://schemas.openxmlformats.org/officeDocument/2006/math">
                    <m:r>
                      <a:rPr lang="en-US" sz="2400" b="0" i="1" smtClean="0">
                        <a:solidFill>
                          <a:schemeClr val="tx1"/>
                        </a:solidFill>
                        <a:latin typeface="Cambria Math" panose="02040503050406030204" pitchFamily="18" charset="0"/>
                      </a:rPr>
                      <m:t>𝑐</m:t>
                    </m:r>
                  </m:oMath>
                </a14:m>
                <a:endParaRPr lang="en-US" sz="2400" i="1" dirty="0">
                  <a:solidFill>
                    <a:schemeClr val="tx1"/>
                  </a:solidFill>
                  <a:latin typeface="Garamond" panose="02020404030301010803" pitchFamily="18" charset="0"/>
                </a:endParaRPr>
              </a:p>
              <a:p>
                <a:pPr lvl="3">
                  <a:spcBef>
                    <a:spcPts val="600"/>
                  </a:spcBef>
                </a:pPr>
                <a:r>
                  <a:rPr lang="es-ES" sz="2400" dirty="0">
                    <a:solidFill>
                      <a:schemeClr val="tx1"/>
                    </a:solidFill>
                    <a:latin typeface="Garamond" panose="02020404030301010803" pitchFamily="18" charset="0"/>
                  </a:rPr>
                  <a:t>El modelo se utilizó originalmente para producir estimaciones de la superficie de cultivo de maíz y soja a nivel de condado para Iowa, EE.UU. por </a:t>
                </a:r>
                <a:r>
                  <a:rPr lang="es-ES" sz="2400" dirty="0" err="1">
                    <a:solidFill>
                      <a:schemeClr val="tx1"/>
                    </a:solidFill>
                    <a:latin typeface="Garamond" panose="02020404030301010803" pitchFamily="18" charset="0"/>
                  </a:rPr>
                  <a:t>Battese</a:t>
                </a:r>
                <a:r>
                  <a:rPr lang="es-ES" sz="2400" dirty="0">
                    <a:solidFill>
                      <a:schemeClr val="tx1"/>
                    </a:solidFill>
                    <a:latin typeface="Garamond" panose="02020404030301010803" pitchFamily="18" charset="0"/>
                  </a:rPr>
                  <a:t>, </a:t>
                </a:r>
                <a:r>
                  <a:rPr lang="es-ES" sz="2400" dirty="0" err="1">
                    <a:solidFill>
                      <a:schemeClr val="tx1"/>
                    </a:solidFill>
                    <a:latin typeface="Garamond" panose="02020404030301010803" pitchFamily="18" charset="0"/>
                  </a:rPr>
                  <a:t>Harter</a:t>
                </a:r>
                <a:r>
                  <a:rPr lang="es-ES" sz="2400" dirty="0">
                    <a:solidFill>
                      <a:schemeClr val="tx1"/>
                    </a:solidFill>
                    <a:latin typeface="Garamond" panose="02020404030301010803" pitchFamily="18" charset="0"/>
                  </a:rPr>
                  <a:t> y Fuller</a:t>
                </a:r>
                <a:r>
                  <a:rPr lang="en-US" sz="2400" dirty="0">
                    <a:solidFill>
                      <a:schemeClr val="tx1"/>
                    </a:solidFill>
                    <a:latin typeface="Garamond" panose="02020404030301010803" pitchFamily="18" charset="0"/>
                  </a:rPr>
                  <a:t>(1988)</a:t>
                </a:r>
              </a:p>
              <a:p>
                <a:pPr lvl="3">
                  <a:spcBef>
                    <a:spcPts val="600"/>
                  </a:spcBef>
                </a:pPr>
                <a:r>
                  <a:rPr lang="es-ES" sz="2400" dirty="0">
                    <a:solidFill>
                      <a:schemeClr val="tx1"/>
                    </a:solidFill>
                    <a:latin typeface="Garamond" panose="02020404030301010803" pitchFamily="18" charset="0"/>
                  </a:rPr>
                  <a:t>El modelo asume </a:t>
                </a:r>
                <a:r>
                  <a:rPr lang="es-ES" sz="2400" b="1" dirty="0">
                    <a:solidFill>
                      <a:schemeClr val="tx1"/>
                    </a:solidFill>
                    <a:latin typeface="Garamond" panose="02020404030301010803" pitchFamily="18" charset="0"/>
                  </a:rPr>
                  <a:t>errores distribuidos normalmente</a:t>
                </a:r>
                <a:endParaRPr lang="en-US" sz="2400" b="1" dirty="0">
                  <a:solidFill>
                    <a:schemeClr val="tx1"/>
                  </a:solidFill>
                  <a:latin typeface="Garamond" panose="02020404030301010803"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type="body" sz="quarter" idx="13"/>
              </p:nvPr>
            </p:nvSpPr>
            <p:spPr>
              <a:xfrm>
                <a:off x="475914" y="1400441"/>
                <a:ext cx="11350326" cy="5043901"/>
              </a:xfrm>
              <a:blipFill>
                <a:blip r:embed="rId3"/>
                <a:stretch>
                  <a:fillRect r="-1074" b="-4111"/>
                </a:stretch>
              </a:blipFill>
            </p:spPr>
            <p:txBody>
              <a:bodyPr/>
              <a:lstStyle/>
              <a:p>
                <a:r>
                  <a:rPr lang="en-US">
                    <a:noFill/>
                  </a:rPr>
                  <a:t> </a:t>
                </a:r>
              </a:p>
            </p:txBody>
          </p:sp>
        </mc:Fallback>
      </mc:AlternateContent>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1755145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histogram&#10;&#10;Description automatically generated">
            <a:extLst>
              <a:ext uri="{FF2B5EF4-FFF2-40B4-BE49-F238E27FC236}">
                <a16:creationId xmlns:a16="http://schemas.microsoft.com/office/drawing/2014/main" id="{F6EBF33B-A96D-49C8-8AF4-3918F36B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7062" y="1514092"/>
            <a:ext cx="3287121" cy="2391335"/>
          </a:xfrm>
          <a:prstGeom prst="rect">
            <a:avLst/>
          </a:prstGeom>
        </p:spPr>
      </p:pic>
      <p:pic>
        <p:nvPicPr>
          <p:cNvPr id="8" name="Picture 7" descr="Chart, histogram&#10;&#10;Description automatically generated">
            <a:extLst>
              <a:ext uri="{FF2B5EF4-FFF2-40B4-BE49-F238E27FC236}">
                <a16:creationId xmlns:a16="http://schemas.microsoft.com/office/drawing/2014/main" id="{772200B8-5298-4254-866E-78C77C2854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050" y="1487521"/>
            <a:ext cx="3287120" cy="2390633"/>
          </a:xfrm>
          <a:prstGeom prst="rect">
            <a:avLst/>
          </a:prstGeom>
        </p:spPr>
      </p:pic>
      <p:sp>
        <p:nvSpPr>
          <p:cNvPr id="2" name="Title 1"/>
          <p:cNvSpPr>
            <a:spLocks noGrp="1"/>
          </p:cNvSpPr>
          <p:nvPr>
            <p:ph type="title"/>
          </p:nvPr>
        </p:nvSpPr>
        <p:spPr/>
        <p:txBody>
          <a:bodyPr/>
          <a:lstStyle/>
          <a:p>
            <a:pPr marL="0" indent="0"/>
            <a:r>
              <a:rPr lang="es-ES" sz="2800" b="1">
                <a:solidFill>
                  <a:schemeClr val="tx1">
                    <a:lumMod val="90000"/>
                    <a:lumOff val="10000"/>
                  </a:schemeClr>
                </a:solidFill>
                <a:latin typeface="Garamond" panose="02020404030301010803" pitchFamily="18" charset="0"/>
              </a:rPr>
              <a:t>La transformación es necesaria para lograr una distribución aproximadamente normal</a:t>
            </a:r>
            <a:endParaRPr lang="en-US" sz="2800" b="1" dirty="0">
              <a:solidFill>
                <a:schemeClr val="tx1">
                  <a:lumMod val="90000"/>
                  <a:lumOff val="10000"/>
                </a:schemeClr>
              </a:solidFill>
              <a:latin typeface="Garamond" panose="02020404030301010803" pitchFamily="18" charset="0"/>
            </a:endParaRPr>
          </a:p>
        </p:txBody>
      </p:sp>
      <p:sp>
        <p:nvSpPr>
          <p:cNvPr id="3" name="Content Placeholder 2"/>
          <p:cNvSpPr>
            <a:spLocks noGrp="1"/>
          </p:cNvSpPr>
          <p:nvPr>
            <p:ph type="body" sz="quarter" idx="13"/>
          </p:nvPr>
        </p:nvSpPr>
        <p:spPr>
          <a:xfrm>
            <a:off x="475914" y="1400441"/>
            <a:ext cx="11350326" cy="5043901"/>
          </a:xfrm>
        </p:spPr>
        <p:txBody>
          <a:bodyPr>
            <a:noAutofit/>
          </a:bodyPr>
          <a:lstStyle/>
          <a:p>
            <a:pPr marL="546100" lvl="3" indent="0">
              <a:spcBef>
                <a:spcPts val="600"/>
              </a:spcBef>
              <a:buNone/>
            </a:pPr>
            <a:endParaRPr lang="en-US" sz="2400" dirty="0">
              <a:solidFill>
                <a:schemeClr val="tx1"/>
              </a:solidFill>
              <a:latin typeface="Garamond" panose="02020404030301010803" pitchFamily="18" charset="0"/>
            </a:endParaRPr>
          </a:p>
          <a:p>
            <a:pPr lvl="4"/>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marL="546100" lvl="3" indent="0">
              <a:buNone/>
            </a:pPr>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6" name="Picture 5" descr="Chart, histogram&#10;&#10;Description automatically generated">
            <a:extLst>
              <a:ext uri="{FF2B5EF4-FFF2-40B4-BE49-F238E27FC236}">
                <a16:creationId xmlns:a16="http://schemas.microsoft.com/office/drawing/2014/main" id="{02ADF5A7-278F-4616-965C-202859A2EC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573" y="1514092"/>
            <a:ext cx="3250585" cy="2364062"/>
          </a:xfrm>
          <a:prstGeom prst="rect">
            <a:avLst/>
          </a:prstGeom>
        </p:spPr>
      </p:pic>
      <p:sp>
        <p:nvSpPr>
          <p:cNvPr id="11" name="TextBox 10">
            <a:extLst>
              <a:ext uri="{FF2B5EF4-FFF2-40B4-BE49-F238E27FC236}">
                <a16:creationId xmlns:a16="http://schemas.microsoft.com/office/drawing/2014/main" id="{FB9A20A0-D381-44FE-916E-E48A9A242A87}"/>
              </a:ext>
            </a:extLst>
          </p:cNvPr>
          <p:cNvSpPr txBox="1"/>
          <p:nvPr/>
        </p:nvSpPr>
        <p:spPr>
          <a:xfrm>
            <a:off x="1557893" y="1229660"/>
            <a:ext cx="1003300" cy="369332"/>
          </a:xfrm>
          <a:prstGeom prst="rect">
            <a:avLst/>
          </a:prstGeom>
          <a:noFill/>
        </p:spPr>
        <p:txBody>
          <a:bodyPr wrap="square" rtlCol="0">
            <a:spAutoFit/>
          </a:bodyPr>
          <a:lstStyle/>
          <a:p>
            <a:r>
              <a:rPr lang="en-US" dirty="0"/>
              <a:t>Nat. log</a:t>
            </a:r>
          </a:p>
        </p:txBody>
      </p:sp>
      <p:sp>
        <p:nvSpPr>
          <p:cNvPr id="12" name="TextBox 11">
            <a:extLst>
              <a:ext uri="{FF2B5EF4-FFF2-40B4-BE49-F238E27FC236}">
                <a16:creationId xmlns:a16="http://schemas.microsoft.com/office/drawing/2014/main" id="{5A1E4875-5BA6-4614-B66D-0FB067C0711A}"/>
              </a:ext>
            </a:extLst>
          </p:cNvPr>
          <p:cNvSpPr txBox="1"/>
          <p:nvPr/>
        </p:nvSpPr>
        <p:spPr>
          <a:xfrm>
            <a:off x="5226658" y="1227160"/>
            <a:ext cx="2270126" cy="369332"/>
          </a:xfrm>
          <a:prstGeom prst="rect">
            <a:avLst/>
          </a:prstGeom>
          <a:noFill/>
        </p:spPr>
        <p:txBody>
          <a:bodyPr wrap="square" rtlCol="0">
            <a:spAutoFit/>
          </a:bodyPr>
          <a:lstStyle/>
          <a:p>
            <a:r>
              <a:rPr lang="en-US" dirty="0"/>
              <a:t>Box-Cox of Nat. log</a:t>
            </a:r>
          </a:p>
        </p:txBody>
      </p:sp>
      <p:sp>
        <p:nvSpPr>
          <p:cNvPr id="13" name="TextBox 12">
            <a:extLst>
              <a:ext uri="{FF2B5EF4-FFF2-40B4-BE49-F238E27FC236}">
                <a16:creationId xmlns:a16="http://schemas.microsoft.com/office/drawing/2014/main" id="{C320EEC2-7C0B-4951-A4F0-2F8880CCA561}"/>
              </a:ext>
            </a:extLst>
          </p:cNvPr>
          <p:cNvSpPr txBox="1"/>
          <p:nvPr/>
        </p:nvSpPr>
        <p:spPr>
          <a:xfrm>
            <a:off x="9699251" y="1215774"/>
            <a:ext cx="1242039" cy="369332"/>
          </a:xfrm>
          <a:prstGeom prst="rect">
            <a:avLst/>
          </a:prstGeom>
          <a:noFill/>
        </p:spPr>
        <p:txBody>
          <a:bodyPr wrap="square" rtlCol="0">
            <a:spAutoFit/>
          </a:bodyPr>
          <a:lstStyle/>
          <a:p>
            <a:r>
              <a:rPr lang="en-US" dirty="0"/>
              <a:t>Log shift</a:t>
            </a:r>
          </a:p>
        </p:txBody>
      </p:sp>
      <p:pic>
        <p:nvPicPr>
          <p:cNvPr id="14" name="Picture 13" descr="Chart, box and whisker chart&#10;&#10;Description automatically generated">
            <a:extLst>
              <a:ext uri="{FF2B5EF4-FFF2-40B4-BE49-F238E27FC236}">
                <a16:creationId xmlns:a16="http://schemas.microsoft.com/office/drawing/2014/main" id="{9845D7B9-FE19-4C50-BD61-F58CA85D0B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7892" y="4046989"/>
            <a:ext cx="3869785" cy="2815488"/>
          </a:xfrm>
          <a:prstGeom prst="rect">
            <a:avLst/>
          </a:prstGeom>
        </p:spPr>
      </p:pic>
      <p:pic>
        <p:nvPicPr>
          <p:cNvPr id="15" name="Picture 14" descr="Chart, box and whisker chart&#10;&#10;Description automatically generated">
            <a:extLst>
              <a:ext uri="{FF2B5EF4-FFF2-40B4-BE49-F238E27FC236}">
                <a16:creationId xmlns:a16="http://schemas.microsoft.com/office/drawing/2014/main" id="{30CFAA4E-A124-442C-B397-6FE2BC600D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2937" y="3965234"/>
            <a:ext cx="3938353" cy="2865374"/>
          </a:xfrm>
          <a:prstGeom prst="rect">
            <a:avLst/>
          </a:prstGeom>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40914777-FDDE-49C6-8F79-CE3D105C1F0A}"/>
                  </a:ext>
                </a:extLst>
              </p:cNvPr>
              <p:cNvSpPr txBox="1"/>
              <p:nvPr/>
            </p:nvSpPr>
            <p:spPr>
              <a:xfrm>
                <a:off x="303573" y="5037534"/>
                <a:ext cx="1384300" cy="646331"/>
              </a:xfrm>
              <a:prstGeom prst="rect">
                <a:avLst/>
              </a:prstGeom>
              <a:noFill/>
            </p:spPr>
            <p:txBody>
              <a:bodyPr wrap="square" rtlCol="0">
                <a:spAutoFit/>
              </a:bodyPr>
              <a:lstStyle/>
              <a:p>
                <a:r>
                  <a:rPr lang="en-US" dirty="0" err="1"/>
                  <a:t>Sesgo</a:t>
                </a:r>
                <a:r>
                  <a:rPr lang="en-US" dirty="0"/>
                  <a:t> (</a:t>
                </a:r>
                <a14:m>
                  <m:oMath xmlns:m="http://schemas.openxmlformats.org/officeDocument/2006/math">
                    <m:r>
                      <a:rPr lang="en-US" b="0" i="1" smtClean="0">
                        <a:latin typeface="Cambria Math" panose="02040503050406030204" pitchFamily="18" charset="0"/>
                      </a:rPr>
                      <m:t>𝐶𝐸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𝑎</m:t>
                        </m:r>
                      </m:sub>
                    </m:sSub>
                  </m:oMath>
                </a14:m>
                <a:r>
                  <a:rPr lang="en-US" dirty="0"/>
                  <a:t>)</a:t>
                </a:r>
              </a:p>
            </p:txBody>
          </p:sp>
        </mc:Choice>
        <mc:Fallback>
          <p:sp>
            <p:nvSpPr>
              <p:cNvPr id="16" name="TextBox 15">
                <a:extLst>
                  <a:ext uri="{FF2B5EF4-FFF2-40B4-BE49-F238E27FC236}">
                    <a16:creationId xmlns:a16="http://schemas.microsoft.com/office/drawing/2014/main" id="{40914777-FDDE-49C6-8F79-CE3D105C1F0A}"/>
                  </a:ext>
                </a:extLst>
              </p:cNvPr>
              <p:cNvSpPr txBox="1">
                <a:spLocks noRot="1" noChangeAspect="1" noMove="1" noResize="1" noEditPoints="1" noAdjustHandles="1" noChangeArrowheads="1" noChangeShapeType="1" noTextEdit="1"/>
              </p:cNvSpPr>
              <p:nvPr/>
            </p:nvSpPr>
            <p:spPr>
              <a:xfrm>
                <a:off x="303573" y="5037534"/>
                <a:ext cx="1384300" cy="646331"/>
              </a:xfrm>
              <a:prstGeom prst="rect">
                <a:avLst/>
              </a:prstGeom>
              <a:blipFill>
                <a:blip r:embed="rId8"/>
                <a:stretch>
                  <a:fillRect l="-3965"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E24CD16-84E7-4AF5-8838-10390F3320A7}"/>
                  </a:ext>
                </a:extLst>
              </p:cNvPr>
              <p:cNvSpPr txBox="1"/>
              <p:nvPr/>
            </p:nvSpPr>
            <p:spPr>
              <a:xfrm>
                <a:off x="5649505" y="5038476"/>
                <a:ext cx="1511300" cy="369332"/>
              </a:xfrm>
              <a:prstGeom prst="rect">
                <a:avLst/>
              </a:prstGeom>
              <a:noFill/>
            </p:spPr>
            <p:txBody>
              <a:bodyPr wrap="square" rtlCol="0">
                <a:spAutoFit/>
              </a:bodyPr>
              <a:lstStyle/>
              <a:p>
                <a:r>
                  <a:rPr lang="en-US" dirty="0"/>
                  <a:t>MSE (</a:t>
                </a:r>
                <a14:m>
                  <m:oMath xmlns:m="http://schemas.openxmlformats.org/officeDocument/2006/math">
                    <m:r>
                      <a:rPr lang="en-US" b="0" i="1" smtClean="0">
                        <a:latin typeface="Cambria Math" panose="02040503050406030204" pitchFamily="18" charset="0"/>
                      </a:rPr>
                      <m:t>𝐶𝐸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𝑎</m:t>
                        </m:r>
                      </m:sub>
                    </m:sSub>
                  </m:oMath>
                </a14:m>
                <a:r>
                  <a:rPr lang="en-US" dirty="0"/>
                  <a:t>)</a:t>
                </a:r>
              </a:p>
            </p:txBody>
          </p:sp>
        </mc:Choice>
        <mc:Fallback xmlns="">
          <p:sp>
            <p:nvSpPr>
              <p:cNvPr id="17" name="TextBox 16">
                <a:extLst>
                  <a:ext uri="{FF2B5EF4-FFF2-40B4-BE49-F238E27FC236}">
                    <a16:creationId xmlns:a16="http://schemas.microsoft.com/office/drawing/2014/main" id="{9E24CD16-84E7-4AF5-8838-10390F3320A7}"/>
                  </a:ext>
                </a:extLst>
              </p:cNvPr>
              <p:cNvSpPr txBox="1">
                <a:spLocks noRot="1" noChangeAspect="1" noMove="1" noResize="1" noEditPoints="1" noAdjustHandles="1" noChangeArrowheads="1" noChangeShapeType="1" noTextEdit="1"/>
              </p:cNvSpPr>
              <p:nvPr/>
            </p:nvSpPr>
            <p:spPr>
              <a:xfrm>
                <a:off x="5649505" y="5038476"/>
                <a:ext cx="1511300" cy="369332"/>
              </a:xfrm>
              <a:prstGeom prst="rect">
                <a:avLst/>
              </a:prstGeom>
              <a:blipFill>
                <a:blip r:embed="rId9"/>
                <a:stretch>
                  <a:fillRect l="-3629"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608955289"/>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ull Page Interior">
  <a:themeElements>
    <a:clrScheme name="World Bank">
      <a:dk1>
        <a:srgbClr val="002345"/>
      </a:dk1>
      <a:lt1>
        <a:sysClr val="window" lastClr="FFFFFF"/>
      </a:lt1>
      <a:dk2>
        <a:srgbClr val="000000"/>
      </a:dk2>
      <a:lt2>
        <a:srgbClr val="00ADE4"/>
      </a:lt2>
      <a:accent1>
        <a:srgbClr val="000000"/>
      </a:accent1>
      <a:accent2>
        <a:srgbClr val="7F7F7F"/>
      </a:accent2>
      <a:accent3>
        <a:srgbClr val="00ADE4"/>
      </a:accent3>
      <a:accent4>
        <a:srgbClr val="021F43"/>
      </a:accent4>
      <a:accent5>
        <a:srgbClr val="006450"/>
      </a:accent5>
      <a:accent6>
        <a:srgbClr val="F78D28"/>
      </a:accent6>
      <a:hlink>
        <a:srgbClr val="00AB51"/>
      </a:hlink>
      <a:folHlink>
        <a:srgbClr val="614776"/>
      </a:folHlink>
    </a:clrScheme>
    <a:fontScheme name="World Bank Arial">
      <a:majorFont>
        <a:latin typeface="Arial Bold"/>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rigin">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otalTime>3274</TotalTime>
  <Words>2385</Words>
  <Application>Microsoft Office PowerPoint</Application>
  <PresentationFormat>Widescreen</PresentationFormat>
  <Paragraphs>189</Paragraphs>
  <Slides>24</Slides>
  <Notes>15</Notes>
  <HiddenSlides>0</HiddenSlides>
  <MMClips>0</MMClips>
  <ScaleCrop>false</ScaleCrop>
  <HeadingPairs>
    <vt:vector size="6" baseType="variant">
      <vt:variant>
        <vt:lpstr>Fonts Used</vt:lpstr>
      </vt:variant>
      <vt:variant>
        <vt:i4>15</vt:i4>
      </vt:variant>
      <vt:variant>
        <vt:lpstr>Theme</vt:lpstr>
      </vt:variant>
      <vt:variant>
        <vt:i4>3</vt:i4>
      </vt:variant>
      <vt:variant>
        <vt:lpstr>Slide Titles</vt:lpstr>
      </vt:variant>
      <vt:variant>
        <vt:i4>24</vt:i4>
      </vt:variant>
    </vt:vector>
  </HeadingPairs>
  <TitlesOfParts>
    <vt:vector size="42" baseType="lpstr">
      <vt:lpstr>Andes</vt:lpstr>
      <vt:lpstr>Andes ExtraLight</vt:lpstr>
      <vt:lpstr>Arial</vt:lpstr>
      <vt:lpstr>Arial Bold</vt:lpstr>
      <vt:lpstr>Calibri</vt:lpstr>
      <vt:lpstr>Calibri Light</vt:lpstr>
      <vt:lpstr>Cambria Math</vt:lpstr>
      <vt:lpstr>Garamond</vt:lpstr>
      <vt:lpstr>Gill Sans MT</vt:lpstr>
      <vt:lpstr>Neo Sans</vt:lpstr>
      <vt:lpstr>Symbol</vt:lpstr>
      <vt:lpstr>Trebuchet MS</vt:lpstr>
      <vt:lpstr>VladaRHSans Med</vt:lpstr>
      <vt:lpstr>Wingdings</vt:lpstr>
      <vt:lpstr>Wingdings 3</vt:lpstr>
      <vt:lpstr>Office Theme</vt:lpstr>
      <vt:lpstr>Full Page Interior</vt:lpstr>
      <vt:lpstr>Origin</vt:lpstr>
      <vt:lpstr>Small Area Estimation</vt:lpstr>
      <vt:lpstr>Material disponible en: https://github.com/pcorralrodas/wb_sae_training/tree/Spanish_version </vt:lpstr>
      <vt:lpstr>Referencias principales para la estimación de áreas pequeñas a nivel de unidad</vt:lpstr>
      <vt:lpstr>Introducción</vt:lpstr>
      <vt:lpstr>Las críticas y la publicación del método EB de Molina y Rao llevaron a la institución a actualizar los métodos</vt:lpstr>
      <vt:lpstr>El plan</vt:lpstr>
      <vt:lpstr>¿Qué se necesita para hacer un mapa de pobreza a nivel de unidad?</vt:lpstr>
      <vt:lpstr>El modelo asumido utilizado para SAE a nivel de unidad</vt:lpstr>
      <vt:lpstr>La transformación es necesaria para lograr una distribución aproximadamente normal</vt:lpstr>
      <vt:lpstr>La transformación es necesaria para lograr una distribución aproximadamente normal</vt:lpstr>
      <vt:lpstr>PowerPoint Presentation</vt:lpstr>
      <vt:lpstr>¿Qué mejoras presentan los métodos EB sobre ELL?</vt:lpstr>
      <vt:lpstr>Además, debido al tipo de enfoque de imputación multiple (IM) utilizado en PovMap, se subestimó el ruido de las estimaciones de ELL y EB</vt:lpstr>
      <vt:lpstr>Las estimaciones de MSE del bootstrap paramétrico (Gonzales-Manteiga et al. 2008) utilizado para los modelos CensusEB, EB y Two-Fold en el paquete Stata sae actualizado están alineadas con el MSE empírico</vt:lpstr>
      <vt:lpstr>PowerPoint Presentation</vt:lpstr>
      <vt:lpstr>Molina y Rao (2010) a través de simulaciones muestran que los métodos EB son considerablemente menos ruidosos que los ELL. Mientras que Corral, Molina y Nguyen (2020) demostraron que ELL y la implementación inicial de EB en PovMap están mas ruidosos con respecto al método EB de Molina y Rao en términos de MSE</vt:lpstr>
      <vt:lpstr>PowerPoint Presentation</vt:lpstr>
      <vt:lpstr>¿Que tal funciona con datos reales?</vt:lpstr>
      <vt:lpstr>¿Que tal funciona con datos reales?</vt:lpstr>
      <vt:lpstr>Las guías también muestran la importancia de hallar una transformación que aproxime las suposiciones del método y el usar variables contextuales</vt:lpstr>
      <vt:lpstr>Como se comparan estos estimadores con los de “machine learning” (ML)? </vt:lpstr>
      <vt:lpstr>¡Todo depende de la calidad de los datos!</vt:lpstr>
      <vt:lpstr>La validación usada para métodos ML no es adecuada</vt:lpstr>
      <vt:lpstr>Los métodos muestran buen resultado en reducción de pobreza al ser usados para informar áreas que deben tener prioridad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Area Estimation</dc:title>
  <dc:creator>Paul Andres Corral Rodas</dc:creator>
  <cp:lastModifiedBy>Paul Andres Corral Rodas</cp:lastModifiedBy>
  <cp:revision>33</cp:revision>
  <dcterms:created xsi:type="dcterms:W3CDTF">2022-07-04T12:10:58Z</dcterms:created>
  <dcterms:modified xsi:type="dcterms:W3CDTF">2023-12-03T20:57:10Z</dcterms:modified>
</cp:coreProperties>
</file>