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0"/>
  </p:notesMasterIdLst>
  <p:sldIdLst>
    <p:sldId id="276" r:id="rId3"/>
    <p:sldId id="428" r:id="rId4"/>
    <p:sldId id="447" r:id="rId5"/>
    <p:sldId id="385" r:id="rId6"/>
    <p:sldId id="398" r:id="rId7"/>
    <p:sldId id="402" r:id="rId8"/>
    <p:sldId id="414" r:id="rId9"/>
    <p:sldId id="366" r:id="rId10"/>
    <p:sldId id="443" r:id="rId11"/>
    <p:sldId id="410" r:id="rId12"/>
    <p:sldId id="446" r:id="rId13"/>
    <p:sldId id="417" r:id="rId14"/>
    <p:sldId id="420" r:id="rId15"/>
    <p:sldId id="438" r:id="rId16"/>
    <p:sldId id="440" r:id="rId17"/>
    <p:sldId id="435" r:id="rId18"/>
    <p:sldId id="35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49247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2953224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15</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16</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1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257334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11/16/2023</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11/16/2023</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11/16/2023</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11/16/2023</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ssegoviajuarez@worldbank.org" TargetMode="External"/><Relationship Id="rId4" Type="http://schemas.openxmlformats.org/officeDocument/2006/relationships/hyperlink" Target="mailto:pcorralrodas@worldbank.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repositorio.cepal.org/handle/11362/44214"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pazvd/fhsae"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6" Type="http://schemas.openxmlformats.org/officeDocument/2006/relationships/hyperlink" Target="http://hdl.handle.net/10986/37728" TargetMode="External"/><Relationship Id="rId5" Type="http://schemas.openxmlformats.org/officeDocument/2006/relationships/hyperlink" Target="https://github.com/pcorralrodas/sp_groupfunction" TargetMode="External"/><Relationship Id="rId4" Type="http://schemas.openxmlformats.org/officeDocument/2006/relationships/hyperlink" Target="https://github.com/pcorralrodas/groupfunc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94467" y="2121545"/>
            <a:ext cx="9277350" cy="1200150"/>
          </a:xfrm>
        </p:spPr>
        <p:txBody>
          <a:bodyPr>
            <a:noAutofit/>
          </a:bodyPr>
          <a:lstStyle/>
          <a:p>
            <a:pPr algn="ctr"/>
            <a:r>
              <a:rPr lang="en-US" sz="5400" b="0" dirty="0">
                <a:latin typeface="Garamond" panose="02020404030301010803" pitchFamily="18" charset="0"/>
              </a:rPr>
              <a:t>Small Area Estimation</a:t>
            </a:r>
            <a:br>
              <a:rPr lang="en-US" sz="5400" b="0" dirty="0">
                <a:latin typeface="Garamond" panose="02020404030301010803" pitchFamily="18" charset="0"/>
              </a:rPr>
            </a:br>
            <a:r>
              <a:rPr lang="en-US" sz="3200" b="0" dirty="0">
                <a:latin typeface="Garamond" panose="02020404030301010803" pitchFamily="18" charset="0"/>
              </a:rPr>
              <a:t>Area level models</a:t>
            </a: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256006" y="4820328"/>
            <a:ext cx="6787125" cy="1815882"/>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Training prepared for the Equity Policy Lab (EPL)</a:t>
            </a:r>
          </a:p>
          <a:p>
            <a:r>
              <a:rPr lang="en-US" sz="2400" dirty="0">
                <a:solidFill>
                  <a:schemeClr val="tx2">
                    <a:lumMod val="75000"/>
                  </a:schemeClr>
                </a:solidFill>
                <a:latin typeface="Garamond" panose="02020404030301010803" pitchFamily="18" charset="0"/>
              </a:rPr>
              <a:t>November 2023</a:t>
            </a:r>
          </a:p>
          <a:p>
            <a:pPr algn="ctr"/>
            <a:endParaRPr lang="en-US" sz="2400" dirty="0">
              <a:latin typeface="Garamond" panose="02020404030301010803" pitchFamily="18" charset="0"/>
            </a:endParaRPr>
          </a:p>
          <a:p>
            <a:r>
              <a:rPr lang="en-US" sz="2000" dirty="0">
                <a:latin typeface="Garamond" panose="02020404030301010803" pitchFamily="18" charset="0"/>
              </a:rPr>
              <a:t>Paul Corral (</a:t>
            </a:r>
            <a:r>
              <a:rPr lang="en-US" sz="2000" dirty="0">
                <a:latin typeface="Garamond" panose="02020404030301010803" pitchFamily="18" charset="0"/>
                <a:hlinkClick r:id="rId4"/>
              </a:rPr>
              <a:t>pcorralrodas@worldbank.org</a:t>
            </a:r>
            <a:r>
              <a:rPr lang="en-US" sz="2000" dirty="0">
                <a:latin typeface="Garamond" panose="02020404030301010803" pitchFamily="18" charset="0"/>
              </a:rPr>
              <a:t>)</a:t>
            </a:r>
          </a:p>
          <a:p>
            <a:r>
              <a:rPr lang="en-US" sz="2000" dirty="0">
                <a:latin typeface="Garamond" panose="02020404030301010803" pitchFamily="18" charset="0"/>
              </a:rPr>
              <a:t>Sandra Segovia Juarez (</a:t>
            </a:r>
            <a:r>
              <a:rPr lang="en-US" sz="2000" dirty="0">
                <a:latin typeface="Garamond" panose="02020404030301010803" pitchFamily="18" charset="0"/>
                <a:hlinkClick r:id="rId5"/>
              </a:rPr>
              <a:t>ssegoviajuarez@worldbank.org</a:t>
            </a:r>
            <a:r>
              <a:rPr lang="en-US" sz="2000" dirty="0">
                <a:latin typeface="Garamond" panose="02020404030301010803" pitchFamily="18" charset="0"/>
              </a:rPr>
              <a:t>)</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Assumed area-level model: Fay-Harriot – Sampling Variance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 advantage of the Ghana Living Standards Survey is that the vast majority of the country’s districts as of 2016/17 are included.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As a result, the estimates for most districts in the country benefit from the information available in the survey.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However, there are many districts sampled for which an estimator of the location’s sampling variance is not possible due to poverty rates equal to zero or 1, or due to the district being composed of only one PSU.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common practice in the small area estimation literature is to implement </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sampling variance modelling.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model proposed here is an adaptation from You and Hidiroglou (2012) as shown in Hidiroglou, Beaumont, and Yung (2019):</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0">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are the ordinary least squares coefficients, and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are explanatory variables used in the model. </a:t>
                </a: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281"/>
                </a:stretch>
              </a:blipFill>
            </p:spPr>
            <p:txBody>
              <a:bodyPr/>
              <a:lstStyle/>
              <a:p>
                <a:r>
                  <a:rPr lang="en-US">
                    <a:noFill/>
                  </a:rPr>
                  <a:t> </a:t>
                </a:r>
              </a:p>
            </p:txBody>
          </p:sp>
        </mc:Fallback>
      </mc:AlternateContent>
    </p:spTree>
    <p:extLst>
      <p:ext uri="{BB962C8B-B14F-4D97-AF65-F5344CB8AC3E}">
        <p14:creationId xmlns:p14="http://schemas.microsoft.com/office/powerpoint/2010/main" val="114829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Assumed area-level model: Fay-Harriot – Sampling Variance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From the model the estimator of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0">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𝐞𝐱𝐩</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In the present application, all districts where the variance could not be estimated because only 1 enumeration area was sampled and because the district’s direct estimate is equal to 0 or 1 are not used for the modelling. Consequently, their small area estimate is composed entirely of their synthetic estimator.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For all others, either the district’s sampling variance is used and in cases where the sampling variance is not available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is used.</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Tree>
    <p:extLst>
      <p:ext uri="{BB962C8B-B14F-4D97-AF65-F5344CB8AC3E}">
        <p14:creationId xmlns:p14="http://schemas.microsoft.com/office/powerpoint/2010/main" val="108677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Direct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sp>
        <p:nvSpPr>
          <p:cNvPr id="3" name="Content Placeholder 2">
            <a:extLst>
              <a:ext uri="{FF2B5EF4-FFF2-40B4-BE49-F238E27FC236}">
                <a16:creationId xmlns:a16="http://schemas.microsoft.com/office/drawing/2014/main" id="{82D16C38-0B5A-1E1B-1059-351E9A7EB5F0}"/>
              </a:ext>
            </a:extLst>
          </p:cNvPr>
          <p:cNvSpPr>
            <a:spLocks noGrp="1"/>
          </p:cNvSpPr>
          <p:nvPr>
            <p:ph type="body" sz="quarter" idx="13"/>
          </p:nvPr>
        </p:nvSpPr>
        <p:spPr>
          <a:xfrm>
            <a:off x="361190" y="1512470"/>
            <a:ext cx="11350326" cy="4664395"/>
          </a:xfrm>
        </p:spPr>
        <p:txBody>
          <a:bodyPr>
            <a:noAutofit/>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pPr marL="546100" lvl="3" indent="0">
              <a:spcBef>
                <a:spcPts val="600"/>
              </a:spcBef>
              <a:buNone/>
            </a:pP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lvl="3">
              <a:spcBef>
                <a:spcPts val="600"/>
              </a:spcBef>
            </a:pPr>
            <a:endParaRPr lang="en-US" sz="2000" dirty="0">
              <a:solidFill>
                <a:schemeClr val="accent4"/>
              </a:solidFill>
              <a:effectLst/>
              <a:latin typeface="Garamond" panose="02020404030301010803" pitchFamily="18" charset="0"/>
              <a:ea typeface="Calibri" panose="020F0502020204030204" pitchFamily="34" charset="0"/>
            </a:endParaRPr>
          </a:p>
          <a:p>
            <a:pPr marL="911225" lvl="4" indent="0">
              <a:buNone/>
            </a:pPr>
            <a:endParaRPr lang="en-US" sz="2400" dirty="0">
              <a:solidFill>
                <a:schemeClr val="tx1"/>
              </a:solidFill>
              <a:latin typeface="Garamond" panose="02020404030301010803" pitchFamily="18" charset="0"/>
            </a:endParaRPr>
          </a:p>
        </p:txBody>
      </p:sp>
      <p:sp>
        <p:nvSpPr>
          <p:cNvPr id="4" name="TextBox 3">
            <a:extLst>
              <a:ext uri="{FF2B5EF4-FFF2-40B4-BE49-F238E27FC236}">
                <a16:creationId xmlns:a16="http://schemas.microsoft.com/office/drawing/2014/main" id="{2A76EB43-9EC7-3BD4-2BC3-8F7156798BA5}"/>
              </a:ext>
            </a:extLst>
          </p:cNvPr>
          <p:cNvSpPr txBox="1"/>
          <p:nvPr/>
        </p:nvSpPr>
        <p:spPr>
          <a:xfrm>
            <a:off x="903817" y="5006976"/>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89534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Model selection</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FB51FB-A63F-2D7A-B848-29DDCB3D1E5A}"/>
                  </a:ext>
                </a:extLst>
              </p:cNvPr>
              <p:cNvSpPr txBox="1"/>
              <p:nvPr/>
            </p:nvSpPr>
            <p:spPr>
              <a:xfrm>
                <a:off x="692150" y="1696787"/>
                <a:ext cx="99557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Covariates are standardized (mean=0, std. dev.=1) before model selection.</a:t>
                </a:r>
              </a:p>
              <a:p>
                <a:pPr marL="285750" indent="-285750">
                  <a:buFont typeface="Arial" panose="020B0604020202020204" pitchFamily="34" charset="0"/>
                  <a:buChar char="•"/>
                </a:pPr>
                <a:r>
                  <a:rPr lang="en-US" dirty="0">
                    <a:latin typeface="Garamond" panose="02020404030301010803" pitchFamily="18" charset="0"/>
                  </a:rPr>
                  <a:t>Model selection follows a procedure similar to Corral et al. (2022), gradually removing non-significant covariates.</a:t>
                </a:r>
              </a:p>
              <a:p>
                <a:pPr marL="285750" indent="-285750">
                  <a:buFont typeface="Arial" panose="020B0604020202020204" pitchFamily="34" charset="0"/>
                  <a:buChar char="•"/>
                </a:pPr>
                <a:r>
                  <a:rPr lang="en-US" dirty="0">
                    <a:latin typeface="Garamond" panose="02020404030301010803" pitchFamily="18" charset="0"/>
                  </a:rPr>
                  <a:t>The model selection stage uses the FH (Fay Herriot’s moments method) due to lower computational requirements.</a:t>
                </a:r>
              </a:p>
              <a:p>
                <a:pPr marL="285750" indent="-285750">
                  <a:buFont typeface="Arial" panose="020B0604020202020204" pitchFamily="34" charset="0"/>
                  <a:buChar char="•"/>
                </a:pPr>
                <a:r>
                  <a:rPr lang="en-US" dirty="0">
                    <a:latin typeface="Garamond" panose="02020404030301010803" pitchFamily="18" charset="0"/>
                  </a:rPr>
                  <a:t>Covariates with a VIF above 5 are excluded from the final model.</a:t>
                </a:r>
              </a:p>
              <a:p>
                <a:pPr marL="285750" indent="-285750">
                  <a:buFont typeface="Arial" panose="020B0604020202020204" pitchFamily="34" charset="0"/>
                  <a:buChar char="•"/>
                </a:pPr>
                <a:r>
                  <a:rPr lang="en-US" dirty="0">
                    <a:latin typeface="Garamond" panose="02020404030301010803" pitchFamily="18" charset="0"/>
                  </a:rPr>
                  <a:t>The final model employs 8 covariates and an intercept to explain poverty across 210 districts.</a:t>
                </a:r>
              </a:p>
              <a:p>
                <a:pPr marL="285750" indent="-285750">
                  <a:buFont typeface="Arial" panose="020B0604020202020204" pitchFamily="34" charset="0"/>
                  <a:buChar char="•"/>
                </a:pPr>
                <a:r>
                  <a:rPr lang="en-US" dirty="0">
                    <a:latin typeface="Garamond" panose="02020404030301010803" pitchFamily="18" charset="0"/>
                  </a:rPr>
                  <a:t>The adjusted </a:t>
                </a: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latin typeface="Garamond" panose="02020404030301010803" pitchFamily="18" charset="0"/>
                  </a:rPr>
                  <a:t> of the model is 0.73, indicating substantial explanatory power.</a:t>
                </a:r>
              </a:p>
              <a:p>
                <a:pPr marL="285750" indent="-285750">
                  <a:buFont typeface="Arial" panose="020B0604020202020204" pitchFamily="34" charset="0"/>
                  <a:buChar char="•"/>
                </a:pPr>
                <a:r>
                  <a:rPr lang="en-US" dirty="0">
                    <a:latin typeface="Garamond" panose="02020404030301010803" pitchFamily="18" charset="0"/>
                  </a:rPr>
                  <a:t>Assumptions of the model need to be verified, as mentioned in the introduction.</a:t>
                </a:r>
              </a:p>
            </p:txBody>
          </p:sp>
        </mc:Choice>
        <mc:Fallback>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696787"/>
                <a:ext cx="9955764" cy="2585323"/>
              </a:xfrm>
              <a:prstGeom prst="rect">
                <a:avLst/>
              </a:prstGeom>
              <a:blipFill>
                <a:blip r:embed="rId3"/>
                <a:stretch>
                  <a:fillRect l="-429" t="-1179" b="-28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903817" y="4920561"/>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Estimates’ evaluation</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15</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aramond" panose="02020404030301010803" pitchFamily="18" charset="0"/>
              </a:rPr>
              <a:t>Poverty map - </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Fay Herriot Small Area Estimates of Poverty (FGT0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16</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n-US" dirty="0">
                <a:effectLst/>
                <a:latin typeface="Garamond" panose="02020404030301010803" pitchFamily="18" charset="0"/>
                <a:ea typeface="Times New Roman" panose="02020603050405020304" pitchFamily="18" charset="0"/>
                <a:cs typeface="Times New Roman" panose="02020603050405020304" pitchFamily="18" charset="0"/>
              </a:rPr>
              <a:t>The poverty map corresponding to 2016/17 for Ghana, at the district level</a:t>
            </a:r>
            <a:r>
              <a:rPr lang="en-U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r>
              <a:rPr lang="en-US" dirty="0">
                <a:effectLst/>
                <a:latin typeface="Garamond" panose="02020404030301010803" pitchFamily="18" charset="0"/>
                <a:ea typeface="Calibri" panose="020F0502020204030204" pitchFamily="34" charset="0"/>
                <a:cs typeface="Times New Roman" panose="02020603050405020304" pitchFamily="18" charset="0"/>
              </a:rPr>
              <a:t>Note: Area-level small area estimates of poverty obtained from a Fay Herriot model.</a:t>
            </a:r>
          </a:p>
          <a:p>
            <a:endParaRPr lang="en-US" dirty="0"/>
          </a:p>
        </p:txBody>
      </p:sp>
    </p:spTree>
    <p:extLst>
      <p:ext uri="{BB962C8B-B14F-4D97-AF65-F5344CB8AC3E}">
        <p14:creationId xmlns:p14="http://schemas.microsoft.com/office/powerpoint/2010/main" val="13037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area-level small area estimation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latin typeface="Garamond" panose="02020404030301010803" pitchFamily="18" charset="0"/>
            </a:endParaRPr>
          </a:p>
          <a:p>
            <a:pPr lvl="2">
              <a:spcBef>
                <a:spcPts val="1200"/>
              </a:spcBef>
            </a:pPr>
            <a:r>
              <a:rPr lang="en-US" sz="2000" dirty="0">
                <a:solidFill>
                  <a:schemeClr val="tx1"/>
                </a:solidFill>
                <a:latin typeface="Garamond" panose="02020404030301010803" pitchFamily="18" charset="0"/>
              </a:rPr>
              <a:t>Fay, Robert E and Roger A Herriot (1979). “Estimates of Income for Small Places: An Application of James-Stein Procedures to Census Data”. In: Journal of the American Statistical Association 74.366a,pp. 269–277.</a:t>
            </a:r>
          </a:p>
          <a:p>
            <a:pPr lvl="2">
              <a:spcBef>
                <a:spcPts val="1200"/>
              </a:spcBef>
            </a:pPr>
            <a:r>
              <a:rPr lang="es-ES" sz="2000" dirty="0">
                <a:solidFill>
                  <a:schemeClr val="tx1"/>
                </a:solidFill>
                <a:latin typeface="Garamond" panose="02020404030301010803" pitchFamily="18" charset="0"/>
              </a:rPr>
              <a:t>Molina, Isabel (2019). Desagregación De Datos En Encuestas De Hogares: Metodologías De Estimación En áreas Pequeñas. CEPAL. url: </a:t>
            </a:r>
            <a:r>
              <a:rPr lang="es-ES" sz="2000" dirty="0">
                <a:solidFill>
                  <a:schemeClr val="tx1"/>
                </a:solidFill>
                <a:latin typeface="Garamond" panose="02020404030301010803" pitchFamily="18" charset="0"/>
                <a:hlinkClick r:id="rId3"/>
              </a:rPr>
              <a:t>https://repositorio.cepal.org/handle/11362/44214</a:t>
            </a:r>
            <a:r>
              <a:rPr lang="es-ES" sz="2000" dirty="0">
                <a:solidFill>
                  <a:schemeClr val="tx1"/>
                </a:solidFill>
                <a:latin typeface="Garamond" panose="02020404030301010803" pitchFamily="18" charset="0"/>
              </a:rPr>
              <a:t>.</a:t>
            </a:r>
          </a:p>
          <a:p>
            <a:pPr lvl="2">
              <a:spcBef>
                <a:spcPts val="1200"/>
              </a:spcBef>
            </a:pPr>
            <a:r>
              <a:rPr lang="en-US" sz="2000" dirty="0">
                <a:solidFill>
                  <a:schemeClr val="tx1"/>
                </a:solidFill>
                <a:latin typeface="Garamond" panose="02020404030301010803" pitchFamily="18" charset="0"/>
              </a:rPr>
              <a:t>Rao, JNK and Isabel Molina (2015). Small Area Estimation. 2nd. John Wiley &amp; Sons.</a:t>
            </a:r>
          </a:p>
          <a:p>
            <a:pPr lvl="2">
              <a:spcBef>
                <a:spcPts val="1200"/>
              </a:spcBef>
            </a:pPr>
            <a:r>
              <a:rPr lang="en-US" sz="2000" dirty="0">
                <a:solidFill>
                  <a:schemeClr val="tx1"/>
                </a:solidFill>
                <a:latin typeface="Garamond" panose="02020404030301010803" pitchFamily="18" charset="0"/>
              </a:rPr>
              <a:t>Corral, Paul, Isabel Molina, Alexandru Cojocaru, </a:t>
            </a:r>
            <a:r>
              <a:rPr lang="en-US" sz="2000">
                <a:solidFill>
                  <a:schemeClr val="tx1"/>
                </a:solidFill>
                <a:latin typeface="Garamond" panose="02020404030301010803" pitchFamily="18" charset="0"/>
              </a:rPr>
              <a:t>and Sandra Segovia</a:t>
            </a:r>
            <a:r>
              <a:rPr lang="en-US" sz="2000" dirty="0">
                <a:solidFill>
                  <a:schemeClr val="tx1"/>
                </a:solidFill>
                <a:latin typeface="Garamond" panose="02020404030301010803" pitchFamily="18" charset="0"/>
              </a:rPr>
              <a:t>, 2022. Guidelines to Small Area Estimation for Poverty Mapping. Washington, DC: World Bank.</a:t>
            </a:r>
          </a:p>
          <a:p>
            <a:pPr marL="0" lvl="2" indent="0">
              <a:buNone/>
            </a:pPr>
            <a:endParaRPr lang="en-US" sz="2000" dirty="0">
              <a:latin typeface="Garamond" panose="02020404030301010803" pitchFamily="18" charset="0"/>
            </a:endParaRPr>
          </a:p>
          <a:p>
            <a:pPr lvl="2"/>
            <a:endParaRPr lang="en-US" sz="2000" dirty="0">
              <a:latin typeface="Garamond" panose="02020404030301010803" pitchFamily="18" charset="0"/>
            </a:endParaRPr>
          </a:p>
          <a:p>
            <a:pPr lvl="2"/>
            <a:endParaRPr lang="en-US" sz="2000" dirty="0">
              <a:latin typeface="Garamond" panose="02020404030301010803" pitchFamily="18" charset="0"/>
            </a:endParaRPr>
          </a:p>
          <a:p>
            <a:pPr marL="0" lvl="2" indent="0">
              <a:buNone/>
            </a:pPr>
            <a:endParaRPr lang="en-US" sz="2000"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lnSpcReduction="10000"/>
          </a:bodyPr>
          <a:lstStyle/>
          <a:p>
            <a:pPr marL="0" indent="0"/>
            <a:r>
              <a:rPr lang="en-US" sz="2000" b="1" dirty="0">
                <a:solidFill>
                  <a:schemeClr val="accent4"/>
                </a:solidFill>
                <a:latin typeface="Garamond" panose="02020404030301010803" pitchFamily="18" charset="0"/>
              </a:rPr>
              <a:t>Household surveys</a:t>
            </a:r>
            <a:r>
              <a:rPr lang="en-US" sz="2000" dirty="0">
                <a:solidFill>
                  <a:schemeClr val="accent4"/>
                </a:solidFill>
                <a:latin typeface="Garamond" panose="02020404030301010803" pitchFamily="18" charset="0"/>
              </a:rPr>
              <a:t> are the main sources of indicators of living conditions, poverty, and social exclusion.</a:t>
            </a:r>
          </a:p>
          <a:p>
            <a:pPr lvl="3"/>
            <a:r>
              <a:rPr lang="en-US" sz="2000" dirty="0">
                <a:solidFill>
                  <a:schemeClr val="accent4"/>
                </a:solidFill>
                <a:latin typeface="Garamond" panose="02020404030301010803" pitchFamily="18" charset="0"/>
              </a:rPr>
              <a:t>Provide detailed information on multiple indicators of well-being</a:t>
            </a:r>
          </a:p>
          <a:p>
            <a:pPr lvl="3"/>
            <a:r>
              <a:rPr lang="en-US" sz="2000" dirty="0">
                <a:solidFill>
                  <a:schemeClr val="accent4"/>
                </a:solidFill>
                <a:latin typeface="Garamond" panose="02020404030301010803" pitchFamily="18" charset="0"/>
              </a:rPr>
              <a:t>Samples too small to be representative for small sub-national units.</a:t>
            </a:r>
          </a:p>
          <a:p>
            <a:pPr lvl="3"/>
            <a:r>
              <a:rPr lang="en-US" sz="2000" dirty="0">
                <a:solidFill>
                  <a:schemeClr val="accent4"/>
                </a:solidFill>
                <a:latin typeface="Garamond" panose="02020404030301010803" pitchFamily="18" charset="0"/>
              </a:rPr>
              <a:t>Do not cover all areas</a:t>
            </a:r>
          </a:p>
          <a:p>
            <a:pPr marL="546100" lvl="3" indent="0">
              <a:buNone/>
            </a:pPr>
            <a:endParaRPr lang="en-US" sz="2000" b="1" dirty="0">
              <a:solidFill>
                <a:schemeClr val="accent4"/>
              </a:solidFill>
              <a:latin typeface="Garamond" panose="02020404030301010803" pitchFamily="18" charset="0"/>
            </a:endParaRPr>
          </a:p>
          <a:p>
            <a:pPr marL="546100" lvl="3" indent="0">
              <a:buNone/>
            </a:pPr>
            <a:r>
              <a:rPr lang="en-US" sz="2000" b="1" dirty="0">
                <a:solidFill>
                  <a:schemeClr val="accent4"/>
                </a:solidFill>
                <a:latin typeface="Garamond" panose="02020404030301010803" pitchFamily="18" charset="0"/>
              </a:rPr>
              <a:t>Population censuses</a:t>
            </a:r>
          </a:p>
          <a:p>
            <a:pPr lvl="3"/>
            <a:r>
              <a:rPr lang="en-US" sz="2000" dirty="0">
                <a:solidFill>
                  <a:schemeClr val="accent4"/>
                </a:solidFill>
                <a:latin typeface="Garamond" panose="02020404030301010803" pitchFamily="18" charset="0"/>
              </a:rPr>
              <a:t>Provide 100% coverage, permitting assessment for small areas</a:t>
            </a:r>
          </a:p>
          <a:p>
            <a:pPr lvl="3"/>
            <a:r>
              <a:rPr lang="en-US" sz="2000" dirty="0">
                <a:solidFill>
                  <a:schemeClr val="accent4"/>
                </a:solidFill>
                <a:latin typeface="Garamond" panose="02020404030301010803" pitchFamily="18" charset="0"/>
              </a:rPr>
              <a:t>Very limited information on poverty and social exclusion indicators</a:t>
            </a:r>
          </a:p>
          <a:p>
            <a:pPr>
              <a:buFont typeface="Wingdings" panose="05000000000000000000" pitchFamily="2" charset="2"/>
              <a:buChar char="è"/>
            </a:pPr>
            <a:r>
              <a:rPr lang="en-US" sz="2000" dirty="0">
                <a:solidFill>
                  <a:schemeClr val="accent4"/>
                </a:solidFill>
                <a:latin typeface="Garamond" panose="02020404030301010803" pitchFamily="18" charset="0"/>
              </a:rPr>
              <a:t>Combine survey and census data to exploit the strengths of each information source. Requires hands-on work with national statistical institutes, use official data sources (population censuses and household surveys) to estimate risk of poverty at lowest possible sub-national level.</a:t>
            </a:r>
          </a:p>
          <a:p>
            <a:pPr>
              <a:buFont typeface="Wingdings" panose="05000000000000000000" pitchFamily="2" charset="2"/>
              <a:buChar char="è"/>
            </a:pPr>
            <a:r>
              <a:rPr lang="en-US" sz="2000" b="1" dirty="0">
                <a:solidFill>
                  <a:schemeClr val="accent4"/>
                </a:solidFill>
                <a:latin typeface="Garamond" panose="02020404030301010803" pitchFamily="18" charset="0"/>
              </a:rPr>
              <a:t>Small Area Estimation </a:t>
            </a:r>
            <a:r>
              <a:rPr lang="en-US" sz="2000" dirty="0">
                <a:solidFill>
                  <a:schemeClr val="accent4"/>
                </a:solidFill>
                <a:latin typeface="Garamond" panose="02020404030301010803" pitchFamily="18" charset="0"/>
              </a:rPr>
              <a:t>is a branch of statistics focused on improving reliability of estimates and the associated measures of uncertainty for populations where samples cannot produce sufficiently reliable estimates.</a:t>
            </a:r>
            <a:r>
              <a:rPr lang="en-US" sz="2000" b="0" i="0" dirty="0">
                <a:solidFill>
                  <a:schemeClr val="accent4"/>
                </a:solidFill>
                <a:effectLst/>
                <a:latin typeface="Garamond" panose="02020404030301010803" pitchFamily="18" charset="0"/>
              </a:rPr>
              <a:t> Poverty mapping relies on survey and census data from the same time frame.</a:t>
            </a:r>
          </a:p>
          <a:p>
            <a:pPr>
              <a:buFont typeface="Wingdings" panose="05000000000000000000" pitchFamily="2" charset="2"/>
              <a:buChar char="è"/>
            </a:pPr>
            <a:endParaRPr lang="en-US" sz="20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latin typeface="Garamond" panose="02020404030301010803" pitchFamily="18" charset="0"/>
              </a:rPr>
              <a:t>Introduction </a:t>
            </a:r>
          </a:p>
        </p:txBody>
      </p:sp>
    </p:spTree>
    <p:extLst>
      <p:ext uri="{BB962C8B-B14F-4D97-AF65-F5344CB8AC3E}">
        <p14:creationId xmlns:p14="http://schemas.microsoft.com/office/powerpoint/2010/main" val="130119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fontScale="92500" lnSpcReduction="10000"/>
          </a:bodyPr>
          <a:lstStyle/>
          <a:p>
            <a:pPr marL="0" indent="0"/>
            <a:r>
              <a:rPr lang="en-US" sz="2000" b="1" dirty="0">
                <a:solidFill>
                  <a:schemeClr val="accent4"/>
                </a:solidFill>
                <a:latin typeface="Garamond" panose="02020404030301010803" pitchFamily="18" charset="0"/>
              </a:rPr>
              <a:t>Census data </a:t>
            </a:r>
            <a:r>
              <a:rPr lang="en-US" sz="2000" dirty="0">
                <a:solidFill>
                  <a:schemeClr val="accent4"/>
                </a:solidFill>
                <a:latin typeface="Garamond" panose="02020404030301010803" pitchFamily="18" charset="0"/>
              </a:rPr>
              <a:t>are infrequently collected and may not be aligned with household survey data</a:t>
            </a:r>
          </a:p>
          <a:p>
            <a:pPr lvl="3"/>
            <a:r>
              <a:rPr lang="en-US" sz="2000" dirty="0">
                <a:solidFill>
                  <a:schemeClr val="accent4"/>
                </a:solidFill>
                <a:latin typeface="Garamond" panose="02020404030301010803" pitchFamily="18" charset="0"/>
              </a:rPr>
              <a:t>A key assumption of unit-level model-based SAE is that the census and survey correspond to the same population</a:t>
            </a:r>
          </a:p>
          <a:p>
            <a:pPr lvl="4"/>
            <a:r>
              <a:rPr lang="en-US" sz="2000" dirty="0">
                <a:solidFill>
                  <a:schemeClr val="accent4"/>
                </a:solidFill>
                <a:latin typeface="Garamond" panose="02020404030301010803" pitchFamily="18" charset="0"/>
              </a:rPr>
              <a:t>Questions may have been asked in a different manner</a:t>
            </a:r>
          </a:p>
          <a:p>
            <a:pPr lvl="4"/>
            <a:r>
              <a:rPr lang="en-US" sz="2000" dirty="0">
                <a:solidFill>
                  <a:schemeClr val="accent4"/>
                </a:solidFill>
                <a:latin typeface="Garamond" panose="02020404030301010803" pitchFamily="18" charset="0"/>
              </a:rPr>
              <a:t>Characteristics may differ due to timing of data collection or other reasons</a:t>
            </a:r>
          </a:p>
          <a:p>
            <a:pPr lvl="3"/>
            <a:r>
              <a:rPr lang="en-US" sz="2000" dirty="0">
                <a:solidFill>
                  <a:schemeClr val="accent4"/>
                </a:solidFill>
                <a:latin typeface="Garamond" panose="02020404030301010803" pitchFamily="18" charset="0"/>
              </a:rPr>
              <a:t>Data may also be subject to access restrictions</a:t>
            </a:r>
          </a:p>
          <a:p>
            <a:pPr lvl="3"/>
            <a:endParaRPr lang="en-US" sz="2000" dirty="0">
              <a:solidFill>
                <a:schemeClr val="accent4"/>
              </a:solidFill>
              <a:latin typeface="Garamond" panose="02020404030301010803" pitchFamily="18" charset="0"/>
            </a:endParaRPr>
          </a:p>
          <a:p>
            <a:pPr marL="546100" lvl="3" indent="0">
              <a:buNone/>
            </a:pPr>
            <a:r>
              <a:rPr lang="en-US" sz="2000" b="1" dirty="0">
                <a:solidFill>
                  <a:schemeClr val="accent4"/>
                </a:solidFill>
                <a:latin typeface="Garamond" panose="02020404030301010803" pitchFamily="18" charset="0"/>
              </a:rPr>
              <a:t>Area-level models</a:t>
            </a:r>
          </a:p>
          <a:p>
            <a:pPr lvl="3"/>
            <a:r>
              <a:rPr lang="en-US" sz="2000" dirty="0">
                <a:solidFill>
                  <a:schemeClr val="accent4"/>
                </a:solidFill>
                <a:latin typeface="Garamond" panose="02020404030301010803" pitchFamily="18" charset="0"/>
              </a:rPr>
              <a:t>Combine survey based direct estimates of the desired indicator, at level of interest, and area-level characteristics</a:t>
            </a:r>
          </a:p>
          <a:p>
            <a:pPr lvl="4"/>
            <a:r>
              <a:rPr lang="en-US" sz="2000" dirty="0">
                <a:solidFill>
                  <a:schemeClr val="accent4"/>
                </a:solidFill>
                <a:latin typeface="Garamond" panose="02020404030301010803" pitchFamily="18" charset="0"/>
              </a:rPr>
              <a:t>Survey-based direct estimators are noisy but unbiased</a:t>
            </a:r>
          </a:p>
          <a:p>
            <a:pPr lvl="4"/>
            <a:r>
              <a:rPr lang="en-US" sz="2000" dirty="0">
                <a:solidFill>
                  <a:schemeClr val="accent4"/>
                </a:solidFill>
                <a:latin typeface="Garamond" panose="02020404030301010803" pitchFamily="18" charset="0"/>
              </a:rPr>
              <a:t>Indicator of interest is modeled directly</a:t>
            </a:r>
          </a:p>
          <a:p>
            <a:pPr>
              <a:buFont typeface="Wingdings" panose="05000000000000000000" pitchFamily="2" charset="2"/>
              <a:buChar char="è"/>
            </a:pPr>
            <a:r>
              <a:rPr lang="en-US" sz="2000" dirty="0">
                <a:solidFill>
                  <a:schemeClr val="accent4"/>
                </a:solidFill>
                <a:latin typeface="Garamond" panose="02020404030301010803" pitchFamily="18" charset="0"/>
              </a:rPr>
              <a:t>Combines survey estimates and area-level data (e.g. census aggregates, geospatial data, admin data, etc.) to exploit the strengths of each information source. </a:t>
            </a:r>
          </a:p>
          <a:p>
            <a:pPr>
              <a:buFont typeface="Wingdings" panose="05000000000000000000" pitchFamily="2" charset="2"/>
              <a:buChar char="è"/>
            </a:pPr>
            <a:r>
              <a:rPr lang="en-US" sz="2000" b="1" dirty="0">
                <a:solidFill>
                  <a:schemeClr val="accent4"/>
                </a:solidFill>
                <a:latin typeface="Garamond" panose="02020404030301010803" pitchFamily="18" charset="0"/>
              </a:rPr>
              <a:t>Area-level SAE </a:t>
            </a:r>
            <a:r>
              <a:rPr lang="en-US" sz="2000" dirty="0">
                <a:solidFill>
                  <a:schemeClr val="accent4"/>
                </a:solidFill>
                <a:latin typeface="Garamond" panose="02020404030301010803" pitchFamily="18" charset="0"/>
              </a:rPr>
              <a:t>will often yield estimates with better precision (less noisy) than those directly derived from the survey data, but because these require less information are often noisier than those from unit-level SAE.</a:t>
            </a:r>
            <a:endParaRPr lang="en-US" sz="20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latin typeface="Garamond" panose="02020404030301010803" pitchFamily="18" charset="0"/>
              </a:rPr>
              <a:t>Census microdata is not always available</a:t>
            </a:r>
          </a:p>
        </p:txBody>
      </p:sp>
    </p:spTree>
    <p:extLst>
      <p:ext uri="{BB962C8B-B14F-4D97-AF65-F5344CB8AC3E}">
        <p14:creationId xmlns:p14="http://schemas.microsoft.com/office/powerpoint/2010/main" val="177327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accent4"/>
                </a:solidFill>
                <a:latin typeface="Garamond" panose="02020404030301010803" pitchFamily="18" charset="0"/>
              </a:rPr>
              <a:t>FH Area Level SAE overview</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spcBef>
                <a:spcPts val="600"/>
              </a:spcBef>
            </a:pPr>
            <a:r>
              <a:rPr lang="en-US" sz="2000" b="1" dirty="0">
                <a:solidFill>
                  <a:schemeClr val="accent4"/>
                </a:solidFill>
                <a:latin typeface="Garamond" panose="02020404030301010803" pitchFamily="18" charset="0"/>
              </a:rPr>
              <a:t>Fay-Herriot </a:t>
            </a:r>
            <a:r>
              <a:rPr lang="en-US" sz="2000" dirty="0">
                <a:solidFill>
                  <a:schemeClr val="accent4"/>
                </a:solidFill>
                <a:latin typeface="Garamond" panose="02020404030301010803" pitchFamily="18" charset="0"/>
              </a:rPr>
              <a:t>models are the traditional approach for cases where access to microdata is not possible or when the census and survey are not aligned</a:t>
            </a:r>
          </a:p>
          <a:p>
            <a:pPr lvl="3">
              <a:spcBef>
                <a:spcPts val="600"/>
              </a:spcBef>
            </a:pPr>
            <a:r>
              <a:rPr lang="en-US" sz="2000" dirty="0">
                <a:solidFill>
                  <a:schemeClr val="accent4"/>
                </a:solidFill>
                <a:latin typeface="Garamond" panose="02020404030301010803" pitchFamily="18" charset="0"/>
              </a:rPr>
              <a:t>Fay Herriot models were introduced to estimate mean per capita income in small areas in the USA (Fay and Herriot 1979)</a:t>
            </a:r>
          </a:p>
          <a:p>
            <a:pPr lvl="3">
              <a:spcBef>
                <a:spcPts val="600"/>
              </a:spcBef>
            </a:pPr>
            <a:r>
              <a:rPr lang="en-US" sz="2000" dirty="0">
                <a:solidFill>
                  <a:schemeClr val="accent4"/>
                </a:solidFill>
                <a:latin typeface="Garamond" panose="02020404030301010803" pitchFamily="18" charset="0"/>
              </a:rPr>
              <a:t>The method consists of modelling poverty rates (or other indicators) at the area level </a:t>
            </a:r>
          </a:p>
          <a:p>
            <a:pPr lvl="2">
              <a:spcBef>
                <a:spcPts val="600"/>
              </a:spcBef>
            </a:pPr>
            <a:r>
              <a:rPr lang="en-US" sz="2000" dirty="0">
                <a:solidFill>
                  <a:schemeClr val="accent4"/>
                </a:solidFill>
                <a:latin typeface="Garamond" panose="02020404030301010803" pitchFamily="18" charset="0"/>
              </a:rPr>
              <a:t>The </a:t>
            </a:r>
            <a:r>
              <a:rPr lang="en-US" sz="2000" b="1" dirty="0">
                <a:solidFill>
                  <a:schemeClr val="accent4"/>
                </a:solidFill>
                <a:latin typeface="Garamond" panose="02020404030301010803" pitchFamily="18" charset="0"/>
              </a:rPr>
              <a:t>resulting estimate is a weighted average </a:t>
            </a:r>
            <a:r>
              <a:rPr lang="en-US" sz="2000" dirty="0">
                <a:solidFill>
                  <a:schemeClr val="accent4"/>
                </a:solidFill>
                <a:latin typeface="Garamond" panose="02020404030301010803" pitchFamily="18" charset="0"/>
              </a:rPr>
              <a:t>between the direct estimates (those derived directly from the survey) and the model-based estimates</a:t>
            </a:r>
          </a:p>
          <a:p>
            <a:pPr lvl="3">
              <a:spcBef>
                <a:spcPts val="600"/>
              </a:spcBef>
            </a:pPr>
            <a:r>
              <a:rPr lang="en-US" sz="2000" dirty="0">
                <a:solidFill>
                  <a:schemeClr val="accent4"/>
                </a:solidFill>
                <a:latin typeface="Garamond" panose="02020404030301010803" pitchFamily="18" charset="0"/>
              </a:rPr>
              <a:t>The weight given to each estimate in a given area depends on the sample size for that area and the quality of the model</a:t>
            </a:r>
          </a:p>
          <a:p>
            <a:pPr lvl="3">
              <a:spcBef>
                <a:spcPts val="600"/>
              </a:spcBef>
            </a:pPr>
            <a:r>
              <a:rPr lang="en-US" sz="2000" dirty="0">
                <a:solidFill>
                  <a:schemeClr val="accent4"/>
                </a:solidFill>
                <a:latin typeface="Garamond" panose="02020404030301010803" pitchFamily="18" charset="0"/>
              </a:rPr>
              <a:t>For areas not in the sample we rely solely on the model-based estimates</a:t>
            </a:r>
          </a:p>
          <a:p>
            <a:pPr lvl="2">
              <a:spcBef>
                <a:spcPts val="600"/>
              </a:spcBef>
            </a:pPr>
            <a:r>
              <a:rPr lang="en-US" sz="2000" dirty="0">
                <a:solidFill>
                  <a:schemeClr val="accent4"/>
                </a:solidFill>
                <a:latin typeface="Garamond" panose="02020404030301010803" pitchFamily="18" charset="0"/>
              </a:rPr>
              <a:t>Because the model is only fit on sampled areas as opposed to households, the estimates obtained are often much less efficient than those obtained under unit-level models</a:t>
            </a:r>
          </a:p>
          <a:p>
            <a:pPr lvl="3"/>
            <a:endParaRPr lang="en-US" sz="2000" dirty="0">
              <a:solidFill>
                <a:schemeClr val="accent4"/>
              </a:solidFill>
              <a:latin typeface="Garamond" panose="02020404030301010803" pitchFamily="18" charset="0"/>
            </a:endParaRPr>
          </a:p>
          <a:p>
            <a:pPr lvl="3"/>
            <a:endParaRPr lang="en-US" sz="2000" dirty="0">
              <a:solidFill>
                <a:schemeClr val="accent4"/>
              </a:solidFill>
              <a:latin typeface="Garamond" panose="02020404030301010803" pitchFamily="18" charset="0"/>
            </a:endParaRPr>
          </a:p>
          <a:p>
            <a:pPr lvl="3"/>
            <a:endParaRPr lang="en-US" sz="2000" dirty="0">
              <a:solidFill>
                <a:schemeClr val="accent4"/>
              </a:solidFill>
              <a:latin typeface="Garamond" panose="02020404030301010803" pitchFamily="18" charset="0"/>
            </a:endParaRPr>
          </a:p>
          <a:p>
            <a:pPr lvl="2"/>
            <a:endParaRPr lang="en-US" sz="2000" dirty="0">
              <a:solidFill>
                <a:schemeClr val="accent4"/>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581225" y="1747880"/>
            <a:ext cx="7508415" cy="2677656"/>
          </a:xfrm>
          <a:prstGeom prst="rect">
            <a:avLst/>
          </a:prstGeom>
          <a:noFill/>
        </p:spPr>
        <p:txBody>
          <a:bodyPr wrap="square" rtlCol="0">
            <a:spAutoFit/>
          </a:bodyPr>
          <a:lstStyle/>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Objective</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Data requirements</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FH model </a:t>
            </a:r>
          </a:p>
          <a:p>
            <a:pPr marL="457200" indent="-457200">
              <a:buFont typeface="+mj-lt"/>
              <a:buAutoNum type="arabicPeriod"/>
            </a:pPr>
            <a:r>
              <a:rPr lang="en-US" sz="2400" dirty="0">
                <a:latin typeface="Garamond" panose="02020404030301010803" pitchFamily="18" charset="0"/>
              </a:rPr>
              <a:t>Direct estimates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Model selection </a:t>
            </a:r>
          </a:p>
          <a:p>
            <a:pPr marL="457200" marR="0" lvl="0" indent="-457200">
              <a:spcBef>
                <a:spcPts val="0"/>
              </a:spcBef>
              <a:spcAft>
                <a:spcPts val="0"/>
              </a:spcAft>
              <a:buFont typeface="+mj-lt"/>
              <a:buAutoNum type="arabicPeriod"/>
            </a:pPr>
            <a:r>
              <a:rPr lang="en-US" sz="2400" dirty="0">
                <a:effectLst/>
                <a:latin typeface="Garamond" panose="02020404030301010803" pitchFamily="18" charset="0"/>
                <a:ea typeface="Calibri" panose="020F0502020204030204" pitchFamily="34" charset="0"/>
              </a:rPr>
              <a:t>Check assumptions </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E</a:t>
            </a:r>
            <a:r>
              <a:rPr lang="en-US" sz="2400" dirty="0">
                <a:effectLst/>
                <a:latin typeface="Garamond" panose="02020404030301010803" pitchFamily="18" charset="0"/>
                <a:ea typeface="Calibri" panose="020F0502020204030204" pitchFamily="34" charset="0"/>
              </a:rPr>
              <a:t>valuate estimates</a:t>
            </a:r>
          </a:p>
        </p:txBody>
      </p:sp>
      <p:sp>
        <p:nvSpPr>
          <p:cNvPr id="9" name="TextBox 8">
            <a:extLst>
              <a:ext uri="{FF2B5EF4-FFF2-40B4-BE49-F238E27FC236}">
                <a16:creationId xmlns:a16="http://schemas.microsoft.com/office/drawing/2014/main" id="{FF91E06A-C67E-5FA9-D93D-B961E7F008ED}"/>
              </a:ext>
            </a:extLst>
          </p:cNvPr>
          <p:cNvSpPr txBox="1"/>
          <p:nvPr/>
        </p:nvSpPr>
        <p:spPr>
          <a:xfrm>
            <a:off x="581225" y="4500158"/>
            <a:ext cx="9962367" cy="1431161"/>
          </a:xfrm>
          <a:prstGeom prst="rect">
            <a:avLst/>
          </a:prstGeom>
          <a:solidFill>
            <a:schemeClr val="bg1">
              <a:lumMod val="85000"/>
            </a:schemeClr>
          </a:solidFill>
        </p:spPr>
        <p:txBody>
          <a:bodyPr wrap="square">
            <a:spAutoFit/>
          </a:bodyPr>
          <a:lstStyle/>
          <a:p>
            <a:pPr marL="546100" lvl="3">
              <a:spcBef>
                <a:spcPts val="600"/>
              </a:spcBef>
            </a:pPr>
            <a:r>
              <a:rPr lang="en-US" sz="1200" dirty="0">
                <a:solidFill>
                  <a:schemeClr val="tx1"/>
                </a:solidFill>
                <a:latin typeface="Garamond" panose="02020404030301010803" pitchFamily="18" charset="0"/>
              </a:rPr>
              <a:t>Download repository for training: </a:t>
            </a:r>
            <a:r>
              <a:rPr lang="en-US" sz="1200" dirty="0">
                <a:solidFill>
                  <a:schemeClr val="tx1"/>
                </a:solidFill>
                <a:latin typeface="Garamond" panose="02020404030301010803" pitchFamily="18" charset="0"/>
                <a:hlinkClick r:id="rId2"/>
              </a:rPr>
              <a:t>https://github.com/pcorralrodas/wb_sae_training</a:t>
            </a:r>
            <a:r>
              <a:rPr lang="en-US" sz="1200" dirty="0">
                <a:solidFill>
                  <a:schemeClr val="tx1"/>
                </a:solidFill>
                <a:latin typeface="Garamond" panose="02020404030301010803" pitchFamily="18" charset="0"/>
              </a:rPr>
              <a:t> </a:t>
            </a:r>
          </a:p>
          <a:p>
            <a:pPr marL="546100" lvl="3" indent="0">
              <a:spcBef>
                <a:spcPts val="600"/>
              </a:spcBef>
              <a:buNone/>
            </a:pPr>
            <a:r>
              <a:rPr lang="en-US" sz="1200" dirty="0" err="1">
                <a:latin typeface="Garamond" panose="02020404030301010803" pitchFamily="18" charset="0"/>
              </a:rPr>
              <a:t>Fhsae</a:t>
            </a:r>
            <a:r>
              <a:rPr lang="en-US" sz="1200" dirty="0">
                <a:latin typeface="Garamond" panose="02020404030301010803" pitchFamily="18" charset="0"/>
              </a:rPr>
              <a:t> Stata command for</a:t>
            </a:r>
            <a:r>
              <a:rPr lang="en-US" sz="1200" dirty="0">
                <a:solidFill>
                  <a:schemeClr val="tx1"/>
                </a:solidFill>
                <a:latin typeface="Garamond" panose="02020404030301010803" pitchFamily="18" charset="0"/>
              </a:rPr>
              <a:t> Area-level models: </a:t>
            </a:r>
            <a:r>
              <a:rPr lang="en-US" sz="1200" dirty="0">
                <a:solidFill>
                  <a:schemeClr val="tx1"/>
                </a:solidFill>
                <a:latin typeface="Garamond" panose="02020404030301010803" pitchFamily="18" charset="0"/>
                <a:hlinkClick r:id="rId3"/>
              </a:rPr>
              <a:t>https://github.com/jpazvd/fhsae</a:t>
            </a:r>
            <a:endParaRPr lang="en-US" sz="1200" dirty="0">
              <a:solidFill>
                <a:schemeClr val="tx1"/>
              </a:solidFill>
              <a:latin typeface="Garamond" panose="02020404030301010803" pitchFamily="18" charset="0"/>
            </a:endParaRPr>
          </a:p>
          <a:p>
            <a:pPr marL="546100" lvl="3" indent="0">
              <a:spcBef>
                <a:spcPts val="600"/>
              </a:spcBef>
              <a:buNone/>
            </a:pPr>
            <a:r>
              <a:rPr lang="en-US" sz="1200" dirty="0">
                <a:solidFill>
                  <a:schemeClr val="tx1"/>
                </a:solidFill>
                <a:latin typeface="Garamond" panose="02020404030301010803" pitchFamily="18" charset="0"/>
              </a:rPr>
              <a:t>Also make sure you have groupfunction and sp_groupfunction: </a:t>
            </a:r>
            <a:r>
              <a:rPr lang="en-US" sz="1200" dirty="0">
                <a:solidFill>
                  <a:schemeClr val="tx1"/>
                </a:solidFill>
                <a:latin typeface="Garamond" panose="02020404030301010803" pitchFamily="18" charset="0"/>
                <a:hlinkClick r:id="rId4"/>
              </a:rPr>
              <a:t>https://github.com/pcorralrodas/groupfunction</a:t>
            </a:r>
            <a:r>
              <a:rPr lang="en-US" sz="1200" dirty="0">
                <a:solidFill>
                  <a:schemeClr val="tx1"/>
                </a:solidFill>
                <a:latin typeface="Garamond" panose="02020404030301010803" pitchFamily="18" charset="0"/>
              </a:rPr>
              <a:t> and </a:t>
            </a:r>
            <a:r>
              <a:rPr lang="en-US" sz="1200" dirty="0">
                <a:solidFill>
                  <a:schemeClr val="tx1"/>
                </a:solidFill>
                <a:latin typeface="Garamond" panose="02020404030301010803" pitchFamily="18" charset="0"/>
                <a:hlinkClick r:id="rId5"/>
              </a:rPr>
              <a:t>https://github.com/pcorralrodas/sp_groupfunction</a:t>
            </a:r>
            <a:endParaRPr lang="en-US" sz="1200" dirty="0">
              <a:solidFill>
                <a:schemeClr val="tx1"/>
              </a:solidFill>
              <a:latin typeface="Garamond" panose="02020404030301010803" pitchFamily="18" charset="0"/>
            </a:endParaRPr>
          </a:p>
          <a:p>
            <a:pPr marL="546100" lvl="3" indent="0">
              <a:spcBef>
                <a:spcPts val="600"/>
              </a:spcBef>
              <a:buNone/>
            </a:pPr>
            <a:r>
              <a:rPr lang="en-US" sz="1200" dirty="0">
                <a:solidFill>
                  <a:schemeClr val="tx1"/>
                </a:solidFill>
                <a:latin typeface="Garamond" panose="02020404030301010803" pitchFamily="18" charset="0"/>
              </a:rPr>
              <a:t>We will be following the new Guidelines to SAE for poverty mapping: </a:t>
            </a:r>
            <a:r>
              <a:rPr lang="es-MX"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2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6"/>
              </a:rPr>
              <a:t>http://hdl.handle.net/10986/37728</a:t>
            </a: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Objective</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
        <p:nvSpPr>
          <p:cNvPr id="7" name="TextBox 6">
            <a:extLst>
              <a:ext uri="{FF2B5EF4-FFF2-40B4-BE49-F238E27FC236}">
                <a16:creationId xmlns:a16="http://schemas.microsoft.com/office/drawing/2014/main" id="{3EA22992-358F-A844-4DFF-B9B5DD417F6E}"/>
              </a:ext>
            </a:extLst>
          </p:cNvPr>
          <p:cNvSpPr txBox="1"/>
          <p:nvPr/>
        </p:nvSpPr>
        <p:spPr>
          <a:xfrm>
            <a:off x="737119" y="1527620"/>
            <a:ext cx="10599576" cy="3785652"/>
          </a:xfrm>
          <a:prstGeom prst="rect">
            <a:avLst/>
          </a:prstGeom>
          <a:noFill/>
        </p:spPr>
        <p:txBody>
          <a:bodyPr wrap="square" rtlCol="0">
            <a:spAutoFit/>
          </a:bodyPr>
          <a:lstStyle/>
          <a:p>
            <a:endPar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Producing an updated poverty map for Ghana at the district level using area level models. </a:t>
            </a:r>
            <a:endParaRPr lang="en-US" sz="2000" dirty="0">
              <a:latin typeface="Garamond" panose="02020404030301010803" pitchFamily="18" charset="0"/>
            </a:endParaRPr>
          </a:p>
          <a:p>
            <a:pPr marL="742950" lvl="1" indent="-285750">
              <a:buFont typeface="Arial" panose="020B0604020202020204" pitchFamily="34" charset="0"/>
              <a:buChar char="•"/>
            </a:pPr>
            <a:r>
              <a:rPr lang="en-US" sz="2000" dirty="0">
                <a:latin typeface="Garamond" panose="02020404030301010803" pitchFamily="18" charset="0"/>
              </a:rPr>
              <a:t>Presents the poverty headcount for all 216 districts in Ghana in 2017</a:t>
            </a:r>
          </a:p>
          <a:p>
            <a:pPr marL="742950" lvl="1" indent="-285750">
              <a:buFont typeface="Arial" panose="020B0604020202020204" pitchFamily="34" charset="0"/>
              <a:buChar char="•"/>
            </a:pPr>
            <a:endParaRPr lang="en-US" sz="2000" b="1" dirty="0">
              <a:latin typeface="Garamond" panose="02020404030301010803" pitchFamily="18" charset="0"/>
              <a:ea typeface="Calibri" panose="020F0502020204030204" pitchFamily="34" charset="0"/>
            </a:endParaRPr>
          </a:p>
          <a:p>
            <a:r>
              <a:rPr lang="en-US" sz="2000" b="1" dirty="0">
                <a:solidFill>
                  <a:schemeClr val="accent4"/>
                </a:solidFill>
                <a:effectLst/>
                <a:latin typeface="Garamond" panose="02020404030301010803" pitchFamily="18" charset="0"/>
                <a:ea typeface="Calibri" panose="020F0502020204030204" pitchFamily="34" charset="0"/>
              </a:rPr>
              <a:t>Target indicators: </a:t>
            </a:r>
            <a:r>
              <a:rPr lang="en-US" sz="2000" dirty="0">
                <a:latin typeface="Garamond" panose="02020404030301010803" pitchFamily="18" charset="0"/>
              </a:rPr>
              <a:t>poverty headcount (FGT0) for all 216 districts in Ghana as of 2016/17 </a:t>
            </a:r>
          </a:p>
          <a:p>
            <a:endParaRPr lang="en-US" sz="2000" dirty="0">
              <a:latin typeface="Garamond" panose="02020404030301010803" pitchFamily="18" charset="0"/>
            </a:endParaRPr>
          </a:p>
          <a:p>
            <a:r>
              <a:rPr lang="en-US" sz="2000" dirty="0">
                <a:effectLst/>
                <a:latin typeface="Garamond" panose="02020404030301010803" pitchFamily="18" charset="0"/>
                <a:ea typeface="Calibri" panose="020F0502020204030204" pitchFamily="34" charset="0"/>
                <a:cs typeface="Times New Roman" panose="02020603050405020304" pitchFamily="18" charset="0"/>
              </a:rPr>
              <a:t>The poverty map presented here takes advantage of</a:t>
            </a:r>
            <a:r>
              <a:rPr lang="en-US" sz="2000" b="1" dirty="0">
                <a:effectLst/>
                <a:latin typeface="Garamond" panose="02020404030301010803" pitchFamily="18" charset="0"/>
                <a:ea typeface="Calibri" panose="020F0502020204030204" pitchFamily="34" charset="0"/>
                <a:cs typeface="Times New Roman" panose="02020603050405020304" pitchFamily="18" charset="0"/>
              </a:rPr>
              <a:t> district-level </a:t>
            </a:r>
            <a:r>
              <a:rPr lang="en-US" sz="2000" dirty="0">
                <a:effectLst/>
                <a:latin typeface="Garamond" panose="02020404030301010803" pitchFamily="18" charset="0"/>
                <a:ea typeface="Calibri" panose="020F0502020204030204" pitchFamily="34" charset="0"/>
                <a:cs typeface="Times New Roman" panose="02020603050405020304" pitchFamily="18" charset="0"/>
              </a:rPr>
              <a:t>aggregate characteristics derived from the 10 percent sample of the 2010 Population and Housing Census and direct estimates of poverty at the district level obtained from the Ghana Living Standards Survey corresponding to 2016/17.   We use a FH model to estimate poverty.</a:t>
            </a:r>
          </a:p>
          <a:p>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sz="2000" dirty="0">
              <a:latin typeface="Garamond" panose="02020404030301010803" pitchFamily="18" charset="0"/>
            </a:endParaRPr>
          </a:p>
        </p:txBody>
      </p:sp>
    </p:spTree>
    <p:extLst>
      <p:ext uri="{BB962C8B-B14F-4D97-AF65-F5344CB8AC3E}">
        <p14:creationId xmlns:p14="http://schemas.microsoft.com/office/powerpoint/2010/main" val="353587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Data requirements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82608" y="1688841"/>
            <a:ext cx="10748813" cy="4286045"/>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Direct estimates</a:t>
            </a:r>
            <a:r>
              <a:rPr lang="en-US" dirty="0">
                <a:effectLst/>
                <a:latin typeface="Garamond" panose="02020404030301010803" pitchFamily="18" charset="0"/>
                <a:ea typeface="Calibri" panose="020F0502020204030204" pitchFamily="34" charset="0"/>
              </a:rPr>
              <a:t> of indicators of interest and its sampling variance for the areas considered (from the survey).</a:t>
            </a:r>
          </a:p>
          <a:p>
            <a:pPr marL="742950" lvl="1" indent="-285750">
              <a:lnSpc>
                <a:spcPct val="107000"/>
              </a:lnSpc>
              <a:buFont typeface="Arial" panose="020B0604020202020204" pitchFamily="34" charset="0"/>
              <a:buChar char="•"/>
            </a:pPr>
            <a:r>
              <a:rPr lang="en-US" dirty="0">
                <a:latin typeface="Garamond" panose="02020404030301010803" pitchFamily="18" charset="0"/>
              </a:rPr>
              <a:t>GLSS7: 14,009 households, nationally and regionally representative</a:t>
            </a:r>
          </a:p>
          <a:p>
            <a:pPr marL="742950" lvl="1" indent="-285750">
              <a:lnSpc>
                <a:spcPct val="107000"/>
              </a:lnSpc>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We will need poverty estimates at the district level derived from GLSS-7</a:t>
            </a:r>
          </a:p>
          <a:p>
            <a:pPr marL="742950" lvl="1" indent="-285750">
              <a:buFont typeface="Arial" panose="020B0604020202020204" pitchFamily="34" charset="0"/>
              <a:buChar char="•"/>
            </a:pPr>
            <a:r>
              <a:rPr lang="en-US" sz="1800" dirty="0">
                <a:latin typeface="Garamond" panose="02020404030301010803" pitchFamily="18" charset="0"/>
              </a:rPr>
              <a:t>National poverty rate in GLSS7: 23.4%</a:t>
            </a:r>
          </a:p>
          <a:p>
            <a:pPr marL="742950" lvl="1" indent="-285750">
              <a:buFont typeface="Arial" panose="020B0604020202020204" pitchFamily="34" charset="0"/>
              <a:buChar char="•"/>
            </a:pPr>
            <a:r>
              <a:rPr lang="en-US" dirty="0">
                <a:latin typeface="Garamond" panose="02020404030301010803" pitchFamily="18" charset="0"/>
                <a:ea typeface="Calibri" panose="020F0502020204030204" pitchFamily="34" charset="0"/>
              </a:rPr>
              <a:t>Only missing a sample in a few districts</a:t>
            </a:r>
            <a:endParaRPr lang="en-US" dirty="0">
              <a:effectLst/>
              <a:latin typeface="Garamond" panose="02020404030301010803" pitchFamily="18" charset="0"/>
              <a:ea typeface="Calibri" panose="020F0502020204030204" pitchFamily="34" charset="0"/>
            </a:endParaRP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Aggregate data</a:t>
            </a:r>
            <a:r>
              <a:rPr lang="en-US" dirty="0">
                <a:effectLst/>
                <a:latin typeface="Garamond" panose="02020404030301010803" pitchFamily="18" charset="0"/>
                <a:ea typeface="Calibri" panose="020F0502020204030204" pitchFamily="34" charset="0"/>
              </a:rPr>
              <a:t> at district level of all necessary covariates for the model</a:t>
            </a:r>
          </a:p>
          <a:p>
            <a:pPr marL="742950" lvl="1" indent="-285750">
              <a:buFont typeface="Arial" panose="020B0604020202020204" pitchFamily="34" charset="0"/>
              <a:buChar char="•"/>
            </a:pPr>
            <a:r>
              <a:rPr lang="en-US" b="0" i="0" dirty="0">
                <a:solidFill>
                  <a:srgbClr val="374151"/>
                </a:solidFill>
                <a:effectLst/>
                <a:latin typeface="Garamond" panose="02020404030301010803" pitchFamily="18" charset="0"/>
              </a:rPr>
              <a:t>2010 Population and Housing Census, 10% sample at the district level.  </a:t>
            </a:r>
          </a:p>
          <a:p>
            <a:pPr marL="742950" lvl="1" indent="-285750">
              <a:buFont typeface="Arial" panose="020B0604020202020204" pitchFamily="34" charset="0"/>
              <a:buChar char="•"/>
            </a:pPr>
            <a:r>
              <a:rPr lang="en-US" dirty="0">
                <a:latin typeface="Garamond" panose="02020404030301010803" pitchFamily="18" charset="0"/>
              </a:rPr>
              <a:t>The data provides information on population and housing characteristics for the entire country, the 10 administrative regions and the 170 districts that existed at the time of the 2010 census.</a:t>
            </a:r>
            <a:endParaRPr lang="en-US" b="0" i="0" dirty="0">
              <a:solidFill>
                <a:srgbClr val="374151"/>
              </a:solidFill>
              <a:effectLst/>
              <a:latin typeface="Garamond" panose="02020404030301010803" pitchFamily="18" charset="0"/>
            </a:endParaRPr>
          </a:p>
          <a:p>
            <a:pPr marL="742950" lvl="1" indent="-285750">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District level aggregates from the 2010 census. (we will only require census aggregates, so no need for access to micro data)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Additionally, we need a </a:t>
            </a:r>
            <a:r>
              <a:rPr lang="en-US" b="1" dirty="0">
                <a:effectLst/>
                <a:latin typeface="Garamond" panose="02020404030301010803" pitchFamily="18" charset="0"/>
                <a:ea typeface="Calibri" panose="020F0502020204030204" pitchFamily="34" charset="0"/>
              </a:rPr>
              <a:t>location variable </a:t>
            </a:r>
            <a:r>
              <a:rPr lang="en-US" dirty="0">
                <a:effectLst/>
                <a:latin typeface="Garamond" panose="02020404030301010803" pitchFamily="18" charset="0"/>
                <a:ea typeface="Calibri" panose="020F0502020204030204" pitchFamily="34" charset="0"/>
              </a:rPr>
              <a:t>to link the census (or any other auxiliar data) and survey at that level.</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a:t>
            </a:r>
            <a:r>
              <a:rPr lang="en-US" b="1" dirty="0">
                <a:effectLst/>
                <a:latin typeface="Garamond" panose="02020404030301010803" pitchFamily="18" charset="0"/>
                <a:ea typeface="Calibri" panose="020F0502020204030204" pitchFamily="34" charset="0"/>
                <a:sym typeface="Wingdings" panose="05000000000000000000" pitchFamily="2" charset="2"/>
              </a:rPr>
              <a:t>We make sure both data sets are linkable at the district level. </a:t>
            </a:r>
            <a:r>
              <a:rPr lang="en-US" b="1" dirty="0">
                <a:solidFill>
                  <a:srgbClr val="FF0000"/>
                </a:solidFill>
                <a:effectLst/>
                <a:latin typeface="Garamond" panose="02020404030301010803" pitchFamily="18" charset="0"/>
                <a:ea typeface="Calibri" panose="020F0502020204030204" pitchFamily="34" charset="0"/>
                <a:sym typeface="Wingdings" panose="05000000000000000000" pitchFamily="2" charset="2"/>
              </a:rPr>
              <a:t>This is a must for the method.</a:t>
            </a:r>
            <a:endParaRPr lang="en-US" b="1" dirty="0">
              <a:solidFill>
                <a:srgbClr val="FF0000"/>
              </a:solidFill>
              <a:effectLst/>
              <a:latin typeface="Garamond" panose="02020404030301010803" pitchFamily="18" charset="0"/>
              <a:ea typeface="Calibri" panose="020F0502020204030204" pitchFamily="34" charset="0"/>
            </a:endParaRPr>
          </a:p>
        </p:txBody>
      </p:sp>
    </p:spTree>
    <p:extLst>
      <p:ext uri="{BB962C8B-B14F-4D97-AF65-F5344CB8AC3E}">
        <p14:creationId xmlns:p14="http://schemas.microsoft.com/office/powerpoint/2010/main" val="147745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Fay-Harriot – set-up</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61257" y="1450562"/>
                <a:ext cx="11282705" cy="5313378"/>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Calibri" panose="020F0502020204030204" pitchFamily="34" charset="0"/>
                    <a:cs typeface="Times New Roman" panose="02020603050405020304" pitchFamily="18" charset="0"/>
                  </a:rPr>
                  <a:t>F</a:t>
                </a:r>
                <a:r>
                  <a:rPr lang="en-US" sz="1800" u="sng" dirty="0">
                    <a:effectLst/>
                    <a:latin typeface="Garamond" panose="02020404030301010803" pitchFamily="18" charset="0"/>
                    <a:ea typeface="Calibri" panose="020F0502020204030204" pitchFamily="34" charset="0"/>
                    <a:cs typeface="Times New Roman" panose="02020603050405020304" pitchFamily="18" charset="0"/>
                  </a:rPr>
                  <a:t>irst stage </a:t>
                </a:r>
                <a:r>
                  <a:rPr lang="en-US" sz="1800" dirty="0">
                    <a:effectLst/>
                    <a:latin typeface="Garamond" panose="02020404030301010803" pitchFamily="18" charset="0"/>
                    <a:ea typeface="Calibri" panose="020F0502020204030204" pitchFamily="34" charset="0"/>
                    <a:cs typeface="Times New Roman" panose="02020603050405020304" pitchFamily="18" charset="0"/>
                  </a:rPr>
                  <a:t>assumes that the </a:t>
                </a:r>
                <a:r>
                  <a:rPr lang="en-US" sz="1800" i="1" dirty="0">
                    <a:effectLst/>
                    <a:latin typeface="Garamond" panose="02020404030301010803" pitchFamily="18" charset="0"/>
                    <a:ea typeface="Calibri" panose="020F0502020204030204" pitchFamily="34" charset="0"/>
                    <a:cs typeface="Times New Roman" panose="02020603050405020304" pitchFamily="18" charset="0"/>
                  </a:rPr>
                  <a:t>true </a:t>
                </a:r>
                <a:r>
                  <a:rPr lang="en-US" sz="1800" dirty="0">
                    <a:effectLst/>
                    <a:latin typeface="Garamond" panose="02020404030301010803" pitchFamily="18" charset="0"/>
                    <a:ea typeface="Calibri" panose="020F0502020204030204" pitchFamily="34" charset="0"/>
                    <a:cs typeface="Times New Roman" panose="02020603050405020304" pitchFamily="18" charset="0"/>
                  </a:rPr>
                  <a:t>district level poverty rate,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all districts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 </a:t>
                </a:r>
                <a:r>
                  <a:rPr lang="en-US" sz="1800" dirty="0">
                    <a:effectLst/>
                    <a:latin typeface="Garamond" panose="02020404030301010803" pitchFamily="18" charset="0"/>
                    <a:ea typeface="Calibri" panose="020F0502020204030204" pitchFamily="34" charset="0"/>
                    <a:cs typeface="Times New Roman" panose="02020603050405020304" pitchFamily="18" charset="0"/>
                  </a:rPr>
                  <a:t>is linearly related to a set of district level covariates,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through the following linking model:</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R</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andom errors (area effects) and represent unexplained heterogeneity between areas</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assumed to have a zero mean and constant variance,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model presented here cannot be fit since the </a:t>
                </a:r>
                <a:r>
                  <a:rPr lang="en-US" sz="1800" i="1" dirty="0">
                    <a:effectLst/>
                    <a:latin typeface="Garamond" panose="02020404030301010803" pitchFamily="18" charset="0"/>
                    <a:ea typeface="Times New Roman" panose="02020603050405020304" pitchFamily="18" charset="0"/>
                    <a:cs typeface="Times New Roman" panose="02020603050405020304" pitchFamily="18" charset="0"/>
                  </a:rPr>
                  <a:t>true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district level poverty estimates are unobserved and instead what is observed are the survey based direct estimates of poverty at the district level,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GLSS7 is representative at the regional level, and while estimates at the district level are possible these are quite noisy due to small sample sizes. </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However, despite being noisy, direct estimates are unbiased. </a:t>
                </a:r>
              </a:p>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Times New Roman" panose="02020603050405020304" pitchFamily="18" charset="0"/>
                    <a:cs typeface="Times New Roman" panose="02020603050405020304" pitchFamily="18" charset="0"/>
                  </a:rPr>
                  <a:t>S</a:t>
                </a:r>
                <a:r>
                  <a:rPr lang="en-US" sz="1800" u="sng" dirty="0">
                    <a:effectLst/>
                    <a:latin typeface="Garamond" panose="02020404030301010803" pitchFamily="18" charset="0"/>
                    <a:ea typeface="Times New Roman" panose="02020603050405020304" pitchFamily="18" charset="0"/>
                    <a:cs typeface="Times New Roman" panose="02020603050405020304" pitchFamily="18" charset="0"/>
                  </a:rPr>
                  <a:t>econd stage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models the sampling error by assuming the direct estimators are centered around the true district poverty rates: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errors,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are assumed to be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heteroskedastic</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where </a:t>
                </a:r>
                <a14:m>
                  <m:oMath xmlns:m="http://schemas.openxmlformats.org/officeDocument/2006/math">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var</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2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61257" y="1450562"/>
                <a:ext cx="11282705" cy="5313378"/>
              </a:xfrm>
              <a:prstGeom prst="rect">
                <a:avLst/>
              </a:prstGeom>
              <a:blipFill>
                <a:blip r:embed="rId3"/>
                <a:stretch>
                  <a:fillRect l="-378" t="-115" r="-432"/>
                </a:stretch>
              </a:blipFill>
            </p:spPr>
            <p:txBody>
              <a:bodyPr/>
              <a:lstStyle/>
              <a:p>
                <a:r>
                  <a:rPr lang="en-US">
                    <a:noFill/>
                  </a:rPr>
                  <a:t> </a:t>
                </a:r>
              </a:p>
            </p:txBody>
          </p:sp>
        </mc:Fallback>
      </mc:AlternateContent>
    </p:spTree>
    <p:extLst>
      <p:ext uri="{BB962C8B-B14F-4D97-AF65-F5344CB8AC3E}">
        <p14:creationId xmlns:p14="http://schemas.microsoft.com/office/powerpoint/2010/main" val="231649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Fay-Harriot - solution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451245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are assumed to be known but are instead estimated from the data. This is an often-noted caveat of the methodology. </a:t>
                </a:r>
                <a:r>
                  <a:rPr lang="en-US" sz="1800" dirty="0">
                    <a:effectLst/>
                    <a:latin typeface="Garamond" panose="02020404030301010803" pitchFamily="18" charset="0"/>
                    <a:ea typeface="Calibri" panose="020F0502020204030204" pitchFamily="34" charset="0"/>
                    <a:cs typeface="Times New Roman" panose="02020603050405020304" pitchFamily="18" charset="0"/>
                  </a:rPr>
                  <a:t>See Corral et al. (2022, Ch3).</a:t>
                </a:r>
                <a:endParaRPr lang="en-US"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actual model estimated replaces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with the right-hand side of equation 1. The model is fit via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restricted maximum likelihood (REML).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estimates obtained from the model are based on the </a:t>
                </a:r>
                <a:r>
                  <a:rPr lang="en-US" sz="1800" b="1" i="1" dirty="0">
                    <a:effectLst/>
                    <a:latin typeface="Garamond" panose="02020404030301010803" pitchFamily="18" charset="0"/>
                    <a:ea typeface="Times New Roman" panose="02020603050405020304" pitchFamily="18" charset="0"/>
                    <a:cs typeface="Times New Roman" panose="02020603050405020304" pitchFamily="18" charset="0"/>
                  </a:rPr>
                  <a:t>best linear unbiased predictor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(BLUP)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which results in estimates that are unbiased under the model and are “best” in the sense that they minimize the mean squared error (MSE).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resulting estimate can be expressed as a weighted average between the survey-based direct estimate,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and the regression-synthetic estimator, </a:t>
                </a:r>
                <a14:m>
                  <m:oMath xmlns:m="http://schemas.openxmlformats.org/officeDocument/2006/math">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weights are given by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Hence, the weight given to the direct estimator is greater for districts where the sample size is large.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areas that are not sampled the Fay-Herriot estimate collapses to the synthetic estimator, </a:t>
                </a:r>
                <a14:m>
                  <m:oMath xmlns:m="http://schemas.openxmlformats.org/officeDocument/2006/math">
                    <m:sSubSup>
                      <m:sSubSup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dirty="0">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4512454"/>
              </a:xfrm>
              <a:prstGeom prst="rect">
                <a:avLst/>
              </a:prstGeom>
              <a:blipFill>
                <a:blip r:embed="rId3"/>
                <a:stretch>
                  <a:fillRect l="-324" r="-486" b="-1757"/>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TotalTime>
  <Words>2260</Words>
  <Application>Microsoft Office PowerPoint</Application>
  <PresentationFormat>Widescreen</PresentationFormat>
  <Paragraphs>179</Paragraphs>
  <Slides>17</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Small Area Estimation Area level models</vt:lpstr>
      <vt:lpstr>Introduction </vt:lpstr>
      <vt:lpstr>Census microdata is not always available</vt:lpstr>
      <vt:lpstr>FH Area Level SAE overview</vt:lpstr>
      <vt:lpstr>Application of Fay-Herriot Model for Ghana</vt:lpstr>
      <vt:lpstr>Objective</vt:lpstr>
      <vt:lpstr>Data requirements</vt:lpstr>
      <vt:lpstr> Assumed area-level model: Fay-Harriot – set-up</vt:lpstr>
      <vt:lpstr> Assumed area-level model: Fay-Harriot - solution</vt:lpstr>
      <vt:lpstr>Assumed area-level model: Fay-Harriot – Sampling Variance</vt:lpstr>
      <vt:lpstr>Assumed area-level model: Fay-Harriot – Sampling Variance</vt:lpstr>
      <vt:lpstr>Direct estimates</vt:lpstr>
      <vt:lpstr>Model selection</vt:lpstr>
      <vt:lpstr>Checking assumptions </vt:lpstr>
      <vt:lpstr>Estimates’ evaluation</vt:lpstr>
      <vt:lpstr>Poverty map - Fay Herriot Small Area Estimates of Poverty (FGT0 deciles)</vt:lpstr>
      <vt:lpstr>Main references for area-level small area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37</cp:revision>
  <dcterms:created xsi:type="dcterms:W3CDTF">2022-07-04T12:10:58Z</dcterms:created>
  <dcterms:modified xsi:type="dcterms:W3CDTF">2023-11-16T10:32:51Z</dcterms:modified>
</cp:coreProperties>
</file>