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4"/>
  </p:notesMasterIdLst>
  <p:sldIdLst>
    <p:sldId id="276" r:id="rId3"/>
    <p:sldId id="351" r:id="rId4"/>
    <p:sldId id="358" r:id="rId5"/>
    <p:sldId id="360" r:id="rId6"/>
    <p:sldId id="374" r:id="rId7"/>
    <p:sldId id="269" r:id="rId8"/>
    <p:sldId id="366" r:id="rId9"/>
    <p:sldId id="339" r:id="rId10"/>
    <p:sldId id="367" r:id="rId11"/>
    <p:sldId id="352" r:id="rId12"/>
    <p:sldId id="361" r:id="rId13"/>
    <p:sldId id="332" r:id="rId14"/>
    <p:sldId id="302" r:id="rId15"/>
    <p:sldId id="368" r:id="rId16"/>
    <p:sldId id="362" r:id="rId17"/>
    <p:sldId id="369" r:id="rId18"/>
    <p:sldId id="370" r:id="rId19"/>
    <p:sldId id="371" r:id="rId20"/>
    <p:sldId id="375" r:id="rId21"/>
    <p:sldId id="372" r:id="rId22"/>
    <p:sldId id="3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3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7/18/2022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19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12</a:t>
            </a:fld>
            <a:endParaRPr lang="en-US" dirty="0"/>
          </a:p>
        </p:txBody>
      </p:sp>
    </p:spTree>
    <p:extLst>
      <p:ext uri="{BB962C8B-B14F-4D97-AF65-F5344CB8AC3E}">
        <p14:creationId xmlns:p14="http://schemas.microsoft.com/office/powerpoint/2010/main" val="2700654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13</a:t>
            </a:fld>
            <a:endParaRPr lang="en-US" dirty="0"/>
          </a:p>
        </p:txBody>
      </p:sp>
    </p:spTree>
    <p:extLst>
      <p:ext uri="{BB962C8B-B14F-4D97-AF65-F5344CB8AC3E}">
        <p14:creationId xmlns:p14="http://schemas.microsoft.com/office/powerpoint/2010/main" val="4145306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4312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5862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645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6215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012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68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2782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4397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967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6</a:t>
            </a:fld>
            <a:endParaRPr lang="en-US" dirty="0"/>
          </a:p>
        </p:txBody>
      </p:sp>
    </p:spTree>
    <p:extLst>
      <p:ext uri="{BB962C8B-B14F-4D97-AF65-F5344CB8AC3E}">
        <p14:creationId xmlns:p14="http://schemas.microsoft.com/office/powerpoint/2010/main" val="180628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36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018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20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7/18/2022</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7/18/2022</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7/18/2022</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7/18/2022</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7/18/2022</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7/18/2022</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6" name="Footer Placeholder 5"/>
          <p:cNvSpPr>
            <a:spLocks noGrp="1"/>
          </p:cNvSpPr>
          <p:nvPr>
            <p:ph type="ftr" sz="quarter" idx="11"/>
          </p:nvPr>
        </p:nvSpPr>
        <p:spPr/>
        <p:txBody>
          <a:bodyPr/>
          <a:lstStyle/>
          <a:p>
            <a:r>
              <a:rPr lang="en-US" dirty="0">
                <a:solidFill>
                  <a:srgbClr val="464653"/>
                </a:solidFill>
              </a:rPr>
              <a:t>Poverty Maps in Croatia – 18 December 2015</a:t>
            </a:r>
          </a:p>
        </p:txBody>
      </p:sp>
      <p:sp>
        <p:nvSpPr>
          <p:cNvPr id="7" name="Slide Number Placeholder 6"/>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87539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7/18/2022</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7/18/2022</a:t>
            </a:fld>
            <a:endParaRPr lang="en-US" dirty="0"/>
          </a:p>
        </p:txBody>
      </p:sp>
    </p:spTree>
    <p:extLst>
      <p:ext uri="{BB962C8B-B14F-4D97-AF65-F5344CB8AC3E}">
        <p14:creationId xmlns:p14="http://schemas.microsoft.com/office/powerpoint/2010/main" val="401691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7/18/2022</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7/18/2022</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7/18/2022</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7/18/2022</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7/18/2022</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7/18/2022</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7/18/2022</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3390/math9212780"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corralrodas/SAE-Stata-Package"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pcorralrodas/wb_sae_training"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hyperlink" Target="https://github.com/pcorralrodas/sp_groupfunction" TargetMode="External"/><Relationship Id="rId5" Type="http://schemas.openxmlformats.org/officeDocument/2006/relationships/hyperlink" Target="https://github.com/pcorralrodas/groupfunction" TargetMode="External"/><Relationship Id="rId4" Type="http://schemas.openxmlformats.org/officeDocument/2006/relationships/hyperlink" Target="https://github.com/pcorralrodas/SAE-Stata-Pack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5400" b="0" dirty="0">
                <a:latin typeface="Garamond" panose="02020404030301010803" pitchFamily="18" charset="0"/>
              </a:rPr>
              <a:t>Small Area Estimation</a:t>
            </a:r>
            <a:endParaRPr lang="en-US" sz="4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257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schemeClr val="bg1"/>
                </a:solidFill>
                <a:effectLst/>
                <a:uLnTx/>
                <a:uFillTx/>
                <a:latin typeface="Garamond" panose="02020404030301010803" pitchFamily="18" charset="0"/>
              </a:rPr>
              <a:t>Unit level models</a:t>
            </a:r>
          </a:p>
        </p:txBody>
      </p:sp>
      <p:sp>
        <p:nvSpPr>
          <p:cNvPr id="3" name="TextBox 2">
            <a:extLst>
              <a:ext uri="{FF2B5EF4-FFF2-40B4-BE49-F238E27FC236}">
                <a16:creationId xmlns:a16="http://schemas.microsoft.com/office/drawing/2014/main" id="{A0047FAE-4F9D-4CD2-87F4-0F80103CE6AB}"/>
              </a:ext>
            </a:extLst>
          </p:cNvPr>
          <p:cNvSpPr txBox="1"/>
          <p:nvPr/>
        </p:nvSpPr>
        <p:spPr>
          <a:xfrm>
            <a:off x="5321508" y="5271688"/>
            <a:ext cx="6450858" cy="830997"/>
          </a:xfrm>
          <a:prstGeom prst="rect">
            <a:avLst/>
          </a:prstGeom>
          <a:noFill/>
        </p:spPr>
        <p:txBody>
          <a:bodyPr wrap="square" rtlCol="0">
            <a:spAutoFit/>
          </a:bodyPr>
          <a:lstStyle/>
          <a:p>
            <a:r>
              <a:rPr lang="en-US" sz="2400" dirty="0">
                <a:latin typeface="Garamond" panose="02020404030301010803" pitchFamily="18" charset="0"/>
              </a:rPr>
              <a:t>Training prepared for Summer University 2022</a:t>
            </a:r>
          </a:p>
          <a:p>
            <a:r>
              <a:rPr lang="en-US" sz="2400" dirty="0">
                <a:latin typeface="Garamond" panose="02020404030301010803" pitchFamily="18" charset="0"/>
              </a:rPr>
              <a:t>Paul Corral (pcorralrodas@worldbank.org)</a:t>
            </a: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to see the assumed model…</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Open 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~01.dofiles/1.assumed_model.do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426749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How do EB methods improve upon ELL methods?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extBox 7">
            <a:extLst>
              <a:ext uri="{FF2B5EF4-FFF2-40B4-BE49-F238E27FC236}">
                <a16:creationId xmlns:a16="http://schemas.microsoft.com/office/drawing/2014/main" id="{E4974574-B837-45EB-A7A6-139E6D7B0F0E}"/>
              </a:ext>
            </a:extLst>
          </p:cNvPr>
          <p:cNvSpPr txBox="1"/>
          <p:nvPr/>
        </p:nvSpPr>
        <p:spPr>
          <a:xfrm flipH="1">
            <a:off x="592474" y="6061435"/>
            <a:ext cx="8249868" cy="523220"/>
          </a:xfrm>
          <a:prstGeom prst="rect">
            <a:avLst/>
          </a:prstGeom>
          <a:noFill/>
        </p:spPr>
        <p:txBody>
          <a:bodyPr wrap="square" rtlCol="0">
            <a:spAutoFit/>
          </a:bodyPr>
          <a:lstStyle/>
          <a:p>
            <a:r>
              <a:rPr lang="en-US" sz="1400" dirty="0"/>
              <a:t>ELL and EB results from simulation where headcount poverty estimates are obtained under 99 different poverty lines covering the 99 percentiles of the simulated welfare distribution</a:t>
            </a:r>
          </a:p>
        </p:txBody>
      </p:sp>
      <p:pic>
        <p:nvPicPr>
          <p:cNvPr id="12" name="Picture 11">
            <a:extLst>
              <a:ext uri="{FF2B5EF4-FFF2-40B4-BE49-F238E27FC236}">
                <a16:creationId xmlns:a16="http://schemas.microsoft.com/office/drawing/2014/main" id="{E7D89BD2-B713-4452-A2E5-65F954EDEB1E}"/>
              </a:ext>
            </a:extLst>
          </p:cNvPr>
          <p:cNvPicPr>
            <a:picLocks noChangeAspect="1"/>
          </p:cNvPicPr>
          <p:nvPr/>
        </p:nvPicPr>
        <p:blipFill>
          <a:blip r:embed="rId3"/>
          <a:stretch>
            <a:fillRect/>
          </a:stretch>
        </p:blipFill>
        <p:spPr>
          <a:xfrm>
            <a:off x="0" y="1454048"/>
            <a:ext cx="6132401" cy="4459928"/>
          </a:xfrm>
          <a:prstGeom prst="rect">
            <a:avLst/>
          </a:prstGeom>
        </p:spPr>
      </p:pic>
      <p:pic>
        <p:nvPicPr>
          <p:cNvPr id="18" name="Picture 17">
            <a:extLst>
              <a:ext uri="{FF2B5EF4-FFF2-40B4-BE49-F238E27FC236}">
                <a16:creationId xmlns:a16="http://schemas.microsoft.com/office/drawing/2014/main" id="{62A5F881-4D39-4AB5-A9F8-C702B874D514}"/>
              </a:ext>
            </a:extLst>
          </p:cNvPr>
          <p:cNvPicPr>
            <a:picLocks noChangeAspect="1"/>
          </p:cNvPicPr>
          <p:nvPr/>
        </p:nvPicPr>
        <p:blipFill>
          <a:blip r:embed="rId4"/>
          <a:stretch>
            <a:fillRect/>
          </a:stretch>
        </p:blipFill>
        <p:spPr>
          <a:xfrm>
            <a:off x="6103882" y="1356276"/>
            <a:ext cx="3344946" cy="4459928"/>
          </a:xfrm>
          <a:prstGeom prst="rect">
            <a:avLst/>
          </a:prstGeom>
        </p:spPr>
      </p:pic>
      <p:sp>
        <p:nvSpPr>
          <p:cNvPr id="7" name="TextBox 6">
            <a:extLst>
              <a:ext uri="{FF2B5EF4-FFF2-40B4-BE49-F238E27FC236}">
                <a16:creationId xmlns:a16="http://schemas.microsoft.com/office/drawing/2014/main" id="{C7751F82-DCCE-4E81-94A0-40C8BE303412}"/>
              </a:ext>
            </a:extLst>
          </p:cNvPr>
          <p:cNvSpPr txBox="1"/>
          <p:nvPr/>
        </p:nvSpPr>
        <p:spPr>
          <a:xfrm>
            <a:off x="9448828" y="1308095"/>
            <a:ext cx="2600297" cy="4801314"/>
          </a:xfrm>
          <a:prstGeom prst="rect">
            <a:avLst/>
          </a:prstGeom>
          <a:noFill/>
        </p:spPr>
        <p:txBody>
          <a:bodyPr wrap="square" rtlCol="0">
            <a:spAutoFit/>
          </a:bodyPr>
          <a:lstStyle/>
          <a:p>
            <a:pPr marL="285750" indent="-285750">
              <a:buFont typeface="Arial" panose="020B0604020202020204" pitchFamily="34" charset="0"/>
              <a:buChar char="•"/>
            </a:pPr>
            <a:r>
              <a:rPr lang="en-US" sz="1700" b="1" dirty="0">
                <a:solidFill>
                  <a:schemeClr val="tx1">
                    <a:lumMod val="90000"/>
                    <a:lumOff val="10000"/>
                  </a:schemeClr>
                </a:solidFill>
                <a:latin typeface="Garamond" panose="02020404030301010803" pitchFamily="18" charset="0"/>
              </a:rPr>
              <a:t>EB ensures predictions of the dependent variable at the area level are aligned to the survey </a:t>
            </a:r>
            <a:r>
              <a:rPr lang="en-US" sz="1700" dirty="0">
                <a:solidFill>
                  <a:schemeClr val="tx1">
                    <a:lumMod val="90000"/>
                    <a:lumOff val="10000"/>
                  </a:schemeClr>
                </a:solidFill>
                <a:latin typeface="Garamond" panose="02020404030301010803" pitchFamily="18" charset="0"/>
              </a:rPr>
              <a:t>– best information at hand</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national level (left) the ELL model works well and predicts poverty accurately across the welfare distribution</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area level, because of the lack of EB, the method is less reliable and predictions for a given area show more bias than EB which leads to larger MSE</a:t>
            </a:r>
          </a:p>
        </p:txBody>
      </p:sp>
    </p:spTree>
    <p:extLst>
      <p:ext uri="{BB962C8B-B14F-4D97-AF65-F5344CB8AC3E}">
        <p14:creationId xmlns:p14="http://schemas.microsoft.com/office/powerpoint/2010/main" val="314144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50" b="1" dirty="0">
                <a:latin typeface="Garamond" panose="02020404030301010803" pitchFamily="18" charset="0"/>
              </a:rPr>
              <a:t>Also, due to the MI type of approach used in PovMap the noise of ELL and EB estimates was underestimated</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12</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9D7AD60F-961D-402A-9BDA-7140DDE127D6}"/>
              </a:ext>
            </a:extLst>
          </p:cNvPr>
          <p:cNvSpPr txBox="1"/>
          <p:nvPr/>
        </p:nvSpPr>
        <p:spPr>
          <a:xfrm>
            <a:off x="903816" y="6017623"/>
            <a:ext cx="706629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pic>
        <p:nvPicPr>
          <p:cNvPr id="7" name="Picture 6" descr="Chart, line chart&#10;&#10;Description automatically generated">
            <a:extLst>
              <a:ext uri="{FF2B5EF4-FFF2-40B4-BE49-F238E27FC236}">
                <a16:creationId xmlns:a16="http://schemas.microsoft.com/office/drawing/2014/main" id="{5B74142D-DB42-4093-813F-45ACDF384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34" y="1807891"/>
            <a:ext cx="5478419" cy="3984304"/>
          </a:xfrm>
          <a:prstGeom prst="rect">
            <a:avLst/>
          </a:prstGeom>
        </p:spPr>
      </p:pic>
      <p:pic>
        <p:nvPicPr>
          <p:cNvPr id="8" name="Picture 7" descr="Chart, scatter chart&#10;&#10;Description automatically generated">
            <a:extLst>
              <a:ext uri="{FF2B5EF4-FFF2-40B4-BE49-F238E27FC236}">
                <a16:creationId xmlns:a16="http://schemas.microsoft.com/office/drawing/2014/main" id="{FF577750-6696-4291-A1B8-6C5052CE9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07891"/>
            <a:ext cx="5478419" cy="3984304"/>
          </a:xfrm>
          <a:prstGeom prst="rect">
            <a:avLst/>
          </a:prstGeom>
        </p:spPr>
      </p:pic>
    </p:spTree>
    <p:extLst>
      <p:ext uri="{BB962C8B-B14F-4D97-AF65-F5344CB8AC3E}">
        <p14:creationId xmlns:p14="http://schemas.microsoft.com/office/powerpoint/2010/main" val="17779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14" y="301629"/>
            <a:ext cx="11395244" cy="756707"/>
          </a:xfrm>
        </p:spPr>
        <p:txBody>
          <a:bodyPr/>
          <a:lstStyle/>
          <a:p>
            <a:pPr marL="0" indent="0"/>
            <a:r>
              <a:rPr lang="en-US" b="1" dirty="0">
                <a:solidFill>
                  <a:schemeClr val="tx1">
                    <a:lumMod val="90000"/>
                    <a:lumOff val="10000"/>
                  </a:schemeClr>
                </a:solidFill>
                <a:latin typeface="Garamond" panose="02020404030301010803" pitchFamily="18" charset="0"/>
              </a:rPr>
              <a:t>The MSE estimates from the parametric bootstrap (Gonzales-</a:t>
            </a:r>
            <a:r>
              <a:rPr lang="en-US" b="1" dirty="0" err="1">
                <a:solidFill>
                  <a:schemeClr val="tx1">
                    <a:lumMod val="90000"/>
                    <a:lumOff val="10000"/>
                  </a:schemeClr>
                </a:solidFill>
                <a:latin typeface="Garamond" panose="02020404030301010803" pitchFamily="18" charset="0"/>
              </a:rPr>
              <a:t>Manteiga</a:t>
            </a:r>
            <a:r>
              <a:rPr lang="en-US" b="1" dirty="0">
                <a:solidFill>
                  <a:schemeClr val="tx1">
                    <a:lumMod val="90000"/>
                    <a:lumOff val="10000"/>
                  </a:schemeClr>
                </a:solidFill>
                <a:latin typeface="Garamond" panose="02020404030301010803" pitchFamily="18" charset="0"/>
              </a:rPr>
              <a:t> et al. 2008) used for the </a:t>
            </a:r>
            <a:r>
              <a:rPr lang="en-US" b="1" dirty="0" err="1">
                <a:solidFill>
                  <a:schemeClr val="tx1">
                    <a:lumMod val="90000"/>
                    <a:lumOff val="10000"/>
                  </a:schemeClr>
                </a:solidFill>
                <a:latin typeface="Garamond" panose="02020404030301010803" pitchFamily="18" charset="0"/>
              </a:rPr>
              <a:t>CensusEB</a:t>
            </a:r>
            <a:r>
              <a:rPr lang="en-US" b="1" dirty="0">
                <a:solidFill>
                  <a:schemeClr val="tx1">
                    <a:lumMod val="90000"/>
                    <a:lumOff val="10000"/>
                  </a:schemeClr>
                </a:solidFill>
                <a:latin typeface="Garamond" panose="02020404030301010803" pitchFamily="18" charset="0"/>
              </a:rPr>
              <a:t>, EB, and Two-Fold models in the updated Stata </a:t>
            </a:r>
            <a:r>
              <a:rPr lang="en-US" b="1" dirty="0" err="1">
                <a:solidFill>
                  <a:schemeClr val="tx1">
                    <a:lumMod val="90000"/>
                    <a:lumOff val="10000"/>
                  </a:schemeClr>
                </a:solidFill>
                <a:latin typeface="Garamond" panose="02020404030301010803" pitchFamily="18" charset="0"/>
              </a:rPr>
              <a:t>sae</a:t>
            </a:r>
            <a:r>
              <a:rPr lang="en-US" b="1" dirty="0">
                <a:solidFill>
                  <a:schemeClr val="tx1">
                    <a:lumMod val="90000"/>
                    <a:lumOff val="10000"/>
                  </a:schemeClr>
                </a:solidFill>
                <a:latin typeface="Garamond" panose="02020404030301010803" pitchFamily="18" charset="0"/>
              </a:rPr>
              <a:t> package are aligned to the empirical MSE</a:t>
            </a:r>
          </a:p>
        </p:txBody>
      </p:sp>
      <p:sp>
        <p:nvSpPr>
          <p:cNvPr id="3" name="Content Placeholder 2"/>
          <p:cNvSpPr>
            <a:spLocks noGrp="1"/>
          </p:cNvSpPr>
          <p:nvPr>
            <p:ph type="body" sz="quarter" idx="13"/>
          </p:nvPr>
        </p:nvSpPr>
        <p:spPr>
          <a:xfrm>
            <a:off x="475914" y="1602297"/>
            <a:ext cx="11282705" cy="4754055"/>
          </a:xfrm>
        </p:spPr>
        <p:txBody>
          <a:bodyPr>
            <a:noAutofit/>
          </a:bodyPr>
          <a:lstStyle/>
          <a:p>
            <a:pPr marL="514350" indent="-514350">
              <a:buFont typeface="+mj-lt"/>
              <a:buAutoNum type="arabicPeriod" startAt="7"/>
            </a:pPr>
            <a:endParaRPr lang="en-US" sz="2400" dirty="0">
              <a:solidFill>
                <a:schemeClr val="tx1"/>
              </a:solidFill>
              <a:latin typeface="Garamond" panose="02020404030301010803" pitchFamily="18" charset="0"/>
            </a:endParaRPr>
          </a:p>
          <a:p>
            <a:pPr marL="0" indent="0"/>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13</a:t>
            </a:fld>
            <a:endParaRPr lang="en-US" dirty="0">
              <a:solidFill>
                <a:srgbClr val="000000">
                  <a:lumMod val="65000"/>
                  <a:lumOff val="35000"/>
                </a:srgbClr>
              </a:solidFill>
            </a:endParaRPr>
          </a:p>
        </p:txBody>
      </p:sp>
      <p:pic>
        <p:nvPicPr>
          <p:cNvPr id="6" name="Picture 5" descr="Chart, line chart&#10;&#10;Description automatically generated">
            <a:extLst>
              <a:ext uri="{FF2B5EF4-FFF2-40B4-BE49-F238E27FC236}">
                <a16:creationId xmlns:a16="http://schemas.microsoft.com/office/drawing/2014/main" id="{9313AA41-6E28-4834-9EC9-13B7E9E06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582" y="1602296"/>
            <a:ext cx="6527368" cy="4747177"/>
          </a:xfrm>
          <a:prstGeom prst="rect">
            <a:avLst/>
          </a:prstGeom>
        </p:spPr>
      </p:pic>
      <p:sp>
        <p:nvSpPr>
          <p:cNvPr id="7" name="TextBox 6">
            <a:extLst>
              <a:ext uri="{FF2B5EF4-FFF2-40B4-BE49-F238E27FC236}">
                <a16:creationId xmlns:a16="http://schemas.microsoft.com/office/drawing/2014/main" id="{DCC45F3F-1E09-4CF2-AC16-73F504677E28}"/>
              </a:ext>
            </a:extLst>
          </p:cNvPr>
          <p:cNvSpPr txBox="1"/>
          <p:nvPr/>
        </p:nvSpPr>
        <p:spPr>
          <a:xfrm>
            <a:off x="433380" y="6187039"/>
            <a:ext cx="662232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spTree>
    <p:extLst>
      <p:ext uri="{BB962C8B-B14F-4D97-AF65-F5344CB8AC3E}">
        <p14:creationId xmlns:p14="http://schemas.microsoft.com/office/powerpoint/2010/main" val="147817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and see how ELL differs from EB</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Open the </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~01.dofiles/2.ELLvsEB.do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355611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000" b="1" dirty="0">
                <a:solidFill>
                  <a:schemeClr val="tx1">
                    <a:lumMod val="90000"/>
                    <a:lumOff val="10000"/>
                  </a:schemeClr>
                </a:solidFill>
                <a:latin typeface="Garamond" panose="02020404030301010803" pitchFamily="18" charset="0"/>
              </a:rPr>
              <a:t>Molina and Rao (2010) through simulations show that EB methods are considerably less noisy than ELL. While Corral, Molina and Nguyen (2020) showed that ELL and the initial EB implementation in PovMap lag Molina and Rao’s EB method in terms of MSE</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9" name="Picture 8">
            <a:extLst>
              <a:ext uri="{FF2B5EF4-FFF2-40B4-BE49-F238E27FC236}">
                <a16:creationId xmlns:a16="http://schemas.microsoft.com/office/drawing/2014/main" id="{1CBDFCD4-FA6C-4311-8265-1CC90A6ED4D9}"/>
              </a:ext>
            </a:extLst>
          </p:cNvPr>
          <p:cNvPicPr>
            <a:picLocks noChangeAspect="1"/>
          </p:cNvPicPr>
          <p:nvPr/>
        </p:nvPicPr>
        <p:blipFill>
          <a:blip r:embed="rId3"/>
          <a:stretch>
            <a:fillRect/>
          </a:stretch>
        </p:blipFill>
        <p:spPr>
          <a:xfrm>
            <a:off x="266364" y="1437791"/>
            <a:ext cx="5753436" cy="4184105"/>
          </a:xfrm>
          <a:prstGeom prst="rect">
            <a:avLst/>
          </a:prstGeom>
        </p:spPr>
      </p:pic>
      <p:sp>
        <p:nvSpPr>
          <p:cNvPr id="10" name="TextBox 9">
            <a:extLst>
              <a:ext uri="{FF2B5EF4-FFF2-40B4-BE49-F238E27FC236}">
                <a16:creationId xmlns:a16="http://schemas.microsoft.com/office/drawing/2014/main" id="{57AA02BC-8872-48FA-8B51-37D887EBD19A}"/>
              </a:ext>
            </a:extLst>
          </p:cNvPr>
          <p:cNvSpPr txBox="1"/>
          <p:nvPr/>
        </p:nvSpPr>
        <p:spPr>
          <a:xfrm>
            <a:off x="189441" y="5987021"/>
            <a:ext cx="926888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Simulations from Molina and Rao (2010) conducted in Corral, Molina, Nguyen (2021)</a:t>
            </a:r>
          </a:p>
        </p:txBody>
      </p:sp>
      <p:sp>
        <p:nvSpPr>
          <p:cNvPr id="13" name="Arrow: Left 12">
            <a:extLst>
              <a:ext uri="{FF2B5EF4-FFF2-40B4-BE49-F238E27FC236}">
                <a16:creationId xmlns:a16="http://schemas.microsoft.com/office/drawing/2014/main" id="{8B569A2A-2144-468A-AFA7-2B54C9878210}"/>
              </a:ext>
            </a:extLst>
          </p:cNvPr>
          <p:cNvSpPr/>
          <p:nvPr/>
        </p:nvSpPr>
        <p:spPr bwMode="auto">
          <a:xfrm>
            <a:off x="6019800" y="3233393"/>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Molina and Rao’s (2010) EB methods</a:t>
            </a:r>
          </a:p>
        </p:txBody>
      </p:sp>
      <p:sp>
        <p:nvSpPr>
          <p:cNvPr id="14" name="Arrow: Left 13">
            <a:extLst>
              <a:ext uri="{FF2B5EF4-FFF2-40B4-BE49-F238E27FC236}">
                <a16:creationId xmlns:a16="http://schemas.microsoft.com/office/drawing/2014/main" id="{39447989-27E4-4BF3-ABDD-998ACB6B7DC7}"/>
              </a:ext>
            </a:extLst>
          </p:cNvPr>
          <p:cNvSpPr/>
          <p:nvPr/>
        </p:nvSpPr>
        <p:spPr bwMode="auto">
          <a:xfrm>
            <a:off x="6019800" y="1781665"/>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ELL and EB implemented in PovMap</a:t>
            </a:r>
          </a:p>
        </p:txBody>
      </p:sp>
      <p:sp>
        <p:nvSpPr>
          <p:cNvPr id="15" name="TextBox 14">
            <a:extLst>
              <a:ext uri="{FF2B5EF4-FFF2-40B4-BE49-F238E27FC236}">
                <a16:creationId xmlns:a16="http://schemas.microsoft.com/office/drawing/2014/main" id="{C554C862-3113-4AB1-BF1A-DA3BD6C4A3A4}"/>
              </a:ext>
            </a:extLst>
          </p:cNvPr>
          <p:cNvSpPr txBox="1"/>
          <p:nvPr/>
        </p:nvSpPr>
        <p:spPr>
          <a:xfrm>
            <a:off x="8201320" y="1640264"/>
            <a:ext cx="3557299" cy="363176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ELL’s MC implementation in PovMap was inspired on the multiple imputation (MI) literature</a:t>
            </a:r>
          </a:p>
          <a:p>
            <a:pPr marL="742950" lvl="1" indent="-285750">
              <a:buFont typeface="Arial" panose="020B0604020202020204" pitchFamily="34" charset="0"/>
              <a:buChar char="•"/>
            </a:pPr>
            <a:r>
              <a:rPr lang="en-US" sz="1600" dirty="0">
                <a:latin typeface="Garamond" panose="02020404030301010803" pitchFamily="18" charset="0"/>
              </a:rPr>
              <a:t>The goal in MI is </a:t>
            </a:r>
            <a:r>
              <a:rPr lang="en-US" sz="1600" b="1" dirty="0">
                <a:solidFill>
                  <a:srgbClr val="FF0000"/>
                </a:solidFill>
                <a:latin typeface="Garamond" panose="02020404030301010803" pitchFamily="18" charset="0"/>
              </a:rPr>
              <a:t>not</a:t>
            </a:r>
            <a:r>
              <a:rPr lang="en-US" sz="1600" dirty="0">
                <a:latin typeface="Garamond" panose="02020404030301010803" pitchFamily="18" charset="0"/>
              </a:rPr>
              <a:t> to minimize the MSE</a:t>
            </a:r>
          </a:p>
          <a:p>
            <a:pPr marL="285750" indent="-285750">
              <a:buFont typeface="Arial" panose="020B0604020202020204" pitchFamily="34" charset="0"/>
              <a:buChar char="•"/>
            </a:pPr>
            <a:r>
              <a:rPr lang="en-US" dirty="0">
                <a:latin typeface="Garamond" panose="02020404030301010803" pitchFamily="18" charset="0"/>
              </a:rPr>
              <a:t>When EB was implemented in PovMap a similar MI approach was attempted</a:t>
            </a:r>
          </a:p>
          <a:p>
            <a:pPr marL="742950" lvl="1" indent="-285750">
              <a:buFont typeface="Arial" panose="020B0604020202020204" pitchFamily="34" charset="0"/>
              <a:buChar char="•"/>
            </a:pPr>
            <a:r>
              <a:rPr lang="en-US" dirty="0">
                <a:latin typeface="Garamond" panose="02020404030301010803" pitchFamily="18" charset="0"/>
              </a:rPr>
              <a:t>This led to noisy and biased EB estimates</a:t>
            </a:r>
          </a:p>
          <a:p>
            <a:pPr marL="742950" lvl="1" indent="-285750">
              <a:buFont typeface="Arial" panose="020B0604020202020204" pitchFamily="34" charset="0"/>
              <a:buChar char="•"/>
            </a:pPr>
            <a:r>
              <a:rPr lang="en-US" dirty="0">
                <a:latin typeface="Garamond" panose="02020404030301010803" pitchFamily="18" charset="0"/>
              </a:rPr>
              <a:t>This is documented and corrected in Corral, Molina, and Nguyen (2021)</a:t>
            </a:r>
          </a:p>
        </p:txBody>
      </p:sp>
    </p:spTree>
    <p:extLst>
      <p:ext uri="{BB962C8B-B14F-4D97-AF65-F5344CB8AC3E}">
        <p14:creationId xmlns:p14="http://schemas.microsoft.com/office/powerpoint/2010/main" val="269662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and see how to validate a method through model-based simulations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Open the </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~01.dofiles/3.ModelBasedSim.do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102943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0" name="TextBox 9">
            <a:extLst>
              <a:ext uri="{FF2B5EF4-FFF2-40B4-BE49-F238E27FC236}">
                <a16:creationId xmlns:a16="http://schemas.microsoft.com/office/drawing/2014/main" id="{73C327BD-8618-4F40-8DBF-0512F17EE438}"/>
              </a:ext>
            </a:extLst>
          </p:cNvPr>
          <p:cNvSpPr txBox="1"/>
          <p:nvPr/>
        </p:nvSpPr>
        <p:spPr>
          <a:xfrm>
            <a:off x="903816" y="1574559"/>
            <a:ext cx="4193939" cy="369332"/>
          </a:xfrm>
          <a:prstGeom prst="rect">
            <a:avLst/>
          </a:prstGeom>
          <a:noFill/>
        </p:spPr>
        <p:txBody>
          <a:bodyPr wrap="square" rtlCol="0">
            <a:spAutoFit/>
          </a:bodyPr>
          <a:lstStyle/>
          <a:p>
            <a:r>
              <a:rPr lang="en-US" dirty="0"/>
              <a:t>FGT0 Bias (</a:t>
            </a:r>
            <a:r>
              <a:rPr lang="en-US" dirty="0" err="1"/>
              <a:t>mun</a:t>
            </a:r>
            <a:r>
              <a:rPr lang="en-US" dirty="0"/>
              <a:t>. level for 1,865 </a:t>
            </a:r>
            <a:r>
              <a:rPr lang="en-US" dirty="0" err="1"/>
              <a:t>mun</a:t>
            </a:r>
            <a:r>
              <a:rPr lang="en-US" dirty="0"/>
              <a:t>.)</a:t>
            </a: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1026" name="x_Picture 1">
            <a:extLst>
              <a:ext uri="{FF2B5EF4-FFF2-40B4-BE49-F238E27FC236}">
                <a16:creationId xmlns:a16="http://schemas.microsoft.com/office/drawing/2014/main" id="{FFAB7B0C-FF98-4083-89F8-2B6ECDD8F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5" y="1909973"/>
            <a:ext cx="5943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4" name="Rectangle: Rounded Corners 3">
            <a:extLst>
              <a:ext uri="{FF2B5EF4-FFF2-40B4-BE49-F238E27FC236}">
                <a16:creationId xmlns:a16="http://schemas.microsoft.com/office/drawing/2014/main" id="{FF1189EC-04B0-4C51-AC2A-904E8987CAE3}"/>
              </a:ext>
            </a:extLst>
          </p:cNvPr>
          <p:cNvSpPr/>
          <p:nvPr/>
        </p:nvSpPr>
        <p:spPr bwMode="auto">
          <a:xfrm>
            <a:off x="226423" y="3922391"/>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7" name="TextBox 6">
            <a:extLst>
              <a:ext uri="{FF2B5EF4-FFF2-40B4-BE49-F238E27FC236}">
                <a16:creationId xmlns:a16="http://schemas.microsoft.com/office/drawing/2014/main" id="{0B278812-C0B7-405F-B007-D45BEE0AE96B}"/>
              </a:ext>
            </a:extLst>
          </p:cNvPr>
          <p:cNvSpPr txBox="1"/>
          <p:nvPr/>
        </p:nvSpPr>
        <p:spPr>
          <a:xfrm>
            <a:off x="6853524" y="1580252"/>
            <a:ext cx="4798423" cy="4708981"/>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chemeClr val="tx1">
                    <a:lumMod val="90000"/>
                    <a:lumOff val="10000"/>
                  </a:schemeClr>
                </a:solidFill>
                <a:latin typeface="Garamond" panose="02020404030301010803" pitchFamily="18" charset="0"/>
              </a:rPr>
              <a:t>Still work in progress… Working Paper coming before the end of the summer (2022)</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All methods rely on census household and/or area aggregate covariates, unless stated otherwise</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bias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how the box-plot for unit context models, those that model household level welfare using only area level covariates, is downward biased</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yields good results. In some cases as good as </a:t>
            </a:r>
            <a:r>
              <a:rPr lang="en-US" sz="2000" dirty="0" err="1">
                <a:solidFill>
                  <a:schemeClr val="tx1">
                    <a:lumMod val="90000"/>
                    <a:lumOff val="10000"/>
                  </a:schemeClr>
                </a:solidFill>
                <a:latin typeface="Garamond" panose="02020404030301010803" pitchFamily="18" charset="0"/>
              </a:rPr>
              <a:t>censusEB</a:t>
            </a:r>
            <a:endParaRPr lang="en-US" sz="2000" dirty="0">
              <a:solidFill>
                <a:schemeClr val="tx1">
                  <a:lumMod val="90000"/>
                  <a:lumOff val="10000"/>
                </a:schemeClr>
              </a:solidFill>
              <a:latin typeface="Garamond" panose="02020404030301010803" pitchFamily="18" charset="0"/>
            </a:endParaRP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Results for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from models using just GIS covariates are less stellar</a:t>
            </a:r>
          </a:p>
        </p:txBody>
      </p:sp>
    </p:spTree>
    <p:extLst>
      <p:ext uri="{BB962C8B-B14F-4D97-AF65-F5344CB8AC3E}">
        <p14:creationId xmlns:p14="http://schemas.microsoft.com/office/powerpoint/2010/main" val="555678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21" name="TextBox 20">
            <a:extLst>
              <a:ext uri="{FF2B5EF4-FFF2-40B4-BE49-F238E27FC236}">
                <a16:creationId xmlns:a16="http://schemas.microsoft.com/office/drawing/2014/main" id="{564AAB11-17C9-4CDA-B5D6-0F6D1760E9F1}"/>
              </a:ext>
            </a:extLst>
          </p:cNvPr>
          <p:cNvSpPr txBox="1"/>
          <p:nvPr/>
        </p:nvSpPr>
        <p:spPr>
          <a:xfrm>
            <a:off x="7164823" y="1513678"/>
            <a:ext cx="3686648" cy="369332"/>
          </a:xfrm>
          <a:prstGeom prst="rect">
            <a:avLst/>
          </a:prstGeom>
          <a:noFill/>
        </p:spPr>
        <p:txBody>
          <a:bodyPr wrap="square" rtlCol="0">
            <a:spAutoFit/>
          </a:bodyPr>
          <a:lstStyle/>
          <a:p>
            <a:r>
              <a:rPr lang="en-US" dirty="0"/>
              <a:t>MSE (</a:t>
            </a:r>
            <a:r>
              <a:rPr lang="en-US" dirty="0" err="1"/>
              <a:t>mun</a:t>
            </a:r>
            <a:r>
              <a:rPr lang="en-US" dirty="0"/>
              <a:t>. level for 1,865 </a:t>
            </a:r>
            <a:r>
              <a:rPr lang="en-US" dirty="0" err="1"/>
              <a:t>mun</a:t>
            </a:r>
            <a:r>
              <a:rPr lang="en-US" dirty="0"/>
              <a:t>.)</a:t>
            </a:r>
          </a:p>
        </p:txBody>
      </p:sp>
      <p:pic>
        <p:nvPicPr>
          <p:cNvPr id="1027" name="x_Picture 2">
            <a:extLst>
              <a:ext uri="{FF2B5EF4-FFF2-40B4-BE49-F238E27FC236}">
                <a16:creationId xmlns:a16="http://schemas.microsoft.com/office/drawing/2014/main" id="{202EFEDD-684C-48D8-A61D-CDD0E5CDE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872" y="1833773"/>
            <a:ext cx="60483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17" name="Rectangle: Rounded Corners 16">
            <a:extLst>
              <a:ext uri="{FF2B5EF4-FFF2-40B4-BE49-F238E27FC236}">
                <a16:creationId xmlns:a16="http://schemas.microsoft.com/office/drawing/2014/main" id="{7345464A-9F12-4617-8FC5-625496F8CBC7}"/>
              </a:ext>
            </a:extLst>
          </p:cNvPr>
          <p:cNvSpPr/>
          <p:nvPr/>
        </p:nvSpPr>
        <p:spPr bwMode="auto">
          <a:xfrm>
            <a:off x="6048331" y="3909724"/>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12" name="TextBox 11">
            <a:extLst>
              <a:ext uri="{FF2B5EF4-FFF2-40B4-BE49-F238E27FC236}">
                <a16:creationId xmlns:a16="http://schemas.microsoft.com/office/drawing/2014/main" id="{AEC6759D-CE31-4129-BF22-CA8A8429C40D}"/>
              </a:ext>
            </a:extLst>
          </p:cNvPr>
          <p:cNvSpPr txBox="1"/>
          <p:nvPr/>
        </p:nvSpPr>
        <p:spPr>
          <a:xfrm>
            <a:off x="553353" y="1513678"/>
            <a:ext cx="4798423"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MSE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 but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municipal level with just GIS covariates is the second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CensusEB</a:t>
            </a:r>
            <a:r>
              <a:rPr lang="en-US" sz="2000" dirty="0">
                <a:solidFill>
                  <a:schemeClr val="tx1">
                    <a:lumMod val="90000"/>
                    <a:lumOff val="10000"/>
                  </a:schemeClr>
                </a:solidFill>
                <a:latin typeface="Garamond" panose="02020404030301010803" pitchFamily="18" charset="0"/>
              </a:rPr>
              <a:t>, as expected, shows the smallest MSE, followed very closely by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PSU level with just census aggregates</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in this scenario outperforms unit-context models as those presented by (Masaki et al. 2020)</a:t>
            </a:r>
          </a:p>
        </p:txBody>
      </p:sp>
    </p:spTree>
    <p:extLst>
      <p:ext uri="{BB962C8B-B14F-4D97-AF65-F5344CB8AC3E}">
        <p14:creationId xmlns:p14="http://schemas.microsoft.com/office/powerpoint/2010/main" val="3833328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The bias and MSE are worse among poorer municipalities which may have considerable consequences for targeting </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pic>
        <p:nvPicPr>
          <p:cNvPr id="7" name="Picture 6">
            <a:extLst>
              <a:ext uri="{FF2B5EF4-FFF2-40B4-BE49-F238E27FC236}">
                <a16:creationId xmlns:a16="http://schemas.microsoft.com/office/drawing/2014/main" id="{C7A9BEBC-9E1C-42D0-B7E1-0CDA8026E9E0}"/>
              </a:ext>
            </a:extLst>
          </p:cNvPr>
          <p:cNvPicPr>
            <a:picLocks noChangeAspect="1"/>
          </p:cNvPicPr>
          <p:nvPr/>
        </p:nvPicPr>
        <p:blipFill>
          <a:blip r:embed="rId3"/>
          <a:stretch>
            <a:fillRect/>
          </a:stretch>
        </p:blipFill>
        <p:spPr>
          <a:xfrm>
            <a:off x="1767574" y="1327287"/>
            <a:ext cx="8699383" cy="4893403"/>
          </a:xfrm>
          <a:prstGeom prst="rect">
            <a:avLst/>
          </a:prstGeom>
        </p:spPr>
      </p:pic>
    </p:spTree>
    <p:extLst>
      <p:ext uri="{BB962C8B-B14F-4D97-AF65-F5344CB8AC3E}">
        <p14:creationId xmlns:p14="http://schemas.microsoft.com/office/powerpoint/2010/main" val="21218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Main references for unit-level small area estimation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2">
              <a:spcBef>
                <a:spcPts val="1200"/>
              </a:spcBef>
            </a:pPr>
            <a:r>
              <a:rPr lang="en-US" dirty="0">
                <a:solidFill>
                  <a:schemeClr val="tx1"/>
                </a:solidFill>
                <a:latin typeface="Garamond" panose="02020404030301010803" pitchFamily="18" charset="0"/>
              </a:rPr>
              <a:t>Elbers, C., Lanjouw, J. O. [Jean O], &amp; Lanjouw, P. (2003). Micro–level estimation of poverty and inequality. </a:t>
            </a:r>
            <a:r>
              <a:rPr lang="en-US" dirty="0" err="1">
                <a:solidFill>
                  <a:schemeClr val="tx1"/>
                </a:solidFill>
                <a:latin typeface="Garamond" panose="02020404030301010803" pitchFamily="18" charset="0"/>
              </a:rPr>
              <a:t>Econometrica</a:t>
            </a:r>
            <a:r>
              <a:rPr lang="en-US" dirty="0">
                <a:solidFill>
                  <a:schemeClr val="tx1"/>
                </a:solidFill>
                <a:latin typeface="Garamond" panose="02020404030301010803" pitchFamily="18" charset="0"/>
              </a:rPr>
              <a:t>, 71 (1), 355–364.</a:t>
            </a:r>
          </a:p>
          <a:p>
            <a:pPr lvl="2">
              <a:spcBef>
                <a:spcPts val="1200"/>
              </a:spcBef>
            </a:pPr>
            <a:r>
              <a:rPr lang="en-US" dirty="0">
                <a:solidFill>
                  <a:schemeClr val="tx1"/>
                </a:solidFill>
                <a:latin typeface="Garamond" panose="02020404030301010803" pitchFamily="18" charset="0"/>
              </a:rPr>
              <a:t>Molina, I., &amp; Rao, J. (2010). Small area estimation of poverty indicators. Canadian Journal of Statistics, 38 (3), 369–385. </a:t>
            </a:r>
          </a:p>
          <a:p>
            <a:pPr lvl="2">
              <a:spcBef>
                <a:spcPts val="1200"/>
              </a:spcBef>
            </a:pPr>
            <a:r>
              <a:rPr lang="en-US" dirty="0" err="1">
                <a:solidFill>
                  <a:schemeClr val="tx1"/>
                </a:solidFill>
                <a:latin typeface="Garamond" panose="02020404030301010803" pitchFamily="18" charset="0"/>
              </a:rPr>
              <a:t>Marhuenda</a:t>
            </a:r>
            <a:r>
              <a:rPr lang="en-US" dirty="0">
                <a:solidFill>
                  <a:schemeClr val="tx1"/>
                </a:solidFill>
                <a:latin typeface="Garamond" panose="02020404030301010803" pitchFamily="18" charset="0"/>
              </a:rPr>
              <a:t>, Y., Molina, I., Morales, D., &amp; Rao, J. (2017). Poverty mapping in small areas under a twofold nested error regression model. Journal of the Royal Statistical Society: Series A (Statistics in Society), 180 (4), 1111–1136.</a:t>
            </a:r>
          </a:p>
          <a:p>
            <a:pPr marL="0" lvl="2" indent="0">
              <a:spcBef>
                <a:spcPts val="1200"/>
              </a:spcBef>
              <a:buNone/>
            </a:pPr>
            <a:r>
              <a:rPr lang="en-US" b="1" dirty="0">
                <a:solidFill>
                  <a:schemeClr val="tx1"/>
                </a:solidFill>
                <a:latin typeface="Garamond" panose="02020404030301010803" pitchFamily="18" charset="0"/>
              </a:rPr>
              <a:t>To learn about the updates</a:t>
            </a:r>
          </a:p>
          <a:p>
            <a:pPr lvl="2">
              <a:spcBef>
                <a:spcPts val="1200"/>
              </a:spcBef>
            </a:pPr>
            <a:r>
              <a:rPr lang="en-US" dirty="0">
                <a:solidFill>
                  <a:schemeClr val="tx1"/>
                </a:solidFill>
                <a:latin typeface="Garamond" panose="02020404030301010803" pitchFamily="18" charset="0"/>
              </a:rPr>
              <a:t>Corral, P., Molina, I., &amp; Nguyen, M. C. (2020). Pull your small area estimates up by the bootstraps. Journal of Statistical Computation and Simulation, 91(16), 3304-3357.</a:t>
            </a:r>
          </a:p>
          <a:p>
            <a:pPr lvl="2">
              <a:spcBef>
                <a:spcPts val="1200"/>
              </a:spcBef>
            </a:pPr>
            <a:r>
              <a:rPr lang="en-US" dirty="0">
                <a:solidFill>
                  <a:schemeClr val="tx1"/>
                </a:solidFill>
                <a:latin typeface="Garamond" panose="02020404030301010803" pitchFamily="18" charset="0"/>
              </a:rPr>
              <a:t>Corral, P., Himelein, K., McGee, K., &amp; Molina, I., (2021). A Map of the Poor or a Poor Map? Mathematics 9, no. 21: 2780. </a:t>
            </a:r>
            <a:r>
              <a:rPr lang="en-US" dirty="0">
                <a:solidFill>
                  <a:schemeClr val="tx1"/>
                </a:solidFill>
                <a:latin typeface="Garamond" panose="02020404030301010803" pitchFamily="18" charset="0"/>
                <a:hlinkClick r:id="rId3"/>
              </a:rPr>
              <a:t>https://doi.org/10.3390/math9212780</a:t>
            </a:r>
            <a:endParaRPr lang="en-US" dirty="0">
              <a:solidFill>
                <a:schemeClr val="tx1"/>
              </a:solidFill>
              <a:latin typeface="Garamond" panose="02020404030301010803" pitchFamily="18" charset="0"/>
            </a:endParaRPr>
          </a:p>
          <a:p>
            <a:pPr lvl="2">
              <a:spcBef>
                <a:spcPts val="1200"/>
              </a:spcBef>
            </a:pPr>
            <a:r>
              <a:rPr lang="en-US" dirty="0">
                <a:solidFill>
                  <a:schemeClr val="tx1"/>
                </a:solidFill>
                <a:latin typeface="Garamond" panose="02020404030301010803" pitchFamily="18" charset="0"/>
              </a:rPr>
              <a:t>Corral. P., Molina, I., Cojocaru, A., &amp; Segovia, S. (2022). Guidelines to Small Area Estimation for Poverty Mapping.</a:t>
            </a:r>
            <a:endParaRPr lang="en-US" dirty="0">
              <a:latin typeface="Garamond" panose="02020404030301010803" pitchFamily="18" charset="0"/>
            </a:endParaRPr>
          </a:p>
          <a:p>
            <a:pPr lvl="2"/>
            <a:endParaRPr lang="en-US" dirty="0">
              <a:latin typeface="Garamond" panose="02020404030301010803" pitchFamily="18" charset="0"/>
            </a:endParaRPr>
          </a:p>
          <a:p>
            <a:pPr lvl="2"/>
            <a:endParaRPr lang="en-US" dirty="0">
              <a:latin typeface="Garamond" panose="02020404030301010803" pitchFamily="18" charset="0"/>
            </a:endParaRPr>
          </a:p>
          <a:p>
            <a:pPr marL="0" lvl="2" indent="0">
              <a:buNone/>
            </a:pPr>
            <a:endParaRPr lang="en-US"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It all depends on the quality of the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2050" name="Picture 2">
            <a:extLst>
              <a:ext uri="{FF2B5EF4-FFF2-40B4-BE49-F238E27FC236}">
                <a16:creationId xmlns:a16="http://schemas.microsoft.com/office/drawing/2014/main" id="{8781542E-D5B9-416D-ABA4-B7E353393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3" y="1490061"/>
            <a:ext cx="5933845" cy="474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model works best with census data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When combining census aggregates and GIS covariates the method leans towards census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empirical MSE of the gradient boosting models is smaller when only using census aggregates </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In this scenario it suggests that census aggregates are better than GIS at explaining the variation of area level poverty</a:t>
            </a:r>
          </a:p>
        </p:txBody>
      </p:sp>
      <p:sp>
        <p:nvSpPr>
          <p:cNvPr id="3" name="Oval 2">
            <a:extLst>
              <a:ext uri="{FF2B5EF4-FFF2-40B4-BE49-F238E27FC236}">
                <a16:creationId xmlns:a16="http://schemas.microsoft.com/office/drawing/2014/main" id="{8BEE1BD6-09DF-4501-ACC5-1C9F275249A5}"/>
              </a:ext>
            </a:extLst>
          </p:cNvPr>
          <p:cNvSpPr/>
          <p:nvPr/>
        </p:nvSpPr>
        <p:spPr bwMode="auto">
          <a:xfrm>
            <a:off x="553353" y="3860260"/>
            <a:ext cx="2283520" cy="24248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Covariates with </a:t>
            </a:r>
            <a:r>
              <a:rPr lang="en-US" i="1" dirty="0" err="1"/>
              <a:t>mun</a:t>
            </a:r>
            <a:r>
              <a:rPr lang="en-US" i="1" dirty="0"/>
              <a:t>_ prefix are derived from the census, geo_ are GIS covariates…</a:t>
            </a:r>
          </a:p>
        </p:txBody>
      </p:sp>
    </p:spTree>
    <p:extLst>
      <p:ext uri="{BB962C8B-B14F-4D97-AF65-F5344CB8AC3E}">
        <p14:creationId xmlns:p14="http://schemas.microsoft.com/office/powerpoint/2010/main" val="697804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Does it matter for allocation of transfers?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Transfer budget is equal to the poverty gap of the population (census)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Original poverty is 25%</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Using true poverty ranking we achieve poverty of 19.9% by giving all in the poorest areas the same transfer amount (budget/total number of poor)</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Some methods do a better job than others, but in the end, something is better than nothing!</a:t>
            </a:r>
          </a:p>
          <a:p>
            <a:pPr marL="285750" indent="-285750">
              <a:buFont typeface="Arial" panose="020B0604020202020204" pitchFamily="34" charset="0"/>
              <a:buChar char="•"/>
            </a:pPr>
            <a:endParaRPr lang="en-US" sz="2400" dirty="0">
              <a:solidFill>
                <a:schemeClr val="tx1">
                  <a:lumMod val="90000"/>
                  <a:lumOff val="10000"/>
                </a:schemeClr>
              </a:solidFill>
              <a:latin typeface="Garamond" panose="02020404030301010803" pitchFamily="18" charset="0"/>
            </a:endParaRPr>
          </a:p>
        </p:txBody>
      </p:sp>
      <p:pic>
        <p:nvPicPr>
          <p:cNvPr id="9" name="Picture 8">
            <a:extLst>
              <a:ext uri="{FF2B5EF4-FFF2-40B4-BE49-F238E27FC236}">
                <a16:creationId xmlns:a16="http://schemas.microsoft.com/office/drawing/2014/main" id="{A5783090-5616-4F51-B98D-3C5FA753EB50}"/>
              </a:ext>
            </a:extLst>
          </p:cNvPr>
          <p:cNvPicPr>
            <a:picLocks noChangeAspect="1"/>
          </p:cNvPicPr>
          <p:nvPr/>
        </p:nvPicPr>
        <p:blipFill>
          <a:blip r:embed="rId3"/>
          <a:stretch>
            <a:fillRect/>
          </a:stretch>
        </p:blipFill>
        <p:spPr>
          <a:xfrm>
            <a:off x="261257" y="1430064"/>
            <a:ext cx="6678468" cy="5342775"/>
          </a:xfrm>
          <a:prstGeom prst="rect">
            <a:avLst/>
          </a:prstGeom>
        </p:spPr>
      </p:pic>
    </p:spTree>
    <p:extLst>
      <p:ext uri="{BB962C8B-B14F-4D97-AF65-F5344CB8AC3E}">
        <p14:creationId xmlns:p14="http://schemas.microsoft.com/office/powerpoint/2010/main" val="277053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Introduction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1003300" lvl="3" indent="-457200">
              <a:buFont typeface="+mj-lt"/>
              <a:buAutoNum type="arabicPeriod"/>
            </a:pPr>
            <a:r>
              <a:rPr lang="en-US" sz="2400" dirty="0">
                <a:solidFill>
                  <a:schemeClr val="tx1"/>
                </a:solidFill>
                <a:latin typeface="Garamond" panose="02020404030301010803" pitchFamily="18" charset="0"/>
              </a:rPr>
              <a:t>Monetary poverty (FGT0) is a non-linear parameter</a:t>
            </a:r>
          </a:p>
          <a:p>
            <a:pPr marL="1003300" lvl="3" indent="-457200">
              <a:buFont typeface="+mj-lt"/>
              <a:buAutoNum type="arabicPeriod"/>
            </a:pPr>
            <a:r>
              <a:rPr lang="en-US" sz="2400" dirty="0">
                <a:solidFill>
                  <a:schemeClr val="tx1"/>
                </a:solidFill>
                <a:latin typeface="Garamond" panose="02020404030301010803" pitchFamily="18" charset="0"/>
              </a:rPr>
              <a:t>Initial work at the WB was done by </a:t>
            </a:r>
            <a:r>
              <a:rPr lang="en-US" sz="2400" dirty="0" err="1">
                <a:solidFill>
                  <a:schemeClr val="tx1"/>
                </a:solidFill>
                <a:latin typeface="Garamond" panose="02020404030301010803" pitchFamily="18" charset="0"/>
              </a:rPr>
              <a:t>Hentschel</a:t>
            </a:r>
            <a:r>
              <a:rPr lang="en-US" sz="2400" dirty="0">
                <a:solidFill>
                  <a:schemeClr val="tx1"/>
                </a:solidFill>
                <a:latin typeface="Garamond" panose="02020404030301010803" pitchFamily="18" charset="0"/>
              </a:rPr>
              <a:t>, Lanjouw, Lanjouw, and Poggi (1998) but ignored random location effects – we’ll se later why that matters</a:t>
            </a:r>
          </a:p>
          <a:p>
            <a:pPr lvl="4">
              <a:spcBef>
                <a:spcPts val="600"/>
              </a:spcBef>
            </a:pPr>
            <a:r>
              <a:rPr lang="en-US" sz="2400" dirty="0">
                <a:solidFill>
                  <a:schemeClr val="tx1"/>
                </a:solidFill>
                <a:latin typeface="Garamond" panose="02020404030301010803" pitchFamily="18" charset="0"/>
              </a:rPr>
              <a:t>The welfare distribution is simulated in the census data based on parameters estimated using household survey data which has detailed information on welfare</a:t>
            </a:r>
          </a:p>
          <a:p>
            <a:pPr lvl="4">
              <a:spcBef>
                <a:spcPts val="600"/>
              </a:spcBef>
            </a:pPr>
            <a:r>
              <a:rPr lang="en-US" sz="2400" dirty="0">
                <a:solidFill>
                  <a:schemeClr val="tx1"/>
                </a:solidFill>
                <a:latin typeface="Garamond" panose="02020404030301010803" pitchFamily="18" charset="0"/>
              </a:rPr>
              <a:t>This yields a welfare value for every single household in the census</a:t>
            </a:r>
          </a:p>
          <a:p>
            <a:pPr lvl="4">
              <a:spcBef>
                <a:spcPts val="600"/>
              </a:spcBef>
            </a:pPr>
            <a:r>
              <a:rPr lang="en-US" sz="2400" dirty="0">
                <a:solidFill>
                  <a:schemeClr val="tx1"/>
                </a:solidFill>
                <a:latin typeface="Garamond" panose="02020404030301010803" pitchFamily="18" charset="0"/>
              </a:rPr>
              <a:t>Simulating the full welfare distribution allows for estimates beyond just poverty and mean welfare for a given area. </a:t>
            </a:r>
          </a:p>
          <a:p>
            <a:pPr marL="1003300" lvl="3" indent="-457200">
              <a:buFont typeface="+mj-lt"/>
              <a:buAutoNum type="arabicPeriod"/>
            </a:pPr>
            <a:r>
              <a:rPr lang="en-US" sz="2400" dirty="0">
                <a:solidFill>
                  <a:schemeClr val="tx1"/>
                </a:solidFill>
                <a:latin typeface="Garamond" panose="02020404030301010803" pitchFamily="18" charset="0"/>
              </a:rPr>
              <a:t>Elbers, Lanjouw and Lanjouw (2003) improved on the method</a:t>
            </a:r>
          </a:p>
          <a:p>
            <a:pPr marL="1003300" lvl="3" indent="-457200">
              <a:buFont typeface="+mj-lt"/>
              <a:buAutoNum type="arabicPeriod"/>
            </a:pPr>
            <a:r>
              <a:rPr lang="en-US" sz="2400" dirty="0">
                <a:solidFill>
                  <a:schemeClr val="tx1"/>
                </a:solidFill>
                <a:latin typeface="Garamond" panose="02020404030301010803" pitchFamily="18" charset="0"/>
              </a:rPr>
              <a:t>It was the go-to method for poverty maps done by the World Bank or with the World Bank’s assistance until ~2015</a:t>
            </a:r>
          </a:p>
          <a:p>
            <a:pPr marL="1003300" lvl="3" indent="-457200">
              <a:buFont typeface="+mj-lt"/>
              <a:buAutoNum type="arabicPeriod"/>
            </a:pPr>
            <a:endParaRPr lang="en-US" sz="2400" dirty="0">
              <a:solidFill>
                <a:schemeClr val="tx1"/>
              </a:solidFill>
              <a:latin typeface="Garamond" panose="02020404030301010803" pitchFamily="18" charset="0"/>
            </a:endParaRPr>
          </a:p>
          <a:p>
            <a:pPr marL="0" lvl="2" indent="0">
              <a:buNone/>
            </a:pPr>
            <a:r>
              <a:rPr lang="en-US" sz="1600" dirty="0">
                <a:solidFill>
                  <a:schemeClr val="tx1"/>
                </a:solidFill>
                <a:latin typeface="Garamond" panose="02020404030301010803" pitchFamily="18" charset="0"/>
              </a:rPr>
              <a:t>The latest Stata </a:t>
            </a:r>
            <a:r>
              <a:rPr lang="en-US" sz="1600" dirty="0" err="1">
                <a:solidFill>
                  <a:schemeClr val="tx1"/>
                </a:solidFill>
                <a:latin typeface="Garamond" panose="02020404030301010803" pitchFamily="18" charset="0"/>
              </a:rPr>
              <a:t>sae</a:t>
            </a:r>
            <a:r>
              <a:rPr lang="en-US" sz="1600" dirty="0">
                <a:solidFill>
                  <a:schemeClr val="tx1"/>
                </a:solidFill>
                <a:latin typeface="Garamond" panose="02020404030301010803" pitchFamily="18" charset="0"/>
              </a:rPr>
              <a:t> package can be obtained from: </a:t>
            </a:r>
            <a:r>
              <a:rPr lang="en-US" sz="1600" dirty="0">
                <a:solidFill>
                  <a:schemeClr val="tx1"/>
                </a:solidFill>
                <a:latin typeface="Garamond" panose="02020404030301010803" pitchFamily="18" charset="0"/>
                <a:hlinkClick r:id="rId3"/>
              </a:rPr>
              <a:t>https://github.com/pcorralrodas/SAE-Stata-Package</a:t>
            </a:r>
            <a:endParaRPr lang="en-US"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2988182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Criticism and the publication from Molina and Rao’s EB method led the institution to update methods</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n-US" sz="2400" dirty="0">
                <a:solidFill>
                  <a:schemeClr val="tx1"/>
                </a:solidFill>
                <a:latin typeface="Garamond" panose="02020404030301010803" pitchFamily="18" charset="0"/>
              </a:rPr>
              <a:t>In a review of World Bank research, the ELL method was scrutinized by Banerjee et al. (2008)</a:t>
            </a:r>
          </a:p>
          <a:p>
            <a:pPr lvl="4">
              <a:spcBef>
                <a:spcPts val="600"/>
              </a:spcBef>
            </a:pPr>
            <a:r>
              <a:rPr lang="en-US" sz="2300" dirty="0">
                <a:solidFill>
                  <a:schemeClr val="tx1"/>
                </a:solidFill>
                <a:latin typeface="Garamond" panose="02020404030301010803" pitchFamily="18" charset="0"/>
              </a:rPr>
              <a:t>The reviewers were concerned that the method may not accurately present the true precision of the method’s estimates – among other things</a:t>
            </a:r>
          </a:p>
          <a:p>
            <a:pPr lvl="3">
              <a:spcBef>
                <a:spcPts val="600"/>
              </a:spcBef>
            </a:pPr>
            <a:r>
              <a:rPr lang="en-US" sz="2400" dirty="0">
                <a:solidFill>
                  <a:schemeClr val="tx1"/>
                </a:solidFill>
                <a:latin typeface="Garamond" panose="02020404030301010803" pitchFamily="18" charset="0"/>
              </a:rPr>
              <a:t>Haslett (2010) recommended adjusting the fitting method described in ELL (2002) </a:t>
            </a:r>
          </a:p>
          <a:p>
            <a:pPr lvl="4">
              <a:spcBef>
                <a:spcPts val="600"/>
              </a:spcBef>
            </a:pPr>
            <a:r>
              <a:rPr lang="en-US" sz="2400" dirty="0">
                <a:solidFill>
                  <a:schemeClr val="tx1"/>
                </a:solidFill>
                <a:latin typeface="Garamond" panose="02020404030301010803" pitchFamily="18" charset="0"/>
              </a:rPr>
              <a:t>Indicated it leads to an asymmetric variance-covariance matrix</a:t>
            </a:r>
          </a:p>
          <a:p>
            <a:pPr lvl="3">
              <a:spcBef>
                <a:spcPts val="600"/>
              </a:spcBef>
            </a:pPr>
            <a:r>
              <a:rPr lang="en-US" sz="2400" dirty="0">
                <a:solidFill>
                  <a:schemeClr val="tx1"/>
                </a:solidFill>
                <a:latin typeface="Garamond" panose="02020404030301010803" pitchFamily="18" charset="0"/>
              </a:rPr>
              <a:t>Molina and Rao (2010) showed in simulation studies that ELL is noisy and underperforms under the model’s assumptions</a:t>
            </a:r>
          </a:p>
          <a:p>
            <a:pPr lvl="4">
              <a:spcBef>
                <a:spcPts val="600"/>
              </a:spcBef>
            </a:pPr>
            <a:r>
              <a:rPr lang="en-US" sz="2300" dirty="0">
                <a:solidFill>
                  <a:schemeClr val="tx1"/>
                </a:solidFill>
                <a:latin typeface="Garamond" panose="02020404030301010803" pitchFamily="18" charset="0"/>
              </a:rPr>
              <a:t>Showed that EB methods are considerably superior and yield substantially less noisy estimates</a:t>
            </a:r>
          </a:p>
          <a:p>
            <a:pPr lvl="3">
              <a:spcBef>
                <a:spcPts val="600"/>
              </a:spcBef>
            </a:pPr>
            <a:r>
              <a:rPr lang="en-US" sz="2400" dirty="0">
                <a:solidFill>
                  <a:schemeClr val="tx1"/>
                </a:solidFill>
                <a:latin typeface="Garamond" panose="02020404030301010803" pitchFamily="18" charset="0"/>
              </a:rPr>
              <a:t>A shift to Molina and Rao’s EB methods by the World Bank  and its toolkit is detailed in Corral, Molina and Nguyen (2020)</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92579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5400" b="1" dirty="0">
                <a:solidFill>
                  <a:schemeClr val="tx1">
                    <a:lumMod val="90000"/>
                    <a:lumOff val="10000"/>
                  </a:schemeClr>
                </a:solidFill>
                <a:latin typeface="Garamond" panose="02020404030301010803" pitchFamily="18" charset="0"/>
              </a:rPr>
              <a:t>The Game Plan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n-US" sz="2400" dirty="0">
                <a:solidFill>
                  <a:schemeClr val="tx1"/>
                </a:solidFill>
                <a:latin typeface="Garamond" panose="02020404030301010803" pitchFamily="18" charset="0"/>
              </a:rPr>
              <a:t>You have a set of do-files in the shared repository</a:t>
            </a:r>
          </a:p>
          <a:p>
            <a:pPr lvl="4">
              <a:spcBef>
                <a:spcPts val="600"/>
              </a:spcBef>
            </a:pPr>
            <a:r>
              <a:rPr lang="en-US" dirty="0">
                <a:solidFill>
                  <a:schemeClr val="tx1"/>
                </a:solidFill>
                <a:latin typeface="Garamond" panose="02020404030301010803" pitchFamily="18" charset="0"/>
              </a:rPr>
              <a:t>Please make sure you’ve downloaded that repo: </a:t>
            </a:r>
            <a:r>
              <a:rPr lang="en-US" dirty="0">
                <a:solidFill>
                  <a:schemeClr val="tx1"/>
                </a:solidFill>
                <a:latin typeface="Garamond" panose="02020404030301010803" pitchFamily="18" charset="0"/>
                <a:hlinkClick r:id="rId3"/>
              </a:rPr>
              <a:t>https://github.com/pcorralrodas/wb_sae_training</a:t>
            </a:r>
            <a:r>
              <a:rPr lang="en-US" dirty="0">
                <a:solidFill>
                  <a:schemeClr val="tx1"/>
                </a:solidFill>
                <a:latin typeface="Garamond" panose="02020404030301010803" pitchFamily="18" charset="0"/>
              </a:rPr>
              <a:t> </a:t>
            </a:r>
          </a:p>
          <a:p>
            <a:pPr lvl="4">
              <a:spcBef>
                <a:spcPts val="600"/>
              </a:spcBef>
            </a:pPr>
            <a:r>
              <a:rPr lang="en-US" dirty="0">
                <a:solidFill>
                  <a:schemeClr val="tx1"/>
                </a:solidFill>
                <a:latin typeface="Garamond" panose="02020404030301010803" pitchFamily="18" charset="0"/>
              </a:rPr>
              <a:t>Also make sure you have the </a:t>
            </a:r>
            <a:r>
              <a:rPr lang="en-US" dirty="0" err="1">
                <a:solidFill>
                  <a:schemeClr val="tx1"/>
                </a:solidFill>
                <a:latin typeface="Garamond" panose="02020404030301010803" pitchFamily="18" charset="0"/>
              </a:rPr>
              <a:t>sae</a:t>
            </a:r>
            <a:r>
              <a:rPr lang="en-US" dirty="0">
                <a:solidFill>
                  <a:schemeClr val="tx1"/>
                </a:solidFill>
                <a:latin typeface="Garamond" panose="02020404030301010803" pitchFamily="18" charset="0"/>
              </a:rPr>
              <a:t> package: </a:t>
            </a:r>
            <a:r>
              <a:rPr lang="en-US" dirty="0">
                <a:solidFill>
                  <a:schemeClr val="tx1"/>
                </a:solidFill>
                <a:latin typeface="Garamond" panose="02020404030301010803" pitchFamily="18" charset="0"/>
                <a:hlinkClick r:id="rId4"/>
              </a:rPr>
              <a:t>https://github.com/pcorralrodas/SAE-Stata-Package</a:t>
            </a:r>
            <a:endParaRPr lang="en-US" dirty="0">
              <a:solidFill>
                <a:schemeClr val="tx1"/>
              </a:solidFill>
              <a:latin typeface="Garamond" panose="02020404030301010803" pitchFamily="18" charset="0"/>
            </a:endParaRPr>
          </a:p>
          <a:p>
            <a:pPr lvl="4">
              <a:spcBef>
                <a:spcPts val="600"/>
              </a:spcBef>
            </a:pPr>
            <a:r>
              <a:rPr lang="en-US" dirty="0">
                <a:solidFill>
                  <a:schemeClr val="tx1"/>
                </a:solidFill>
                <a:latin typeface="Garamond" panose="02020404030301010803" pitchFamily="18" charset="0"/>
              </a:rPr>
              <a:t>Also make sure you have </a:t>
            </a:r>
            <a:r>
              <a:rPr lang="en-US" dirty="0" err="1">
                <a:solidFill>
                  <a:schemeClr val="tx1"/>
                </a:solidFill>
                <a:latin typeface="Garamond" panose="02020404030301010803" pitchFamily="18" charset="0"/>
              </a:rPr>
              <a:t>groupfunction</a:t>
            </a:r>
            <a:r>
              <a:rPr lang="en-US" dirty="0">
                <a:solidFill>
                  <a:schemeClr val="tx1"/>
                </a:solidFill>
                <a:latin typeface="Garamond" panose="02020404030301010803" pitchFamily="18" charset="0"/>
              </a:rPr>
              <a:t> and </a:t>
            </a:r>
            <a:r>
              <a:rPr lang="en-US" dirty="0" err="1">
                <a:solidFill>
                  <a:schemeClr val="tx1"/>
                </a:solidFill>
                <a:latin typeface="Garamond" panose="02020404030301010803" pitchFamily="18" charset="0"/>
              </a:rPr>
              <a:t>sp_groupfunction</a:t>
            </a:r>
            <a:r>
              <a:rPr lang="en-US" dirty="0">
                <a:solidFill>
                  <a:schemeClr val="tx1"/>
                </a:solidFill>
                <a:latin typeface="Garamond" panose="02020404030301010803" pitchFamily="18" charset="0"/>
              </a:rPr>
              <a:t>: </a:t>
            </a:r>
            <a:r>
              <a:rPr lang="en-US" dirty="0">
                <a:solidFill>
                  <a:schemeClr val="tx1"/>
                </a:solidFill>
                <a:latin typeface="Garamond" panose="02020404030301010803" pitchFamily="18" charset="0"/>
                <a:hlinkClick r:id="rId5"/>
              </a:rPr>
              <a:t>https://github.com/pcorralrodas/groupfunction</a:t>
            </a:r>
            <a:r>
              <a:rPr lang="en-US" dirty="0">
                <a:solidFill>
                  <a:schemeClr val="tx1"/>
                </a:solidFill>
                <a:latin typeface="Garamond" panose="02020404030301010803" pitchFamily="18" charset="0"/>
              </a:rPr>
              <a:t> and </a:t>
            </a:r>
            <a:r>
              <a:rPr lang="en-US" dirty="0">
                <a:solidFill>
                  <a:schemeClr val="tx1"/>
                </a:solidFill>
                <a:latin typeface="Garamond" panose="02020404030301010803" pitchFamily="18" charset="0"/>
                <a:hlinkClick r:id="rId6"/>
              </a:rPr>
              <a:t>https://github.com/pcorralrodas/sp_groupfunction</a:t>
            </a:r>
            <a:r>
              <a:rPr lang="en-US" dirty="0">
                <a:solidFill>
                  <a:schemeClr val="tx1"/>
                </a:solidFill>
                <a:latin typeface="Garamond" panose="02020404030301010803" pitchFamily="18" charset="0"/>
              </a:rPr>
              <a:t> </a:t>
            </a:r>
          </a:p>
          <a:p>
            <a:pPr lvl="3">
              <a:spcBef>
                <a:spcPts val="600"/>
              </a:spcBef>
            </a:pPr>
            <a:r>
              <a:rPr lang="en-US" sz="2400" dirty="0">
                <a:solidFill>
                  <a:schemeClr val="tx1"/>
                </a:solidFill>
                <a:latin typeface="Garamond" panose="02020404030301010803" pitchFamily="18" charset="0"/>
              </a:rPr>
              <a:t>We will discuss a topic briefly and jump to the Stata do files to see for ourselves how things work and the assumptions underlying the methods</a:t>
            </a:r>
          </a:p>
          <a:p>
            <a:pPr lvl="3">
              <a:spcBef>
                <a:spcPts val="600"/>
              </a:spcBef>
            </a:pPr>
            <a:r>
              <a:rPr lang="en-US" sz="2400" dirty="0">
                <a:solidFill>
                  <a:schemeClr val="tx1"/>
                </a:solidFill>
                <a:latin typeface="Garamond" panose="02020404030301010803" pitchFamily="18" charset="0"/>
              </a:rPr>
              <a:t>This GitHub repo for the training will be a living repo. I will update it as deemed necessary. </a:t>
            </a:r>
          </a:p>
          <a:p>
            <a:pPr lvl="4">
              <a:spcBef>
                <a:spcPts val="600"/>
              </a:spcBef>
            </a:pPr>
            <a:r>
              <a:rPr lang="en-US" dirty="0">
                <a:solidFill>
                  <a:schemeClr val="tx1"/>
                </a:solidFill>
                <a:latin typeface="Garamond" panose="02020404030301010803" pitchFamily="18" charset="0"/>
              </a:rPr>
              <a:t>If you want to contribute, please let me know and you can create a branch and we add stuff. I will add you to the list of collaborators.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82172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What is Necessary in order to do a  Unit-level Poverty Map?</a:t>
            </a:r>
          </a:p>
        </p:txBody>
      </p:sp>
      <p:sp>
        <p:nvSpPr>
          <p:cNvPr id="3" name="Content Placeholder 2"/>
          <p:cNvSpPr>
            <a:spLocks noGrp="1"/>
          </p:cNvSpPr>
          <p:nvPr>
            <p:ph type="body" sz="quarter" idx="13"/>
          </p:nvPr>
        </p:nvSpPr>
        <p:spPr/>
        <p:txBody>
          <a:bodyPr>
            <a:noAutofit/>
          </a:bodyPr>
          <a:lstStyle/>
          <a:p>
            <a:pPr marL="457200" indent="-457200">
              <a:buFont typeface="+mj-lt"/>
              <a:buAutoNum type="arabicPeriod"/>
            </a:pPr>
            <a:endParaRPr lang="en-US" sz="2400" dirty="0">
              <a:solidFill>
                <a:schemeClr val="tx1"/>
              </a:solidFill>
              <a:latin typeface="Garamond" panose="02020404030301010803" pitchFamily="18" charset="0"/>
            </a:endParaRPr>
          </a:p>
          <a:p>
            <a:pPr marL="457200" indent="-457200">
              <a:buFont typeface="+mj-lt"/>
              <a:buAutoNum type="arabicPeriod"/>
            </a:pPr>
            <a:r>
              <a:rPr lang="en-US" sz="2400" dirty="0">
                <a:solidFill>
                  <a:schemeClr val="tx1"/>
                </a:solidFill>
                <a:latin typeface="Garamond" panose="02020404030301010803" pitchFamily="18" charset="0"/>
              </a:rPr>
              <a:t>Household survey and Census must have variables in common between them</a:t>
            </a:r>
          </a:p>
          <a:p>
            <a:pPr lvl="3">
              <a:buFont typeface="Arial" panose="020B0604020202020204" pitchFamily="34" charset="0"/>
              <a:buChar char="•"/>
            </a:pPr>
            <a:r>
              <a:rPr lang="en-US" sz="2200" dirty="0">
                <a:solidFill>
                  <a:schemeClr val="tx1"/>
                </a:solidFill>
                <a:latin typeface="Garamond" panose="02020404030301010803" pitchFamily="18" charset="0"/>
              </a:rPr>
              <a:t>Questions should be defined in a similar manner in both data sources</a:t>
            </a:r>
          </a:p>
          <a:p>
            <a:pPr lvl="3"/>
            <a:r>
              <a:rPr lang="en-US" sz="2200" dirty="0">
                <a:solidFill>
                  <a:schemeClr val="tx1"/>
                </a:solidFill>
                <a:latin typeface="Garamond" panose="02020404030301010803" pitchFamily="18" charset="0"/>
              </a:rPr>
              <a:t>Variables should have similar distributions</a:t>
            </a:r>
          </a:p>
          <a:p>
            <a:pPr marL="457200" indent="-457200">
              <a:buFont typeface="+mj-lt"/>
              <a:buAutoNum type="arabicPeriod"/>
            </a:pPr>
            <a:r>
              <a:rPr lang="en-US" sz="2400" dirty="0">
                <a:solidFill>
                  <a:schemeClr val="tx1"/>
                </a:solidFill>
                <a:latin typeface="Garamond" panose="02020404030301010803" pitchFamily="18" charset="0"/>
              </a:rPr>
              <a:t>Common variables should be sufficiently correlated with the welfare measure of interest (income or consumption)</a:t>
            </a:r>
          </a:p>
          <a:p>
            <a:pPr marL="457200" indent="-457200">
              <a:buFont typeface="+mj-lt"/>
              <a:buAutoNum type="arabicPeriod"/>
            </a:pPr>
            <a:r>
              <a:rPr lang="en-US" sz="2400" dirty="0">
                <a:solidFill>
                  <a:schemeClr val="tx1"/>
                </a:solidFill>
                <a:latin typeface="Garamond" panose="02020404030301010803" pitchFamily="18" charset="0"/>
              </a:rPr>
              <a:t>Additionally, we need a location variable in order to link the census and survey at that level</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6</a:t>
            </a:fld>
            <a:endParaRPr lang="en-US" dirty="0">
              <a:solidFill>
                <a:srgbClr val="000000">
                  <a:lumMod val="65000"/>
                  <a:lumOff val="35000"/>
                </a:srgbClr>
              </a:solidFill>
            </a:endParaRPr>
          </a:p>
        </p:txBody>
      </p:sp>
    </p:spTree>
    <p:extLst>
      <p:ext uri="{BB962C8B-B14F-4D97-AF65-F5344CB8AC3E}">
        <p14:creationId xmlns:p14="http://schemas.microsoft.com/office/powerpoint/2010/main" val="347590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The assumed model used for unit-level SAE</a:t>
            </a:r>
          </a:p>
        </p:txBody>
      </p:sp>
      <mc:AlternateContent xmlns:mc="http://schemas.openxmlformats.org/markup-compatibility/2006" xmlns:a14="http://schemas.microsoft.com/office/drawing/2010/main">
        <mc:Choice Requires="a14">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The nested error model used for unit level small area estimation comes from </a:t>
                </a:r>
                <a:r>
                  <a:rPr lang="en-US" sz="2400" dirty="0" err="1">
                    <a:solidFill>
                      <a:schemeClr val="tx1"/>
                    </a:solidFill>
                    <a:latin typeface="Garamond" panose="02020404030301010803" pitchFamily="18" charset="0"/>
                  </a:rPr>
                  <a:t>Battese</a:t>
                </a:r>
                <a:r>
                  <a:rPr lang="en-US" sz="2400" dirty="0">
                    <a:solidFill>
                      <a:schemeClr val="tx1"/>
                    </a:solidFill>
                    <a:latin typeface="Garamond" panose="02020404030301010803" pitchFamily="18" charset="0"/>
                  </a:rPr>
                  <a:t>, 	Harter and Fuller (1988):</a:t>
                </a: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𝛽</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h</m:t>
                    </m:r>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𝐶</m:t>
                    </m:r>
                  </m:oMath>
                </a14:m>
                <a:endParaRPr lang="en-US" sz="2400" dirty="0">
                  <a:solidFill>
                    <a:schemeClr val="tx1"/>
                  </a:solidFill>
                  <a:latin typeface="Garamond" panose="02020404030301010803" pitchFamily="18" charset="0"/>
                </a:endParaRP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where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𝜂</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r>
                  <a:rPr lang="en-US" sz="2400" dirty="0">
                    <a:solidFill>
                      <a:schemeClr val="tx1"/>
                    </a:solidFill>
                    <a:latin typeface="Garamond" panose="02020404030301010803" pitchFamily="18" charset="0"/>
                  </a:rPr>
                  <a:t> and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𝑒</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endParaRPr lang="en-US" sz="2400" dirty="0">
                  <a:solidFill>
                    <a:schemeClr val="tx1"/>
                  </a:solidFill>
                  <a:latin typeface="Garamond" panose="02020404030301010803" pitchFamily="18" charset="0"/>
                </a:endParaRPr>
              </a:p>
              <a:p>
                <a:pPr lvl="3">
                  <a:spcBef>
                    <a:spcPts val="600"/>
                  </a:spcBef>
                </a:pPr>
                <a:r>
                  <a:rPr lang="en-US" sz="2400" i="1" dirty="0">
                    <a:solidFill>
                      <a:schemeClr val="tx1"/>
                    </a:solidFill>
                    <a:latin typeface="Garamond" panose="02020404030301010803" pitchFamily="18" charset="0"/>
                  </a:rPr>
                  <a:t>C </a:t>
                </a:r>
                <a:r>
                  <a:rPr lang="en-US" sz="2400" dirty="0">
                    <a:solidFill>
                      <a:schemeClr val="tx1"/>
                    </a:solidFill>
                    <a:latin typeface="Garamond" panose="02020404030301010803" pitchFamily="18" charset="0"/>
                  </a:rPr>
                  <a:t> is the number of locations,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oMath>
                </a14:m>
                <a:r>
                  <a:rPr lang="en-US" sz="2400" i="1" dirty="0">
                    <a:solidFill>
                      <a:schemeClr val="tx1"/>
                    </a:solidFill>
                    <a:latin typeface="Garamond" panose="02020404030301010803" pitchFamily="18" charset="0"/>
                  </a:rPr>
                  <a:t> </a:t>
                </a:r>
                <a:r>
                  <a:rPr lang="en-US" sz="2400" dirty="0">
                    <a:solidFill>
                      <a:schemeClr val="tx1"/>
                    </a:solidFill>
                    <a:latin typeface="Garamond" panose="02020404030301010803" pitchFamily="18" charset="0"/>
                  </a:rPr>
                  <a:t>is the number of observations in location </a:t>
                </a:r>
                <a14:m>
                  <m:oMath xmlns:m="http://schemas.openxmlformats.org/officeDocument/2006/math">
                    <m:r>
                      <a:rPr lang="en-US" sz="2400" b="0" i="1" smtClean="0">
                        <a:solidFill>
                          <a:schemeClr val="tx1"/>
                        </a:solidFill>
                        <a:latin typeface="Cambria Math" panose="02040503050406030204" pitchFamily="18" charset="0"/>
                      </a:rPr>
                      <m:t>𝑐</m:t>
                    </m:r>
                  </m:oMath>
                </a14:m>
                <a:endParaRPr lang="en-US" sz="2400" i="1" dirty="0">
                  <a:solidFill>
                    <a:schemeClr val="tx1"/>
                  </a:solidFill>
                  <a:latin typeface="Garamond" panose="02020404030301010803" pitchFamily="18" charset="0"/>
                </a:endParaRPr>
              </a:p>
              <a:p>
                <a:pPr lvl="3">
                  <a:spcBef>
                    <a:spcPts val="600"/>
                  </a:spcBef>
                </a:pPr>
                <a:r>
                  <a:rPr lang="en-US" sz="2400" dirty="0">
                    <a:solidFill>
                      <a:schemeClr val="tx1"/>
                    </a:solidFill>
                    <a:latin typeface="Garamond" panose="02020404030301010803" pitchFamily="18" charset="0"/>
                  </a:rPr>
                  <a:t>The model was originally used to produce county-level corn and soybean crop area estimates for Iowa,  U.S by </a:t>
                </a:r>
                <a:r>
                  <a:rPr lang="en-US" sz="2400" dirty="0" err="1">
                    <a:solidFill>
                      <a:schemeClr val="tx1"/>
                    </a:solidFill>
                    <a:latin typeface="Garamond" panose="02020404030301010803" pitchFamily="18" charset="0"/>
                  </a:rPr>
                  <a:t>Battese</a:t>
                </a:r>
                <a:r>
                  <a:rPr lang="en-US" sz="2400" dirty="0">
                    <a:solidFill>
                      <a:schemeClr val="tx1"/>
                    </a:solidFill>
                    <a:latin typeface="Garamond" panose="02020404030301010803" pitchFamily="18" charset="0"/>
                  </a:rPr>
                  <a:t>, Harter and Fuller (1988)</a:t>
                </a:r>
              </a:p>
              <a:p>
                <a:pPr lvl="3">
                  <a:spcBef>
                    <a:spcPts val="600"/>
                  </a:spcBef>
                </a:pPr>
                <a:r>
                  <a:rPr lang="en-US" sz="2400" dirty="0">
                    <a:solidFill>
                      <a:schemeClr val="tx1"/>
                    </a:solidFill>
                    <a:latin typeface="Garamond" panose="02020404030301010803" pitchFamily="18" charset="0"/>
                  </a:rPr>
                  <a:t>The model assumes </a:t>
                </a:r>
                <a:r>
                  <a:rPr lang="en-US" sz="2400" b="1" dirty="0">
                    <a:solidFill>
                      <a:schemeClr val="tx1"/>
                    </a:solidFill>
                    <a:latin typeface="Garamond" panose="02020404030301010803" pitchFamily="18" charset="0"/>
                  </a:rPr>
                  <a:t>normally distributed error terms</a:t>
                </a:r>
              </a:p>
            </p:txBody>
          </p:sp>
        </mc:Choice>
        <mc:Fallback xmlns="">
          <p:sp>
            <p:nvSpPr>
              <p:cNvPr id="3" name="Content Placeholder 2"/>
              <p:cNvSpPr>
                <a:spLocks noGrp="1" noRot="1" noChangeAspect="1" noMove="1" noResize="1" noEditPoints="1" noAdjustHandles="1" noChangeArrowheads="1" noChangeShapeType="1" noTextEdit="1"/>
              </p:cNvSpPr>
              <p:nvPr>
                <p:ph type="body" sz="quarter" idx="13"/>
              </p:nvPr>
            </p:nvSpPr>
            <p:spPr>
              <a:xfrm>
                <a:off x="475914" y="1400441"/>
                <a:ext cx="11350326" cy="5043901"/>
              </a:xfrm>
              <a:blipFill>
                <a:blip r:embed="rId3"/>
                <a:stretch>
                  <a:fillRect b="-4111"/>
                </a:stretch>
              </a:blipFill>
            </p:spPr>
            <p:txBody>
              <a:bodyPr/>
              <a:lstStyle/>
              <a:p>
                <a:r>
                  <a:rPr lang="en-US">
                    <a:noFill/>
                  </a:rPr>
                  <a:t> </a:t>
                </a:r>
              </a:p>
            </p:txBody>
          </p:sp>
        </mc:Fallback>
      </mc:AlternateContent>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75514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F6EBF33B-A96D-49C8-8AF4-3918F36B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062" y="1514092"/>
            <a:ext cx="3287121" cy="2391335"/>
          </a:xfrm>
          <a:prstGeom prst="rect">
            <a:avLst/>
          </a:prstGeom>
        </p:spPr>
      </p:pic>
      <p:pic>
        <p:nvPicPr>
          <p:cNvPr id="8" name="Picture 7" descr="Chart, histogram&#10;&#10;Description automatically generated">
            <a:extLst>
              <a:ext uri="{FF2B5EF4-FFF2-40B4-BE49-F238E27FC236}">
                <a16:creationId xmlns:a16="http://schemas.microsoft.com/office/drawing/2014/main" id="{772200B8-5298-4254-866E-78C77C285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050" y="1487521"/>
            <a:ext cx="3287120" cy="2390633"/>
          </a:xfrm>
          <a:prstGeom prst="rect">
            <a:avLst/>
          </a:prstGeom>
        </p:spPr>
      </p:pic>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6" name="Picture 5" descr="Chart, histogram&#10;&#10;Description automatically generated">
            <a:extLst>
              <a:ext uri="{FF2B5EF4-FFF2-40B4-BE49-F238E27FC236}">
                <a16:creationId xmlns:a16="http://schemas.microsoft.com/office/drawing/2014/main" id="{02ADF5A7-278F-4616-965C-202859A2EC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573" y="1514092"/>
            <a:ext cx="3250585" cy="2364062"/>
          </a:xfrm>
          <a:prstGeom prst="rect">
            <a:avLst/>
          </a:prstGeom>
        </p:spPr>
      </p:pic>
      <p:sp>
        <p:nvSpPr>
          <p:cNvPr id="11" name="TextBox 10">
            <a:extLst>
              <a:ext uri="{FF2B5EF4-FFF2-40B4-BE49-F238E27FC236}">
                <a16:creationId xmlns:a16="http://schemas.microsoft.com/office/drawing/2014/main" id="{FB9A20A0-D381-44FE-916E-E48A9A242A87}"/>
              </a:ext>
            </a:extLst>
          </p:cNvPr>
          <p:cNvSpPr txBox="1"/>
          <p:nvPr/>
        </p:nvSpPr>
        <p:spPr>
          <a:xfrm>
            <a:off x="1557893" y="1229660"/>
            <a:ext cx="1003300" cy="369332"/>
          </a:xfrm>
          <a:prstGeom prst="rect">
            <a:avLst/>
          </a:prstGeom>
          <a:noFill/>
        </p:spPr>
        <p:txBody>
          <a:bodyPr wrap="square" rtlCol="0">
            <a:spAutoFit/>
          </a:bodyPr>
          <a:lstStyle/>
          <a:p>
            <a:r>
              <a:rPr lang="en-US" dirty="0"/>
              <a:t>Nat. log</a:t>
            </a:r>
          </a:p>
        </p:txBody>
      </p:sp>
      <p:sp>
        <p:nvSpPr>
          <p:cNvPr id="12" name="TextBox 11">
            <a:extLst>
              <a:ext uri="{FF2B5EF4-FFF2-40B4-BE49-F238E27FC236}">
                <a16:creationId xmlns:a16="http://schemas.microsoft.com/office/drawing/2014/main" id="{5A1E4875-5BA6-4614-B66D-0FB067C0711A}"/>
              </a:ext>
            </a:extLst>
          </p:cNvPr>
          <p:cNvSpPr txBox="1"/>
          <p:nvPr/>
        </p:nvSpPr>
        <p:spPr>
          <a:xfrm>
            <a:off x="5226658" y="1227160"/>
            <a:ext cx="2270126" cy="369332"/>
          </a:xfrm>
          <a:prstGeom prst="rect">
            <a:avLst/>
          </a:prstGeom>
          <a:noFill/>
        </p:spPr>
        <p:txBody>
          <a:bodyPr wrap="square" rtlCol="0">
            <a:spAutoFit/>
          </a:bodyPr>
          <a:lstStyle/>
          <a:p>
            <a:r>
              <a:rPr lang="en-US" dirty="0"/>
              <a:t>Box-Cox of Nat. log</a:t>
            </a:r>
          </a:p>
        </p:txBody>
      </p:sp>
      <p:sp>
        <p:nvSpPr>
          <p:cNvPr id="13" name="TextBox 12">
            <a:extLst>
              <a:ext uri="{FF2B5EF4-FFF2-40B4-BE49-F238E27FC236}">
                <a16:creationId xmlns:a16="http://schemas.microsoft.com/office/drawing/2014/main" id="{C320EEC2-7C0B-4951-A4F0-2F8880CCA561}"/>
              </a:ext>
            </a:extLst>
          </p:cNvPr>
          <p:cNvSpPr txBox="1"/>
          <p:nvPr/>
        </p:nvSpPr>
        <p:spPr>
          <a:xfrm>
            <a:off x="9699251" y="1215774"/>
            <a:ext cx="1242039" cy="369332"/>
          </a:xfrm>
          <a:prstGeom prst="rect">
            <a:avLst/>
          </a:prstGeom>
          <a:noFill/>
        </p:spPr>
        <p:txBody>
          <a:bodyPr wrap="square" rtlCol="0">
            <a:spAutoFit/>
          </a:bodyPr>
          <a:lstStyle/>
          <a:p>
            <a:r>
              <a:rPr lang="en-US" dirty="0"/>
              <a:t>Log shift</a:t>
            </a:r>
          </a:p>
        </p:txBody>
      </p:sp>
      <p:pic>
        <p:nvPicPr>
          <p:cNvPr id="14" name="Picture 13" descr="Chart, box and whisker chart&#10;&#10;Description automatically generated">
            <a:extLst>
              <a:ext uri="{FF2B5EF4-FFF2-40B4-BE49-F238E27FC236}">
                <a16:creationId xmlns:a16="http://schemas.microsoft.com/office/drawing/2014/main" id="{9845D7B9-FE19-4C50-BD61-F58CA85D0B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7892" y="4046989"/>
            <a:ext cx="3869785" cy="2815488"/>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30CFAA4E-A124-442C-B397-6FE2BC600D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2937" y="3965234"/>
            <a:ext cx="3938353" cy="2865374"/>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0914777-FDDE-49C6-8F79-CE3D105C1F0A}"/>
                  </a:ext>
                </a:extLst>
              </p:cNvPr>
              <p:cNvSpPr txBox="1"/>
              <p:nvPr/>
            </p:nvSpPr>
            <p:spPr>
              <a:xfrm>
                <a:off x="303573" y="5037534"/>
                <a:ext cx="1384300" cy="369332"/>
              </a:xfrm>
              <a:prstGeom prst="rect">
                <a:avLst/>
              </a:prstGeom>
              <a:noFill/>
            </p:spPr>
            <p:txBody>
              <a:bodyPr wrap="square" rtlCol="0">
                <a:spAutoFit/>
              </a:bodyPr>
              <a:lstStyle/>
              <a:p>
                <a:r>
                  <a:rPr lang="en-US" dirty="0"/>
                  <a:t>Bias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6" name="TextBox 15">
                <a:extLst>
                  <a:ext uri="{FF2B5EF4-FFF2-40B4-BE49-F238E27FC236}">
                    <a16:creationId xmlns:a16="http://schemas.microsoft.com/office/drawing/2014/main" id="{40914777-FDDE-49C6-8F79-CE3D105C1F0A}"/>
                  </a:ext>
                </a:extLst>
              </p:cNvPr>
              <p:cNvSpPr txBox="1">
                <a:spLocks noRot="1" noChangeAspect="1" noMove="1" noResize="1" noEditPoints="1" noAdjustHandles="1" noChangeArrowheads="1" noChangeShapeType="1" noTextEdit="1"/>
              </p:cNvSpPr>
              <p:nvPr/>
            </p:nvSpPr>
            <p:spPr>
              <a:xfrm>
                <a:off x="303573" y="5037534"/>
                <a:ext cx="1384300" cy="369332"/>
              </a:xfrm>
              <a:prstGeom prst="rect">
                <a:avLst/>
              </a:prstGeom>
              <a:blipFill>
                <a:blip r:embed="rId8"/>
                <a:stretch>
                  <a:fillRect l="-3965" t="-8197" r="-352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E24CD16-84E7-4AF5-8838-10390F3320A7}"/>
                  </a:ext>
                </a:extLst>
              </p:cNvPr>
              <p:cNvSpPr txBox="1"/>
              <p:nvPr/>
            </p:nvSpPr>
            <p:spPr>
              <a:xfrm>
                <a:off x="5649505" y="5038476"/>
                <a:ext cx="1511300" cy="369332"/>
              </a:xfrm>
              <a:prstGeom prst="rect">
                <a:avLst/>
              </a:prstGeom>
              <a:noFill/>
            </p:spPr>
            <p:txBody>
              <a:bodyPr wrap="square" rtlCol="0">
                <a:spAutoFit/>
              </a:bodyPr>
              <a:lstStyle/>
              <a:p>
                <a:r>
                  <a:rPr lang="en-US" dirty="0"/>
                  <a:t>MSE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7" name="TextBox 16">
                <a:extLst>
                  <a:ext uri="{FF2B5EF4-FFF2-40B4-BE49-F238E27FC236}">
                    <a16:creationId xmlns:a16="http://schemas.microsoft.com/office/drawing/2014/main" id="{9E24CD16-84E7-4AF5-8838-10390F3320A7}"/>
                  </a:ext>
                </a:extLst>
              </p:cNvPr>
              <p:cNvSpPr txBox="1">
                <a:spLocks noRot="1" noChangeAspect="1" noMove="1" noResize="1" noEditPoints="1" noAdjustHandles="1" noChangeArrowheads="1" noChangeShapeType="1" noTextEdit="1"/>
              </p:cNvSpPr>
              <p:nvPr/>
            </p:nvSpPr>
            <p:spPr>
              <a:xfrm>
                <a:off x="5649505" y="5038476"/>
                <a:ext cx="1511300" cy="369332"/>
              </a:xfrm>
              <a:prstGeom prst="rect">
                <a:avLst/>
              </a:prstGeom>
              <a:blipFill>
                <a:blip r:embed="rId9"/>
                <a:stretch>
                  <a:fillRect l="-362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608955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a:solidFill>
                <a:schemeClr val="tx1"/>
              </a:solidFill>
              <a:latin typeface="Garamond" panose="02020404030301010803" pitchFamily="18" charset="0"/>
            </a:endParaRPr>
          </a:p>
          <a:p>
            <a:pPr lvl="4"/>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7" name="Picture 6">
            <a:extLst>
              <a:ext uri="{FF2B5EF4-FFF2-40B4-BE49-F238E27FC236}">
                <a16:creationId xmlns:a16="http://schemas.microsoft.com/office/drawing/2014/main" id="{64F65A35-1C9B-4F24-A872-DA25BEBCC954}"/>
              </a:ext>
            </a:extLst>
          </p:cNvPr>
          <p:cNvPicPr>
            <a:picLocks noChangeAspect="1"/>
          </p:cNvPicPr>
          <p:nvPr/>
        </p:nvPicPr>
        <p:blipFill>
          <a:blip r:embed="rId3"/>
          <a:stretch>
            <a:fillRect/>
          </a:stretch>
        </p:blipFill>
        <p:spPr>
          <a:xfrm>
            <a:off x="407001" y="1595285"/>
            <a:ext cx="5744076" cy="4590015"/>
          </a:xfrm>
          <a:prstGeom prst="rect">
            <a:avLst/>
          </a:prstGeom>
        </p:spPr>
      </p:pic>
      <p:sp>
        <p:nvSpPr>
          <p:cNvPr id="19" name="TextBox 18">
            <a:extLst>
              <a:ext uri="{FF2B5EF4-FFF2-40B4-BE49-F238E27FC236}">
                <a16:creationId xmlns:a16="http://schemas.microsoft.com/office/drawing/2014/main" id="{01FB761D-AAC0-40D0-8241-B72FCFB297A3}"/>
              </a:ext>
            </a:extLst>
          </p:cNvPr>
          <p:cNvSpPr txBox="1"/>
          <p:nvPr/>
        </p:nvSpPr>
        <p:spPr>
          <a:xfrm>
            <a:off x="6473228" y="1504597"/>
            <a:ext cx="5151422" cy="486287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The implemented SAE methodology relies on approximating as closely as possible the welfare distribution</a:t>
            </a:r>
          </a:p>
          <a:p>
            <a:pPr marL="285750" indent="-285750">
              <a:buFont typeface="Arial" panose="020B0604020202020204" pitchFamily="34" charset="0"/>
              <a:buChar char="•"/>
            </a:pPr>
            <a:r>
              <a:rPr lang="en-US" dirty="0">
                <a:latin typeface="Garamond" panose="02020404030301010803" pitchFamily="18" charset="0"/>
              </a:rPr>
              <a:t>A model that that approximates the welfare distribution poorly may yield a decent estimate for a given poverty line, yet when judged at a different poverty line the method may completely fail</a:t>
            </a:r>
          </a:p>
          <a:p>
            <a:pPr marL="285750" indent="-285750">
              <a:buFont typeface="Arial" panose="020B0604020202020204" pitchFamily="34" charset="0"/>
              <a:buChar char="•"/>
            </a:pPr>
            <a:r>
              <a:rPr lang="en-US" dirty="0">
                <a:latin typeface="Garamond" panose="02020404030301010803" pitchFamily="18" charset="0"/>
              </a:rPr>
              <a:t>You can see this in the figure on the left. </a:t>
            </a:r>
          </a:p>
          <a:p>
            <a:pPr marL="742950" lvl="1" indent="-285750">
              <a:buFont typeface="Arial" panose="020B0604020202020204" pitchFamily="34" charset="0"/>
              <a:buChar char="•"/>
            </a:pPr>
            <a:r>
              <a:rPr lang="en-US" sz="1600" dirty="0">
                <a:latin typeface="Garamond" panose="02020404030301010803" pitchFamily="18" charset="0"/>
              </a:rPr>
              <a:t>A model where the model’s assumptions are imperfectly met may lead to the far-left figure. It will approximate values at certain thresholds but will do a poor job at others.</a:t>
            </a:r>
          </a:p>
          <a:p>
            <a:pPr marL="742950" lvl="1" indent="-285750">
              <a:buFont typeface="Arial" panose="020B0604020202020204" pitchFamily="34" charset="0"/>
              <a:buChar char="•"/>
            </a:pPr>
            <a:r>
              <a:rPr lang="en-US" sz="1600" dirty="0">
                <a:latin typeface="Garamond" panose="02020404030301010803" pitchFamily="18" charset="0"/>
              </a:rPr>
              <a:t>The model with good approximation has values which are adequate for every single area and threshold.</a:t>
            </a:r>
          </a:p>
          <a:p>
            <a:pPr marL="285750" indent="-285750">
              <a:buFont typeface="Arial" panose="020B0604020202020204" pitchFamily="34" charset="0"/>
              <a:buChar char="•"/>
            </a:pPr>
            <a:r>
              <a:rPr lang="en-US" dirty="0">
                <a:latin typeface="Garamond" panose="02020404030301010803" pitchFamily="18" charset="0"/>
              </a:rPr>
              <a:t>New “</a:t>
            </a:r>
            <a:r>
              <a:rPr lang="en-US" dirty="0" err="1">
                <a:latin typeface="Garamond" panose="02020404030301010803" pitchFamily="18" charset="0"/>
              </a:rPr>
              <a:t>sae</a:t>
            </a:r>
            <a:r>
              <a:rPr lang="en-US" dirty="0">
                <a:latin typeface="Garamond" panose="02020404030301010803" pitchFamily="18" charset="0"/>
              </a:rPr>
              <a:t>” codes allow for transformations beyond the natural log so that the assumptions can be better met. </a:t>
            </a:r>
          </a:p>
        </p:txBody>
      </p:sp>
      <p:sp>
        <p:nvSpPr>
          <p:cNvPr id="20" name="TextBox 19">
            <a:extLst>
              <a:ext uri="{FF2B5EF4-FFF2-40B4-BE49-F238E27FC236}">
                <a16:creationId xmlns:a16="http://schemas.microsoft.com/office/drawing/2014/main" id="{C83238E9-6A33-4C78-A026-C277A75D3810}"/>
              </a:ext>
            </a:extLst>
          </p:cNvPr>
          <p:cNvSpPr txBox="1"/>
          <p:nvPr/>
        </p:nvSpPr>
        <p:spPr>
          <a:xfrm>
            <a:off x="407001" y="6185300"/>
            <a:ext cx="5744076" cy="461665"/>
          </a:xfrm>
          <a:prstGeom prst="rect">
            <a:avLst/>
          </a:prstGeom>
          <a:noFill/>
        </p:spPr>
        <p:txBody>
          <a:bodyPr wrap="square" rtlCol="0">
            <a:spAutoFit/>
          </a:bodyPr>
          <a:lstStyle/>
          <a:p>
            <a:r>
              <a:rPr lang="en-US" sz="1200" dirty="0">
                <a:latin typeface="Garamond" panose="02020404030301010803" pitchFamily="18" charset="0"/>
              </a:rPr>
              <a:t>The x-axis represents the percentile corresponding to a defined poverty line, the y-axis is the empirical bias. Each line corresponds to an area. See Corral et al. (2022) for details.</a:t>
            </a:r>
          </a:p>
        </p:txBody>
      </p:sp>
    </p:spTree>
    <p:extLst>
      <p:ext uri="{BB962C8B-B14F-4D97-AF65-F5344CB8AC3E}">
        <p14:creationId xmlns:p14="http://schemas.microsoft.com/office/powerpoint/2010/main" val="4255531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2775</TotalTime>
  <Words>2249</Words>
  <Application>Microsoft Office PowerPoint</Application>
  <PresentationFormat>Widescreen</PresentationFormat>
  <Paragraphs>218</Paragraphs>
  <Slides>21</Slides>
  <Notes>18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21</vt:i4>
      </vt:variant>
    </vt:vector>
  </HeadingPairs>
  <TitlesOfParts>
    <vt:vector size="35" baseType="lpstr">
      <vt:lpstr>Andes ExtraLight</vt:lpstr>
      <vt:lpstr>Arial</vt:lpstr>
      <vt:lpstr>Arial Bold</vt:lpstr>
      <vt:lpstr>Calibri</vt:lpstr>
      <vt:lpstr>Calibri Light</vt:lpstr>
      <vt:lpstr>Cambria Math</vt:lpstr>
      <vt:lpstr>Garamond</vt:lpstr>
      <vt:lpstr>Neo Sans</vt:lpstr>
      <vt:lpstr>Symbol</vt:lpstr>
      <vt:lpstr>Trebuchet MS</vt:lpstr>
      <vt:lpstr>VladaRHSans Med</vt:lpstr>
      <vt:lpstr>Wingdings</vt:lpstr>
      <vt:lpstr>Office Theme</vt:lpstr>
      <vt:lpstr>Full Page Interior</vt:lpstr>
      <vt:lpstr>Small Area Estimation</vt:lpstr>
      <vt:lpstr>Main references for unit-level small area estimation</vt:lpstr>
      <vt:lpstr>Introduction</vt:lpstr>
      <vt:lpstr>Criticism and the publication from Molina and Rao’s EB method led the institution to update methods</vt:lpstr>
      <vt:lpstr>The Game Plan</vt:lpstr>
      <vt:lpstr>What is Necessary in order to do a  Unit-level Poverty Map?</vt:lpstr>
      <vt:lpstr>The assumed model used for unit-level SAE</vt:lpstr>
      <vt:lpstr>Transformation is necessary to achieve an approximately normal distribution</vt:lpstr>
      <vt:lpstr>Transformation is necessary to achieve an approximately normal distribution</vt:lpstr>
      <vt:lpstr>PowerPoint Presentation</vt:lpstr>
      <vt:lpstr>How do EB methods improve upon ELL methods?</vt:lpstr>
      <vt:lpstr>Also, due to the MI type of approach used in PovMap the noise of ELL and EB estimates was underestimated</vt:lpstr>
      <vt:lpstr>The MSE estimates from the parametric bootstrap (Gonzales-Manteiga et al. 2008) used for the CensusEB, EB, and Two-Fold models in the updated Stata sae package are aligned to the empirical MSE</vt:lpstr>
      <vt:lpstr>PowerPoint Presentation</vt:lpstr>
      <vt:lpstr>Molina and Rao (2010) through simulations show that EB methods are considerably less noisy than ELL. While Corral, Molina and Nguyen (2020) showed that ELL and the initial EB implementation in PovMap lag Molina and Rao’s EB method in terms of MSE</vt:lpstr>
      <vt:lpstr>PowerPoint Presentation</vt:lpstr>
      <vt:lpstr>What about machine learning approaches? A validation with real world data...</vt:lpstr>
      <vt:lpstr>What about machine learning approaches? A validation with real world data...</vt:lpstr>
      <vt:lpstr>The bias and MSE are worse among poorer municipalities which may have considerable consequences for targeting </vt:lpstr>
      <vt:lpstr>It all depends on the quality of the data!</vt:lpstr>
      <vt:lpstr>Does it matter for allocation of transfers?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Paul Andres Corral Rodas</cp:lastModifiedBy>
  <cp:revision>23</cp:revision>
  <dcterms:created xsi:type="dcterms:W3CDTF">2022-07-04T12:10:58Z</dcterms:created>
  <dcterms:modified xsi:type="dcterms:W3CDTF">2022-07-18T11:52:16Z</dcterms:modified>
</cp:coreProperties>
</file>