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6"/>
  </p:notesMasterIdLst>
  <p:sldIdLst>
    <p:sldId id="276" r:id="rId3"/>
    <p:sldId id="391" r:id="rId4"/>
    <p:sldId id="401" r:id="rId5"/>
    <p:sldId id="394" r:id="rId6"/>
    <p:sldId id="377" r:id="rId7"/>
    <p:sldId id="402" r:id="rId8"/>
    <p:sldId id="385" r:id="rId9"/>
    <p:sldId id="403" r:id="rId10"/>
    <p:sldId id="396" r:id="rId11"/>
    <p:sldId id="398" r:id="rId12"/>
    <p:sldId id="404" r:id="rId13"/>
    <p:sldId id="378" r:id="rId14"/>
    <p:sldId id="376" r:id="rId15"/>
    <p:sldId id="351" r:id="rId16"/>
    <p:sldId id="358" r:id="rId17"/>
    <p:sldId id="360" r:id="rId18"/>
    <p:sldId id="374" r:id="rId19"/>
    <p:sldId id="269" r:id="rId20"/>
    <p:sldId id="366" r:id="rId21"/>
    <p:sldId id="339" r:id="rId22"/>
    <p:sldId id="367" r:id="rId23"/>
    <p:sldId id="352" r:id="rId24"/>
    <p:sldId id="361" r:id="rId25"/>
    <p:sldId id="332" r:id="rId26"/>
    <p:sldId id="302" r:id="rId27"/>
    <p:sldId id="368" r:id="rId28"/>
    <p:sldId id="362" r:id="rId29"/>
    <p:sldId id="369" r:id="rId30"/>
    <p:sldId id="370" r:id="rId31"/>
    <p:sldId id="371" r:id="rId32"/>
    <p:sldId id="375" r:id="rId33"/>
    <p:sldId id="372" r:id="rId34"/>
    <p:sldId id="3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00" d="100"/>
          <a:sy n="100" d="100"/>
        </p:scale>
        <p:origin x="100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3726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983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96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18</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448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24</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25</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215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96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332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44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6</a:t>
            </a:fld>
            <a:endParaRPr lang="en-US" dirty="0"/>
          </a:p>
        </p:txBody>
      </p:sp>
    </p:spTree>
    <p:extLst>
      <p:ext uri="{BB962C8B-B14F-4D97-AF65-F5344CB8AC3E}">
        <p14:creationId xmlns:p14="http://schemas.microsoft.com/office/powerpoint/2010/main" val="3433903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27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8</a:t>
            </a:fld>
            <a:endParaRPr lang="en-US" dirty="0"/>
          </a:p>
        </p:txBody>
      </p:sp>
    </p:spTree>
    <p:extLst>
      <p:ext uri="{BB962C8B-B14F-4D97-AF65-F5344CB8AC3E}">
        <p14:creationId xmlns:p14="http://schemas.microsoft.com/office/powerpoint/2010/main" val="3303728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19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10/19/2023</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346378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10/19/2023</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10/19/2023</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10/19/2023</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theme" Target="../theme/theme2.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10/19/2023</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mailto:ssegoviajuarez@worldbank.org" TargetMode="External"/><Relationship Id="rId4" Type="http://schemas.openxmlformats.org/officeDocument/2006/relationships/hyperlink" Target="mailto:pcorralrodas@worldbank.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hyperlink" Target="https://github.com/pcorralrodas/sp_groupfunction" TargetMode="External"/><Relationship Id="rId5" Type="http://schemas.openxmlformats.org/officeDocument/2006/relationships/hyperlink" Target="https://github.com/pcorralrodas/groupfunction" TargetMode="External"/><Relationship Id="rId4" Type="http://schemas.openxmlformats.org/officeDocument/2006/relationships/hyperlink" Target="https://github.com/pcorralrodas/SAE-Stata-Pack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hdl.handle.net/10986/37728"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github.com/pcorralrodas/sp_groupfunction" TargetMode="External"/><Relationship Id="rId5" Type="http://schemas.openxmlformats.org/officeDocument/2006/relationships/hyperlink" Target="https://github.com/pcorralrodas/groupfunction" TargetMode="External"/><Relationship Id="rId4" Type="http://schemas.openxmlformats.org/officeDocument/2006/relationships/hyperlink" Target="https://github.com/pcorralrodas/wb_sae_traini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1276350"/>
            <a:ext cx="9277350" cy="1200150"/>
          </a:xfrm>
        </p:spPr>
        <p:txBody>
          <a:bodyPr>
            <a:noAutofit/>
          </a:bodyPr>
          <a:lstStyle/>
          <a:p>
            <a:pPr algn="ctr"/>
            <a:r>
              <a:rPr lang="en-US" sz="5400" b="0" dirty="0">
                <a:latin typeface="Garamond" panose="02020404030301010803" pitchFamily="18" charset="0"/>
              </a:rPr>
              <a:t>Small Area Estimation</a:t>
            </a:r>
            <a:br>
              <a:rPr lang="en-US" sz="5400" b="0" dirty="0">
                <a:latin typeface="Garamond" panose="02020404030301010803" pitchFamily="18" charset="0"/>
              </a:rPr>
            </a:br>
            <a:r>
              <a:rPr lang="en-US" sz="3600" b="0" dirty="0">
                <a:latin typeface="Garamond" panose="02020404030301010803" pitchFamily="18" charset="0"/>
              </a:rPr>
              <a:t>- An applied approach - </a:t>
            </a: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4991098" y="4661004"/>
            <a:ext cx="6781266" cy="2308324"/>
          </a:xfrm>
          <a:prstGeom prst="rect">
            <a:avLst/>
          </a:prstGeom>
          <a:noFill/>
        </p:spPr>
        <p:txBody>
          <a:bodyPr wrap="square" rtlCol="0">
            <a:spAutoFit/>
          </a:bodyPr>
          <a:lstStyle/>
          <a:p>
            <a:r>
              <a:rPr lang="en-US" sz="2400" b="1" dirty="0">
                <a:solidFill>
                  <a:schemeClr val="tx2">
                    <a:lumMod val="75000"/>
                  </a:schemeClr>
                </a:solidFill>
                <a:latin typeface="Garamond" panose="02020404030301010803" pitchFamily="18" charset="0"/>
              </a:rPr>
              <a:t>Equity Policy Lab (EPL)</a:t>
            </a:r>
          </a:p>
          <a:p>
            <a:r>
              <a:rPr lang="en-US" sz="2400" b="1" dirty="0">
                <a:solidFill>
                  <a:schemeClr val="tx2">
                    <a:lumMod val="75000"/>
                  </a:schemeClr>
                </a:solidFill>
                <a:latin typeface="Garamond" panose="02020404030301010803" pitchFamily="18" charset="0"/>
              </a:rPr>
              <a:t>Poverty and Equity GP</a:t>
            </a:r>
          </a:p>
          <a:p>
            <a:endParaRPr lang="en-US" sz="2400" b="1" dirty="0">
              <a:latin typeface="Garamond" panose="02020404030301010803" pitchFamily="18" charset="0"/>
            </a:endParaRPr>
          </a:p>
          <a:p>
            <a:r>
              <a:rPr lang="en-US" sz="2400" dirty="0">
                <a:latin typeface="Garamond" panose="02020404030301010803" pitchFamily="18" charset="0"/>
              </a:rPr>
              <a:t>Paul Corral Rodas (</a:t>
            </a:r>
            <a:r>
              <a:rPr lang="en-US" sz="2400" dirty="0">
                <a:latin typeface="Garamond" panose="02020404030301010803" pitchFamily="18" charset="0"/>
                <a:hlinkClick r:id="rId4"/>
              </a:rPr>
              <a:t>pcorralrodas@worldbank.org</a:t>
            </a:r>
            <a:r>
              <a:rPr lang="en-US" sz="2400" dirty="0">
                <a:latin typeface="Garamond" panose="02020404030301010803" pitchFamily="18" charset="0"/>
              </a:rPr>
              <a:t>)</a:t>
            </a:r>
          </a:p>
          <a:p>
            <a:r>
              <a:rPr lang="en-US" sz="2400" dirty="0">
                <a:latin typeface="Garamond" panose="02020404030301010803" pitchFamily="18" charset="0"/>
              </a:rPr>
              <a:t>Sandra Segovia Juarez (</a:t>
            </a:r>
            <a:r>
              <a:rPr lang="en-US" sz="2400" dirty="0">
                <a:latin typeface="Garamond" panose="02020404030301010803" pitchFamily="18" charset="0"/>
                <a:hlinkClick r:id="rId5"/>
              </a:rPr>
              <a:t>ssegoviajuarez@worldbank.org</a:t>
            </a:r>
            <a:r>
              <a:rPr lang="en-US" sz="2400" dirty="0">
                <a:latin typeface="Garamond" panose="02020404030301010803" pitchFamily="18" charset="0"/>
              </a:rPr>
              <a:t>)</a:t>
            </a:r>
          </a:p>
          <a:p>
            <a:endParaRPr lang="en-US" sz="2400" dirty="0">
              <a:latin typeface="Garamond" panose="02020404030301010803" pitchFamily="18" charset="0"/>
            </a:endParaRPr>
          </a:p>
        </p:txBody>
      </p:sp>
      <p:sp>
        <p:nvSpPr>
          <p:cNvPr id="4" name="Subtitle 2">
            <a:extLst>
              <a:ext uri="{FF2B5EF4-FFF2-40B4-BE49-F238E27FC236}">
                <a16:creationId xmlns:a16="http://schemas.microsoft.com/office/drawing/2014/main" id="{4168840D-D006-2273-8D06-96BBD291B93D}"/>
              </a:ext>
            </a:extLst>
          </p:cNvPr>
          <p:cNvSpPr txBox="1">
            <a:spLocks/>
          </p:cNvSpPr>
          <p:nvPr/>
        </p:nvSpPr>
        <p:spPr>
          <a:xfrm>
            <a:off x="1733550" y="2944913"/>
            <a:ext cx="9144000" cy="4840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b="1" dirty="0">
                <a:solidFill>
                  <a:schemeClr val="bg1"/>
                </a:solidFill>
                <a:latin typeface="Garamond" panose="02020404030301010803" pitchFamily="18" charset="0"/>
              </a:rPr>
              <a:t>Training based on Guidelines to small area estimation for poverty mapping </a:t>
            </a:r>
            <a:endParaRPr kumimoji="0" lang="en-US" sz="20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AB23-B364-0B1E-BDCF-E01574C735EE}"/>
              </a:ext>
            </a:extLst>
          </p:cNvPr>
          <p:cNvSpPr>
            <a:spLocks noGrp="1"/>
          </p:cNvSpPr>
          <p:nvPr>
            <p:ph type="title"/>
          </p:nvPr>
        </p:nvSpPr>
        <p:spPr/>
        <p:txBody>
          <a:bodyPr/>
          <a:lstStyle/>
          <a:p>
            <a:r>
              <a:rPr lang="en-US" b="0" i="0" dirty="0">
                <a:solidFill>
                  <a:srgbClr val="000000"/>
                </a:solidFill>
                <a:effectLst/>
                <a:latin typeface="-apple-system"/>
              </a:rPr>
              <a:t>Conducting Your First SAE Application with the Fay-Herriot Model for </a:t>
            </a:r>
            <a:r>
              <a:rPr lang="en-US" b="0" i="0" dirty="0">
                <a:solidFill>
                  <a:schemeClr val="accent1">
                    <a:lumMod val="75000"/>
                  </a:schemeClr>
                </a:solidFill>
                <a:effectLst/>
                <a:latin typeface="-apple-system"/>
              </a:rPr>
              <a:t>GHANA  </a:t>
            </a:r>
            <a:r>
              <a:rPr lang="en-US" b="0" i="0" dirty="0">
                <a:solidFill>
                  <a:srgbClr val="000000"/>
                </a:solidFill>
                <a:effectLst/>
                <a:latin typeface="-apple-system"/>
              </a:rPr>
              <a:t>&lt;year&gt; </a:t>
            </a:r>
            <a:endParaRPr lang="en-US" dirty="0"/>
          </a:p>
        </p:txBody>
      </p:sp>
      <p:sp>
        <p:nvSpPr>
          <p:cNvPr id="3" name="Text Placeholder 2">
            <a:extLst>
              <a:ext uri="{FF2B5EF4-FFF2-40B4-BE49-F238E27FC236}">
                <a16:creationId xmlns:a16="http://schemas.microsoft.com/office/drawing/2014/main" id="{C9273EBC-A27D-8D20-6D65-33C8EBF4349B}"/>
              </a:ext>
            </a:extLst>
          </p:cNvPr>
          <p:cNvSpPr>
            <a:spLocks noGrp="1"/>
          </p:cNvSpPr>
          <p:nvPr>
            <p:ph type="body" sz="quarter" idx="13"/>
          </p:nvPr>
        </p:nvSpPr>
        <p:spPr/>
        <p:txBody>
          <a:bodyPr>
            <a:normAutofit fontScale="25000" lnSpcReduction="20000"/>
          </a:bodyPr>
          <a:lstStyle/>
          <a:p>
            <a:pPr marL="0" indent="0">
              <a:lnSpc>
                <a:spcPct val="120000"/>
              </a:lnSpc>
              <a:buNone/>
            </a:pPr>
            <a:r>
              <a:rPr lang="en-US" sz="9600" dirty="0">
                <a:latin typeface="Garamond" panose="02020404030301010803" pitchFamily="18" charset="0"/>
              </a:rPr>
              <a:t>Index / Specific plan for the exercise:</a:t>
            </a:r>
          </a:p>
          <a:p>
            <a:pPr marL="0" indent="0">
              <a:lnSpc>
                <a:spcPct val="120000"/>
              </a:lnSpc>
              <a:buNone/>
            </a:pPr>
            <a:r>
              <a:rPr lang="en-US" sz="9600" dirty="0">
                <a:latin typeface="Garamond" panose="02020404030301010803" pitchFamily="18" charset="0"/>
              </a:rPr>
              <a:t>A bit of theory is necessary: </a:t>
            </a:r>
          </a:p>
          <a:p>
            <a:pPr marL="342900" indent="-342900">
              <a:lnSpc>
                <a:spcPct val="120000"/>
              </a:lnSpc>
              <a:buAutoNum type="arabicParenR"/>
            </a:pPr>
            <a:r>
              <a:rPr lang="en-US" sz="9600" dirty="0">
                <a:latin typeface="Garamond" panose="02020404030301010803" pitchFamily="18" charset="0"/>
              </a:rPr>
              <a:t>FH model and highlight parameters we want to estimate ( don’t forget explaining location effects!)  (1 slide)</a:t>
            </a:r>
          </a:p>
          <a:p>
            <a:pPr marL="342900" indent="-342900">
              <a:lnSpc>
                <a:spcPct val="120000"/>
              </a:lnSpc>
              <a:buAutoNum type="arabicParenR"/>
            </a:pPr>
            <a:r>
              <a:rPr lang="en-US" sz="9600" dirty="0">
                <a:latin typeface="Garamond" panose="02020404030301010803" pitchFamily="18" charset="0"/>
              </a:rPr>
              <a:t>Show the max problem solved by BLUP. Show solution and the good properties of BLUPs. Add reference to proof (1 slide)</a:t>
            </a:r>
          </a:p>
          <a:p>
            <a:pPr marL="342900" indent="-342900">
              <a:lnSpc>
                <a:spcPct val="120000"/>
              </a:lnSpc>
              <a:buAutoNum type="arabicParenR"/>
            </a:pPr>
            <a:r>
              <a:rPr lang="en-US" sz="9600" dirty="0">
                <a:latin typeface="Garamond" panose="02020404030301010803" pitchFamily="18" charset="0"/>
              </a:rPr>
              <a:t>Fitting methods ( show options) – but focus on FH fitting method (is that the formal name?) or is it </a:t>
            </a:r>
            <a:r>
              <a:rPr lang="en-US" sz="9600" i="0" u="none" strike="noStrike" baseline="0" dirty="0">
                <a:latin typeface="Garamond" panose="02020404030301010803" pitchFamily="18" charset="0"/>
              </a:rPr>
              <a:t>Prasad and Rao? (1 slide)</a:t>
            </a:r>
          </a:p>
          <a:p>
            <a:pPr marL="342900" indent="-342900">
              <a:lnSpc>
                <a:spcPct val="120000"/>
              </a:lnSpc>
              <a:buAutoNum type="arabicParenR"/>
            </a:pPr>
            <a:r>
              <a:rPr lang="en-US" sz="9600" dirty="0">
                <a:latin typeface="Garamond" panose="02020404030301010803" pitchFamily="18" charset="0"/>
              </a:rPr>
              <a:t>What about the MSE? – I think it’s important to show explain a bit more about how is the MSE estimated (1 slide)</a:t>
            </a:r>
          </a:p>
          <a:p>
            <a:pPr marL="342900" indent="-342900">
              <a:lnSpc>
                <a:spcPct val="120000"/>
              </a:lnSpc>
              <a:buAutoNum type="arabicParenR"/>
            </a:pPr>
            <a:r>
              <a:rPr lang="en-US" sz="9600" dirty="0">
                <a:latin typeface="Garamond" panose="02020404030301010803" pitchFamily="18" charset="0"/>
              </a:rPr>
              <a:t>Application for GHANA: </a:t>
            </a:r>
          </a:p>
          <a:p>
            <a:pPr marL="0" indent="0">
              <a:lnSpc>
                <a:spcPct val="120000"/>
              </a:lnSpc>
              <a:buNone/>
            </a:pPr>
            <a:r>
              <a:rPr lang="en-US" sz="9600" dirty="0">
                <a:latin typeface="Garamond" panose="02020404030301010803" pitchFamily="18" charset="0"/>
              </a:rPr>
              <a:t>5) Direct estimates for indicator at area level of interest. &lt; list indicator and geographic levels&gt;</a:t>
            </a:r>
          </a:p>
          <a:p>
            <a:pPr marL="0" indent="0">
              <a:lnSpc>
                <a:spcPct val="120000"/>
              </a:lnSpc>
              <a:buNone/>
            </a:pPr>
            <a:r>
              <a:rPr lang="en-US" sz="9600" dirty="0">
                <a:latin typeface="Garamond" panose="02020404030301010803" pitchFamily="18" charset="0"/>
              </a:rPr>
              <a:t>6) Decision about the (sampling) variance</a:t>
            </a:r>
          </a:p>
          <a:p>
            <a:pPr marL="0" indent="0">
              <a:lnSpc>
                <a:spcPct val="120000"/>
              </a:lnSpc>
              <a:buNone/>
            </a:pPr>
            <a:r>
              <a:rPr lang="en-US" sz="9600" dirty="0">
                <a:latin typeface="Garamond" panose="02020404030301010803" pitchFamily="18" charset="0"/>
              </a:rPr>
              <a:t>7) Calculate covariates ( from census, or other auxiliary data) at the area level of interest.</a:t>
            </a:r>
          </a:p>
          <a:p>
            <a:pPr marL="0" indent="0">
              <a:lnSpc>
                <a:spcPct val="120000"/>
              </a:lnSpc>
              <a:buNone/>
            </a:pPr>
            <a:r>
              <a:rPr lang="en-US" sz="9600" dirty="0">
                <a:latin typeface="Garamond" panose="02020404030301010803" pitchFamily="18" charset="0"/>
              </a:rPr>
              <a:t>8) Model selection – check assumptions ( don’t forget about location effects)– show “final” fitted model too?</a:t>
            </a:r>
          </a:p>
          <a:p>
            <a:pPr marL="0" indent="0">
              <a:lnSpc>
                <a:spcPct val="120000"/>
              </a:lnSpc>
              <a:buNone/>
            </a:pPr>
            <a:r>
              <a:rPr lang="en-US" sz="9600" dirty="0">
                <a:latin typeface="Garamond" panose="02020404030301010803" pitchFamily="18" charset="0"/>
              </a:rPr>
              <a:t>9) Evaluate estimates. Assess model</a:t>
            </a:r>
          </a:p>
          <a:p>
            <a:pPr marL="0" indent="0">
              <a:lnSpc>
                <a:spcPct val="120000"/>
              </a:lnSpc>
              <a:buNone/>
            </a:pPr>
            <a:r>
              <a:rPr lang="en-US" sz="9600" dirty="0">
                <a:latin typeface="Garamond" panose="02020404030301010803" pitchFamily="18" charset="0"/>
              </a:rPr>
              <a:t>10) Show map.</a:t>
            </a:r>
          </a:p>
          <a:p>
            <a:pPr marL="0" indent="0">
              <a:buNone/>
            </a:pPr>
            <a:endParaRPr lang="en-US" sz="1800" b="1" dirty="0">
              <a:latin typeface="Garamond" panose="02020404030301010803" pitchFamily="18" charset="0"/>
            </a:endParaRPr>
          </a:p>
          <a:p>
            <a:pPr marL="342900" indent="-342900">
              <a:buAutoNum type="arabicParenR"/>
            </a:pPr>
            <a:endParaRPr lang="en-US" sz="1800" dirty="0">
              <a:latin typeface="CMSSI10"/>
            </a:endParaRPr>
          </a:p>
        </p:txBody>
      </p:sp>
    </p:spTree>
    <p:extLst>
      <p:ext uri="{BB962C8B-B14F-4D97-AF65-F5344CB8AC3E}">
        <p14:creationId xmlns:p14="http://schemas.microsoft.com/office/powerpoint/2010/main" val="424081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9850-4C81-8016-E3F9-32CAD03DD63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F4C1217-173A-A511-001E-BCDC3682888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37826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2124600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3600" b="0" dirty="0">
                <a:latin typeface="Garamond" panose="02020404030301010803" pitchFamily="18" charset="0"/>
              </a:rPr>
              <a:t>Material available at:</a:t>
            </a:r>
            <a:br>
              <a:rPr lang="en-US" sz="3600" b="0" dirty="0">
                <a:latin typeface="Garamond" panose="02020404030301010803" pitchFamily="18" charset="0"/>
              </a:rPr>
            </a:br>
            <a:r>
              <a:rPr lang="en-US" sz="3600" b="0" dirty="0">
                <a:latin typeface="Garamond" panose="02020404030301010803" pitchFamily="18" charset="0"/>
                <a:hlinkClick r:id="rId3"/>
              </a:rPr>
              <a:t>https://github.com/pcorralrodas/wb_sae_training</a:t>
            </a:r>
            <a:r>
              <a:rPr lang="en-US" sz="3600" b="0" dirty="0">
                <a:latin typeface="Garamond" panose="02020404030301010803" pitchFamily="18" charset="0"/>
              </a:rPr>
              <a:t> </a:t>
            </a:r>
          </a:p>
        </p:txBody>
      </p:sp>
      <p:pic>
        <p:nvPicPr>
          <p:cNvPr id="10" name="Picture Placeholder 9"/>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419636" y="5086550"/>
            <a:ext cx="4248400" cy="831942"/>
          </a:xfrm>
        </p:spPr>
      </p:pic>
      <p:sp>
        <p:nvSpPr>
          <p:cNvPr id="3" name="TextBox 2">
            <a:extLst>
              <a:ext uri="{FF2B5EF4-FFF2-40B4-BE49-F238E27FC236}">
                <a16:creationId xmlns:a16="http://schemas.microsoft.com/office/drawing/2014/main" id="{A0047FAE-4F9D-4CD2-87F4-0F80103CE6AB}"/>
              </a:ext>
            </a:extLst>
          </p:cNvPr>
          <p:cNvSpPr txBox="1"/>
          <p:nvPr/>
        </p:nvSpPr>
        <p:spPr>
          <a:xfrm>
            <a:off x="5559633" y="5262163"/>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268453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n-US" b="1" dirty="0">
                <a:solidFill>
                  <a:schemeClr val="tx1"/>
                </a:solidFill>
                <a:latin typeface="Garamond" panose="02020404030301010803" pitchFamily="18" charset="0"/>
              </a:rPr>
              <a:t>To learn about the updates</a:t>
            </a: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1003300" lvl="3" indent="-457200">
              <a:buFont typeface="+mj-lt"/>
              <a:buAutoNum type="arabicPeriod"/>
            </a:pPr>
            <a:r>
              <a:rPr lang="en-US" sz="2400" dirty="0">
                <a:solidFill>
                  <a:schemeClr val="tx1"/>
                </a:solidFill>
                <a:latin typeface="Garamond" panose="02020404030301010803" pitchFamily="18" charset="0"/>
              </a:rPr>
              <a:t>Monetary poverty (FGT0) is a non-linear parameter</a:t>
            </a:r>
          </a:p>
          <a:p>
            <a:pPr marL="1003300" lvl="3" indent="-457200">
              <a:buFont typeface="+mj-lt"/>
              <a:buAutoNum type="arabicPeriod"/>
            </a:pPr>
            <a:r>
              <a:rPr lang="en-US" sz="2400" dirty="0">
                <a:solidFill>
                  <a:schemeClr val="tx1"/>
                </a:solidFill>
                <a:latin typeface="Garamond" panose="02020404030301010803" pitchFamily="18" charset="0"/>
              </a:rPr>
              <a:t>Initial work at the WB was done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(1998) but ignored random location effects – we’ll se later why that matters</a:t>
            </a:r>
          </a:p>
          <a:p>
            <a:pPr lvl="4">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4">
              <a:spcBef>
                <a:spcPts val="600"/>
              </a:spcBef>
            </a:pPr>
            <a:r>
              <a:rPr lang="en-US" sz="2400" dirty="0">
                <a:solidFill>
                  <a:schemeClr val="tx1"/>
                </a:solidFill>
                <a:latin typeface="Garamond" panose="02020404030301010803" pitchFamily="18" charset="0"/>
              </a:rPr>
              <a:t>This yields a welfare value for every single household in the census</a:t>
            </a:r>
          </a:p>
          <a:p>
            <a:pPr lvl="4">
              <a:spcBef>
                <a:spcPts val="600"/>
              </a:spcBef>
            </a:pPr>
            <a:r>
              <a:rPr lang="en-US" sz="2400" dirty="0">
                <a:solidFill>
                  <a:schemeClr val="tx1"/>
                </a:solidFill>
                <a:latin typeface="Garamond" panose="02020404030301010803" pitchFamily="18" charset="0"/>
              </a:rPr>
              <a:t>Simulating the full welfare distribution allows for estimates beyond just poverty and mean welfare for a given area. </a:t>
            </a:r>
          </a:p>
          <a:p>
            <a:pPr marL="1003300" lvl="3" indent="-457200">
              <a:buFont typeface="+mj-lt"/>
              <a:buAutoNum type="arabicPeriod"/>
            </a:pPr>
            <a:r>
              <a:rPr lang="en-US" sz="2400" dirty="0">
                <a:solidFill>
                  <a:schemeClr val="tx1"/>
                </a:solidFill>
                <a:latin typeface="Garamond" panose="02020404030301010803" pitchFamily="18" charset="0"/>
              </a:rPr>
              <a:t>Elbers, Lanjouw and Lanjouw (2003) improved on the method</a:t>
            </a:r>
          </a:p>
          <a:p>
            <a:pPr marL="1003300" lvl="3" indent="-457200">
              <a:buFont typeface="+mj-lt"/>
              <a:buAutoNum type="arabicPeriod"/>
            </a:pPr>
            <a:r>
              <a:rPr lang="en-US" sz="2400" dirty="0">
                <a:solidFill>
                  <a:schemeClr val="tx1"/>
                </a:solidFill>
                <a:latin typeface="Garamond" panose="02020404030301010803" pitchFamily="18" charset="0"/>
              </a:rPr>
              <a:t>It was the go-to method for poverty maps done by the World Bank or with the World Bank’s assistance until ~2015</a:t>
            </a:r>
          </a:p>
          <a:p>
            <a:pPr marL="1003300" lvl="3" indent="-457200">
              <a:buFont typeface="+mj-lt"/>
              <a:buAutoNum type="arabicPeriod"/>
            </a:pPr>
            <a:endParaRPr lang="en-US" sz="2400" dirty="0">
              <a:solidFill>
                <a:schemeClr val="tx1"/>
              </a:solidFill>
              <a:latin typeface="Garamond" panose="02020404030301010803" pitchFamily="18" charset="0"/>
            </a:endParaRPr>
          </a:p>
          <a:p>
            <a:pPr marL="0" lvl="2" indent="0">
              <a:buNone/>
            </a:pPr>
            <a:r>
              <a:rPr lang="en-US" sz="1600" dirty="0">
                <a:solidFill>
                  <a:schemeClr val="tx1"/>
                </a:solidFill>
                <a:latin typeface="Garamond" panose="02020404030301010803" pitchFamily="18" charset="0"/>
              </a:rPr>
              <a:t>The latest Stata </a:t>
            </a:r>
            <a:r>
              <a:rPr lang="en-US" sz="1600" dirty="0" err="1">
                <a:solidFill>
                  <a:schemeClr val="tx1"/>
                </a:solidFill>
                <a:latin typeface="Garamond" panose="02020404030301010803" pitchFamily="18" charset="0"/>
              </a:rPr>
              <a:t>sae</a:t>
            </a:r>
            <a:r>
              <a:rPr lang="en-US" sz="1600" dirty="0">
                <a:solidFill>
                  <a:schemeClr val="tx1"/>
                </a:solidFill>
                <a:latin typeface="Garamond" panose="02020404030301010803" pitchFamily="18" charset="0"/>
              </a:rPr>
              <a:t> package can be obtained from: </a:t>
            </a:r>
            <a:r>
              <a:rPr lang="en-US" sz="1600" dirty="0">
                <a:solidFill>
                  <a:schemeClr val="tx1"/>
                </a:solidFill>
                <a:latin typeface="Garamond" panose="02020404030301010803" pitchFamily="18" charset="0"/>
                <a:hlinkClick r:id="rId3"/>
              </a:rPr>
              <a:t>https://github.com/pcorralrodas/SAE-Stata-Package</a:t>
            </a:r>
            <a:endParaRPr lang="en-US"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Criticism and the publication from Molina and Rao’s EB method led the institution to update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In a review of World Bank research, the ELL method was scrutinized by Banerjee et al. (2008)</a:t>
            </a:r>
          </a:p>
          <a:p>
            <a:pPr lvl="4">
              <a:spcBef>
                <a:spcPts val="600"/>
              </a:spcBef>
            </a:pPr>
            <a:r>
              <a:rPr lang="en-US" sz="2300" dirty="0">
                <a:solidFill>
                  <a:schemeClr val="tx1"/>
                </a:solidFill>
                <a:latin typeface="Garamond" panose="02020404030301010803" pitchFamily="18" charset="0"/>
              </a:rPr>
              <a:t>The reviewers were concerned that the method may not accurately present the true precision of the method’s estimates – among other things</a:t>
            </a:r>
          </a:p>
          <a:p>
            <a:pPr lvl="3">
              <a:spcBef>
                <a:spcPts val="600"/>
              </a:spcBef>
            </a:pPr>
            <a:r>
              <a:rPr lang="en-US" sz="2400" dirty="0">
                <a:solidFill>
                  <a:schemeClr val="tx1"/>
                </a:solidFill>
                <a:latin typeface="Garamond" panose="02020404030301010803" pitchFamily="18" charset="0"/>
              </a:rPr>
              <a:t>Haslett (2010) recommended adjusting the fitting method described in ELL (2002) </a:t>
            </a:r>
          </a:p>
          <a:p>
            <a:pPr lvl="4">
              <a:spcBef>
                <a:spcPts val="600"/>
              </a:spcBef>
            </a:pPr>
            <a:r>
              <a:rPr lang="en-US" sz="2400" dirty="0">
                <a:solidFill>
                  <a:schemeClr val="tx1"/>
                </a:solidFill>
                <a:latin typeface="Garamond" panose="02020404030301010803" pitchFamily="18" charset="0"/>
              </a:rPr>
              <a:t>Indicated it leads to an asymmetric variance-covariance matrix</a:t>
            </a:r>
          </a:p>
          <a:p>
            <a:pPr lvl="3">
              <a:spcBef>
                <a:spcPts val="600"/>
              </a:spcBef>
            </a:pPr>
            <a:r>
              <a:rPr lang="en-US" sz="2400" dirty="0">
                <a:solidFill>
                  <a:schemeClr val="tx1"/>
                </a:solidFill>
                <a:latin typeface="Garamond" panose="02020404030301010803" pitchFamily="18" charset="0"/>
              </a:rPr>
              <a:t>Molina and Rao (2010) showed in simulation studies that ELL is noisy and underperforms under the model’s assumptions</a:t>
            </a:r>
          </a:p>
          <a:p>
            <a:pPr lvl="4">
              <a:spcBef>
                <a:spcPts val="600"/>
              </a:spcBef>
            </a:pPr>
            <a:r>
              <a:rPr lang="en-US" sz="2300" dirty="0">
                <a:solidFill>
                  <a:schemeClr val="tx1"/>
                </a:solidFill>
                <a:latin typeface="Garamond" panose="02020404030301010803" pitchFamily="18" charset="0"/>
              </a:rPr>
              <a:t>Showed that EB methods are considerably superior and yield substantially less noisy estimates</a:t>
            </a:r>
          </a:p>
          <a:p>
            <a:pPr lvl="3">
              <a:spcBef>
                <a:spcPts val="600"/>
              </a:spcBef>
            </a:pPr>
            <a:r>
              <a:rPr lang="en-US" sz="2400" dirty="0">
                <a:solidFill>
                  <a:schemeClr val="tx1"/>
                </a:solidFill>
                <a:latin typeface="Garamond" panose="02020404030301010803" pitchFamily="18" charset="0"/>
              </a:rPr>
              <a:t>A shift to Molina and Rao’s EB methods by the World Bank  and its toolkit is detailed in Corral, Molina and Nguyen (2020)</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5400" b="1" dirty="0">
                <a:solidFill>
                  <a:schemeClr val="tx1">
                    <a:lumMod val="90000"/>
                    <a:lumOff val="10000"/>
                  </a:schemeClr>
                </a:solidFill>
                <a:latin typeface="Garamond" panose="02020404030301010803" pitchFamily="18" charset="0"/>
              </a:rPr>
              <a:t>The Game Plan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You have a set of do-files in the shared repository</a:t>
            </a:r>
          </a:p>
          <a:p>
            <a:pPr lvl="4">
              <a:spcBef>
                <a:spcPts val="600"/>
              </a:spcBef>
            </a:pPr>
            <a:r>
              <a:rPr lang="en-US" dirty="0">
                <a:solidFill>
                  <a:schemeClr val="tx1"/>
                </a:solidFill>
                <a:latin typeface="Garamond" panose="02020404030301010803" pitchFamily="18" charset="0"/>
              </a:rPr>
              <a:t>Please make sure you’ve downloaded that repo: </a:t>
            </a:r>
            <a:r>
              <a:rPr lang="en-US" dirty="0">
                <a:solidFill>
                  <a:schemeClr val="tx1"/>
                </a:solidFill>
                <a:latin typeface="Garamond" panose="02020404030301010803" pitchFamily="18" charset="0"/>
                <a:hlinkClick r:id="rId3"/>
              </a:rPr>
              <a:t>https://github.com/pcorralrodas/wb_sae_training</a:t>
            </a:r>
            <a:r>
              <a:rPr lang="en-US" dirty="0">
                <a:solidFill>
                  <a:schemeClr val="tx1"/>
                </a:solidFill>
                <a:latin typeface="Garamond" panose="02020404030301010803" pitchFamily="18" charset="0"/>
              </a:rPr>
              <a:t> </a:t>
            </a:r>
          </a:p>
          <a:p>
            <a:pPr lvl="4">
              <a:spcBef>
                <a:spcPts val="600"/>
              </a:spcBef>
            </a:pPr>
            <a:r>
              <a:rPr lang="en-US" dirty="0">
                <a:solidFill>
                  <a:schemeClr val="tx1"/>
                </a:solidFill>
                <a:latin typeface="Garamond" panose="02020404030301010803" pitchFamily="18" charset="0"/>
              </a:rPr>
              <a:t>Also make sure you have the </a:t>
            </a:r>
            <a:r>
              <a:rPr lang="en-US" dirty="0" err="1">
                <a:solidFill>
                  <a:schemeClr val="tx1"/>
                </a:solidFill>
                <a:latin typeface="Garamond" panose="02020404030301010803" pitchFamily="18" charset="0"/>
              </a:rPr>
              <a:t>sae</a:t>
            </a:r>
            <a:r>
              <a:rPr lang="en-US" dirty="0">
                <a:solidFill>
                  <a:schemeClr val="tx1"/>
                </a:solidFill>
                <a:latin typeface="Garamond" panose="02020404030301010803" pitchFamily="18" charset="0"/>
              </a:rPr>
              <a:t> package: </a:t>
            </a:r>
            <a:r>
              <a:rPr lang="en-US" dirty="0">
                <a:solidFill>
                  <a:schemeClr val="tx1"/>
                </a:solidFill>
                <a:latin typeface="Garamond" panose="02020404030301010803" pitchFamily="18" charset="0"/>
                <a:hlinkClick r:id="rId4"/>
              </a:rPr>
              <a:t>https://github.com/pcorralrodas/SAE-Stata-Package</a:t>
            </a:r>
            <a:endParaRPr lang="en-US" dirty="0">
              <a:solidFill>
                <a:schemeClr val="tx1"/>
              </a:solidFill>
              <a:latin typeface="Garamond" panose="02020404030301010803" pitchFamily="18" charset="0"/>
            </a:endParaRPr>
          </a:p>
          <a:p>
            <a:pPr lvl="4">
              <a:spcBef>
                <a:spcPts val="600"/>
              </a:spcBef>
            </a:pPr>
            <a:r>
              <a:rPr lang="en-US" dirty="0">
                <a:solidFill>
                  <a:schemeClr val="tx1"/>
                </a:solidFill>
                <a:latin typeface="Garamond" panose="02020404030301010803" pitchFamily="18" charset="0"/>
              </a:rPr>
              <a:t>Also make sure you have </a:t>
            </a:r>
            <a:r>
              <a:rPr lang="en-US" dirty="0" err="1">
                <a:solidFill>
                  <a:schemeClr val="tx1"/>
                </a:solidFill>
                <a:latin typeface="Garamond" panose="02020404030301010803" pitchFamily="18" charset="0"/>
              </a:rPr>
              <a:t>groupfunction</a:t>
            </a:r>
            <a:r>
              <a:rPr lang="en-US" dirty="0">
                <a:solidFill>
                  <a:schemeClr val="tx1"/>
                </a:solidFill>
                <a:latin typeface="Garamond" panose="02020404030301010803" pitchFamily="18" charset="0"/>
              </a:rPr>
              <a:t> and </a:t>
            </a:r>
            <a:r>
              <a:rPr lang="en-US" dirty="0" err="1">
                <a:solidFill>
                  <a:schemeClr val="tx1"/>
                </a:solidFill>
                <a:latin typeface="Garamond" panose="02020404030301010803" pitchFamily="18" charset="0"/>
              </a:rPr>
              <a:t>sp_groupfunction</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5"/>
              </a:rPr>
              <a:t>https://github.com/pcorralrodas/groupfunction</a:t>
            </a:r>
            <a:r>
              <a:rPr lang="en-US" dirty="0">
                <a:solidFill>
                  <a:schemeClr val="tx1"/>
                </a:solidFill>
                <a:latin typeface="Garamond" panose="02020404030301010803" pitchFamily="18" charset="0"/>
              </a:rPr>
              <a:t> and </a:t>
            </a:r>
            <a:r>
              <a:rPr lang="en-US" dirty="0">
                <a:solidFill>
                  <a:schemeClr val="tx1"/>
                </a:solidFill>
                <a:latin typeface="Garamond" panose="02020404030301010803" pitchFamily="18" charset="0"/>
                <a:hlinkClick r:id="rId6"/>
              </a:rPr>
              <a:t>https://github.com/pcorralrodas/sp_groupfunction</a:t>
            </a:r>
            <a:r>
              <a:rPr lang="en-US" dirty="0">
                <a:solidFill>
                  <a:schemeClr val="tx1"/>
                </a:solidFill>
                <a:latin typeface="Garamond" panose="02020404030301010803" pitchFamily="18" charset="0"/>
              </a:rPr>
              <a:t> </a:t>
            </a:r>
          </a:p>
          <a:p>
            <a:pPr lvl="3">
              <a:spcBef>
                <a:spcPts val="600"/>
              </a:spcBef>
            </a:pPr>
            <a:r>
              <a:rPr lang="en-US" sz="2400" dirty="0">
                <a:solidFill>
                  <a:schemeClr val="tx1"/>
                </a:solidFill>
                <a:latin typeface="Garamond" panose="02020404030301010803" pitchFamily="18" charset="0"/>
              </a:rPr>
              <a:t>We will discuss a topic briefly and jump to the Stata do files to see for ourselves how things work and the assumptions underlying the methods</a:t>
            </a:r>
          </a:p>
          <a:p>
            <a:pPr lvl="3">
              <a:spcBef>
                <a:spcPts val="600"/>
              </a:spcBef>
            </a:pPr>
            <a:r>
              <a:rPr lang="en-US" sz="2400" dirty="0">
                <a:solidFill>
                  <a:schemeClr val="tx1"/>
                </a:solidFill>
                <a:latin typeface="Garamond" panose="02020404030301010803" pitchFamily="18" charset="0"/>
              </a:rPr>
              <a:t>This GitHub repo for the training will be a living repo. I will update it as deemed necessary. </a:t>
            </a:r>
          </a:p>
          <a:p>
            <a:pPr lvl="4">
              <a:spcBef>
                <a:spcPts val="600"/>
              </a:spcBef>
            </a:pPr>
            <a:r>
              <a:rPr lang="en-US" dirty="0">
                <a:solidFill>
                  <a:schemeClr val="tx1"/>
                </a:solidFill>
                <a:latin typeface="Garamond" panose="02020404030301010803" pitchFamily="18" charset="0"/>
              </a:rPr>
              <a:t>If you want to contribute, please let me know and you can create a branch and we add stuff. I will add you to the list of collaborators.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82172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in order to do a  Unit-level Poverty Map?</a:t>
            </a: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n-US" sz="2400" dirty="0">
                <a:solidFill>
                  <a:schemeClr val="tx1"/>
                </a:solidFill>
                <a:latin typeface="Garamond" panose="02020404030301010803" pitchFamily="18" charset="0"/>
              </a:rPr>
              <a:t>Household survey and Census must have variables in common between them</a:t>
            </a:r>
          </a:p>
          <a:p>
            <a:pPr lvl="3">
              <a:buFont typeface="Arial" panose="020B0604020202020204" pitchFamily="34" charset="0"/>
              <a:buChar char="•"/>
            </a:pPr>
            <a:r>
              <a:rPr lang="en-US" sz="2200" dirty="0">
                <a:solidFill>
                  <a:schemeClr val="tx1"/>
                </a:solidFill>
                <a:latin typeface="Garamond" panose="02020404030301010803" pitchFamily="18" charset="0"/>
              </a:rPr>
              <a:t>Questions should be defined in a similar manner in both data sources</a:t>
            </a:r>
          </a:p>
          <a:p>
            <a:pPr lvl="3"/>
            <a:r>
              <a:rPr lang="en-US" sz="2200" dirty="0">
                <a:solidFill>
                  <a:schemeClr val="tx1"/>
                </a:solidFill>
                <a:latin typeface="Garamond" panose="02020404030301010803" pitchFamily="18" charset="0"/>
              </a:rPr>
              <a:t>Variables should have similar distributions</a:t>
            </a:r>
          </a:p>
          <a:p>
            <a:pPr marL="457200" indent="-457200">
              <a:buFont typeface="+mj-lt"/>
              <a:buAutoNum type="arabicPeriod"/>
            </a:pPr>
            <a:r>
              <a:rPr lang="en-US" sz="2400" dirty="0">
                <a:solidFill>
                  <a:schemeClr val="tx1"/>
                </a:solidFill>
                <a:latin typeface="Garamond" panose="02020404030301010803" pitchFamily="18" charset="0"/>
              </a:rPr>
              <a:t>Common variables should be sufficiently correlated with the welfare measure of interest (income or consumption)</a:t>
            </a:r>
          </a:p>
          <a:p>
            <a:pPr marL="457200" indent="-457200">
              <a:buFont typeface="+mj-lt"/>
              <a:buAutoNum type="arabicPeriod"/>
            </a:pPr>
            <a:r>
              <a:rPr lang="en-US" sz="2400" dirty="0">
                <a:solidFill>
                  <a:schemeClr val="tx1"/>
                </a:solidFill>
                <a:latin typeface="Garamond" panose="02020404030301010803" pitchFamily="18" charset="0"/>
              </a:rPr>
              <a:t>Additionally, we need a location variable in order to link the census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18</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The assumed model used for unit-level SAE</a:t>
            </a:r>
          </a:p>
        </p:txBody>
      </p:sp>
      <mc:AlternateContent xmlns:mc="http://schemas.openxmlformats.org/markup-compatibility/2006" xmlns:a14="http://schemas.microsoft.com/office/drawing/2010/main">
        <mc:Choice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The nested error model used for unit level small area estimation comes from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is the number of locations,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n-US" sz="2400" dirty="0">
                    <a:solidFill>
                      <a:schemeClr val="tx1"/>
                    </a:solidFill>
                    <a:latin typeface="Garamond" panose="02020404030301010803" pitchFamily="18" charset="0"/>
                  </a:rPr>
                  <a:t>is the number of observations in location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The model was originally used to produce county-level corn and soybean crop area estimates for Iowa,  U.S by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lvl="3">
                  <a:spcBef>
                    <a:spcPts val="600"/>
                  </a:spcBef>
                </a:pPr>
                <a:r>
                  <a:rPr lang="en-US" sz="2400" dirty="0">
                    <a:solidFill>
                      <a:schemeClr val="tx1"/>
                    </a:solidFill>
                    <a:latin typeface="Garamond" panose="02020404030301010803" pitchFamily="18" charset="0"/>
                  </a:rPr>
                  <a:t>The model assumes </a:t>
                </a:r>
                <a:r>
                  <a:rPr lang="en-US" sz="2400" b="1" dirty="0">
                    <a:solidFill>
                      <a:schemeClr val="tx1"/>
                    </a:solidFill>
                    <a:latin typeface="Garamond" panose="02020404030301010803" pitchFamily="18" charset="0"/>
                  </a:rPr>
                  <a:t>normally distributed error terms</a:t>
                </a:r>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2800" b="1" dirty="0">
                <a:solidFill>
                  <a:schemeClr val="tx1">
                    <a:lumMod val="90000"/>
                    <a:lumOff val="10000"/>
                  </a:schemeClr>
                </a:solidFill>
                <a:latin typeface="Garamond" panose="02020404030301010803" pitchFamily="18" charset="0"/>
              </a:rPr>
              <a:t>The guidelines assist with the suggested quality control process for poverty maps</a:t>
            </a:r>
          </a:p>
        </p:txBody>
      </p:sp>
      <p:sp>
        <p:nvSpPr>
          <p:cNvPr id="3" name="Content Placeholder 2"/>
          <p:cNvSpPr>
            <a:spLocks noGrp="1"/>
          </p:cNvSpPr>
          <p:nvPr>
            <p:ph type="body" sz="quarter" idx="13"/>
          </p:nvPr>
        </p:nvSpPr>
        <p:spPr>
          <a:xfrm>
            <a:off x="231622" y="1542051"/>
            <a:ext cx="7893759" cy="4718072"/>
          </a:xfrm>
        </p:spPr>
        <p:txBody>
          <a:bodyPr>
            <a:noAutofit/>
          </a:bodyPr>
          <a:lstStyle/>
          <a:p>
            <a:pPr marL="1003300" lvl="3" indent="-457200">
              <a:spcBef>
                <a:spcPts val="600"/>
              </a:spcBef>
              <a:buFont typeface="+mj-lt"/>
              <a:buAutoNum type="arabicPeriod"/>
            </a:pPr>
            <a:r>
              <a:rPr lang="en-US" sz="2000" dirty="0">
                <a:solidFill>
                  <a:schemeClr val="tx1"/>
                </a:solidFill>
                <a:latin typeface="Garamond" panose="02020404030301010803" pitchFamily="18" charset="0"/>
              </a:rPr>
              <a:t>While doing the maps we are always available for consultations and advice</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Once done, it</a:t>
            </a:r>
            <a:r>
              <a:rPr lang="en-US" sz="2000" dirty="0">
                <a:latin typeface="Garamond" panose="02020404030301010803" pitchFamily="18" charset="0"/>
              </a:rPr>
              <a:t> is</a:t>
            </a:r>
            <a:r>
              <a:rPr lang="en-US" sz="2000" dirty="0">
                <a:solidFill>
                  <a:schemeClr val="tx1"/>
                </a:solidFill>
                <a:latin typeface="Garamond" panose="02020404030301010803" pitchFamily="18" charset="0"/>
              </a:rPr>
              <a:t> recommended teams submit their report and codes for review</a:t>
            </a:r>
          </a:p>
          <a:p>
            <a:pPr lvl="4">
              <a:spcBef>
                <a:spcPts val="600"/>
              </a:spcBef>
            </a:pPr>
            <a:r>
              <a:rPr lang="en-US" sz="2000" dirty="0">
                <a:solidFill>
                  <a:schemeClr val="tx1"/>
                </a:solidFill>
                <a:latin typeface="Garamond" panose="02020404030301010803" pitchFamily="18" charset="0"/>
              </a:rPr>
              <a:t>Since methods have changed, it’s important we get the methodology sections right, and that models and assumptions are fully checked</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There is a set of people within the Poverty GP who can serve as reviewers</a:t>
            </a:r>
          </a:p>
          <a:p>
            <a:pPr lvl="4">
              <a:spcBef>
                <a:spcPts val="600"/>
              </a:spcBef>
            </a:pPr>
            <a:r>
              <a:rPr lang="en-US" sz="2000" dirty="0">
                <a:solidFill>
                  <a:schemeClr val="tx1"/>
                </a:solidFill>
                <a:latin typeface="Garamond" panose="02020404030301010803" pitchFamily="18" charset="0"/>
              </a:rPr>
              <a:t>Individual teams are usually asked to cover the reviewer’s times</a:t>
            </a:r>
          </a:p>
          <a:p>
            <a:pPr marL="1003300" lvl="3" indent="-457200">
              <a:spcBef>
                <a:spcPts val="600"/>
              </a:spcBef>
              <a:buFont typeface="+mj-lt"/>
              <a:buAutoNum type="arabicPeriod"/>
            </a:pPr>
            <a:r>
              <a:rPr lang="en-US" sz="2000" dirty="0">
                <a:solidFill>
                  <a:schemeClr val="tx1"/>
                </a:solidFill>
                <a:latin typeface="Garamond" panose="02020404030301010803" pitchFamily="18" charset="0"/>
              </a:rPr>
              <a:t>Deviations from recommendations require proper justification and validation</a:t>
            </a:r>
          </a:p>
          <a:p>
            <a:pPr lvl="4">
              <a:spcBef>
                <a:spcPts val="600"/>
              </a:spcBef>
            </a:pPr>
            <a:r>
              <a:rPr lang="en-US" sz="2000" dirty="0">
                <a:solidFill>
                  <a:schemeClr val="tx1"/>
                </a:solidFill>
                <a:latin typeface="Garamond" panose="02020404030301010803" pitchFamily="18" charset="0"/>
              </a:rPr>
              <a:t>All caveats noted for the methodology should be stated</a:t>
            </a:r>
          </a:p>
          <a:p>
            <a:pPr marL="546100" lvl="3" indent="0">
              <a:spcBef>
                <a:spcPts val="600"/>
              </a:spcBef>
              <a:buNone/>
            </a:pPr>
            <a:r>
              <a:rPr lang="en-US" sz="2000" dirty="0">
                <a:solidFill>
                  <a:schemeClr val="tx1"/>
                </a:solidFill>
                <a:latin typeface="Garamond" panose="02020404030301010803" pitchFamily="18" charset="0"/>
              </a:rPr>
              <a:t> </a:t>
            </a:r>
          </a:p>
          <a:p>
            <a:pPr marL="546100" lvl="3" indent="0">
              <a:spcBef>
                <a:spcPts val="600"/>
              </a:spcBef>
              <a:buNone/>
            </a:pPr>
            <a:endParaRPr lang="en-US" sz="2000" dirty="0">
              <a:solidFill>
                <a:schemeClr val="tx1"/>
              </a:solidFill>
              <a:latin typeface="Garamond" panose="02020404030301010803" pitchFamily="18" charset="0"/>
            </a:endParaRPr>
          </a:p>
          <a:p>
            <a:pPr marL="546100" lvl="3" indent="0">
              <a:spcBef>
                <a:spcPts val="600"/>
              </a:spcBef>
              <a:buNone/>
            </a:pPr>
            <a:endParaRPr lang="en-US" sz="2000" dirty="0">
              <a:solidFill>
                <a:schemeClr val="tx1"/>
              </a:solidFill>
              <a:latin typeface="Garamond" panose="02020404030301010803" pitchFamily="18" charset="0"/>
            </a:endParaRPr>
          </a:p>
          <a:p>
            <a:pPr marL="1003300" lvl="3" indent="-457200">
              <a:spcBef>
                <a:spcPts val="600"/>
              </a:spcBef>
              <a:buFont typeface="+mj-lt"/>
              <a:buAutoNum type="arabicPeriod"/>
            </a:pPr>
            <a:endParaRPr lang="en-US" sz="2000" dirty="0">
              <a:solidFill>
                <a:schemeClr val="tx1"/>
              </a:solidFill>
              <a:latin typeface="Garamond" panose="02020404030301010803" pitchFamily="18" charset="0"/>
            </a:endParaRPr>
          </a:p>
          <a:p>
            <a:pPr lvl="4">
              <a:spcBef>
                <a:spcPts val="600"/>
              </a:spcBef>
            </a:pPr>
            <a:endParaRPr lang="en-US" sz="2000" dirty="0">
              <a:solidFill>
                <a:schemeClr val="tx1"/>
              </a:solidFill>
              <a:latin typeface="Garamond" panose="02020404030301010803" pitchFamily="18" charset="0"/>
            </a:endParaRPr>
          </a:p>
          <a:p>
            <a:pPr marL="546100" lvl="3" indent="0">
              <a:buNone/>
            </a:pPr>
            <a:endParaRPr lang="en-US" sz="20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2050" name="Picture 2">
            <a:extLst>
              <a:ext uri="{FF2B5EF4-FFF2-40B4-BE49-F238E27FC236}">
                <a16:creationId xmlns:a16="http://schemas.microsoft.com/office/drawing/2014/main" id="{3C275F19-B92A-4A5F-88A3-C13829A45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382" y="1312452"/>
            <a:ext cx="3757776" cy="4824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886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369332"/>
              </a:xfrm>
              <a:prstGeom prst="rect">
                <a:avLst/>
              </a:prstGeom>
              <a:noFill/>
            </p:spPr>
            <p:txBody>
              <a:bodyPr wrap="square" rtlCol="0">
                <a:spAutoFit/>
              </a:bodyPr>
              <a:lstStyle/>
              <a:p>
                <a:r>
                  <a:rPr lang="en-US" dirty="0"/>
                  <a:t>Bias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369332"/>
              </a:xfrm>
              <a:prstGeom prst="rect">
                <a:avLst/>
              </a:prstGeom>
              <a:blipFill>
                <a:blip r:embed="rId8"/>
                <a:stretch>
                  <a:fillRect l="-3965" t="-8197" r="-35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473228" y="1504597"/>
            <a:ext cx="5151422" cy="486287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The implemented SAE methodology relies on approximating as closely as possible the welfare distribution</a:t>
            </a:r>
          </a:p>
          <a:p>
            <a:pPr marL="285750" indent="-285750">
              <a:buFont typeface="Arial" panose="020B0604020202020204" pitchFamily="34" charset="0"/>
              <a:buChar char="•"/>
            </a:pPr>
            <a:r>
              <a:rPr lang="en-US" dirty="0">
                <a:latin typeface="Garamond" panose="02020404030301010803" pitchFamily="18" charset="0"/>
              </a:rPr>
              <a:t>A model that that approximates the welfare distribution poorly may yield a decent estimate for a given poverty line, yet when judged at a different poverty line the method may completely fail</a:t>
            </a:r>
          </a:p>
          <a:p>
            <a:pPr marL="285750" indent="-285750">
              <a:buFont typeface="Arial" panose="020B0604020202020204" pitchFamily="34" charset="0"/>
              <a:buChar char="•"/>
            </a:pPr>
            <a:r>
              <a:rPr lang="en-US" dirty="0">
                <a:latin typeface="Garamond" panose="02020404030301010803" pitchFamily="18" charset="0"/>
              </a:rPr>
              <a:t>You can see this in the figure on the left. </a:t>
            </a:r>
          </a:p>
          <a:p>
            <a:pPr marL="742950" lvl="1" indent="-285750">
              <a:buFont typeface="Arial" panose="020B0604020202020204" pitchFamily="34" charset="0"/>
              <a:buChar char="•"/>
            </a:pPr>
            <a:r>
              <a:rPr lang="en-US" sz="1600" dirty="0">
                <a:latin typeface="Garamond" panose="02020404030301010803" pitchFamily="18" charset="0"/>
              </a:rPr>
              <a:t>A model where the model’s assumptions are imperfectly met may lead to the far-left figure. It will approximate values at certain thresholds but will do a poor job at others.</a:t>
            </a:r>
          </a:p>
          <a:p>
            <a:pPr marL="742950" lvl="1" indent="-285750">
              <a:buFont typeface="Arial" panose="020B0604020202020204" pitchFamily="34" charset="0"/>
              <a:buChar char="•"/>
            </a:pPr>
            <a:r>
              <a:rPr lang="en-US" sz="1600" dirty="0">
                <a:latin typeface="Garamond" panose="02020404030301010803" pitchFamily="18" charset="0"/>
              </a:rPr>
              <a:t>The model with good approximation has values which are adequate for every single area and threshold.</a:t>
            </a:r>
          </a:p>
          <a:p>
            <a:pPr marL="285750" indent="-285750">
              <a:buFont typeface="Arial" panose="020B0604020202020204" pitchFamily="34" charset="0"/>
              <a:buChar char="•"/>
            </a:pPr>
            <a:r>
              <a:rPr lang="en-US" dirty="0">
                <a:latin typeface="Garamond" panose="02020404030301010803" pitchFamily="18" charset="0"/>
              </a:rPr>
              <a:t>New “</a:t>
            </a:r>
            <a:r>
              <a:rPr lang="en-US" dirty="0" err="1">
                <a:latin typeface="Garamond" panose="02020404030301010803" pitchFamily="18" charset="0"/>
              </a:rPr>
              <a:t>sae</a:t>
            </a:r>
            <a:r>
              <a:rPr lang="en-US" dirty="0">
                <a:latin typeface="Garamond" panose="02020404030301010803" pitchFamily="18" charset="0"/>
              </a:rPr>
              <a:t>” codes allow for transformations beyond the natural log so that the assumptions can be better met. </a:t>
            </a: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n-US" sz="1200" dirty="0">
                <a:latin typeface="Garamond" panose="02020404030301010803" pitchFamily="18" charset="0"/>
              </a:rPr>
              <a:t>The x-axis represents the percentile corresponding to a defined poverty line, the y-axis is the empirical bias. Each line corresponds to an area. See Corral et al. (2022) for details.</a:t>
            </a:r>
          </a:p>
        </p:txBody>
      </p:sp>
    </p:spTree>
    <p:extLst>
      <p:ext uri="{BB962C8B-B14F-4D97-AF65-F5344CB8AC3E}">
        <p14:creationId xmlns:p14="http://schemas.microsoft.com/office/powerpoint/2010/main" val="425553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to see the assumed model…</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Open 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~01.dofiles/1.assumed_model.do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267493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lumMod val="90000"/>
                    <a:lumOff val="10000"/>
                  </a:schemeClr>
                </a:solidFill>
                <a:latin typeface="Garamond" panose="02020404030301010803" pitchFamily="18" charset="0"/>
              </a:rPr>
              <a:t>EB ensures predictions of the dependent variable at the area level are aligned to the survey </a:t>
            </a:r>
            <a:r>
              <a:rPr lang="en-US" sz="1700" dirty="0">
                <a:solidFill>
                  <a:schemeClr val="tx1">
                    <a:lumMod val="90000"/>
                    <a:lumOff val="10000"/>
                  </a:schemeClr>
                </a:solidFill>
                <a:latin typeface="Garamond" panose="02020404030301010803" pitchFamily="18" charset="0"/>
              </a:rPr>
              <a:t>– best information at hand</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national level (left) the ELL model works well and predicts poverty accurately across the welfare distribution</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3141442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50" b="1" dirty="0">
                <a:latin typeface="Garamond" panose="02020404030301010803" pitchFamily="18" charset="0"/>
              </a:rPr>
              <a:t>Also, due to the MI type of approach used in PovMap the noise of ELL and EB estimates was underestimated</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24</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n-US" b="1" dirty="0">
                <a:solidFill>
                  <a:schemeClr val="tx1">
                    <a:lumMod val="90000"/>
                    <a:lumOff val="10000"/>
                  </a:schemeClr>
                </a:solidFill>
                <a:latin typeface="Garamond" panose="02020404030301010803" pitchFamily="18" charset="0"/>
              </a:rPr>
              <a:t>The MSE estimates from the parametric bootstrap (Gonzales-</a:t>
            </a:r>
            <a:r>
              <a:rPr lang="en-US" b="1" dirty="0" err="1">
                <a:solidFill>
                  <a:schemeClr val="tx1">
                    <a:lumMod val="90000"/>
                    <a:lumOff val="10000"/>
                  </a:schemeClr>
                </a:solidFill>
                <a:latin typeface="Garamond" panose="02020404030301010803" pitchFamily="18" charset="0"/>
              </a:rPr>
              <a:t>Manteiga</a:t>
            </a:r>
            <a:r>
              <a:rPr lang="en-US" b="1" dirty="0">
                <a:solidFill>
                  <a:schemeClr val="tx1">
                    <a:lumMod val="90000"/>
                    <a:lumOff val="10000"/>
                  </a:schemeClr>
                </a:solidFill>
                <a:latin typeface="Garamond" panose="02020404030301010803" pitchFamily="18" charset="0"/>
              </a:rPr>
              <a:t> et al. 2008) used for the </a:t>
            </a:r>
            <a:r>
              <a:rPr lang="en-US" b="1" dirty="0" err="1">
                <a:solidFill>
                  <a:schemeClr val="tx1">
                    <a:lumMod val="90000"/>
                    <a:lumOff val="10000"/>
                  </a:schemeClr>
                </a:solidFill>
                <a:latin typeface="Garamond" panose="02020404030301010803" pitchFamily="18" charset="0"/>
              </a:rPr>
              <a:t>CensusEB</a:t>
            </a:r>
            <a:r>
              <a:rPr lang="en-US" b="1" dirty="0">
                <a:solidFill>
                  <a:schemeClr val="tx1">
                    <a:lumMod val="90000"/>
                    <a:lumOff val="10000"/>
                  </a:schemeClr>
                </a:solidFill>
                <a:latin typeface="Garamond" panose="02020404030301010803" pitchFamily="18" charset="0"/>
              </a:rPr>
              <a:t>, EB, and Two-Fold models in the updated Stata </a:t>
            </a:r>
            <a:r>
              <a:rPr lang="en-US" b="1" dirty="0" err="1">
                <a:solidFill>
                  <a:schemeClr val="tx1">
                    <a:lumMod val="90000"/>
                    <a:lumOff val="10000"/>
                  </a:schemeClr>
                </a:solidFill>
                <a:latin typeface="Garamond" panose="02020404030301010803" pitchFamily="18" charset="0"/>
              </a:rPr>
              <a:t>sae</a:t>
            </a:r>
            <a:r>
              <a:rPr lang="en-US" b="1" dirty="0">
                <a:solidFill>
                  <a:schemeClr val="tx1">
                    <a:lumMod val="90000"/>
                    <a:lumOff val="10000"/>
                  </a:schemeClr>
                </a:solidFill>
                <a:latin typeface="Garamond" panose="02020404030301010803" pitchFamily="18" charset="0"/>
              </a:rPr>
              <a:t> package are aligned to the empirical MSE</a:t>
            </a: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25</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ELL differs from EB</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~01.dofiles/2.ELLvsEB.do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3556116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000" b="1" dirty="0">
                <a:solidFill>
                  <a:schemeClr val="tx1">
                    <a:lumMod val="90000"/>
                    <a:lumOff val="10000"/>
                  </a:schemeClr>
                </a:solidFill>
                <a:latin typeface="Garamond" panose="02020404030301010803" pitchFamily="18" charset="0"/>
              </a:rPr>
              <a:t>Molina and Rao (2010) through simulations show that EB methods are considerably less noisy than ELL. While Corral, Molina and Nguyen (2020) showed that ELL and the initial EB implementation in PovMap lag Molina and Rao’s EB method in terms of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Molina and Rao’s (2010) EB methods</a:t>
            </a: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ELL and EB implemented in PovMap</a:t>
            </a: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6317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ELL’s MC implementation in PovMap was inspired on the multiple imputation (MI) literature</a:t>
            </a:r>
          </a:p>
          <a:p>
            <a:pPr marL="742950" lvl="1" indent="-285750">
              <a:buFont typeface="Arial" panose="020B0604020202020204" pitchFamily="34" charset="0"/>
              <a:buChar char="•"/>
            </a:pPr>
            <a:r>
              <a:rPr lang="en-US" sz="1600" dirty="0">
                <a:latin typeface="Garamond" panose="02020404030301010803" pitchFamily="18" charset="0"/>
              </a:rPr>
              <a:t>The goal in MI is </a:t>
            </a:r>
            <a:r>
              <a:rPr lang="en-US" sz="1600" b="1" dirty="0">
                <a:solidFill>
                  <a:srgbClr val="FF0000"/>
                </a:solidFill>
                <a:latin typeface="Garamond" panose="02020404030301010803" pitchFamily="18" charset="0"/>
              </a:rPr>
              <a:t>not</a:t>
            </a:r>
            <a:r>
              <a:rPr lang="en-US" sz="1600" dirty="0">
                <a:latin typeface="Garamond" panose="02020404030301010803" pitchFamily="18" charset="0"/>
              </a:rPr>
              <a:t> to minimize the MSE</a:t>
            </a:r>
          </a:p>
          <a:p>
            <a:pPr marL="285750" indent="-285750">
              <a:buFont typeface="Arial" panose="020B0604020202020204" pitchFamily="34" charset="0"/>
              <a:buChar char="•"/>
            </a:pPr>
            <a:r>
              <a:rPr lang="en-US" dirty="0">
                <a:latin typeface="Garamond" panose="02020404030301010803" pitchFamily="18" charset="0"/>
              </a:rPr>
              <a:t>When EB was implemented in PovMap a similar MI approach was attempted</a:t>
            </a:r>
          </a:p>
          <a:p>
            <a:pPr marL="742950" lvl="1" indent="-285750">
              <a:buFont typeface="Arial" panose="020B0604020202020204" pitchFamily="34" charset="0"/>
              <a:buChar char="•"/>
            </a:pPr>
            <a:r>
              <a:rPr lang="en-US" dirty="0">
                <a:latin typeface="Garamond" panose="02020404030301010803" pitchFamily="18" charset="0"/>
              </a:rPr>
              <a:t>This led to noisy and biased EB estimates</a:t>
            </a:r>
          </a:p>
          <a:p>
            <a:pPr marL="742950" lvl="1" indent="-285750">
              <a:buFont typeface="Arial" panose="020B0604020202020204" pitchFamily="34" charset="0"/>
              <a:buChar char="•"/>
            </a:pPr>
            <a:r>
              <a:rPr lang="en-US" dirty="0">
                <a:latin typeface="Garamond" panose="02020404030301010803" pitchFamily="18" charset="0"/>
              </a:rPr>
              <a:t>This is documented and corrected in Corral, Molina, and Nguyen (2021)</a:t>
            </a:r>
          </a:p>
        </p:txBody>
      </p:sp>
    </p:spTree>
    <p:extLst>
      <p:ext uri="{BB962C8B-B14F-4D97-AF65-F5344CB8AC3E}">
        <p14:creationId xmlns:p14="http://schemas.microsoft.com/office/powerpoint/2010/main" val="269662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to validate a method through model-based simulations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~01.dofiles/3.ModelBasedSim.do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102943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903816" y="1574559"/>
            <a:ext cx="4193939" cy="369332"/>
          </a:xfrm>
          <a:prstGeom prst="rect">
            <a:avLst/>
          </a:prstGeom>
          <a:noFill/>
        </p:spPr>
        <p:txBody>
          <a:bodyPr wrap="square" rtlCol="0">
            <a:spAutoFit/>
          </a:bodyPr>
          <a:lstStyle/>
          <a:p>
            <a:r>
              <a:rPr lang="en-US" dirty="0"/>
              <a:t>FGT0 Bias (</a:t>
            </a:r>
            <a:r>
              <a:rPr lang="en-US" dirty="0" err="1"/>
              <a:t>mun</a:t>
            </a:r>
            <a:r>
              <a:rPr lang="en-US" dirty="0"/>
              <a:t>. level for 1,865 </a:t>
            </a:r>
            <a:r>
              <a:rPr lang="en-US" dirty="0" err="1"/>
              <a:t>mun</a:t>
            </a:r>
            <a:r>
              <a:rPr lang="en-US" dirty="0"/>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5" y="1909973"/>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226423" y="3922391"/>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580252"/>
            <a:ext cx="4798423" cy="470898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chemeClr val="tx1">
                    <a:lumMod val="90000"/>
                    <a:lumOff val="10000"/>
                  </a:schemeClr>
                </a:solidFill>
                <a:latin typeface="Garamond" panose="02020404030301010803" pitchFamily="18" charset="0"/>
              </a:rPr>
              <a:t>Still work in progress… Working Paper coming before the end of the summer (2022)</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All methods rely on census household and/or area aggregate covariates, unless stated otherwise</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bias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how the box-plot for unit context models, those that model household level welfare using only area level covariates, is downward biased</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yields good results. In some cases as good as </a:t>
            </a:r>
            <a:r>
              <a:rPr lang="en-US" sz="2000" dirty="0" err="1">
                <a:solidFill>
                  <a:schemeClr val="tx1">
                    <a:lumMod val="90000"/>
                    <a:lumOff val="10000"/>
                  </a:schemeClr>
                </a:solidFill>
                <a:latin typeface="Garamond" panose="02020404030301010803" pitchFamily="18" charset="0"/>
              </a:rPr>
              <a:t>censusEB</a:t>
            </a:r>
            <a:endParaRPr lang="en-US" sz="2000" dirty="0">
              <a:solidFill>
                <a:schemeClr val="tx1">
                  <a:lumMod val="90000"/>
                  <a:lumOff val="10000"/>
                </a:schemeClr>
              </a:solidFill>
              <a:latin typeface="Garamond" panose="02020404030301010803" pitchFamily="18" charset="0"/>
            </a:endParaRP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Results for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from models using just GIS covariates are less stellar</a:t>
            </a:r>
          </a:p>
        </p:txBody>
      </p:sp>
    </p:spTree>
    <p:extLst>
      <p:ext uri="{BB962C8B-B14F-4D97-AF65-F5344CB8AC3E}">
        <p14:creationId xmlns:p14="http://schemas.microsoft.com/office/powerpoint/2010/main" val="55567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5400" b="1" dirty="0">
                <a:solidFill>
                  <a:schemeClr val="tx1">
                    <a:lumMod val="90000"/>
                    <a:lumOff val="10000"/>
                  </a:schemeClr>
                </a:solidFill>
                <a:latin typeface="Garamond" panose="02020404030301010803" pitchFamily="18" charset="0"/>
              </a:rPr>
              <a:t>The Game Plan</a:t>
            </a:r>
          </a:p>
        </p:txBody>
      </p:sp>
      <p:sp>
        <p:nvSpPr>
          <p:cNvPr id="3" name="Content Placeholder 2"/>
          <p:cNvSpPr>
            <a:spLocks noGrp="1"/>
          </p:cNvSpPr>
          <p:nvPr>
            <p:ph type="body" sz="quarter" idx="13"/>
          </p:nvPr>
        </p:nvSpPr>
        <p:spPr>
          <a:xfrm>
            <a:off x="-85725" y="1312449"/>
            <a:ext cx="12277725" cy="5043901"/>
          </a:xfrm>
        </p:spPr>
        <p:txBody>
          <a:bodyPr>
            <a:noAutofit/>
          </a:bodyPr>
          <a:lstStyle/>
          <a:p>
            <a:pPr lvl="3">
              <a:spcBef>
                <a:spcPts val="600"/>
              </a:spcBef>
            </a:pPr>
            <a:r>
              <a:rPr lang="en-US" sz="2400" dirty="0">
                <a:solidFill>
                  <a:schemeClr val="tx1"/>
                </a:solidFill>
                <a:latin typeface="Garamond" panose="02020404030301010803" pitchFamily="18" charset="0"/>
              </a:rPr>
              <a:t>We will be following the new Guidelines to SAE for poverty mapping</a:t>
            </a:r>
          </a:p>
          <a:p>
            <a:pPr lvl="3">
              <a:spcBef>
                <a:spcPts val="600"/>
              </a:spcBef>
              <a:buFont typeface="Wingdings" panose="05000000000000000000" pitchFamily="2" charset="2"/>
              <a:buChar char="à"/>
            </a:pPr>
            <a:r>
              <a:rPr lang="es-MX" dirty="0">
                <a:effectLst/>
                <a:latin typeface="Garamond" panose="02020404030301010803" pitchFamily="18" charset="0"/>
                <a:ea typeface="Calibri" panose="020F0502020204030204" pitchFamily="34" charset="0"/>
                <a:cs typeface="Times New Roman" panose="02020603050405020304" pitchFamily="18" charset="0"/>
              </a:rPr>
              <a:t> Corral, P., Molina, I., Cojocaru, A., and Segovia, S. (2022). </a:t>
            </a:r>
            <a:r>
              <a:rPr lang="en-US" dirty="0">
                <a:effectLst/>
                <a:latin typeface="Garamond" panose="02020404030301010803" pitchFamily="18" charset="0"/>
                <a:ea typeface="Calibri" panose="020F0502020204030204" pitchFamily="34" charset="0"/>
                <a:cs typeface="Times New Roman" panose="02020603050405020304" pitchFamily="18" charset="0"/>
              </a:rPr>
              <a:t>Guidelines to small area estimation for poverty mapping. The World Bank, Washington, DC. </a:t>
            </a:r>
            <a:r>
              <a:rPr lang="en-US"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hlinkClick r:id="rId3"/>
              </a:rPr>
              <a:t>http://hdl.handle.net/10986/37728</a:t>
            </a:r>
            <a:endParaRPr lang="en-US"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a:p>
            <a:pPr lvl="3">
              <a:spcBef>
                <a:spcPts val="600"/>
              </a:spcBef>
            </a:pPr>
            <a:r>
              <a:rPr lang="en-US" sz="1800" dirty="0">
                <a:solidFill>
                  <a:schemeClr val="tx1"/>
                </a:solidFill>
                <a:latin typeface="Garamond" panose="02020404030301010803" pitchFamily="18" charset="0"/>
              </a:rPr>
              <a:t>Download repository for training: </a:t>
            </a:r>
            <a:r>
              <a:rPr lang="en-US" dirty="0">
                <a:solidFill>
                  <a:schemeClr val="tx1"/>
                </a:solidFill>
                <a:latin typeface="Garamond" panose="02020404030301010803" pitchFamily="18" charset="0"/>
                <a:hlinkClick r:id="rId4"/>
              </a:rPr>
              <a:t>https://github.com/pcorralrodas/wb_sae_training</a:t>
            </a:r>
            <a:r>
              <a:rPr lang="en-US" dirty="0">
                <a:solidFill>
                  <a:schemeClr val="tx1"/>
                </a:solidFill>
                <a:latin typeface="Garamond" panose="02020404030301010803" pitchFamily="18" charset="0"/>
              </a:rPr>
              <a:t> </a:t>
            </a:r>
          </a:p>
          <a:p>
            <a:pPr lvl="3">
              <a:spcBef>
                <a:spcPts val="600"/>
              </a:spcBef>
            </a:pPr>
            <a:r>
              <a:rPr lang="en-US" sz="2400" dirty="0">
                <a:solidFill>
                  <a:schemeClr val="tx1"/>
                </a:solidFill>
                <a:latin typeface="Garamond" panose="02020404030301010803" pitchFamily="18" charset="0"/>
              </a:rPr>
              <a:t>Download the latest packages used throughout the guidelines:</a:t>
            </a:r>
          </a:p>
          <a:p>
            <a:pPr lvl="4">
              <a:spcBef>
                <a:spcPts val="600"/>
              </a:spcBef>
            </a:pPr>
            <a:r>
              <a:rPr lang="en-US" dirty="0">
                <a:solidFill>
                  <a:schemeClr val="tx1"/>
                </a:solidFill>
                <a:latin typeface="Garamond" panose="02020404030301010803" pitchFamily="18" charset="0"/>
              </a:rPr>
              <a:t>Unit-level models: https://github.com/pcorralrodas/SAE-Stata-Package</a:t>
            </a:r>
          </a:p>
          <a:p>
            <a:pPr lvl="4">
              <a:spcBef>
                <a:spcPts val="600"/>
              </a:spcBef>
            </a:pPr>
            <a:r>
              <a:rPr lang="en-US" dirty="0">
                <a:solidFill>
                  <a:schemeClr val="tx1"/>
                </a:solidFill>
                <a:latin typeface="Garamond" panose="02020404030301010803" pitchFamily="18" charset="0"/>
              </a:rPr>
              <a:t>Area-level models: https://github.com/jpazvd/fhsae</a:t>
            </a:r>
          </a:p>
          <a:p>
            <a:pPr lvl="4">
              <a:spcBef>
                <a:spcPts val="600"/>
              </a:spcBef>
            </a:pPr>
            <a:r>
              <a:rPr lang="en-US" dirty="0">
                <a:solidFill>
                  <a:schemeClr val="tx1"/>
                </a:solidFill>
                <a:latin typeface="Garamond" panose="02020404030301010803" pitchFamily="18" charset="0"/>
              </a:rPr>
              <a:t>Also make sure you have </a:t>
            </a:r>
            <a:r>
              <a:rPr lang="en-US" dirty="0" err="1">
                <a:solidFill>
                  <a:schemeClr val="tx1"/>
                </a:solidFill>
                <a:latin typeface="Garamond" panose="02020404030301010803" pitchFamily="18" charset="0"/>
              </a:rPr>
              <a:t>groupfunction</a:t>
            </a:r>
            <a:r>
              <a:rPr lang="en-US" dirty="0">
                <a:solidFill>
                  <a:schemeClr val="tx1"/>
                </a:solidFill>
                <a:latin typeface="Garamond" panose="02020404030301010803" pitchFamily="18" charset="0"/>
              </a:rPr>
              <a:t> and </a:t>
            </a:r>
            <a:r>
              <a:rPr lang="en-US" dirty="0" err="1">
                <a:solidFill>
                  <a:schemeClr val="tx1"/>
                </a:solidFill>
                <a:latin typeface="Garamond" panose="02020404030301010803" pitchFamily="18" charset="0"/>
              </a:rPr>
              <a:t>sp_groupfunction</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5"/>
              </a:rPr>
              <a:t>https://github.com/pcorralrodas/groupfunction</a:t>
            </a:r>
            <a:r>
              <a:rPr lang="en-US" dirty="0">
                <a:solidFill>
                  <a:schemeClr val="tx1"/>
                </a:solidFill>
                <a:latin typeface="Garamond" panose="02020404030301010803" pitchFamily="18" charset="0"/>
              </a:rPr>
              <a:t> and </a:t>
            </a:r>
            <a:r>
              <a:rPr lang="en-US" dirty="0">
                <a:solidFill>
                  <a:schemeClr val="tx1"/>
                </a:solidFill>
                <a:latin typeface="Garamond" panose="02020404030301010803" pitchFamily="18" charset="0"/>
                <a:hlinkClick r:id="rId6"/>
              </a:rPr>
              <a:t>https://github.com/pcorralrodas/sp_groupfunction</a:t>
            </a:r>
            <a:endParaRPr lang="en-US"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We will discuss a topic briefly and jump to the Stata do files to see for ourselves how things work and the assumptions underlying the methods</a:t>
            </a:r>
          </a:p>
          <a:p>
            <a:pPr lvl="3">
              <a:spcBef>
                <a:spcPts val="600"/>
              </a:spcBef>
            </a:pPr>
            <a:r>
              <a:rPr lang="en-US" sz="2400" dirty="0">
                <a:solidFill>
                  <a:schemeClr val="tx1"/>
                </a:solidFill>
                <a:latin typeface="Garamond" panose="02020404030301010803" pitchFamily="18" charset="0"/>
              </a:rPr>
              <a:t>This GitHub repo for the training will be a living repo. I will update it as deemed necessary. </a:t>
            </a:r>
          </a:p>
          <a:p>
            <a:pPr lvl="4">
              <a:spcBef>
                <a:spcPts val="600"/>
              </a:spcBef>
            </a:pPr>
            <a:r>
              <a:rPr lang="en-US" dirty="0">
                <a:solidFill>
                  <a:schemeClr val="tx1"/>
                </a:solidFill>
                <a:latin typeface="Garamond" panose="02020404030301010803" pitchFamily="18" charset="0"/>
              </a:rPr>
              <a:t>If you want to contribute, please let me know and you can create a branch and we add stuff. I will add you to the list of collaborators.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656526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513678"/>
            <a:ext cx="3686648" cy="369332"/>
          </a:xfrm>
          <a:prstGeom prst="rect">
            <a:avLst/>
          </a:prstGeom>
          <a:noFill/>
        </p:spPr>
        <p:txBody>
          <a:bodyPr wrap="square" rtlCol="0">
            <a:spAutoFit/>
          </a:bodyPr>
          <a:lstStyle/>
          <a:p>
            <a:r>
              <a:rPr lang="en-US" dirty="0"/>
              <a:t>MSE (</a:t>
            </a:r>
            <a:r>
              <a:rPr lang="en-US" dirty="0" err="1"/>
              <a:t>mun</a:t>
            </a:r>
            <a:r>
              <a:rPr lang="en-US" dirty="0"/>
              <a:t>. level for 1,865 </a:t>
            </a:r>
            <a:r>
              <a:rPr lang="en-US" dirty="0" err="1"/>
              <a:t>mun</a:t>
            </a:r>
            <a:r>
              <a:rPr lang="en-US" dirty="0"/>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833773"/>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48331" y="3909724"/>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MSE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 but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municipal level with just GIS covariates is the second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as expected, shows the smallest MSE, followed very closely by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PSU level with just census aggregates</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in this scenario outperforms unit-context models as those presented by (Masaki et al. 2020)</a:t>
            </a:r>
          </a:p>
        </p:txBody>
      </p:sp>
    </p:spTree>
    <p:extLst>
      <p:ext uri="{BB962C8B-B14F-4D97-AF65-F5344CB8AC3E}">
        <p14:creationId xmlns:p14="http://schemas.microsoft.com/office/powerpoint/2010/main" val="383332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The bias and MSE are worse among poorer municipalities which may have considerable consequences for targeting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pic>
        <p:nvPicPr>
          <p:cNvPr id="7" name="Picture 6">
            <a:extLst>
              <a:ext uri="{FF2B5EF4-FFF2-40B4-BE49-F238E27FC236}">
                <a16:creationId xmlns:a16="http://schemas.microsoft.com/office/drawing/2014/main" id="{C7A9BEBC-9E1C-42D0-B7E1-0CDA8026E9E0}"/>
              </a:ext>
            </a:extLst>
          </p:cNvPr>
          <p:cNvPicPr>
            <a:picLocks noChangeAspect="1"/>
          </p:cNvPicPr>
          <p:nvPr/>
        </p:nvPicPr>
        <p:blipFill>
          <a:blip r:embed="rId3"/>
          <a:stretch>
            <a:fillRect/>
          </a:stretch>
        </p:blipFill>
        <p:spPr>
          <a:xfrm>
            <a:off x="1767574" y="1327287"/>
            <a:ext cx="8699383" cy="4893403"/>
          </a:xfrm>
          <a:prstGeom prst="rect">
            <a:avLst/>
          </a:prstGeom>
        </p:spPr>
      </p:pic>
    </p:spTree>
    <p:extLst>
      <p:ext uri="{BB962C8B-B14F-4D97-AF65-F5344CB8AC3E}">
        <p14:creationId xmlns:p14="http://schemas.microsoft.com/office/powerpoint/2010/main" val="212187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It all depends on the quality of the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model works best with census data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When combining census aggregates and GIS covariates the method leans towards census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empirical MSE of the gradient boosting models is smaller when only using census aggregates </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allocation of transfers?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Using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sz="2400" dirty="0">
              <a:solidFill>
                <a:schemeClr val="tx1">
                  <a:lumMod val="90000"/>
                  <a:lumOff val="10000"/>
                </a:schemeClr>
              </a:solidFill>
              <a:latin typeface="Garamond" panose="02020404030301010803" pitchFamily="18" charset="0"/>
            </a:endParaRPr>
          </a:p>
        </p:txBody>
      </p:sp>
      <p:pic>
        <p:nvPicPr>
          <p:cNvPr id="9" name="Picture 8">
            <a:extLst>
              <a:ext uri="{FF2B5EF4-FFF2-40B4-BE49-F238E27FC236}">
                <a16:creationId xmlns:a16="http://schemas.microsoft.com/office/drawing/2014/main" id="{A5783090-5616-4F51-B98D-3C5FA753EB50}"/>
              </a:ext>
            </a:extLst>
          </p:cNvPr>
          <p:cNvPicPr>
            <a:picLocks noChangeAspect="1"/>
          </p:cNvPicPr>
          <p:nvPr/>
        </p:nvPicPr>
        <p:blipFill>
          <a:blip r:embed="rId3"/>
          <a:stretch>
            <a:fillRect/>
          </a:stretch>
        </p:blipFill>
        <p:spPr>
          <a:xfrm>
            <a:off x="261257" y="1430064"/>
            <a:ext cx="6678468" cy="5342775"/>
          </a:xfrm>
          <a:prstGeom prst="rect">
            <a:avLst/>
          </a:prstGeom>
        </p:spPr>
      </p:pic>
    </p:spTree>
    <p:extLst>
      <p:ext uri="{BB962C8B-B14F-4D97-AF65-F5344CB8AC3E}">
        <p14:creationId xmlns:p14="http://schemas.microsoft.com/office/powerpoint/2010/main" val="277053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57" y="327439"/>
            <a:ext cx="11716086" cy="756707"/>
          </a:xfrm>
        </p:spPr>
        <p:txBody>
          <a:bodyPr>
            <a:normAutofit fontScale="90000"/>
          </a:bodyPr>
          <a:lstStyle/>
          <a:p>
            <a:pPr marL="0" indent="0"/>
            <a:r>
              <a:rPr lang="en-US" sz="2400" b="1" dirty="0">
                <a:solidFill>
                  <a:schemeClr val="tx1">
                    <a:lumMod val="90000"/>
                    <a:lumOff val="10000"/>
                  </a:schemeClr>
                </a:solidFill>
                <a:latin typeface="Garamond" panose="02020404030301010803" pitchFamily="18" charset="0"/>
              </a:rPr>
              <a:t>The guidelines present a simple decision tree on what may be the recommended approach for your data environment…as we learn more about other methods, we hope to expand it</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4" name="Picture 3" descr="Timeline&#10;&#10;Description automatically generated">
            <a:extLst>
              <a:ext uri="{FF2B5EF4-FFF2-40B4-BE49-F238E27FC236}">
                <a16:creationId xmlns:a16="http://schemas.microsoft.com/office/drawing/2014/main" id="{BFF35A2F-6FFC-4FF4-B16A-E20B17103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579" y="1338441"/>
            <a:ext cx="5762446" cy="5356641"/>
          </a:xfrm>
          <a:prstGeom prst="rect">
            <a:avLst/>
          </a:prstGeom>
        </p:spPr>
      </p:pic>
    </p:spTree>
    <p:extLst>
      <p:ext uri="{BB962C8B-B14F-4D97-AF65-F5344CB8AC3E}">
        <p14:creationId xmlns:p14="http://schemas.microsoft.com/office/powerpoint/2010/main" val="30836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Area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226751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to do an </a:t>
            </a:r>
            <a:r>
              <a:rPr lang="en-US" sz="2600" b="1" dirty="0">
                <a:solidFill>
                  <a:schemeClr val="accent1">
                    <a:lumMod val="75000"/>
                  </a:schemeClr>
                </a:solidFill>
                <a:latin typeface="Garamond" panose="02020404030301010803" pitchFamily="18" charset="0"/>
              </a:rPr>
              <a:t>Area-level Poverty Map</a:t>
            </a:r>
            <a:r>
              <a:rPr lang="en-US" sz="2600" b="1" dirty="0">
                <a:latin typeface="Garamond" panose="02020404030301010803" pitchFamily="18" charset="0"/>
              </a:rPr>
              <a:t>?</a:t>
            </a:r>
          </a:p>
        </p:txBody>
      </p:sp>
      <p:sp>
        <p:nvSpPr>
          <p:cNvPr id="3" name="Content Placeholder 2"/>
          <p:cNvSpPr>
            <a:spLocks noGrp="1"/>
          </p:cNvSpPr>
          <p:nvPr>
            <p:ph type="body" sz="quarter" idx="13"/>
          </p:nvPr>
        </p:nvSpPr>
        <p:spPr>
          <a:xfrm>
            <a:off x="444500" y="1200420"/>
            <a:ext cx="11303000" cy="5155930"/>
          </a:xfrm>
        </p:spPr>
        <p:txBody>
          <a:bodyPr>
            <a:noAutofit/>
          </a:bodyPr>
          <a:lstStyle/>
          <a:p>
            <a:pPr marL="0" indent="0">
              <a:buNone/>
            </a:pPr>
            <a:r>
              <a:rPr lang="en-US" sz="2400" b="1" dirty="0">
                <a:latin typeface="Garamond" panose="02020404030301010803" pitchFamily="18" charset="0"/>
              </a:rPr>
              <a:t>Target indicators:</a:t>
            </a:r>
          </a:p>
          <a:p>
            <a:pPr marL="0" indent="0">
              <a:buNone/>
            </a:pPr>
            <a:r>
              <a:rPr lang="en-US" sz="2400" b="0" i="0" dirty="0">
                <a:effectLst/>
                <a:latin typeface="Garamond" panose="02020404030301010803" pitchFamily="18" charset="0"/>
              </a:rPr>
              <a:t> General indicators such as….</a:t>
            </a:r>
            <a:r>
              <a:rPr lang="en-US" sz="2400" dirty="0">
                <a:latin typeface="Garamond" panose="02020404030301010803" pitchFamily="18" charset="0"/>
              </a:rPr>
              <a:t>Including Proportions, means….</a:t>
            </a:r>
            <a:endParaRPr lang="en-US" sz="2400" b="0" i="0" dirty="0">
              <a:effectLst/>
              <a:latin typeface="Garamond" panose="02020404030301010803" pitchFamily="18" charset="0"/>
            </a:endParaRPr>
          </a:p>
          <a:p>
            <a:pPr marL="0" indent="0">
              <a:buNone/>
            </a:pPr>
            <a:r>
              <a:rPr lang="en-US" sz="2400" b="1" i="0" dirty="0">
                <a:effectLst/>
                <a:latin typeface="Garamond" panose="02020404030301010803" pitchFamily="18" charset="0"/>
              </a:rPr>
              <a:t>Data requirements:</a:t>
            </a:r>
          </a:p>
          <a:p>
            <a:pPr marL="457200" indent="-457200">
              <a:buFont typeface="+mj-lt"/>
              <a:buAutoNum type="arabicPeriod"/>
            </a:pPr>
            <a:r>
              <a:rPr lang="en-US" sz="2400" b="0" i="0" dirty="0">
                <a:effectLst/>
                <a:latin typeface="Garamond" panose="02020404030301010803" pitchFamily="18" charset="0"/>
              </a:rPr>
              <a:t>Direct estimates of indicators of interest and its sampling variance for the areas considered (from the survey).</a:t>
            </a:r>
          </a:p>
          <a:p>
            <a:pPr marL="457200" indent="-457200">
              <a:buFont typeface="+mj-lt"/>
              <a:buAutoNum type="arabicPeriod"/>
            </a:pPr>
            <a:r>
              <a:rPr lang="en-US" sz="2400" b="0" i="0" dirty="0">
                <a:effectLst/>
                <a:latin typeface="Garamond" panose="02020404030301010803" pitchFamily="18" charset="0"/>
              </a:rPr>
              <a:t>Aggregate data at area level of all necessary covariates for the model for every area considered.</a:t>
            </a:r>
          </a:p>
          <a:p>
            <a:pPr marL="457200" indent="-457200">
              <a:buFont typeface="+mj-lt"/>
              <a:buAutoNum type="arabicPeriod"/>
            </a:pPr>
            <a:r>
              <a:rPr lang="en-US" sz="2400" dirty="0">
                <a:latin typeface="Garamond" panose="02020404030301010803" pitchFamily="18" charset="0"/>
              </a:rPr>
              <a:t>Additionally, we need a location variable to link the census (or any other auxiliar data)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6</a:t>
            </a:fld>
            <a:endParaRPr lang="en-US" dirty="0">
              <a:solidFill>
                <a:srgbClr val="000000">
                  <a:lumMod val="65000"/>
                  <a:lumOff val="35000"/>
                </a:srgbClr>
              </a:solidFill>
            </a:endParaRPr>
          </a:p>
        </p:txBody>
      </p:sp>
    </p:spTree>
    <p:extLst>
      <p:ext uri="{BB962C8B-B14F-4D97-AF65-F5344CB8AC3E}">
        <p14:creationId xmlns:p14="http://schemas.microsoft.com/office/powerpoint/2010/main" val="408146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accent1">
                    <a:lumMod val="75000"/>
                  </a:schemeClr>
                </a:solidFill>
                <a:latin typeface="Garamond" panose="02020404030301010803" pitchFamily="18" charset="0"/>
              </a:rPr>
              <a:t>Fay Herriot models </a:t>
            </a:r>
            <a:r>
              <a:rPr lang="en-US" sz="2400" b="1" dirty="0">
                <a:solidFill>
                  <a:schemeClr val="tx1">
                    <a:lumMod val="90000"/>
                    <a:lumOff val="10000"/>
                  </a:schemeClr>
                </a:solidFill>
                <a:latin typeface="Garamond" panose="02020404030301010803" pitchFamily="18" charset="0"/>
              </a:rPr>
              <a:t>are the traditional approach for cases where access to microdata is not possible or when the census and survey are not aligned</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600"/>
              </a:spcBef>
            </a:pPr>
            <a:endParaRPr lang="en-US" sz="2400" dirty="0">
              <a:solidFill>
                <a:schemeClr val="tx1"/>
              </a:solidFill>
              <a:latin typeface="Garamond" panose="02020404030301010803" pitchFamily="18" charset="0"/>
            </a:endParaRPr>
          </a:p>
          <a:p>
            <a:pPr lvl="2"/>
            <a:r>
              <a:rPr lang="en-US" sz="2400" dirty="0">
                <a:solidFill>
                  <a:schemeClr val="tx1"/>
                </a:solidFill>
                <a:latin typeface="Garamond" panose="02020404030301010803" pitchFamily="18" charset="0"/>
              </a:rPr>
              <a:t>Fay Herriot models were introduced to estimate mean per capita income in small areas in the USA (Fay and Herriot 1979)</a:t>
            </a:r>
          </a:p>
          <a:p>
            <a:pPr lvl="2"/>
            <a:r>
              <a:rPr lang="en-US" sz="2400" dirty="0">
                <a:solidFill>
                  <a:schemeClr val="tx1"/>
                </a:solidFill>
                <a:latin typeface="Garamond" panose="02020404030301010803" pitchFamily="18" charset="0"/>
              </a:rPr>
              <a:t>The method consists of modelling poverty rates (or other indicators) at the area level </a:t>
            </a:r>
          </a:p>
          <a:p>
            <a:pPr lvl="2"/>
            <a:r>
              <a:rPr lang="en-US" sz="2400" dirty="0">
                <a:solidFill>
                  <a:schemeClr val="tx1"/>
                </a:solidFill>
                <a:latin typeface="Garamond" panose="02020404030301010803" pitchFamily="18" charset="0"/>
              </a:rPr>
              <a:t>The resulting estimate is a weighted average between the direct estimates (those derived directly from the survey) and the model-based estimates</a:t>
            </a:r>
          </a:p>
          <a:p>
            <a:pPr lvl="3"/>
            <a:r>
              <a:rPr lang="en-US" sz="2400" dirty="0">
                <a:solidFill>
                  <a:schemeClr val="tx1"/>
                </a:solidFill>
                <a:latin typeface="Garamond" panose="02020404030301010803" pitchFamily="18" charset="0"/>
              </a:rPr>
              <a:t>The weight given to each estimate in a given area depend on the sample size for that area and the quality of the model</a:t>
            </a:r>
          </a:p>
          <a:p>
            <a:pPr lvl="3"/>
            <a:r>
              <a:rPr lang="en-US" sz="2400" dirty="0">
                <a:solidFill>
                  <a:schemeClr val="tx1"/>
                </a:solidFill>
                <a:latin typeface="Garamond" panose="02020404030301010803" pitchFamily="18" charset="0"/>
              </a:rPr>
              <a:t>For areas not in the sample we rely solely on the model-based estimates</a:t>
            </a:r>
          </a:p>
          <a:p>
            <a:pPr lvl="2"/>
            <a:r>
              <a:rPr lang="en-US" sz="2400" dirty="0">
                <a:solidFill>
                  <a:schemeClr val="tx1"/>
                </a:solidFill>
                <a:latin typeface="Garamond" panose="02020404030301010803" pitchFamily="18" charset="0"/>
              </a:rPr>
              <a:t>Because the model is only fit on sampled areas as opposed to households, the estimates obtained are often much less efficient than those obtained under unit-level models</a:t>
            </a:r>
          </a:p>
          <a:p>
            <a:pPr lvl="3"/>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646533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solidFill>
                  <a:schemeClr val="accent1">
                    <a:lumMod val="75000"/>
                  </a:schemeClr>
                </a:solidFill>
                <a:latin typeface="Garamond" panose="02020404030301010803" pitchFamily="18" charset="0"/>
              </a:rPr>
              <a:t>Pros &amp; Cons of Area-level (with Fay-Harriot model) estimation:</a:t>
            </a:r>
            <a:endParaRPr lang="en-US" sz="2600" b="1" dirty="0">
              <a:latin typeface="Garamond" panose="02020404030301010803" pitchFamily="18" charset="0"/>
            </a:endParaRPr>
          </a:p>
        </p:txBody>
      </p:sp>
      <p:sp>
        <p:nvSpPr>
          <p:cNvPr id="3" name="Content Placeholder 2"/>
          <p:cNvSpPr>
            <a:spLocks noGrp="1"/>
          </p:cNvSpPr>
          <p:nvPr>
            <p:ph type="body" sz="quarter" idx="13"/>
          </p:nvPr>
        </p:nvSpPr>
        <p:spPr/>
        <p:txBody>
          <a:bodyPr>
            <a:noAutofit/>
          </a:bodyPr>
          <a:lstStyle/>
          <a:p>
            <a:pPr marL="0" indent="0">
              <a:buNone/>
            </a:pPr>
            <a:r>
              <a:rPr lang="en-US" sz="2400" dirty="0">
                <a:highlight>
                  <a:srgbClr val="C0C0C0"/>
                </a:highlight>
                <a:latin typeface="Garamond" panose="02020404030301010803" pitchFamily="18" charset="0"/>
              </a:rPr>
              <a:t>&lt;Guidelines  </a:t>
            </a:r>
            <a:r>
              <a:rPr lang="en-US" sz="2800" b="0" i="0" dirty="0">
                <a:solidFill>
                  <a:srgbClr val="000000"/>
                </a:solidFill>
                <a:effectLst/>
                <a:highlight>
                  <a:srgbClr val="C0C0C0"/>
                </a:highlight>
                <a:latin typeface="Garamond" panose="02020404030301010803" pitchFamily="18" charset="0"/>
              </a:rPr>
              <a:t>3.3. Pros and Cons of Fay-Herriot Models&gt;</a:t>
            </a:r>
          </a:p>
          <a:p>
            <a:pPr marL="0" indent="0">
              <a:buNone/>
            </a:pPr>
            <a:endParaRPr lang="en-US" sz="2800" dirty="0">
              <a:solidFill>
                <a:srgbClr val="000000"/>
              </a:solidFill>
              <a:highlight>
                <a:srgbClr val="C0C0C0"/>
              </a:highlight>
              <a:latin typeface="Garamond" panose="02020404030301010803" pitchFamily="18" charset="0"/>
            </a:endParaRPr>
          </a:p>
          <a:p>
            <a:pPr marL="0" indent="0">
              <a:buNone/>
            </a:pPr>
            <a:r>
              <a:rPr lang="en-US" sz="2800" b="0" i="0" dirty="0">
                <a:solidFill>
                  <a:srgbClr val="000000"/>
                </a:solidFill>
                <a:effectLst/>
                <a:highlight>
                  <a:srgbClr val="C0C0C0"/>
                </a:highlight>
                <a:latin typeface="Garamond" panose="02020404030301010803" pitchFamily="18" charset="0"/>
              </a:rPr>
              <a:t>* </a:t>
            </a:r>
            <a:r>
              <a:rPr lang="en-US" sz="2800" dirty="0">
                <a:solidFill>
                  <a:srgbClr val="000000"/>
                </a:solidFill>
                <a:highlight>
                  <a:srgbClr val="C0C0C0"/>
                </a:highlight>
                <a:latin typeface="Garamond" panose="02020404030301010803" pitchFamily="18" charset="0"/>
              </a:rPr>
              <a:t>Also m</a:t>
            </a:r>
            <a:r>
              <a:rPr lang="en-US" sz="2800" b="0" i="0" dirty="0">
                <a:solidFill>
                  <a:srgbClr val="000000"/>
                </a:solidFill>
                <a:effectLst/>
                <a:highlight>
                  <a:srgbClr val="C0C0C0"/>
                </a:highlight>
                <a:latin typeface="Garamond" panose="02020404030301010803" pitchFamily="18" charset="0"/>
              </a:rPr>
              <a:t>ention  what if we want to aggregate FH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8</a:t>
            </a:fld>
            <a:endParaRPr lang="en-US" dirty="0">
              <a:solidFill>
                <a:srgbClr val="000000">
                  <a:lumMod val="65000"/>
                  <a:lumOff val="35000"/>
                </a:srgbClr>
              </a:solidFill>
            </a:endParaRPr>
          </a:p>
        </p:txBody>
      </p:sp>
    </p:spTree>
    <p:extLst>
      <p:ext uri="{BB962C8B-B14F-4D97-AF65-F5344CB8AC3E}">
        <p14:creationId xmlns:p14="http://schemas.microsoft.com/office/powerpoint/2010/main" val="318214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Example: Liberia 2016</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026" name="Picture 2">
            <a:extLst>
              <a:ext uri="{FF2B5EF4-FFF2-40B4-BE49-F238E27FC236}">
                <a16:creationId xmlns:a16="http://schemas.microsoft.com/office/drawing/2014/main" id="{D86112E7-768D-40CA-80B2-B56940B8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650"/>
            <a:ext cx="4456445" cy="4519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40E6B1-1A2A-492F-97E6-D9C2ACF1C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08" y="1683404"/>
            <a:ext cx="4548954" cy="4621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056EC-DD03-4413-84A9-07A863ABBA97}"/>
              </a:ext>
            </a:extLst>
          </p:cNvPr>
          <p:cNvSpPr txBox="1"/>
          <p:nvPr/>
        </p:nvSpPr>
        <p:spPr>
          <a:xfrm>
            <a:off x="8537067" y="1534570"/>
            <a:ext cx="3389376" cy="477053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Garamond" panose="02020404030301010803" pitchFamily="18" charset="0"/>
              </a:rPr>
              <a:t>Unit-level SAE wasn’t possible</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survey is from 2016</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Census is from 2008</a:t>
            </a:r>
          </a:p>
          <a:p>
            <a:pPr marL="285750" indent="-285750">
              <a:spcAft>
                <a:spcPts val="600"/>
              </a:spcAft>
              <a:buFont typeface="Arial" panose="020B0604020202020204" pitchFamily="34" charset="0"/>
              <a:buChar char="•"/>
            </a:pPr>
            <a:r>
              <a:rPr lang="en-US" sz="1600" dirty="0">
                <a:latin typeface="Garamond" panose="02020404030301010803" pitchFamily="18" charset="0"/>
              </a:rPr>
              <a:t>We model the spatial distribution of poverty in the corresponding survey year</a:t>
            </a:r>
          </a:p>
          <a:p>
            <a:pPr marL="285750" indent="-285750">
              <a:spcAft>
                <a:spcPts val="600"/>
              </a:spcAft>
              <a:buFont typeface="Arial" panose="020B0604020202020204" pitchFamily="34" charset="0"/>
              <a:buChar char="•"/>
            </a:pPr>
            <a:r>
              <a:rPr lang="en-US" sz="1600" dirty="0">
                <a:latin typeface="Garamond" panose="02020404030301010803" pitchFamily="18" charset="0"/>
              </a:rPr>
              <a:t>The method is ideal for off-census years, but since we use less information for the model it yields noisier estimates than unit-level SAEs</a:t>
            </a:r>
          </a:p>
          <a:p>
            <a:pPr marL="285750" indent="-285750">
              <a:spcAft>
                <a:spcPts val="600"/>
              </a:spcAft>
              <a:buFont typeface="Arial" panose="020B0604020202020204" pitchFamily="34" charset="0"/>
              <a:buChar char="•"/>
            </a:pPr>
            <a:r>
              <a:rPr lang="en-US" sz="1600" dirty="0">
                <a:latin typeface="Garamond" panose="02020404030301010803" pitchFamily="18" charset="0"/>
              </a:rPr>
              <a:t>When data is available at a lower level than the reporting one FH estimates can be aggregated to higher levels with corresponding estimated MSE</a:t>
            </a:r>
          </a:p>
          <a:p>
            <a:endParaRPr lang="en-US" dirty="0">
              <a:latin typeface="Garamond" panose="02020404030301010803" pitchFamily="18" charset="0"/>
            </a:endParaRPr>
          </a:p>
        </p:txBody>
      </p:sp>
    </p:spTree>
    <p:extLst>
      <p:ext uri="{BB962C8B-B14F-4D97-AF65-F5344CB8AC3E}">
        <p14:creationId xmlns:p14="http://schemas.microsoft.com/office/powerpoint/2010/main" val="2151032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2847</TotalTime>
  <Words>3439</Words>
  <Application>Microsoft Office PowerPoint</Application>
  <PresentationFormat>Widescreen</PresentationFormat>
  <Paragraphs>318</Paragraphs>
  <Slides>33</Slides>
  <Notes>28</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33</vt:i4>
      </vt:variant>
    </vt:vector>
  </HeadingPairs>
  <TitlesOfParts>
    <vt:vector size="49" baseType="lpstr">
      <vt:lpstr>Andes ExtraLight</vt:lpstr>
      <vt:lpstr>-apple-system</vt:lpstr>
      <vt:lpstr>Arial</vt:lpstr>
      <vt:lpstr>Arial Bold</vt:lpstr>
      <vt:lpstr>Calibri</vt:lpstr>
      <vt:lpstr>Calibri Light</vt:lpstr>
      <vt:lpstr>Cambria Math</vt:lpstr>
      <vt:lpstr>CMSSI10</vt:lpstr>
      <vt:lpstr>Garamond</vt:lpstr>
      <vt:lpstr>Neo Sans</vt:lpstr>
      <vt:lpstr>Symbol</vt:lpstr>
      <vt:lpstr>Trebuchet MS</vt:lpstr>
      <vt:lpstr>VladaRHSans Med</vt:lpstr>
      <vt:lpstr>Wingdings</vt:lpstr>
      <vt:lpstr>Office Theme</vt:lpstr>
      <vt:lpstr>Full Page Interior</vt:lpstr>
      <vt:lpstr>Small Area Estimation - An applied approach - </vt:lpstr>
      <vt:lpstr>The guidelines assist with the suggested quality control process for poverty maps</vt:lpstr>
      <vt:lpstr>The Game Plan</vt:lpstr>
      <vt:lpstr>The guidelines present a simple decision tree on what may be the recommended approach for your data environment…as we learn more about other methods, we hope to expand it</vt:lpstr>
      <vt:lpstr>Small Area Estimation</vt:lpstr>
      <vt:lpstr>What is Necessary to do an Area-level Poverty Map?</vt:lpstr>
      <vt:lpstr>Fay Herriot models are the traditional approach for cases where access to microdata is not possible or when the census and survey are not aligned</vt:lpstr>
      <vt:lpstr>Pros &amp; Cons of Area-level (with Fay-Harriot model) estimation:</vt:lpstr>
      <vt:lpstr>Example: Liberia 2016</vt:lpstr>
      <vt:lpstr>Conducting Your First SAE Application with the Fay-Herriot Model for GHANA  &lt;year&gt; </vt:lpstr>
      <vt:lpstr>PowerPoint Presentation</vt:lpstr>
      <vt:lpstr>Small Area Estimation</vt:lpstr>
      <vt:lpstr>Material available at: https://github.com/pcorralrodas/wb_sae_training </vt:lpstr>
      <vt:lpstr>Main references for unit-level small area estimation</vt:lpstr>
      <vt:lpstr>Introduction</vt:lpstr>
      <vt:lpstr>Criticism and the publication from Molina and Rao’s EB method led the institution to update methods</vt:lpstr>
      <vt:lpstr>The Game Plan</vt:lpstr>
      <vt:lpstr>What is Necessary in order to do a  Unit-level Poverty Map?</vt:lpstr>
      <vt:lpstr>The assumed model used for unit-level SAE</vt:lpstr>
      <vt:lpstr>Transformation is necessary to achieve an approximately normal distribution</vt:lpstr>
      <vt:lpstr>Transformation is necessary to achieve an approximately normal distribution</vt:lpstr>
      <vt:lpstr>PowerPoint Presentation</vt:lpstr>
      <vt:lpstr>How do EB methods improve upon ELL methods?</vt:lpstr>
      <vt:lpstr>Also, due to the MI type of approach used in PovMap the noise of ELL and EB estimates was underestimated</vt:lpstr>
      <vt:lpstr>The MSE estimates from the parametric bootstrap (Gonzales-Manteiga et al. 2008) used for the CensusEB, EB, and Two-Fold models in the updated Stata sae package are aligned to the empirical MSE</vt:lpstr>
      <vt:lpstr>PowerPoint Presentation</vt:lpstr>
      <vt:lpstr>Molina and Rao (2010) through simulations show that EB methods are considerably less noisy than ELL. While Corral, Molina and Nguyen (2020) showed that ELL and the initial EB implementation in PovMap lag Molina and Rao’s EB method in terms of MSE</vt:lpstr>
      <vt:lpstr>PowerPoint Presentation</vt:lpstr>
      <vt:lpstr>What about machine learning approaches? A validation with real world data...</vt:lpstr>
      <vt:lpstr>What about machine learning approaches? A validation with real world data...</vt:lpstr>
      <vt:lpstr>The bias and MSE are worse among poorer municipalities which may have considerable consequences for targeting </vt:lpstr>
      <vt:lpstr>It all depends on the quality of the data!</vt:lpstr>
      <vt:lpstr>Does it matter for allocation of transfers?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Sandra Carolina Segovia Juarez</cp:lastModifiedBy>
  <cp:revision>26</cp:revision>
  <dcterms:created xsi:type="dcterms:W3CDTF">2022-07-04T12:10:58Z</dcterms:created>
  <dcterms:modified xsi:type="dcterms:W3CDTF">2023-10-19T16:56:31Z</dcterms:modified>
</cp:coreProperties>
</file>