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1" r:id="rId2"/>
  </p:sldMasterIdLst>
  <p:notesMasterIdLst>
    <p:notesMasterId r:id="rId23"/>
  </p:notesMasterIdLst>
  <p:sldIdLst>
    <p:sldId id="276" r:id="rId3"/>
    <p:sldId id="428" r:id="rId4"/>
    <p:sldId id="385" r:id="rId5"/>
    <p:sldId id="449" r:id="rId6"/>
    <p:sldId id="398" r:id="rId7"/>
    <p:sldId id="414" r:id="rId8"/>
    <p:sldId id="366" r:id="rId9"/>
    <p:sldId id="443" r:id="rId10"/>
    <p:sldId id="420" r:id="rId11"/>
    <p:sldId id="438" r:id="rId12"/>
    <p:sldId id="456" r:id="rId13"/>
    <p:sldId id="440" r:id="rId14"/>
    <p:sldId id="448" r:id="rId15"/>
    <p:sldId id="435" r:id="rId16"/>
    <p:sldId id="432" r:id="rId17"/>
    <p:sldId id="351" r:id="rId18"/>
    <p:sldId id="447" r:id="rId19"/>
    <p:sldId id="451" r:id="rId20"/>
    <p:sldId id="410" r:id="rId21"/>
    <p:sldId id="44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523" autoAdjust="0"/>
  </p:normalViewPr>
  <p:slideViewPr>
    <p:cSldViewPr snapToGrid="0">
      <p:cViewPr varScale="1">
        <p:scale>
          <a:sx n="49" d="100"/>
          <a:sy n="49" d="100"/>
        </p:scale>
        <p:origin x="48" y="6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6/17/2024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Garamond" panose="02020404030301010803" pitchFamily="18" charset="0"/>
                <a:ea typeface="Calibri" panose="020F0502020204030204" pitchFamily="34" charset="0"/>
                <a:cs typeface="Times New Roman" panose="02020603050405020304" pitchFamily="18" charset="0"/>
              </a:rPr>
              <a:t>Other common error measures include standard error, variance, coefficient of variation (CV), and MSE, with lower values indicating better estimation.</a:t>
            </a:r>
          </a:p>
          <a:p>
            <a:pPr marL="171450" indent="-171450">
              <a:buFont typeface="Arial" panose="020B0604020202020204" pitchFamily="34" charset="0"/>
              <a:buChar char="•"/>
            </a:pPr>
            <a:r>
              <a:rPr lang="en-US" dirty="0"/>
              <a:t>Mean squared (estimation) error (MSE): MSE( ˆ</a:t>
            </a:r>
            <a:r>
              <a:rPr lang="el-GR" dirty="0"/>
              <a:t>θ) = </a:t>
            </a:r>
            <a:r>
              <a:rPr lang="en-US" dirty="0"/>
              <a:t>E[(ˆ</a:t>
            </a:r>
            <a:r>
              <a:rPr lang="el-GR" dirty="0"/>
              <a:t>θ − θ) 2 ], </a:t>
            </a:r>
            <a:r>
              <a:rPr lang="en-US" dirty="0"/>
              <a:t>note that MSE( ˆ</a:t>
            </a:r>
            <a:r>
              <a:rPr lang="el-GR" dirty="0"/>
              <a:t>θ) = </a:t>
            </a:r>
            <a:r>
              <a:rPr lang="en-US" dirty="0"/>
              <a:t>Bias2 </a:t>
            </a:r>
            <a:r>
              <a:rPr lang="el-GR" dirty="0"/>
              <a:t>π ( ˆθ) + </a:t>
            </a:r>
            <a:r>
              <a:rPr lang="en-US" dirty="0"/>
              <a:t>V </a:t>
            </a:r>
            <a:r>
              <a:rPr lang="en-US" dirty="0" err="1"/>
              <a:t>ar</a:t>
            </a:r>
            <a:r>
              <a:rPr lang="el-GR" dirty="0"/>
              <a:t>π( ˆθ) </a:t>
            </a:r>
            <a:r>
              <a:rPr lang="en-US" dirty="0"/>
              <a:t>in the design-based setup, where </a:t>
            </a:r>
            <a:r>
              <a:rPr lang="el-GR" dirty="0"/>
              <a:t>θ </a:t>
            </a:r>
            <a:r>
              <a:rPr lang="en-US" dirty="0"/>
              <a:t>is not random. In the model-based setup, it is MSE( ˆ</a:t>
            </a:r>
            <a:r>
              <a:rPr lang="el-GR" dirty="0"/>
              <a:t>θ) = </a:t>
            </a:r>
            <a:r>
              <a:rPr lang="en-US" dirty="0"/>
              <a:t>Bias2 ( ˆ</a:t>
            </a:r>
            <a:r>
              <a:rPr lang="el-GR" dirty="0"/>
              <a:t>θ) + </a:t>
            </a:r>
            <a:r>
              <a:rPr lang="en-US" dirty="0"/>
              <a:t>V </a:t>
            </a:r>
            <a:r>
              <a:rPr lang="en-US" dirty="0" err="1"/>
              <a:t>ar</a:t>
            </a:r>
            <a:r>
              <a:rPr lang="en-US" dirty="0"/>
              <a:t>( ˆ</a:t>
            </a:r>
            <a:r>
              <a:rPr lang="el-GR" dirty="0"/>
              <a:t>θ − θ).</a:t>
            </a:r>
            <a:endParaRPr lang="en-US" dirty="0"/>
          </a:p>
          <a:p>
            <a:pPr marL="171450" indent="-171450">
              <a:buFont typeface="Arial" panose="020B0604020202020204" pitchFamily="34" charset="0"/>
              <a:buChar char="•"/>
            </a:pPr>
            <a:r>
              <a:rPr lang="en-US" dirty="0"/>
              <a:t>Coefficient of variation (CV) of ˆθ: cv( ˆθ) = q var( ˆθ)/E( ˆθ) is the associated standard error of the estimate over the expected value of the estimate E( ˆθ) = θ when the estimator is unbiased. The CV is also known as the relative standard deviation (RSD).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Garamond" panose="02020404030301010803" pitchFamily="18" charset="0"/>
                <a:ea typeface="Calibri" panose="020F0502020204030204" pitchFamily="34" charset="0"/>
                <a:cs typeface="Times New Roman" panose="02020603050405020304" pitchFamily="18" charset="0"/>
              </a:rPr>
              <a:t>For </a:t>
            </a:r>
            <a:r>
              <a:rPr lang="en-US" dirty="0"/>
              <a:t>the CV to have a correct interpretation, the value of the estimate must be greater than zero.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Moreover, when estimating a proportion P (poverty rates, for example), larger sample sizes are often necessary to keep the error measure below a certain limit than the sample size required when estimating totals (Molina 2019).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Since the CV increases as the proportion P decreases, the CV is no longer a measure of the relative error but a measure of how small the proportion P is. Therefore, calculating the MSE (or its root) for proportions P is a better option.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CV will tend to be large when the poverty rate for a given area is low since even a small variance will yield a relatively large CV. The only way to remedy such a result is by increasing the sample size.</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dirty="0">
              <a:latin typeface="Garamond" panose="02020404030301010803" pitchFamily="18" charset="0"/>
              <a:ea typeface="Calibri" panose="020F0502020204030204" pitchFamily="34" charset="0"/>
              <a:cs typeface="Times New Roman" panose="02020603050405020304" pitchFamily="18" charset="0"/>
            </a:endParaRP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Direct estimators are recommended for means, totals, and other additive target parameters, especially at national and disaggregated levels where CV is below a threshold.</a:t>
            </a: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For disaggregated levels exceeding CV or absolute relative bias (ARB) thresholds, direct estimators are not recommended; indirect estimators may be used instead.</a:t>
            </a: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If neither direct nor indirect estimators meet quality requirements, estimates should be highlighted as low quality.</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11</a:t>
            </a:fld>
            <a:endParaRPr lang="en-US" dirty="0"/>
          </a:p>
        </p:txBody>
      </p:sp>
    </p:spTree>
    <p:extLst>
      <p:ext uri="{BB962C8B-B14F-4D97-AF65-F5344CB8AC3E}">
        <p14:creationId xmlns:p14="http://schemas.microsoft.com/office/powerpoint/2010/main" val="2781397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 estimates are aligned to direct estimates. </a:t>
            </a:r>
          </a:p>
          <a:p>
            <a:r>
              <a:rPr lang="en-US" dirty="0"/>
              <a:t>This figure also illustrates the larger adjustment made to direct estimates in locations where the sampling variance is larger. </a:t>
            </a:r>
          </a:p>
          <a:p>
            <a:r>
              <a:rPr lang="en-US" dirty="0"/>
              <a:t>The resulting FH estimates also have a lower estimated root mean squared error (RMSE) than that of the direct estimates, suggesting an improved efficiency of the model-based estimates </a:t>
            </a:r>
          </a:p>
          <a:p>
            <a:endParaRPr lang="en-US" dirty="0"/>
          </a:p>
          <a:p>
            <a:r>
              <a:rPr lang="en-US" dirty="0"/>
              <a:t>• Benchmarking: A practice where the direct estimator is assumed to be reliable and adjustments to the small area estimates are necessary to ensure agreement with the reliable estimator (Rao and Molina 2015). For example, the direct estimator could be the national level poverty rate and small area estimates for the areas within the country are adjusted to ensure agreement between the aggregate national poverty rate and the direct estimate of national poverty.</a:t>
            </a:r>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65230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232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3027869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158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 Bias and MSE of direct estimates of the FGT0 indicators at the municipal level</a:t>
            </a:r>
          </a:p>
          <a:p>
            <a:r>
              <a:rPr lang="en-US" dirty="0"/>
              <a:t>Notice that even though the direct estimate’s bias is approximately equal to 0, its variance (or MSE) in many areas is much greater than the one from the model-based estimators. </a:t>
            </a:r>
          </a:p>
          <a:p>
            <a:r>
              <a:rPr lang="en-US" dirty="0">
                <a:sym typeface="Wingdings" panose="05000000000000000000" pitchFamily="2" charset="2"/>
              </a:rPr>
              <a:t> </a:t>
            </a:r>
            <a:r>
              <a:rPr lang="en-US" dirty="0"/>
              <a:t>Small area estimation sacrifices a tolerable amount of bias for the sake of precision.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857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2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5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91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28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2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28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spcBef>
                <a:spcPts val="600"/>
              </a:spcBef>
            </a:pPr>
            <a:r>
              <a:rPr lang="en-US" sz="2000" dirty="0">
                <a:solidFill>
                  <a:schemeClr val="accent4"/>
                </a:solidFill>
                <a:latin typeface="Garamond" panose="02020404030301010803" pitchFamily="18" charset="0"/>
              </a:rPr>
              <a:t>Direct estimators are those that come directly from the survey (two ways to get these)</a:t>
            </a:r>
          </a:p>
          <a:p>
            <a:pPr lvl="4">
              <a:spcBef>
                <a:spcPts val="600"/>
              </a:spcBef>
            </a:pPr>
            <a:r>
              <a:rPr lang="en-US" sz="2000" dirty="0">
                <a:solidFill>
                  <a:schemeClr val="accent4"/>
                </a:solidFill>
                <a:latin typeface="Garamond" panose="02020404030301010803" pitchFamily="18" charset="0"/>
              </a:rPr>
              <a:t>Horvitz-Thompson (1952) – design unbiased but large variance</a:t>
            </a:r>
          </a:p>
          <a:p>
            <a:pPr lvl="4">
              <a:spcBef>
                <a:spcPts val="600"/>
              </a:spcBef>
            </a:pPr>
            <a:r>
              <a:rPr lang="en-US" sz="2000" dirty="0">
                <a:solidFill>
                  <a:schemeClr val="accent4"/>
                </a:solidFill>
                <a:latin typeface="Garamond" panose="02020404030301010803" pitchFamily="18" charset="0"/>
              </a:rPr>
              <a:t>Hajek (1971) – slightly biased but smaller variance</a:t>
            </a:r>
          </a:p>
          <a:p>
            <a:pPr lvl="3">
              <a:spcBef>
                <a:spcPts val="600"/>
              </a:spcBef>
            </a:pPr>
            <a:r>
              <a:rPr lang="en-US" sz="2000" dirty="0">
                <a:solidFill>
                  <a:schemeClr val="accent4"/>
                </a:solidFill>
                <a:latin typeface="Garamond" panose="02020404030301010803" pitchFamily="18" charset="0"/>
              </a:rPr>
              <a:t>Indirect estimators for an area’s indicators are those that make use of information of other areas; it borrows strength from other areas. </a:t>
            </a:r>
          </a:p>
          <a:p>
            <a:pPr lvl="3">
              <a:spcBef>
                <a:spcPts val="600"/>
              </a:spcBef>
            </a:pPr>
            <a:r>
              <a:rPr lang="en-US" sz="2000" b="0" i="0" dirty="0">
                <a:solidFill>
                  <a:schemeClr val="accent4"/>
                </a:solidFill>
                <a:effectLst/>
                <a:latin typeface="Garamond" panose="02020404030301010803" pitchFamily="18" charset="0"/>
              </a:rPr>
              <a:t>We calculate direct estimates of poverty at the </a:t>
            </a:r>
            <a:r>
              <a:rPr lang="en-US" sz="2000" b="1" i="0" dirty="0">
                <a:solidFill>
                  <a:schemeClr val="accent4"/>
                </a:solidFill>
                <a:effectLst/>
                <a:latin typeface="Garamond" panose="02020404030301010803" pitchFamily="18" charset="0"/>
              </a:rPr>
              <a:t>district level </a:t>
            </a:r>
            <a:r>
              <a:rPr lang="en-US" sz="2000" b="0" i="0" dirty="0">
                <a:solidFill>
                  <a:schemeClr val="accent4"/>
                </a:solidFill>
                <a:effectLst/>
                <a:latin typeface="Garamond" panose="02020404030301010803" pitchFamily="18" charset="0"/>
              </a:rPr>
              <a:t>from the 2016/17 GLSS7</a:t>
            </a:r>
          </a:p>
          <a:p>
            <a:pPr lvl="3">
              <a:spcBef>
                <a:spcPts val="600"/>
              </a:spcBef>
            </a:pPr>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See Corral et al. (2022, Ch2) for a discussion on direct estimates.</a:t>
            </a:r>
          </a:p>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6</a:t>
            </a:fld>
            <a:endParaRPr lang="en-US" dirty="0"/>
          </a:p>
        </p:txBody>
      </p:sp>
    </p:spTree>
    <p:extLst>
      <p:ext uri="{BB962C8B-B14F-4D97-AF65-F5344CB8AC3E}">
        <p14:creationId xmlns:p14="http://schemas.microsoft.com/office/powerpoint/2010/main" val="166882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96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99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9</a:t>
            </a:fld>
            <a:endParaRPr lang="en-US" dirty="0"/>
          </a:p>
        </p:txBody>
      </p:sp>
    </p:spTree>
    <p:extLst>
      <p:ext uri="{BB962C8B-B14F-4D97-AF65-F5344CB8AC3E}">
        <p14:creationId xmlns:p14="http://schemas.microsoft.com/office/powerpoint/2010/main" val="363609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Empirical Quantile graphs (q-q plots) can also be used, sometimes preferable because you can observe outliers</a:t>
            </a:r>
          </a:p>
          <a:p>
            <a:r>
              <a:rPr lang="en-US" dirty="0"/>
              <a:t>- Formal Normality tests are also valid depending on the sample size.</a:t>
            </a:r>
          </a:p>
        </p:txBody>
      </p:sp>
      <p:sp>
        <p:nvSpPr>
          <p:cNvPr id="4" name="Slide Number Placeholder 3"/>
          <p:cNvSpPr>
            <a:spLocks noGrp="1"/>
          </p:cNvSpPr>
          <p:nvPr>
            <p:ph type="sldNum" sz="quarter" idx="10"/>
          </p:nvPr>
        </p:nvSpPr>
        <p:spPr/>
        <p:txBody>
          <a:bodyPr/>
          <a:lstStyle/>
          <a:p>
            <a:fld id="{48EA5A84-9955-41A7-AA3D-33182951C4FC}" type="slidenum">
              <a:rPr lang="en-US" smtClean="0"/>
              <a:t>10</a:t>
            </a:fld>
            <a:endParaRPr lang="en-US" dirty="0"/>
          </a:p>
        </p:txBody>
      </p:sp>
    </p:spTree>
    <p:extLst>
      <p:ext uri="{BB962C8B-B14F-4D97-AF65-F5344CB8AC3E}">
        <p14:creationId xmlns:p14="http://schemas.microsoft.com/office/powerpoint/2010/main" val="295322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6/17/2024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6/17/2024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6/17/2024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6/17/2024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 id="2147483683" r:id="rId21"/>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slide" Target="slide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slide" Target="slide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corralrodas/groupfunction" TargetMode="External"/><Relationship Id="rId2" Type="http://schemas.openxmlformats.org/officeDocument/2006/relationships/hyperlink" Target="https://github.com/pcorralrodas/wb_sae_training" TargetMode="External"/><Relationship Id="rId1" Type="http://schemas.openxmlformats.org/officeDocument/2006/relationships/slideLayout" Target="../slideLayouts/slideLayout13.xml"/><Relationship Id="rId5" Type="http://schemas.openxmlformats.org/officeDocument/2006/relationships/hyperlink" Target="http://hdl.handle.net/10986/37728" TargetMode="External"/><Relationship Id="rId4" Type="http://schemas.openxmlformats.org/officeDocument/2006/relationships/hyperlink" Target="https://github.com/pcorralrodas/sp_groupfunct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slide" Target="slide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err="1">
                <a:latin typeface="Garamond" panose="02020404030301010803" pitchFamily="18" charset="0"/>
              </a:rPr>
              <a:t>Mapeando</a:t>
            </a:r>
            <a:r>
              <a:rPr lang="en-US" sz="8800" b="0" dirty="0">
                <a:latin typeface="Garamond" panose="02020404030301010803" pitchFamily="18" charset="0"/>
              </a:rPr>
              <a:t> la </a:t>
            </a:r>
            <a:r>
              <a:rPr lang="en-US" sz="8800" b="0" dirty="0" err="1">
                <a:latin typeface="Garamond" panose="02020404030301010803" pitchFamily="18" charset="0"/>
              </a:rPr>
              <a:t>pobreza</a:t>
            </a:r>
            <a:r>
              <a:rPr lang="en-US" sz="8800" b="0" dirty="0">
                <a:latin typeface="Garamond" panose="02020404030301010803" pitchFamily="18" charset="0"/>
              </a:rPr>
              <a:t> sin un censo</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380654" y="5086550"/>
            <a:ext cx="6939286" cy="769441"/>
          </a:xfrm>
          <a:prstGeom prst="rect">
            <a:avLst/>
          </a:prstGeom>
          <a:noFill/>
        </p:spPr>
        <p:txBody>
          <a:bodyPr wrap="square" rtlCol="0">
            <a:spAutoFit/>
          </a:bodyPr>
          <a:lstStyle/>
          <a:p>
            <a:r>
              <a:rPr lang="en-US" sz="2400" dirty="0">
                <a:solidFill>
                  <a:schemeClr val="tx2">
                    <a:lumMod val="75000"/>
                  </a:schemeClr>
                </a:solidFill>
                <a:latin typeface="Garamond" panose="02020404030301010803" pitchFamily="18" charset="0"/>
              </a:rPr>
              <a:t>Poverty and Equity Global Practice</a:t>
            </a:r>
            <a:endParaRPr lang="en-US" sz="2400" dirty="0">
              <a:latin typeface="Garamond" panose="02020404030301010803" pitchFamily="18" charset="0"/>
            </a:endParaRPr>
          </a:p>
          <a:p>
            <a:r>
              <a:rPr lang="en-US" sz="2000" dirty="0">
                <a:latin typeface="Garamond" panose="02020404030301010803" pitchFamily="18" charset="0"/>
              </a:rPr>
              <a:t>Paul Corral</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Checking assumptions </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10</a:t>
            </a:fld>
            <a:endParaRPr lang="en-US" dirty="0">
              <a:solidFill>
                <a:srgbClr val="000000">
                  <a:lumMod val="65000"/>
                  <a:lumOff val="35000"/>
                </a:srgbClr>
              </a:solidFill>
            </a:endParaRPr>
          </a:p>
        </p:txBody>
      </p:sp>
      <p:pic>
        <p:nvPicPr>
          <p:cNvPr id="4" name="Picture 3">
            <a:extLst>
              <a:ext uri="{FF2B5EF4-FFF2-40B4-BE49-F238E27FC236}">
                <a16:creationId xmlns:a16="http://schemas.microsoft.com/office/drawing/2014/main" id="{5B8D5D9F-21B1-BE41-1BAE-F03D571B9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514" y="2562860"/>
            <a:ext cx="5037185" cy="3663797"/>
          </a:xfrm>
          <a:prstGeom prst="rect">
            <a:avLst/>
          </a:prstGeom>
          <a:noFill/>
          <a:ln>
            <a:noFill/>
          </a:ln>
        </p:spPr>
      </p:pic>
      <p:pic>
        <p:nvPicPr>
          <p:cNvPr id="6" name="Picture 5">
            <a:extLst>
              <a:ext uri="{FF2B5EF4-FFF2-40B4-BE49-F238E27FC236}">
                <a16:creationId xmlns:a16="http://schemas.microsoft.com/office/drawing/2014/main" id="{700712E5-EC89-379A-A94A-A6922283E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97544"/>
            <a:ext cx="5037185" cy="3663797"/>
          </a:xfrm>
          <a:prstGeom prst="rect">
            <a:avLst/>
          </a:prstGeom>
          <a:noFill/>
          <a:ln>
            <a:noFill/>
          </a:ln>
        </p:spPr>
      </p:pic>
      <p:sp>
        <p:nvSpPr>
          <p:cNvPr id="8" name="TextBox 7">
            <a:extLst>
              <a:ext uri="{FF2B5EF4-FFF2-40B4-BE49-F238E27FC236}">
                <a16:creationId xmlns:a16="http://schemas.microsoft.com/office/drawing/2014/main" id="{FC394D7F-BE8E-E2E3-B268-C7997EC9D186}"/>
              </a:ext>
            </a:extLst>
          </p:cNvPr>
          <p:cNvSpPr txBox="1"/>
          <p:nvPr/>
        </p:nvSpPr>
        <p:spPr>
          <a:xfrm>
            <a:off x="2832781" y="2197037"/>
            <a:ext cx="6097836" cy="369332"/>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1: Fay-Herriot Residual Plots</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B0FA8B0-6511-5205-7B06-6E8DC929C951}"/>
              </a:ext>
            </a:extLst>
          </p:cNvPr>
          <p:cNvSpPr txBox="1"/>
          <p:nvPr/>
        </p:nvSpPr>
        <p:spPr>
          <a:xfrm>
            <a:off x="903817" y="1506295"/>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~01.dofiles/FayHerriot/3.results_check.do</a:t>
            </a:r>
          </a:p>
        </p:txBody>
      </p:sp>
    </p:spTree>
    <p:extLst>
      <p:ext uri="{BB962C8B-B14F-4D97-AF65-F5344CB8AC3E}">
        <p14:creationId xmlns:p14="http://schemas.microsoft.com/office/powerpoint/2010/main" val="1335473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a:latin typeface="Garamond" panose="02020404030301010803" pitchFamily="18" charset="0"/>
              </a:rPr>
              <a:t>Evaluación de Estimaciones</a:t>
            </a:r>
            <a:endParaRPr lang="en-US" sz="26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11</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4F4CE7A-938B-1132-62C2-DEE88FA639ED}"/>
                  </a:ext>
                </a:extLst>
              </p:cNvPr>
              <p:cNvSpPr txBox="1"/>
              <p:nvPr/>
            </p:nvSpPr>
            <p:spPr>
              <a:xfrm>
                <a:off x="475914" y="1822135"/>
                <a:ext cx="11382711" cy="4647234"/>
              </a:xfrm>
              <a:prstGeom prst="rect">
                <a:avLst/>
              </a:prstGeom>
              <a:noFill/>
            </p:spPr>
            <p:txBody>
              <a:bodyPr wrap="square">
                <a:spAutoFit/>
              </a:bodyPr>
              <a:lstStyle/>
              <a:p>
                <a:pPr algn="just">
                  <a:lnSpc>
                    <a:spcPct val="115000"/>
                  </a:lnSpc>
                  <a:spcAft>
                    <a:spcPts val="800"/>
                  </a:spcAft>
                </a:pPr>
                <a:r>
                  <a:rPr lang="es-ES" dirty="0">
                    <a:latin typeface="Garamond" panose="02020404030301010803" pitchFamily="18" charset="0"/>
                    <a:ea typeface="Calibri" panose="020F0502020204030204" pitchFamily="34" charset="0"/>
                    <a:cs typeface="Times New Roman" panose="02020603050405020304" pitchFamily="18" charset="0"/>
                  </a:rPr>
                  <a:t>La comparación de las estimaciones "</a:t>
                </a:r>
                <a14:m>
                  <m:oMath xmlns:m="http://schemas.openxmlformats.org/officeDocument/2006/math">
                    <m:acc>
                      <m:accPr>
                        <m:chr m:val="̂"/>
                        <m:ctrlPr>
                          <a:rPr lang="en-US" b="0" i="1" smtClean="0">
                            <a:latin typeface="Cambria Math" panose="02040503050406030204" pitchFamily="18" charset="0"/>
                            <a:ea typeface="Calibri" panose="020F0502020204030204" pitchFamily="34" charset="0"/>
                            <a:cs typeface="Times New Roman" panose="02020603050405020304" pitchFamily="18" charset="0"/>
                          </a:rPr>
                        </m:ctrlPr>
                      </m:accPr>
                      <m:e>
                        <m:r>
                          <a:rPr lang="en-US" b="0" i="1" smtClean="0">
                            <a:latin typeface="Cambria Math" panose="02040503050406030204" pitchFamily="18" charset="0"/>
                            <a:ea typeface="Calibri" panose="020F0502020204030204" pitchFamily="34" charset="0"/>
                            <a:cs typeface="Times New Roman" panose="02020603050405020304" pitchFamily="18" charset="0"/>
                          </a:rPr>
                          <m:t>𝜃</m:t>
                        </m:r>
                      </m:e>
                    </m:acc>
                  </m:oMath>
                </a14:m>
                <a:r>
                  <a:rPr lang="es-ES" dirty="0">
                    <a:latin typeface="Garamond" panose="02020404030301010803" pitchFamily="18" charset="0"/>
                    <a:ea typeface="Calibri" panose="020F0502020204030204" pitchFamily="34" charset="0"/>
                    <a:cs typeface="Times New Roman" panose="02020603050405020304" pitchFamily="18" charset="0"/>
                  </a:rPr>
                  <a:t>" se basa en medidas estadísticas de Exactitud (o Sesgo) y Precisión (o Variabilidad)</a:t>
                </a:r>
                <a:endParaRPr lang="en-US" b="1"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 </a:t>
                </a:r>
                <a:r>
                  <a:rPr lang="en-US" b="1" dirty="0" err="1">
                    <a:latin typeface="Garamond" panose="02020404030301010803" pitchFamily="18" charset="0"/>
                    <a:ea typeface="Calibri" panose="020F0502020204030204" pitchFamily="34" charset="0"/>
                    <a:cs typeface="Times New Roman" panose="02020603050405020304" pitchFamily="18" charset="0"/>
                  </a:rPr>
                  <a:t>Exactitud</a:t>
                </a:r>
                <a:r>
                  <a:rPr lang="en-US" b="1" dirty="0">
                    <a:latin typeface="Garamond" panose="02020404030301010803" pitchFamily="18" charset="0"/>
                    <a:ea typeface="Calibri" panose="020F0502020204030204" pitchFamily="34" charset="0"/>
                    <a:cs typeface="Times New Roman" panose="02020603050405020304" pitchFamily="18" charset="0"/>
                  </a:rPr>
                  <a:t> </a:t>
                </a:r>
                <a:r>
                  <a:rPr lang="es-ES" dirty="0">
                    <a:latin typeface="Garamond" panose="02020404030301010803" pitchFamily="18" charset="0"/>
                    <a:ea typeface="Calibri" panose="020F0502020204030204" pitchFamily="34" charset="0"/>
                    <a:cs typeface="Times New Roman" panose="02020603050405020304" pitchFamily="18" charset="0"/>
                  </a:rPr>
                  <a:t>mide la proximidad de la estimación "</a:t>
                </a:r>
                <a14:m>
                  <m:oMath xmlns:m="http://schemas.openxmlformats.org/officeDocument/2006/math">
                    <m:acc>
                      <m:accPr>
                        <m:chr m:val="̂"/>
                        <m:ctrlPr>
                          <a:rPr lang="en-US" b="0" i="1" smtClean="0">
                            <a:latin typeface="Cambria Math" panose="02040503050406030204" pitchFamily="18" charset="0"/>
                            <a:ea typeface="Calibri" panose="020F0502020204030204" pitchFamily="34" charset="0"/>
                            <a:cs typeface="Times New Roman" panose="02020603050405020304" pitchFamily="18" charset="0"/>
                          </a:rPr>
                        </m:ctrlPr>
                      </m:accPr>
                      <m:e>
                        <m:r>
                          <a:rPr lang="en-US" b="0" i="1" smtClean="0">
                            <a:latin typeface="Cambria Math" panose="02040503050406030204" pitchFamily="18" charset="0"/>
                            <a:ea typeface="Calibri" panose="020F0502020204030204" pitchFamily="34" charset="0"/>
                            <a:cs typeface="Times New Roman" panose="02020603050405020304" pitchFamily="18" charset="0"/>
                          </a:rPr>
                          <m:t>𝜃</m:t>
                        </m:r>
                      </m:e>
                    </m:acc>
                  </m:oMath>
                </a14:m>
                <a:r>
                  <a:rPr lang="es-ES" dirty="0">
                    <a:latin typeface="Garamond" panose="02020404030301010803" pitchFamily="18" charset="0"/>
                    <a:ea typeface="Calibri" panose="020F0502020204030204" pitchFamily="34" charset="0"/>
                    <a:cs typeface="Times New Roman" panose="02020603050405020304" pitchFamily="18" charset="0"/>
                  </a:rPr>
                  <a:t>"  al valor real del parámetro poblacional </a:t>
                </a:r>
                <a14:m>
                  <m:oMath xmlns:m="http://schemas.openxmlformats.org/officeDocument/2006/math">
                    <m:r>
                      <a:rPr lang="en-US" b="0" i="1" smtClean="0">
                        <a:latin typeface="Cambria Math" panose="02040503050406030204" pitchFamily="18" charset="0"/>
                        <a:ea typeface="Calibri" panose="020F0502020204030204" pitchFamily="34" charset="0"/>
                        <a:cs typeface="Times New Roman" panose="02020603050405020304" pitchFamily="18" charset="0"/>
                      </a:rPr>
                      <m:t>𝜃</m:t>
                    </m:r>
                  </m:oMath>
                </a14:m>
                <a:r>
                  <a:rPr lang="en-US" dirty="0">
                    <a:latin typeface="Garamond" panose="02020404030301010803" pitchFamily="18" charset="0"/>
                    <a:ea typeface="Calibri" panose="020F0502020204030204" pitchFamily="34" charset="0"/>
                    <a:cs typeface="Times New Roman" panose="02020603050405020304" pitchFamily="18" charset="0"/>
                  </a:rPr>
                  <a:t>. </a:t>
                </a:r>
              </a:p>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a:t>
                </a:r>
                <a:r>
                  <a:rPr lang="en-US" b="1"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a:t>
                </a:r>
                <a:r>
                  <a:rPr lang="en-US" b="1" dirty="0" err="1">
                    <a:latin typeface="Garamond" panose="02020404030301010803" pitchFamily="18" charset="0"/>
                    <a:ea typeface="Calibri" panose="020F0502020204030204" pitchFamily="34" charset="0"/>
                    <a:cs typeface="Times New Roman" panose="02020603050405020304" pitchFamily="18" charset="0"/>
                  </a:rPr>
                  <a:t>Precisión</a:t>
                </a:r>
                <a:r>
                  <a:rPr lang="en-US" b="1" dirty="0">
                    <a:latin typeface="Garamond" panose="02020404030301010803" pitchFamily="18" charset="0"/>
                    <a:ea typeface="Calibri" panose="020F0502020204030204" pitchFamily="34" charset="0"/>
                    <a:cs typeface="Times New Roman" panose="02020603050405020304" pitchFamily="18" charset="0"/>
                  </a:rPr>
                  <a:t> </a:t>
                </a:r>
                <a:r>
                  <a:rPr lang="es-ES" dirty="0">
                    <a:latin typeface="Garamond" panose="02020404030301010803" pitchFamily="18" charset="0"/>
                    <a:ea typeface="Calibri" panose="020F0502020204030204" pitchFamily="34" charset="0"/>
                    <a:cs typeface="Times New Roman" panose="02020603050405020304" pitchFamily="18" charset="0"/>
                  </a:rPr>
                  <a:t>está determinado por la proximidad de los valores replicables de una estimación "θ" ̂ al parámetro de población (MSE)</a:t>
                </a:r>
                <a:r>
                  <a:rPr lang="en-US" dirty="0">
                    <a:latin typeface="Garamond" panose="02020404030301010803" pitchFamily="18" charset="0"/>
                    <a:ea typeface="Calibri" panose="020F0502020204030204" pitchFamily="34" charset="0"/>
                    <a:cs typeface="Times New Roman" panose="02020603050405020304" pitchFamily="18" charset="0"/>
                  </a:rPr>
                  <a:t>.</a:t>
                </a:r>
              </a:p>
              <a:p>
                <a:pPr algn="just">
                  <a:lnSpc>
                    <a:spcPct val="115000"/>
                  </a:lnSpc>
                  <a:spcAft>
                    <a:spcPts val="800"/>
                  </a:spcAft>
                </a:pPr>
                <a:r>
                  <a:rPr lang="en-US" sz="1800" dirty="0">
                    <a:solidFill>
                      <a:schemeClr val="tx1">
                        <a:lumMod val="90000"/>
                        <a:lumOff val="10000"/>
                      </a:schemeClr>
                    </a:solidFill>
                    <a:latin typeface="Garamond" panose="02020404030301010803" pitchFamily="18" charset="0"/>
                  </a:rPr>
                  <a:t>	Fay-Harriot </a:t>
                </a:r>
                <a:r>
                  <a:rPr lang="en-US" sz="1800" dirty="0" err="1">
                    <a:solidFill>
                      <a:schemeClr val="tx1">
                        <a:lumMod val="90000"/>
                        <a:lumOff val="10000"/>
                      </a:schemeClr>
                    </a:solidFill>
                    <a:latin typeface="Garamond" panose="02020404030301010803" pitchFamily="18" charset="0"/>
                    <a:hlinkClick r:id="rId3" action="ppaction://hlinksldjump"/>
                  </a:rPr>
                  <a:t>sacrifica</a:t>
                </a:r>
                <a:r>
                  <a:rPr lang="en-US" sz="1800" dirty="0">
                    <a:solidFill>
                      <a:schemeClr val="tx1">
                        <a:lumMod val="90000"/>
                        <a:lumOff val="10000"/>
                      </a:schemeClr>
                    </a:solidFill>
                    <a:latin typeface="Garamond" panose="02020404030301010803" pitchFamily="18" charset="0"/>
                    <a:hlinkClick r:id="rId3" action="ppaction://hlinksldjump"/>
                  </a:rPr>
                  <a:t> </a:t>
                </a:r>
                <a:r>
                  <a:rPr lang="en-US" sz="1800" dirty="0" err="1">
                    <a:solidFill>
                      <a:schemeClr val="tx1">
                        <a:lumMod val="90000"/>
                        <a:lumOff val="10000"/>
                      </a:schemeClr>
                    </a:solidFill>
                    <a:latin typeface="Garamond" panose="02020404030301010803" pitchFamily="18" charset="0"/>
                    <a:hlinkClick r:id="rId3" action="ppaction://hlinksldjump"/>
                  </a:rPr>
                  <a:t>sesgo</a:t>
                </a:r>
                <a:r>
                  <a:rPr lang="en-US" sz="1800" dirty="0">
                    <a:solidFill>
                      <a:schemeClr val="tx1">
                        <a:lumMod val="90000"/>
                        <a:lumOff val="10000"/>
                      </a:schemeClr>
                    </a:solidFill>
                    <a:latin typeface="Garamond" panose="02020404030301010803" pitchFamily="18" charset="0"/>
                    <a:hlinkClick r:id="rId3" action="ppaction://hlinksldjump"/>
                  </a:rPr>
                  <a:t> para </a:t>
                </a:r>
                <a:r>
                  <a:rPr lang="en-US" sz="1800" dirty="0" err="1">
                    <a:solidFill>
                      <a:schemeClr val="tx1">
                        <a:lumMod val="90000"/>
                        <a:lumOff val="10000"/>
                      </a:schemeClr>
                    </a:solidFill>
                    <a:latin typeface="Garamond" panose="02020404030301010803" pitchFamily="18" charset="0"/>
                    <a:hlinkClick r:id="rId3" action="ppaction://hlinksldjump"/>
                  </a:rPr>
                  <a:t>lograr</a:t>
                </a:r>
                <a:r>
                  <a:rPr lang="en-US" sz="1800" dirty="0">
                    <a:solidFill>
                      <a:schemeClr val="tx1">
                        <a:lumMod val="90000"/>
                        <a:lumOff val="10000"/>
                      </a:schemeClr>
                    </a:solidFill>
                    <a:latin typeface="Garamond" panose="02020404030301010803" pitchFamily="18" charset="0"/>
                    <a:hlinkClick r:id="rId3" action="ppaction://hlinksldjump"/>
                  </a:rPr>
                  <a:t> mas </a:t>
                </a:r>
                <a:r>
                  <a:rPr lang="en-US" sz="1800" dirty="0" err="1">
                    <a:solidFill>
                      <a:schemeClr val="tx1">
                        <a:lumMod val="90000"/>
                        <a:lumOff val="10000"/>
                      </a:schemeClr>
                    </a:solidFill>
                    <a:latin typeface="Garamond" panose="02020404030301010803" pitchFamily="18" charset="0"/>
                    <a:hlinkClick r:id="rId3" action="ppaction://hlinksldjump"/>
                  </a:rPr>
                  <a:t>alta</a:t>
                </a:r>
                <a:r>
                  <a:rPr lang="en-US" sz="1800" dirty="0">
                    <a:solidFill>
                      <a:schemeClr val="tx1">
                        <a:lumMod val="90000"/>
                        <a:lumOff val="10000"/>
                      </a:schemeClr>
                    </a:solidFill>
                    <a:latin typeface="Garamond" panose="02020404030301010803" pitchFamily="18" charset="0"/>
                    <a:hlinkClick r:id="rId3" action="ppaction://hlinksldjump"/>
                  </a:rPr>
                  <a:t> precision que </a:t>
                </a:r>
                <a:r>
                  <a:rPr lang="en-US" sz="1800" dirty="0" err="1">
                    <a:solidFill>
                      <a:schemeClr val="tx1">
                        <a:lumMod val="90000"/>
                        <a:lumOff val="10000"/>
                      </a:schemeClr>
                    </a:solidFill>
                    <a:latin typeface="Garamond" panose="02020404030301010803" pitchFamily="18" charset="0"/>
                    <a:hlinkClick r:id="rId3" action="ppaction://hlinksldjump"/>
                  </a:rPr>
                  <a:t>los</a:t>
                </a:r>
                <a:r>
                  <a:rPr lang="en-US" sz="1800" dirty="0">
                    <a:solidFill>
                      <a:schemeClr val="tx1">
                        <a:lumMod val="90000"/>
                        <a:lumOff val="10000"/>
                      </a:schemeClr>
                    </a:solidFill>
                    <a:latin typeface="Garamond" panose="02020404030301010803" pitchFamily="18" charset="0"/>
                    <a:hlinkClick r:id="rId3" action="ppaction://hlinksldjump"/>
                  </a:rPr>
                  <a:t> </a:t>
                </a:r>
                <a:r>
                  <a:rPr lang="en-US" sz="1800" dirty="0" err="1">
                    <a:solidFill>
                      <a:schemeClr val="tx1">
                        <a:lumMod val="90000"/>
                        <a:lumOff val="10000"/>
                      </a:schemeClr>
                    </a:solidFill>
                    <a:latin typeface="Garamond" panose="02020404030301010803" pitchFamily="18" charset="0"/>
                    <a:hlinkClick r:id="rId3" action="ppaction://hlinksldjump"/>
                  </a:rPr>
                  <a:t>estimadores</a:t>
                </a:r>
                <a:r>
                  <a:rPr lang="en-US" sz="1800" dirty="0">
                    <a:solidFill>
                      <a:schemeClr val="tx1">
                        <a:lumMod val="90000"/>
                        <a:lumOff val="10000"/>
                      </a:schemeClr>
                    </a:solidFill>
                    <a:latin typeface="Garamond" panose="02020404030301010803" pitchFamily="18" charset="0"/>
                    <a:hlinkClick r:id="rId3" action="ppaction://hlinksldjump"/>
                  </a:rPr>
                  <a:t> </a:t>
                </a:r>
                <a:r>
                  <a:rPr lang="en-US" sz="1800" dirty="0" err="1">
                    <a:solidFill>
                      <a:schemeClr val="tx1">
                        <a:lumMod val="90000"/>
                        <a:lumOff val="10000"/>
                      </a:schemeClr>
                    </a:solidFill>
                    <a:latin typeface="Garamond" panose="02020404030301010803" pitchFamily="18" charset="0"/>
                    <a:hlinkClick r:id="rId3" action="ppaction://hlinksldjump"/>
                  </a:rPr>
                  <a:t>directos</a:t>
                </a:r>
                <a:endParaRPr lang="en-US" dirty="0">
                  <a:solidFill>
                    <a:schemeClr val="tx1">
                      <a:lumMod val="90000"/>
                      <a:lumOff val="10000"/>
                    </a:schemeClr>
                  </a:solidFill>
                  <a:latin typeface="Garamond" panose="02020404030301010803" pitchFamily="18" charset="0"/>
                  <a:hlinkClick r:id="rId3" action="ppaction://hlinksldjump"/>
                </a:endParaRP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El error </a:t>
                </a:r>
                <a:r>
                  <a:rPr lang="en-US" dirty="0" err="1">
                    <a:latin typeface="Garamond" panose="02020404030301010803" pitchFamily="18" charset="0"/>
                    <a:ea typeface="Calibri" panose="020F0502020204030204" pitchFamily="34" charset="0"/>
                    <a:cs typeface="Times New Roman" panose="02020603050405020304" pitchFamily="18" charset="0"/>
                  </a:rPr>
                  <a:t>cuadratico</a:t>
                </a:r>
                <a:r>
                  <a:rPr lang="en-US" dirty="0">
                    <a:latin typeface="Garamond" panose="02020404030301010803" pitchFamily="18" charset="0"/>
                    <a:ea typeface="Calibri" panose="020F0502020204030204" pitchFamily="34" charset="0"/>
                    <a:cs typeface="Times New Roman" panose="02020603050405020304" pitchFamily="18" charset="0"/>
                  </a:rPr>
                  <a:t> medio </a:t>
                </a:r>
                <a:r>
                  <a:rPr lang="en-US" dirty="0" err="1">
                    <a:latin typeface="Garamond" panose="02020404030301010803" pitchFamily="18" charset="0"/>
                    <a:ea typeface="Calibri" panose="020F0502020204030204" pitchFamily="34" charset="0"/>
                    <a:cs typeface="Times New Roman" panose="02020603050405020304" pitchFamily="18" charset="0"/>
                  </a:rPr>
                  <a:t>estimado</a:t>
                </a:r>
                <a:r>
                  <a:rPr lang="en-US" dirty="0">
                    <a:latin typeface="Garamond" panose="02020404030301010803" pitchFamily="18" charset="0"/>
                    <a:ea typeface="Calibri" panose="020F0502020204030204" pitchFamily="34" charset="0"/>
                    <a:cs typeface="Times New Roman" panose="02020603050405020304" pitchFamily="18" charset="0"/>
                  </a:rPr>
                  <a:t> (MSE) es </a:t>
                </a:r>
                <a:r>
                  <a:rPr lang="en-US" dirty="0" err="1">
                    <a:latin typeface="Garamond" panose="02020404030301010803" pitchFamily="18" charset="0"/>
                    <a:ea typeface="Calibri" panose="020F0502020204030204" pitchFamily="34" charset="0"/>
                    <a:cs typeface="Times New Roman" panose="02020603050405020304" pitchFamily="18" charset="0"/>
                  </a:rPr>
                  <a:t>una</a:t>
                </a:r>
                <a:r>
                  <a:rPr lang="en-US" dirty="0">
                    <a:latin typeface="Garamond" panose="02020404030301010803" pitchFamily="18" charset="0"/>
                    <a:ea typeface="Calibri" panose="020F0502020204030204" pitchFamily="34" charset="0"/>
                    <a:cs typeface="Times New Roman" panose="02020603050405020304" pitchFamily="18" charset="0"/>
                  </a:rPr>
                  <a:t> </a:t>
                </a:r>
                <a:r>
                  <a:rPr lang="en-US" dirty="0" err="1">
                    <a:latin typeface="Garamond" panose="02020404030301010803" pitchFamily="18" charset="0"/>
                    <a:ea typeface="Calibri" panose="020F0502020204030204" pitchFamily="34" charset="0"/>
                    <a:cs typeface="Times New Roman" panose="02020603050405020304" pitchFamily="18" charset="0"/>
                  </a:rPr>
                  <a:t>medida</a:t>
                </a:r>
                <a:r>
                  <a:rPr lang="en-US" dirty="0">
                    <a:latin typeface="Garamond" panose="02020404030301010803" pitchFamily="18" charset="0"/>
                    <a:ea typeface="Calibri" panose="020F0502020204030204" pitchFamily="34" charset="0"/>
                    <a:cs typeface="Times New Roman" panose="02020603050405020304" pitchFamily="18" charset="0"/>
                  </a:rPr>
                  <a:t> de precision.</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El </a:t>
                </a:r>
                <a:r>
                  <a:rPr lang="en-US" dirty="0" err="1">
                    <a:latin typeface="Garamond" panose="02020404030301010803" pitchFamily="18" charset="0"/>
                    <a:ea typeface="Calibri" panose="020F0502020204030204" pitchFamily="34" charset="0"/>
                    <a:cs typeface="Times New Roman" panose="02020603050405020304" pitchFamily="18" charset="0"/>
                  </a:rPr>
                  <a:t>coeficiente</a:t>
                </a:r>
                <a:r>
                  <a:rPr lang="en-US" dirty="0">
                    <a:latin typeface="Garamond" panose="02020404030301010803" pitchFamily="18" charset="0"/>
                    <a:ea typeface="Calibri" panose="020F0502020204030204" pitchFamily="34" charset="0"/>
                    <a:cs typeface="Times New Roman" panose="02020603050405020304" pitchFamily="18" charset="0"/>
                  </a:rPr>
                  <a:t> de </a:t>
                </a:r>
                <a:r>
                  <a:rPr lang="en-US" dirty="0" err="1">
                    <a:latin typeface="Garamond" panose="02020404030301010803" pitchFamily="18" charset="0"/>
                    <a:ea typeface="Calibri" panose="020F0502020204030204" pitchFamily="34" charset="0"/>
                    <a:cs typeface="Times New Roman" panose="02020603050405020304" pitchFamily="18" charset="0"/>
                  </a:rPr>
                  <a:t>variacion</a:t>
                </a:r>
                <a:r>
                  <a:rPr lang="en-US" dirty="0">
                    <a:latin typeface="Garamond" panose="02020404030301010803" pitchFamily="18" charset="0"/>
                    <a:ea typeface="Calibri" panose="020F0502020204030204" pitchFamily="34" charset="0"/>
                    <a:cs typeface="Times New Roman" panose="02020603050405020304" pitchFamily="18" charset="0"/>
                  </a:rPr>
                  <a:t> (CV) </a:t>
                </a:r>
                <a:r>
                  <a:rPr lang="es-ES" dirty="0">
                    <a:latin typeface="Garamond" panose="02020404030301010803" pitchFamily="18" charset="0"/>
                    <a:ea typeface="Calibri" panose="020F0502020204030204" pitchFamily="34" charset="0"/>
                    <a:cs typeface="Times New Roman" panose="02020603050405020304" pitchFamily="18" charset="0"/>
                  </a:rPr>
                  <a:t>es una medida relativa del error</a:t>
                </a:r>
                <a:r>
                  <a:rPr lang="en-US" dirty="0">
                    <a:latin typeface="Garamond" panose="02020404030301010803" pitchFamily="18" charset="0"/>
                    <a:ea typeface="Calibri" panose="020F0502020204030204" pitchFamily="34" charset="0"/>
                    <a:cs typeface="Times New Roman" panose="02020603050405020304" pitchFamily="18" charset="0"/>
                  </a:rPr>
                  <a:t>, </a:t>
                </a:r>
                <a:r>
                  <a:rPr lang="en-US" dirty="0" err="1">
                    <a:latin typeface="Garamond" panose="02020404030301010803" pitchFamily="18" charset="0"/>
                    <a:ea typeface="Calibri" panose="020F0502020204030204" pitchFamily="34" charset="0"/>
                    <a:cs typeface="Times New Roman" panose="02020603050405020304" pitchFamily="18" charset="0"/>
                  </a:rPr>
                  <a:t>representada</a:t>
                </a:r>
                <a:r>
                  <a:rPr lang="en-US" dirty="0">
                    <a:latin typeface="Garamond" panose="02020404030301010803" pitchFamily="18" charset="0"/>
                    <a:ea typeface="Calibri" panose="020F0502020204030204" pitchFamily="34" charset="0"/>
                    <a:cs typeface="Times New Roman" panose="02020603050405020304" pitchFamily="18" charset="0"/>
                  </a:rPr>
                  <a:t> </a:t>
                </a:r>
                <a:r>
                  <a:rPr lang="en-US" dirty="0" err="1">
                    <a:latin typeface="Garamond" panose="02020404030301010803" pitchFamily="18" charset="0"/>
                    <a:ea typeface="Calibri" panose="020F0502020204030204" pitchFamily="34" charset="0"/>
                    <a:cs typeface="Times New Roman" panose="02020603050405020304" pitchFamily="18" charset="0"/>
                  </a:rPr>
                  <a:t>como</a:t>
                </a:r>
                <a:r>
                  <a:rPr lang="en-US" dirty="0">
                    <a:latin typeface="Garamond" panose="02020404030301010803" pitchFamily="18" charset="0"/>
                    <a:ea typeface="Calibri" panose="020F0502020204030204" pitchFamily="34" charset="0"/>
                    <a:cs typeface="Times New Roman" panose="02020603050405020304" pitchFamily="18" charset="0"/>
                  </a:rPr>
                  <a:t> cv(</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)=sqrt(MSE(</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))/E(</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 </a:t>
                </a:r>
                <a:r>
                  <a:rPr lang="en-US" dirty="0" err="1">
                    <a:latin typeface="Garamond" panose="02020404030301010803" pitchFamily="18" charset="0"/>
                    <a:ea typeface="Calibri" panose="020F0502020204030204" pitchFamily="34" charset="0"/>
                    <a:cs typeface="Times New Roman" panose="02020603050405020304" pitchFamily="18" charset="0"/>
                  </a:rPr>
                  <a:t>haciendola</a:t>
                </a:r>
                <a:r>
                  <a:rPr lang="en-US" dirty="0">
                    <a:latin typeface="Garamond" panose="02020404030301010803" pitchFamily="18" charset="0"/>
                    <a:ea typeface="Calibri" panose="020F0502020204030204" pitchFamily="34" charset="0"/>
                    <a:cs typeface="Times New Roman" panose="02020603050405020304" pitchFamily="18" charset="0"/>
                  </a:rPr>
                  <a:t> mas </a:t>
                </a:r>
                <a:r>
                  <a:rPr lang="en-US" dirty="0" err="1">
                    <a:latin typeface="Garamond" panose="02020404030301010803" pitchFamily="18" charset="0"/>
                    <a:ea typeface="Calibri" panose="020F0502020204030204" pitchFamily="34" charset="0"/>
                    <a:cs typeface="Times New Roman" panose="02020603050405020304" pitchFamily="18" charset="0"/>
                  </a:rPr>
                  <a:t>facil</a:t>
                </a:r>
                <a:r>
                  <a:rPr lang="en-US" dirty="0">
                    <a:latin typeface="Garamond" panose="02020404030301010803" pitchFamily="18" charset="0"/>
                    <a:ea typeface="Calibri" panose="020F0502020204030204" pitchFamily="34" charset="0"/>
                    <a:cs typeface="Times New Roman" panose="02020603050405020304" pitchFamily="18" charset="0"/>
                  </a:rPr>
                  <a:t> de interpreter que </a:t>
                </a:r>
                <a:r>
                  <a:rPr lang="en-US" dirty="0" err="1">
                    <a:latin typeface="Garamond" panose="02020404030301010803" pitchFamily="18" charset="0"/>
                    <a:ea typeface="Calibri" panose="020F0502020204030204" pitchFamily="34" charset="0"/>
                    <a:cs typeface="Times New Roman" panose="02020603050405020304" pitchFamily="18" charset="0"/>
                  </a:rPr>
                  <a:t>el</a:t>
                </a:r>
                <a:r>
                  <a:rPr lang="en-US" dirty="0">
                    <a:latin typeface="Garamond" panose="02020404030301010803" pitchFamily="18" charset="0"/>
                    <a:ea typeface="Calibri" panose="020F0502020204030204" pitchFamily="34" charset="0"/>
                    <a:cs typeface="Times New Roman" panose="02020603050405020304" pitchFamily="18" charset="0"/>
                  </a:rPr>
                  <a:t> MSE, </a:t>
                </a:r>
                <a:r>
                  <a:rPr lang="es-ES" dirty="0">
                    <a:latin typeface="Garamond" panose="02020404030301010803" pitchFamily="18" charset="0"/>
                    <a:ea typeface="Calibri" panose="020F0502020204030204" pitchFamily="34" charset="0"/>
                    <a:cs typeface="Times New Roman" panose="02020603050405020304" pitchFamily="18" charset="0"/>
                  </a:rPr>
                  <a:t>pero su interpretación requiere que el valor estimado sea mayor que cero y que los tamaños de muestra sean mayores</a:t>
                </a:r>
                <a:r>
                  <a:rPr lang="en-US" dirty="0">
                    <a:latin typeface="Garamond" panose="02020404030301010803" pitchFamily="18" charset="0"/>
                    <a:ea typeface="Calibri" panose="020F0502020204030204" pitchFamily="34" charset="0"/>
                    <a:cs typeface="Times New Roman" panose="02020603050405020304" pitchFamily="18" charset="0"/>
                  </a:rPr>
                  <a:t>.</a:t>
                </a:r>
              </a:p>
              <a:p>
                <a:pPr marL="285750" indent="-285750" algn="just">
                  <a:lnSpc>
                    <a:spcPct val="115000"/>
                  </a:lnSpc>
                  <a:spcAft>
                    <a:spcPts val="800"/>
                  </a:spcAft>
                  <a:buFont typeface="Arial" panose="020B0604020202020204" pitchFamily="34" charset="0"/>
                  <a:buChar char="•"/>
                </a:pPr>
                <a:r>
                  <a:rPr lang="es-ES" dirty="0">
                    <a:latin typeface="Garamond" panose="02020404030301010803" pitchFamily="18" charset="0"/>
                    <a:ea typeface="Calibri" panose="020F0502020204030204" pitchFamily="34" charset="0"/>
                    <a:cs typeface="Times New Roman" panose="02020603050405020304" pitchFamily="18" charset="0"/>
                  </a:rPr>
                  <a:t>La elección de las medidas de error y los niveles de error aceptables depende de las directrices de la Oficina Nacional de Estadística o de los investigadores</a:t>
                </a:r>
                <a:r>
                  <a:rPr lang="en-US" dirty="0">
                    <a:latin typeface="Garamond" panose="02020404030301010803" pitchFamily="18" charset="0"/>
                    <a:ea typeface="Calibri" panose="020F0502020204030204" pitchFamily="34" charset="0"/>
                    <a:cs typeface="Times New Roman" panose="02020603050405020304" pitchFamily="18" charset="0"/>
                  </a:rPr>
                  <a:t>. </a:t>
                </a:r>
              </a:p>
              <a:p>
                <a:pPr marL="285750" indent="-285750" algn="just">
                  <a:lnSpc>
                    <a:spcPct val="115000"/>
                  </a:lnSpc>
                  <a:spcAft>
                    <a:spcPts val="800"/>
                  </a:spcAft>
                  <a:buFont typeface="Arial" panose="020B0604020202020204" pitchFamily="34" charset="0"/>
                  <a:buChar char="•"/>
                </a:pPr>
                <a:r>
                  <a:rPr lang="es-ES" b="1" dirty="0">
                    <a:latin typeface="Garamond" panose="02020404030301010803" pitchFamily="18" charset="0"/>
                    <a:ea typeface="Calibri" panose="020F0502020204030204" pitchFamily="34" charset="0"/>
                    <a:cs typeface="Times New Roman" panose="02020603050405020304" pitchFamily="18" charset="0"/>
                  </a:rPr>
                  <a:t>Tenga en cuenta que las estimaciones de FH son más ruidosas que los modelos a nivel de unidad</a:t>
                </a:r>
                <a:r>
                  <a:rPr lang="en-US" b="1" dirty="0">
                    <a:latin typeface="Garamond" panose="02020404030301010803" pitchFamily="18" charset="0"/>
                    <a:ea typeface="Calibri" panose="020F0502020204030204" pitchFamily="34" charset="0"/>
                    <a:cs typeface="Times New Roman" panose="02020603050405020304" pitchFamily="18" charset="0"/>
                  </a:rPr>
                  <a:t>.</a:t>
                </a:r>
              </a:p>
            </p:txBody>
          </p:sp>
        </mc:Choice>
        <mc:Fallback>
          <p:sp>
            <p:nvSpPr>
              <p:cNvPr id="9" name="TextBox 8">
                <a:extLst>
                  <a:ext uri="{FF2B5EF4-FFF2-40B4-BE49-F238E27FC236}">
                    <a16:creationId xmlns:a16="http://schemas.microsoft.com/office/drawing/2014/main" id="{F4F4CE7A-938B-1132-62C2-DEE88FA639ED}"/>
                  </a:ext>
                </a:extLst>
              </p:cNvPr>
              <p:cNvSpPr txBox="1">
                <a:spLocks noRot="1" noChangeAspect="1" noMove="1" noResize="1" noEditPoints="1" noAdjustHandles="1" noChangeArrowheads="1" noChangeShapeType="1" noTextEdit="1"/>
              </p:cNvSpPr>
              <p:nvPr/>
            </p:nvSpPr>
            <p:spPr>
              <a:xfrm>
                <a:off x="475914" y="1822135"/>
                <a:ext cx="11382711" cy="4647234"/>
              </a:xfrm>
              <a:prstGeom prst="rect">
                <a:avLst/>
              </a:prstGeom>
              <a:blipFill>
                <a:blip r:embed="rId4"/>
                <a:stretch>
                  <a:fillRect l="-428" t="-262" r="-964" b="-1181"/>
                </a:stretch>
              </a:blipFill>
            </p:spPr>
            <p:txBody>
              <a:bodyPr/>
              <a:lstStyle/>
              <a:p>
                <a:r>
                  <a:rPr lang="en-US">
                    <a:noFill/>
                  </a:rPr>
                  <a:t> </a:t>
                </a:r>
              </a:p>
            </p:txBody>
          </p:sp>
        </mc:Fallback>
      </mc:AlternateContent>
    </p:spTree>
    <p:extLst>
      <p:ext uri="{BB962C8B-B14F-4D97-AF65-F5344CB8AC3E}">
        <p14:creationId xmlns:p14="http://schemas.microsoft.com/office/powerpoint/2010/main" val="12694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a:latin typeface="Garamond" panose="02020404030301010803" pitchFamily="18" charset="0"/>
              </a:rPr>
              <a:t>Evaluación de Estimaciones</a:t>
            </a:r>
            <a:endParaRPr lang="en-US" sz="26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477A0121-8A12-C674-CF3D-ECE26EDC7F5F}"/>
              </a:ext>
            </a:extLst>
          </p:cNvPr>
          <p:cNvSpPr txBox="1"/>
          <p:nvPr/>
        </p:nvSpPr>
        <p:spPr>
          <a:xfrm>
            <a:off x="2949546" y="1363388"/>
            <a:ext cx="6097836" cy="646331"/>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2: Direct vs Small Area Estimates (Left, point) (Right, SE)</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F4B459-3718-9332-AFDB-22080B51C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914" y="2124606"/>
            <a:ext cx="5388864" cy="3910719"/>
          </a:xfrm>
          <a:prstGeom prst="rect">
            <a:avLst/>
          </a:prstGeom>
          <a:noFill/>
          <a:ln>
            <a:noFill/>
          </a:ln>
        </p:spPr>
      </p:pic>
      <p:pic>
        <p:nvPicPr>
          <p:cNvPr id="6" name="Content Placeholder 9">
            <a:extLst>
              <a:ext uri="{FF2B5EF4-FFF2-40B4-BE49-F238E27FC236}">
                <a16:creationId xmlns:a16="http://schemas.microsoft.com/office/drawing/2014/main" id="{AFAB2AF8-BDB9-959D-4379-5C2F8EEE909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4586" y="2124605"/>
            <a:ext cx="5388863" cy="3910719"/>
          </a:xfrm>
          <a:prstGeom prst="rect">
            <a:avLst/>
          </a:prstGeom>
          <a:noFill/>
          <a:ln>
            <a:noFill/>
          </a:ln>
        </p:spPr>
      </p:pic>
    </p:spTree>
    <p:extLst>
      <p:ext uri="{BB962C8B-B14F-4D97-AF65-F5344CB8AC3E}">
        <p14:creationId xmlns:p14="http://schemas.microsoft.com/office/powerpoint/2010/main" val="512352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a:latin typeface="Garamond" panose="02020404030301010803" pitchFamily="18" charset="0"/>
              </a:rPr>
              <a:t>Limitaciones del modelo de Fay-Herriot</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33265" y="1500394"/>
                <a:ext cx="11282705" cy="5152693"/>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s-ES" dirty="0">
                    <a:latin typeface="Garamond" panose="02020404030301010803" pitchFamily="18" charset="0"/>
                    <a:ea typeface="Times New Roman" panose="02020603050405020304" pitchFamily="18" charset="0"/>
                    <a:cs typeface="Times New Roman" panose="02020603050405020304" pitchFamily="18" charset="0"/>
                  </a:rPr>
                  <a:t>Las estimaciones se basan en un modelo que debe verificarse minuciosamente</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Las </a:t>
                </a:r>
                <a:r>
                  <a:rPr lang="en-US" sz="1800" dirty="0" err="1">
                    <a:effectLst/>
                    <a:latin typeface="Garamond" panose="02020404030301010803" pitchFamily="18" charset="0"/>
                    <a:ea typeface="Times New Roman" panose="02020603050405020304" pitchFamily="18" charset="0"/>
                    <a:cs typeface="Times New Roman" panose="02020603050405020304" pitchFamily="18" charset="0"/>
                  </a:rPr>
                  <a:t>varianzas</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r>
                  <a:rPr lang="es-ES" dirty="0">
                    <a:latin typeface="Garamond" panose="02020404030301010803" pitchFamily="18" charset="0"/>
                    <a:ea typeface="Times New Roman" panose="02020603050405020304" pitchFamily="18" charset="0"/>
                    <a:cs typeface="Times New Roman" panose="02020603050405020304" pitchFamily="18" charset="0"/>
                  </a:rPr>
                  <a:t>se supone que se conocen, pero en su lugar se estiman a partir de los datos. Esta es una advertencia que se menciona a menudo en la metodología</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s-ES" dirty="0">
                    <a:latin typeface="Garamond" panose="02020404030301010803" pitchFamily="18" charset="0"/>
                    <a:ea typeface="Calibri" panose="020F0502020204030204" pitchFamily="34" charset="0"/>
                    <a:cs typeface="Times New Roman" panose="02020603050405020304" pitchFamily="18" charset="0"/>
                  </a:rPr>
                  <a:t>Tenga en cuenta que la obtención de estimaciones para</a:t>
                </a:r>
                <a:r>
                  <a:rPr lang="en-US" dirty="0">
                    <a:latin typeface="Garamond" panose="02020404030301010803"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𝝍</m:t>
                        </m:r>
                      </m:e>
                      <m:sub>
                        <m:r>
                          <a:rPr lang="en-US" b="1" i="1">
                            <a:latin typeface="Cambria Math" panose="02040503050406030204" pitchFamily="18" charset="0"/>
                          </a:rPr>
                          <m:t>𝒅</m:t>
                        </m:r>
                      </m:sub>
                    </m:sSub>
                  </m:oMath>
                </a14:m>
                <a:r>
                  <a:rPr lang="en-US" dirty="0">
                    <a:latin typeface="Garamond" panose="02020404030301010803" pitchFamily="18" charset="0"/>
                    <a:ea typeface="Calibri" panose="020F0502020204030204" pitchFamily="34" charset="0"/>
                    <a:cs typeface="Times New Roman" panose="02020603050405020304" pitchFamily="18" charset="0"/>
                  </a:rPr>
                  <a:t> </a:t>
                </a:r>
                <a:r>
                  <a:rPr lang="es-ES" dirty="0">
                    <a:latin typeface="Garamond" panose="02020404030301010803" pitchFamily="18" charset="0"/>
                    <a:ea typeface="Calibri" panose="020F0502020204030204" pitchFamily="34" charset="0"/>
                    <a:cs typeface="Times New Roman" panose="02020603050405020304" pitchFamily="18" charset="0"/>
                  </a:rPr>
                  <a:t>no siempre es factible, por ejemplo, cuando todos los habitantes de la zona son pobres o no son pobres o cuando la zona está representada por una sola fuente de alimentación</a:t>
                </a:r>
                <a:r>
                  <a:rPr lang="en-US" dirty="0">
                    <a:latin typeface="Garamond" panose="02020404030301010803" pitchFamily="18" charset="0"/>
                    <a:ea typeface="Calibri" panose="020F0502020204030204" pitchFamily="34" charset="0"/>
                    <a:cs typeface="Times New Roman" panose="02020603050405020304" pitchFamily="18" charset="0"/>
                  </a:rPr>
                  <a:t> </a:t>
                </a:r>
              </a:p>
              <a:p>
                <a:pPr marL="285750" indent="-285750" algn="just">
                  <a:lnSpc>
                    <a:spcPct val="115000"/>
                  </a:lnSpc>
                  <a:spcAft>
                    <a:spcPts val="800"/>
                  </a:spcAft>
                  <a:buFont typeface="Arial" panose="020B0604020202020204" pitchFamily="34" charset="0"/>
                  <a:buChar char="•"/>
                </a:pPr>
                <a:r>
                  <a:rPr lang="es-ES" dirty="0">
                    <a:latin typeface="Garamond" panose="02020404030301010803" pitchFamily="18" charset="0"/>
                    <a:ea typeface="Calibri" panose="020F0502020204030204" pitchFamily="34" charset="0"/>
                    <a:cs typeface="Times New Roman" panose="02020603050405020304" pitchFamily="18" charset="0"/>
                  </a:rPr>
                  <a:t>El estimador MSE de Prasad-Rao (Prasad y Rao 1990) es aproximadamente insesgado bajo el modelo con normalidad, pero no es insesgado por diseño para un área dada</a:t>
                </a:r>
                <a:r>
                  <a:rPr lang="en-US" dirty="0">
                    <a:latin typeface="Garamond" panose="02020404030301010803" pitchFamily="18" charset="0"/>
                    <a:ea typeface="Calibri" panose="020F0502020204030204" pitchFamily="34" charset="0"/>
                    <a:cs typeface="Times New Roman" panose="02020603050405020304" pitchFamily="18" charset="0"/>
                  </a:rPr>
                  <a:t>.</a:t>
                </a:r>
              </a:p>
              <a:p>
                <a:pPr marL="285750" indent="-285750" algn="just">
                  <a:lnSpc>
                    <a:spcPct val="115000"/>
                  </a:lnSpc>
                  <a:spcAft>
                    <a:spcPts val="800"/>
                  </a:spcAft>
                  <a:buFont typeface="Arial" panose="020B0604020202020204" pitchFamily="34" charset="0"/>
                  <a:buChar char="•"/>
                </a:pPr>
                <a:r>
                  <a:rPr lang="es-ES" dirty="0">
                    <a:latin typeface="Garamond" panose="02020404030301010803" pitchFamily="18" charset="0"/>
                    <a:ea typeface="Calibri" panose="020F0502020204030204" pitchFamily="34" charset="0"/>
                    <a:cs typeface="Times New Roman" panose="02020603050405020304" pitchFamily="18" charset="0"/>
                  </a:rPr>
                  <a:t>El modelo se ajusta solo a las áreas muestreadas, que pueden ser un número muy pequeño del número total de áreas utilizando solo una observación por área (el estimador directo). Como consecuencia, los estimadores de parámetros de modelo serán mucho menos eficientes que los obtenidos bajo modelos a nivel de unidad y, por lo tanto, se espera que las ganancias en precisión sean menores que las de los estimadores basados en modelos a nivel de unidad</a:t>
                </a:r>
                <a:r>
                  <a:rPr lang="en-US" dirty="0">
                    <a:latin typeface="Garamond" panose="02020404030301010803" pitchFamily="18" charset="0"/>
                    <a:ea typeface="Calibri" panose="020F0502020204030204" pitchFamily="34" charset="0"/>
                    <a:cs typeface="Times New Roman" panose="02020603050405020304" pitchFamily="18" charset="0"/>
                  </a:rPr>
                  <a:t>.</a:t>
                </a:r>
              </a:p>
              <a:p>
                <a:pPr marL="285750" indent="-285750" algn="just">
                  <a:lnSpc>
                    <a:spcPct val="115000"/>
                  </a:lnSpc>
                  <a:spcAft>
                    <a:spcPts val="800"/>
                  </a:spcAft>
                  <a:buFont typeface="Arial" panose="020B0604020202020204" pitchFamily="34" charset="0"/>
                  <a:buChar char="•"/>
                </a:pPr>
                <a:r>
                  <a:rPr lang="es-ES" dirty="0">
                    <a:latin typeface="Garamond" panose="02020404030301010803" pitchFamily="18" charset="0"/>
                    <a:ea typeface="Calibri" panose="020F0502020204030204" pitchFamily="34" charset="0"/>
                    <a:cs typeface="Times New Roman" panose="02020603050405020304" pitchFamily="18" charset="0"/>
                  </a:rPr>
                  <a:t>Cada indicador necesita su propio modelo</a:t>
                </a:r>
                <a:r>
                  <a:rPr lang="en-US" dirty="0">
                    <a:latin typeface="Garamond" panose="02020404030301010803" pitchFamily="18" charset="0"/>
                    <a:ea typeface="Calibri" panose="020F0502020204030204" pitchFamily="34" charset="0"/>
                    <a:cs typeface="Times New Roman" panose="02020603050405020304" pitchFamily="18" charset="0"/>
                  </a:rPr>
                  <a:t>.</a:t>
                </a:r>
              </a:p>
              <a:p>
                <a:pPr marL="285750" indent="-285750" algn="just">
                  <a:lnSpc>
                    <a:spcPct val="115000"/>
                  </a:lnSpc>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33265" y="1500394"/>
                <a:ext cx="11282705" cy="5152693"/>
              </a:xfrm>
              <a:prstGeom prst="rect">
                <a:avLst/>
              </a:prstGeom>
              <a:blipFill>
                <a:blip r:embed="rId3"/>
                <a:stretch>
                  <a:fillRect l="-324" r="-486"/>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08EB2985-2A5B-3744-6F27-56F13CA730E6}"/>
              </a:ext>
            </a:extLst>
          </p:cNvPr>
          <p:cNvSpPr/>
          <p:nvPr/>
        </p:nvSpPr>
        <p:spPr bwMode="auto">
          <a:xfrm>
            <a:off x="3111480" y="3316119"/>
            <a:ext cx="3152775" cy="36195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lang="en-US" sz="1300" dirty="0">
                <a:latin typeface="Trebuchet MS" pitchFamily="34" charset="0"/>
                <a:cs typeface="Times New Roman" pitchFamily="18" charset="0"/>
              </a:rPr>
              <a:t>Como </a:t>
            </a:r>
            <a:r>
              <a:rPr lang="en-US" sz="1300" dirty="0" err="1">
                <a:latin typeface="Trebuchet MS" pitchFamily="34" charset="0"/>
                <a:cs typeface="Times New Roman" pitchFamily="18" charset="0"/>
              </a:rPr>
              <a:t>solucionar</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Tree>
    <p:extLst>
      <p:ext uri="{BB962C8B-B14F-4D97-AF65-F5344CB8AC3E}">
        <p14:creationId xmlns:p14="http://schemas.microsoft.com/office/powerpoint/2010/main" val="14263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2800" b="1" dirty="0">
                <a:latin typeface="Garamond" panose="02020404030301010803" pitchFamily="18" charset="0"/>
              </a:rPr>
              <a:t>Mapa de la pobreza - Fay </a:t>
            </a:r>
            <a:r>
              <a:rPr lang="es-ES" sz="2800" b="1" dirty="0" err="1">
                <a:latin typeface="Garamond" panose="02020404030301010803" pitchFamily="18" charset="0"/>
              </a:rPr>
              <a:t>Herriot</a:t>
            </a:r>
            <a:r>
              <a:rPr lang="es-ES" sz="2800" b="1" dirty="0">
                <a:latin typeface="Garamond" panose="02020404030301010803" pitchFamily="18" charset="0"/>
              </a:rPr>
              <a:t> Estimaciones de pobreza por distrito (deciles)</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pic>
        <p:nvPicPr>
          <p:cNvPr id="3" name="Picture 2">
            <a:extLst>
              <a:ext uri="{FF2B5EF4-FFF2-40B4-BE49-F238E27FC236}">
                <a16:creationId xmlns:a16="http://schemas.microsoft.com/office/drawing/2014/main" id="{ED09E50D-520C-8887-EB28-692C46813822}"/>
              </a:ext>
            </a:extLst>
          </p:cNvPr>
          <p:cNvPicPr>
            <a:picLocks noChangeAspect="1"/>
          </p:cNvPicPr>
          <p:nvPr/>
        </p:nvPicPr>
        <p:blipFill>
          <a:blip r:embed="rId3"/>
          <a:stretch>
            <a:fillRect/>
          </a:stretch>
        </p:blipFill>
        <p:spPr>
          <a:xfrm>
            <a:off x="1209157" y="1399642"/>
            <a:ext cx="4337180" cy="4956711"/>
          </a:xfrm>
          <a:prstGeom prst="rect">
            <a:avLst/>
          </a:prstGeom>
        </p:spPr>
      </p:pic>
      <p:sp>
        <p:nvSpPr>
          <p:cNvPr id="10" name="TextBox 9">
            <a:extLst>
              <a:ext uri="{FF2B5EF4-FFF2-40B4-BE49-F238E27FC236}">
                <a16:creationId xmlns:a16="http://schemas.microsoft.com/office/drawing/2014/main" id="{77CA846E-FCFF-8E1B-2870-C00F30D0C3C5}"/>
              </a:ext>
            </a:extLst>
          </p:cNvPr>
          <p:cNvSpPr txBox="1"/>
          <p:nvPr/>
        </p:nvSpPr>
        <p:spPr>
          <a:xfrm>
            <a:off x="6011183" y="1674673"/>
            <a:ext cx="4616384" cy="1754326"/>
          </a:xfrm>
          <a:prstGeom prst="rect">
            <a:avLst/>
          </a:prstGeom>
          <a:noFill/>
        </p:spPr>
        <p:txBody>
          <a:bodyPr wrap="square">
            <a:spAutoFit/>
          </a:bodyPr>
          <a:lstStyle/>
          <a:p>
            <a:r>
              <a:rPr lang="es-ES" dirty="0">
                <a:latin typeface="Garamond" panose="02020404030301010803" pitchFamily="18" charset="0"/>
                <a:ea typeface="Times New Roman" panose="02020603050405020304" pitchFamily="18" charset="0"/>
                <a:cs typeface="Times New Roman" panose="02020603050405020304" pitchFamily="18" charset="0"/>
              </a:rPr>
              <a:t>El mapa de pobreza correspondiente a 2016/17 para Ghana, a nivel de distrito.</a:t>
            </a:r>
          </a:p>
          <a:p>
            <a:r>
              <a:rPr lang="es-ES" dirty="0">
                <a:latin typeface="Garamond" panose="02020404030301010803" pitchFamily="18" charset="0"/>
                <a:ea typeface="Times New Roman" panose="02020603050405020304" pitchFamily="18" charset="0"/>
                <a:cs typeface="Times New Roman" panose="02020603050405020304" pitchFamily="18" charset="0"/>
              </a:rPr>
              <a:t>
Nota: Estimaciones de la pobreza a nivel de área pequeña obtenidas a partir de un modelo de Fay </a:t>
            </a:r>
            <a:r>
              <a:rPr lang="es-ES" dirty="0" err="1">
                <a:latin typeface="Garamond" panose="02020404030301010803" pitchFamily="18" charset="0"/>
                <a:ea typeface="Times New Roman" panose="02020603050405020304" pitchFamily="18" charset="0"/>
                <a:cs typeface="Times New Roman" panose="02020603050405020304" pitchFamily="18" charset="0"/>
              </a:rPr>
              <a:t>Herriot</a:t>
            </a:r>
            <a:r>
              <a:rPr lang="es-ES"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3037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a:solidFill>
                  <a:schemeClr val="tx1">
                    <a:lumMod val="90000"/>
                    <a:lumOff val="10000"/>
                  </a:schemeClr>
                </a:solidFill>
                <a:latin typeface="Garamond" panose="02020404030301010803" pitchFamily="18" charset="0"/>
              </a:rPr>
              <a:t>Ejemplo: Liberia 2016</a:t>
            </a:r>
            <a:endParaRPr lang="en-US" sz="2400" b="1"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17612" y="1289222"/>
            <a:ext cx="3389376" cy="543225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s-ES" sz="1600" dirty="0">
                <a:latin typeface="Garamond" panose="02020404030301010803" pitchFamily="18" charset="0"/>
              </a:rPr>
              <a:t>El SAE a nivel de unidad no era posible</a:t>
            </a:r>
            <a:endParaRPr lang="en-US" sz="1600" dirty="0">
              <a:latin typeface="Garamond" panose="02020404030301010803" pitchFamily="18" charset="0"/>
            </a:endParaRPr>
          </a:p>
          <a:p>
            <a:pPr marL="742950" lvl="1" indent="-285750">
              <a:spcAft>
                <a:spcPts val="600"/>
              </a:spcAft>
              <a:buFont typeface="Arial" panose="020B0604020202020204" pitchFamily="34" charset="0"/>
              <a:buChar char="•"/>
            </a:pPr>
            <a:r>
              <a:rPr lang="es-ES" sz="1600" dirty="0">
                <a:latin typeface="Garamond" panose="02020404030301010803" pitchFamily="18" charset="0"/>
              </a:rPr>
              <a:t>La encuesta de Liberia es de 2016</a:t>
            </a:r>
            <a:r>
              <a:rPr lang="en-US" sz="1600" dirty="0">
                <a:latin typeface="Garamond" panose="02020404030301010803" pitchFamily="18" charset="0"/>
              </a:rPr>
              <a:t>, </a:t>
            </a:r>
            <a:r>
              <a:rPr lang="en-US" sz="1600" dirty="0" err="1">
                <a:latin typeface="Garamond" panose="02020404030301010803" pitchFamily="18" charset="0"/>
              </a:rPr>
              <a:t>el</a:t>
            </a:r>
            <a:r>
              <a:rPr lang="en-US" sz="1600" dirty="0">
                <a:latin typeface="Garamond" panose="02020404030301010803" pitchFamily="18" charset="0"/>
              </a:rPr>
              <a:t> censo del 2008</a:t>
            </a:r>
          </a:p>
          <a:p>
            <a:pPr marL="285750" indent="-285750">
              <a:spcAft>
                <a:spcPts val="600"/>
              </a:spcAft>
              <a:buFont typeface="Arial" panose="020B0604020202020204" pitchFamily="34" charset="0"/>
              <a:buChar char="•"/>
            </a:pPr>
            <a:r>
              <a:rPr lang="es-ES" sz="1600" dirty="0">
                <a:latin typeface="Garamond" panose="02020404030301010803" pitchFamily="18" charset="0"/>
              </a:rPr>
              <a:t>Modelamos la distribución espacial de la pobreza en el año de la encuesta correspondiente</a:t>
            </a:r>
            <a:endParaRPr lang="en-US" sz="1600" dirty="0">
              <a:latin typeface="Garamond" panose="02020404030301010803" pitchFamily="18" charset="0"/>
            </a:endParaRPr>
          </a:p>
          <a:p>
            <a:pPr marL="285750" indent="-285750">
              <a:spcAft>
                <a:spcPts val="600"/>
              </a:spcAft>
              <a:buFont typeface="Arial" panose="020B0604020202020204" pitchFamily="34" charset="0"/>
              <a:buChar char="•"/>
            </a:pPr>
            <a:r>
              <a:rPr lang="es-ES" sz="1600" dirty="0">
                <a:latin typeface="Garamond" panose="02020404030301010803" pitchFamily="18" charset="0"/>
              </a:rPr>
              <a:t>El método es ideal para los años fuera del censo, pero dado que usamos menos información para el modelo, produce estimaciones más ruidosas que los SAE a nivel de unidad</a:t>
            </a:r>
            <a:endParaRPr lang="en-US" sz="1600" dirty="0">
              <a:latin typeface="Garamond" panose="02020404030301010803" pitchFamily="18" charset="0"/>
            </a:endParaRPr>
          </a:p>
          <a:p>
            <a:pPr marL="285750" indent="-285750">
              <a:spcAft>
                <a:spcPts val="600"/>
              </a:spcAft>
              <a:buFont typeface="Arial" panose="020B0604020202020204" pitchFamily="34" charset="0"/>
              <a:buChar char="•"/>
            </a:pPr>
            <a:r>
              <a:rPr lang="es-ES" sz="1600" dirty="0">
                <a:latin typeface="Garamond" panose="02020404030301010803" pitchFamily="18" charset="0"/>
              </a:rPr>
              <a:t>Cuando los datos están disponibles a un nivel inferior al que se presenta en el informe, las estimaciones de FH se pueden agregar a niveles más altos con la MSE estimada correspondiente</a:t>
            </a:r>
            <a:endParaRPr lang="en-US" sz="1600"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279930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a:latin typeface="Garamond" panose="02020404030301010803" pitchFamily="18" charset="0"/>
              </a:rPr>
              <a:t>Referencias principales para la estimación de áreas pequeñas a nivel de área</a:t>
            </a:r>
            <a:endParaRPr lang="en-US" sz="2800" b="1" dirty="0">
              <a:latin typeface="Garamond" panose="02020404030301010803" pitchFamily="18" charset="0"/>
            </a:endParaRPr>
          </a:p>
        </p:txBody>
      </p:sp>
      <p:sp>
        <p:nvSpPr>
          <p:cNvPr id="3" name="Content Placeholder 2"/>
          <p:cNvSpPr>
            <a:spLocks noGrp="1"/>
          </p:cNvSpPr>
          <p:nvPr>
            <p:ph type="body" sz="quarter" idx="13"/>
          </p:nvPr>
        </p:nvSpPr>
        <p:spPr>
          <a:xfrm>
            <a:off x="475914" y="1400441"/>
            <a:ext cx="11350326" cy="5043901"/>
          </a:xfrm>
        </p:spPr>
        <p:txBody>
          <a:bodyPr>
            <a:noAutofit/>
          </a:bodyPr>
          <a:lstStyle/>
          <a:p>
            <a:pPr lvl="2">
              <a:spcBef>
                <a:spcPts val="1200"/>
              </a:spcBef>
            </a:pP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Fay III, R. E., &amp; Herriot, R. A. (1979). Estimates of income for small places: an application of James-Stein procedures to census data. </a:t>
            </a:r>
            <a:r>
              <a:rPr lang="en-US" sz="2000" b="0" i="1" dirty="0">
                <a:solidFill>
                  <a:schemeClr val="tx1">
                    <a:lumMod val="90000"/>
                    <a:lumOff val="10000"/>
                  </a:schemeClr>
                </a:solidFill>
                <a:effectLst/>
                <a:latin typeface="Arial" panose="020B0604020202020204" pitchFamily="34" charset="0"/>
              </a:rPr>
              <a:t>Journal of the American Statistical Association</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74</a:t>
            </a:r>
            <a:r>
              <a:rPr lang="en-US" sz="2000" b="0" i="0" dirty="0">
                <a:solidFill>
                  <a:schemeClr val="tx1">
                    <a:lumMod val="90000"/>
                    <a:lumOff val="10000"/>
                  </a:schemeClr>
                </a:solidFill>
                <a:effectLst/>
                <a:latin typeface="Arial" panose="020B0604020202020204" pitchFamily="34" charset="0"/>
              </a:rPr>
              <a:t>(366a), 269-277.</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Rao, J. N., &amp; Molina, I. (2015). </a:t>
            </a:r>
            <a:r>
              <a:rPr lang="en-US" sz="2000" b="0" i="1" dirty="0">
                <a:solidFill>
                  <a:schemeClr val="tx1">
                    <a:lumMod val="90000"/>
                    <a:lumOff val="10000"/>
                  </a:schemeClr>
                </a:solidFill>
                <a:effectLst/>
                <a:latin typeface="Arial" panose="020B0604020202020204" pitchFamily="34" charset="0"/>
              </a:rPr>
              <a:t>Small area estimation</a:t>
            </a:r>
            <a:r>
              <a:rPr lang="en-US" sz="2000" b="0" i="0" dirty="0">
                <a:solidFill>
                  <a:schemeClr val="tx1">
                    <a:lumMod val="90000"/>
                    <a:lumOff val="10000"/>
                  </a:schemeClr>
                </a:solidFill>
                <a:effectLst/>
                <a:latin typeface="Arial" panose="020B0604020202020204" pitchFamily="34" charset="0"/>
              </a:rPr>
              <a:t>. John Wiley &amp; Sons.</a:t>
            </a: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err="1">
                <a:solidFill>
                  <a:schemeClr val="tx1">
                    <a:lumMod val="90000"/>
                    <a:lumOff val="10000"/>
                  </a:schemeClr>
                </a:solidFill>
                <a:effectLst/>
                <a:latin typeface="Arial" panose="020B0604020202020204" pitchFamily="34" charset="0"/>
              </a:rPr>
              <a:t>Pfeffermann</a:t>
            </a:r>
            <a:r>
              <a:rPr lang="en-US" sz="2000" b="0" i="0" dirty="0">
                <a:solidFill>
                  <a:schemeClr val="tx1">
                    <a:lumMod val="90000"/>
                    <a:lumOff val="10000"/>
                  </a:schemeClr>
                </a:solidFill>
                <a:effectLst/>
                <a:latin typeface="Arial" panose="020B0604020202020204" pitchFamily="34" charset="0"/>
              </a:rPr>
              <a:t>, D. (2013). New Important Developments in Small Area Estimation. </a:t>
            </a:r>
            <a:r>
              <a:rPr lang="en-US" sz="2000" b="0" i="1" dirty="0">
                <a:solidFill>
                  <a:schemeClr val="tx1">
                    <a:lumMod val="90000"/>
                    <a:lumOff val="10000"/>
                  </a:schemeClr>
                </a:solidFill>
                <a:effectLst/>
                <a:latin typeface="Arial" panose="020B0604020202020204" pitchFamily="34" charset="0"/>
              </a:rPr>
              <a:t>Statistical Science</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28</a:t>
            </a:r>
            <a:r>
              <a:rPr lang="en-US" sz="2000" b="0" i="0" dirty="0">
                <a:solidFill>
                  <a:schemeClr val="tx1">
                    <a:lumMod val="90000"/>
                    <a:lumOff val="10000"/>
                  </a:schemeClr>
                </a:solidFill>
                <a:effectLst/>
                <a:latin typeface="Arial" panose="020B0604020202020204" pitchFamily="34" charset="0"/>
              </a:rPr>
              <a:t>(1), 40-68.</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Corral, P., Molina, I., Cojocaru, A., &amp; Segovia, S. (2022). Guidelines to Small Area Estimation for Poverty Mapping.</a:t>
            </a:r>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err="1">
                <a:solidFill>
                  <a:schemeClr val="tx1">
                    <a:lumMod val="90000"/>
                    <a:lumOff val="10000"/>
                  </a:schemeClr>
                </a:solidFill>
                <a:latin typeface="Garamond" panose="02020404030301010803" pitchFamily="18" charset="0"/>
              </a:rPr>
              <a:t>Insesgado</a:t>
            </a:r>
            <a:r>
              <a:rPr lang="en-US" sz="2600" b="1" dirty="0">
                <a:solidFill>
                  <a:schemeClr val="tx1">
                    <a:lumMod val="90000"/>
                    <a:lumOff val="10000"/>
                  </a:schemeClr>
                </a:solidFill>
                <a:latin typeface="Garamond" panose="02020404030301010803" pitchFamily="18" charset="0"/>
              </a:rPr>
              <a:t> </a:t>
            </a:r>
            <a:r>
              <a:rPr lang="en-US" sz="2600" b="1" dirty="0" err="1">
                <a:solidFill>
                  <a:schemeClr val="tx1">
                    <a:lumMod val="90000"/>
                    <a:lumOff val="10000"/>
                  </a:schemeClr>
                </a:solidFill>
                <a:latin typeface="Garamond" panose="02020404030301010803" pitchFamily="18" charset="0"/>
              </a:rPr>
              <a:t>pero</a:t>
            </a:r>
            <a:r>
              <a:rPr lang="en-US" sz="2600" b="1" dirty="0">
                <a:solidFill>
                  <a:schemeClr val="tx1">
                    <a:lumMod val="90000"/>
                    <a:lumOff val="10000"/>
                  </a:schemeClr>
                </a:solidFill>
                <a:latin typeface="Garamond" panose="02020404030301010803" pitchFamily="18" charset="0"/>
              </a:rPr>
              <a:t> </a:t>
            </a:r>
            <a:r>
              <a:rPr lang="en-US" sz="2600" b="1" dirty="0" err="1">
                <a:solidFill>
                  <a:schemeClr val="tx1">
                    <a:lumMod val="90000"/>
                    <a:lumOff val="10000"/>
                  </a:schemeClr>
                </a:solidFill>
                <a:latin typeface="Garamond" panose="02020404030301010803" pitchFamily="18" charset="0"/>
              </a:rPr>
              <a:t>ruidoso</a:t>
            </a:r>
            <a:endParaRPr lang="en-US" sz="2600" b="1" dirty="0">
              <a:solidFill>
                <a:schemeClr val="tx1">
                  <a:lumMod val="90000"/>
                  <a:lumOff val="10000"/>
                </a:schemeClr>
              </a:solidFill>
              <a:latin typeface="Garamond" panose="02020404030301010803" pitchFamily="18" charset="0"/>
            </a:endParaRPr>
          </a:p>
        </p:txBody>
      </p:sp>
      <p:pic>
        <p:nvPicPr>
          <p:cNvPr id="6" name="Picture 5">
            <a:extLst>
              <a:ext uri="{FF2B5EF4-FFF2-40B4-BE49-F238E27FC236}">
                <a16:creationId xmlns:a16="http://schemas.microsoft.com/office/drawing/2014/main" id="{25A4DCFF-F3C6-ABC5-721C-B8F784F14127}"/>
              </a:ext>
            </a:extLst>
          </p:cNvPr>
          <p:cNvPicPr>
            <a:picLocks noChangeAspect="1"/>
          </p:cNvPicPr>
          <p:nvPr/>
        </p:nvPicPr>
        <p:blipFill>
          <a:blip r:embed="rId3"/>
          <a:stretch>
            <a:fillRect/>
          </a:stretch>
        </p:blipFill>
        <p:spPr>
          <a:xfrm>
            <a:off x="2" y="1901713"/>
            <a:ext cx="5765990" cy="4185283"/>
          </a:xfrm>
          <a:prstGeom prst="rect">
            <a:avLst/>
          </a:prstGeom>
        </p:spPr>
      </p:pic>
      <p:pic>
        <p:nvPicPr>
          <p:cNvPr id="10" name="Picture 9">
            <a:extLst>
              <a:ext uri="{FF2B5EF4-FFF2-40B4-BE49-F238E27FC236}">
                <a16:creationId xmlns:a16="http://schemas.microsoft.com/office/drawing/2014/main" id="{03241876-C1BB-C9FA-3AB8-75C9BB3A0750}"/>
              </a:ext>
            </a:extLst>
          </p:cNvPr>
          <p:cNvPicPr>
            <a:picLocks noChangeAspect="1"/>
          </p:cNvPicPr>
          <p:nvPr/>
        </p:nvPicPr>
        <p:blipFill>
          <a:blip r:embed="rId4"/>
          <a:stretch>
            <a:fillRect/>
          </a:stretch>
        </p:blipFill>
        <p:spPr>
          <a:xfrm>
            <a:off x="5765992" y="1748986"/>
            <a:ext cx="5765991" cy="4185284"/>
          </a:xfrm>
          <a:prstGeom prst="rect">
            <a:avLst/>
          </a:prstGeom>
        </p:spPr>
      </p:pic>
      <p:sp>
        <p:nvSpPr>
          <p:cNvPr id="12" name="Rectangle: Rounded Corners 11">
            <a:hlinkClick r:id="rId5" action="ppaction://hlinksldjump"/>
            <a:extLst>
              <a:ext uri="{FF2B5EF4-FFF2-40B4-BE49-F238E27FC236}">
                <a16:creationId xmlns:a16="http://schemas.microsoft.com/office/drawing/2014/main" id="{B64EC650-B3C2-35F9-F2FA-37EB035636E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3001521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s-ES" sz="2600" b="1">
                <a:solidFill>
                  <a:schemeClr val="tx1">
                    <a:lumMod val="90000"/>
                    <a:lumOff val="10000"/>
                  </a:schemeClr>
                </a:solidFill>
                <a:latin typeface="Garamond" panose="02020404030301010803" pitchFamily="18" charset="0"/>
              </a:rPr>
              <a:t>XGBoost funciona casi tan bien como los modelos a nivel de unidad, pero depende de los datos utilizados para modelar las tasas de pobreza</a:t>
            </a:r>
            <a:endParaRPr lang="en-US" sz="2600" b="1" dirty="0">
              <a:solidFill>
                <a:schemeClr val="tx1">
                  <a:lumMod val="90000"/>
                  <a:lumOff val="10000"/>
                </a:schemeClr>
              </a:solidFill>
              <a:latin typeface="Garamond" panose="02020404030301010803" pitchFamily="18" charset="0"/>
            </a:endParaRPr>
          </a:p>
        </p:txBody>
      </p:sp>
      <p:sp>
        <p:nvSpPr>
          <p:cNvPr id="12" name="Rectangle: Rounded Corners 11">
            <a:hlinkClick r:id="rId3" action="ppaction://hlinksldjump"/>
            <a:extLst>
              <a:ext uri="{FF2B5EF4-FFF2-40B4-BE49-F238E27FC236}">
                <a16:creationId xmlns:a16="http://schemas.microsoft.com/office/drawing/2014/main" id="{B64EC650-B3C2-35F9-F2FA-37EB035636EF}"/>
              </a:ext>
            </a:extLst>
          </p:cNvPr>
          <p:cNvSpPr/>
          <p:nvPr/>
        </p:nvSpPr>
        <p:spPr bwMode="auto">
          <a:xfrm>
            <a:off x="5513738" y="1303291"/>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pic>
        <p:nvPicPr>
          <p:cNvPr id="4" name="Picture 3">
            <a:extLst>
              <a:ext uri="{FF2B5EF4-FFF2-40B4-BE49-F238E27FC236}">
                <a16:creationId xmlns:a16="http://schemas.microsoft.com/office/drawing/2014/main" id="{AA307A24-4085-924D-A09B-DD1DDC81826A}"/>
              </a:ext>
            </a:extLst>
          </p:cNvPr>
          <p:cNvPicPr>
            <a:picLocks noChangeAspect="1"/>
          </p:cNvPicPr>
          <p:nvPr/>
        </p:nvPicPr>
        <p:blipFill>
          <a:blip r:embed="rId4"/>
          <a:stretch>
            <a:fillRect/>
          </a:stretch>
        </p:blipFill>
        <p:spPr>
          <a:xfrm>
            <a:off x="646970" y="1757539"/>
            <a:ext cx="5275513" cy="3889931"/>
          </a:xfrm>
          <a:prstGeom prst="rect">
            <a:avLst/>
          </a:prstGeom>
        </p:spPr>
      </p:pic>
      <p:pic>
        <p:nvPicPr>
          <p:cNvPr id="7" name="Picture 6">
            <a:extLst>
              <a:ext uri="{FF2B5EF4-FFF2-40B4-BE49-F238E27FC236}">
                <a16:creationId xmlns:a16="http://schemas.microsoft.com/office/drawing/2014/main" id="{02DDD63D-4771-4BE8-C605-EF07C5380238}"/>
              </a:ext>
            </a:extLst>
          </p:cNvPr>
          <p:cNvPicPr>
            <a:picLocks noChangeAspect="1"/>
          </p:cNvPicPr>
          <p:nvPr/>
        </p:nvPicPr>
        <p:blipFill>
          <a:blip r:embed="rId5"/>
          <a:stretch>
            <a:fillRect/>
          </a:stretch>
        </p:blipFill>
        <p:spPr>
          <a:xfrm>
            <a:off x="6269517" y="1757539"/>
            <a:ext cx="5275513" cy="3768878"/>
          </a:xfrm>
          <a:prstGeom prst="rect">
            <a:avLst/>
          </a:prstGeom>
        </p:spPr>
      </p:pic>
      <p:sp>
        <p:nvSpPr>
          <p:cNvPr id="9" name="TextBox 8">
            <a:extLst>
              <a:ext uri="{FF2B5EF4-FFF2-40B4-BE49-F238E27FC236}">
                <a16:creationId xmlns:a16="http://schemas.microsoft.com/office/drawing/2014/main" id="{46CDBD61-A6AA-910A-57F5-76C70B59A123}"/>
              </a:ext>
            </a:extLst>
          </p:cNvPr>
          <p:cNvSpPr txBox="1"/>
          <p:nvPr/>
        </p:nvSpPr>
        <p:spPr>
          <a:xfrm>
            <a:off x="777288" y="6078537"/>
            <a:ext cx="86993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2345"/>
                </a:solidFill>
                <a:effectLst/>
                <a:uLnTx/>
                <a:uFillTx/>
                <a:latin typeface="Arial"/>
                <a:ea typeface="+mn-ea"/>
                <a:cs typeface="+mn-cs"/>
              </a:rPr>
              <a:t>Mexican Intercensal Survey 2015 was used as a census for design-based simulation based on 500 samples.</a:t>
            </a:r>
          </a:p>
        </p:txBody>
      </p:sp>
      <p:sp>
        <p:nvSpPr>
          <p:cNvPr id="11" name="TextBox 10">
            <a:extLst>
              <a:ext uri="{FF2B5EF4-FFF2-40B4-BE49-F238E27FC236}">
                <a16:creationId xmlns:a16="http://schemas.microsoft.com/office/drawing/2014/main" id="{75D11FB6-729F-1C6A-8325-E9D8CF645D83}"/>
              </a:ext>
            </a:extLst>
          </p:cNvPr>
          <p:cNvSpPr txBox="1"/>
          <p:nvPr/>
        </p:nvSpPr>
        <p:spPr>
          <a:xfrm>
            <a:off x="705959" y="5653755"/>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and Segovia</a:t>
            </a:r>
            <a:r>
              <a:rPr lang="en-US" sz="1400" i="1" dirty="0">
                <a:solidFill>
                  <a:srgbClr val="002345"/>
                </a:solidFill>
                <a:latin typeface="Arial"/>
              </a:rPr>
              <a:t> </a:t>
            </a:r>
            <a:r>
              <a:rPr kumimoji="0" lang="en-US" sz="1400" b="0" i="1" u="none" strike="noStrike" kern="1200" cap="none" spc="0" normalizeH="0" baseline="0" noProof="0" dirty="0">
                <a:ln>
                  <a:noFill/>
                </a:ln>
                <a:solidFill>
                  <a:srgbClr val="002345"/>
                </a:solidFill>
                <a:effectLst/>
                <a:uLnTx/>
                <a:uFillTx/>
                <a:latin typeface="Arial"/>
                <a:ea typeface="+mn-ea"/>
                <a:cs typeface="+mn-cs"/>
              </a:rPr>
              <a:t>(2023)</a:t>
            </a:r>
          </a:p>
        </p:txBody>
      </p:sp>
    </p:spTree>
    <p:extLst>
      <p:ext uri="{BB962C8B-B14F-4D97-AF65-F5344CB8AC3E}">
        <p14:creationId xmlns:p14="http://schemas.microsoft.com/office/powerpoint/2010/main" val="163809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800" b="1">
                <a:latin typeface="Garamond" panose="02020404030301010803" pitchFamily="18" charset="0"/>
              </a:rPr>
              <a:t>Fay-Harriot – Varianza de muestreo (1/2)</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671804" y="1427585"/>
                <a:ext cx="10938242" cy="4105468"/>
              </a:xfrm>
            </p:spPr>
            <p:txBody>
              <a:bodyPr>
                <a:noAutofit/>
              </a:bodyPr>
              <a:lstStyle/>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Una ventaja de la Encuesta de Niveles de Vida de Ghana es que la gran mayoría de los distritos del país a partir de 2016/17 están incluidos</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Como resultado, las estimaciones para la mayoría de los distritos del país se benefician de la información disponible en la encuesta.</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Sin embargo, hay muchos distritos que se muestrean para los cuales no es posible estimar la varianza muestral de la ubicación debido a tasas de pobreza iguales a cero o 1, o debido a que el distrito está compuesto por una sola PSU</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La práctica común en la literatura de estimación de áreas pequeñas es implementar modelos de varianza muestral</a:t>
                </a:r>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El modelo que aquí se propone es una adaptación de </a:t>
                </a:r>
                <a:r>
                  <a:rPr lang="es-ES" sz="1800" dirty="0" err="1">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You</a:t>
                </a: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 y </a:t>
                </a:r>
                <a:r>
                  <a:rPr lang="es-ES" sz="1800" dirty="0" err="1">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Hidiroglou</a:t>
                </a: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 (2012) como se muestra en </a:t>
                </a:r>
                <a:r>
                  <a:rPr lang="es-ES" sz="1800" dirty="0" err="1">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Hidiroglou</a:t>
                </a: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 Beaumont y </a:t>
                </a:r>
                <a:r>
                  <a:rPr lang="es-ES" sz="1800" dirty="0" err="1">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Yung</a:t>
                </a: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 (2019)</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𝒍𝒐𝒈</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err="1">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donde</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𝑵</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𝜳</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y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son </a:t>
                </a:r>
                <a:r>
                  <a:rPr lang="en-US" sz="1800" dirty="0" err="1">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coeficientes</a:t>
                </a:r>
                <a:r>
                  <a:rPr lang="en-U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 de OLS</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y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son variables explicativas utilizadas en el modelo</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endParaRPr lang="en-US" dirty="0">
                  <a:solidFill>
                    <a:schemeClr val="accent4"/>
                  </a:solidFill>
                </a:endParaRPr>
              </a:p>
            </p:txBody>
          </p:sp>
        </mc:Choice>
        <mc:Fallback>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671804" y="1427585"/>
                <a:ext cx="10938242" cy="4105468"/>
              </a:xfrm>
              <a:blipFill>
                <a:blip r:embed="rId3"/>
                <a:stretch>
                  <a:fillRect l="-1281" t="-1187" r="-1783" b="-3412"/>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B02E9F84-D14A-C0DF-4329-D8CFF996405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14829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fontScale="92500" lnSpcReduction="10000"/>
          </a:bodyPr>
          <a:lstStyle/>
          <a:p>
            <a:pPr marL="0" indent="0"/>
            <a:r>
              <a:rPr lang="es-ES" sz="2000" b="1" dirty="0">
                <a:solidFill>
                  <a:schemeClr val="tx1">
                    <a:lumMod val="90000"/>
                    <a:lumOff val="10000"/>
                  </a:schemeClr>
                </a:solidFill>
                <a:latin typeface="Garamond" panose="02020404030301010803" pitchFamily="18" charset="0"/>
              </a:rPr>
              <a:t>Las encuestas de hogares son las principales fuentes de indicadores de condiciones de vida, pobreza y exclusión social</a:t>
            </a:r>
            <a:r>
              <a:rPr lang="en-US" sz="2000" dirty="0">
                <a:solidFill>
                  <a:schemeClr val="tx1">
                    <a:lumMod val="90000"/>
                    <a:lumOff val="10000"/>
                  </a:schemeClr>
                </a:solidFill>
                <a:latin typeface="Garamond" panose="02020404030301010803" pitchFamily="18" charset="0"/>
              </a:rPr>
              <a:t>.</a:t>
            </a:r>
          </a:p>
          <a:p>
            <a:pPr lvl="3"/>
            <a:r>
              <a:rPr lang="es-ES" sz="2000" dirty="0">
                <a:solidFill>
                  <a:schemeClr val="tx1">
                    <a:lumMod val="90000"/>
                    <a:lumOff val="10000"/>
                  </a:schemeClr>
                </a:solidFill>
                <a:latin typeface="Garamond" panose="02020404030301010803" pitchFamily="18" charset="0"/>
              </a:rPr>
              <a:t>Proporcionar información detallada sobre múltiples indicadores de bienestar</a:t>
            </a:r>
          </a:p>
          <a:p>
            <a:pPr lvl="3"/>
            <a:r>
              <a:rPr lang="es-ES" sz="2000" dirty="0">
                <a:solidFill>
                  <a:schemeClr val="tx1">
                    <a:lumMod val="90000"/>
                    <a:lumOff val="10000"/>
                  </a:schemeClr>
                </a:solidFill>
                <a:latin typeface="Garamond" panose="02020404030301010803" pitchFamily="18" charset="0"/>
              </a:rPr>
              <a:t>Las muestras son demasiado pequeñas para ser representativas de pequeñas unidades subnacionales y no cubren todas las áreas.</a:t>
            </a:r>
            <a:endParaRPr lang="en-US" sz="2000" dirty="0">
              <a:solidFill>
                <a:schemeClr val="tx1">
                  <a:lumMod val="90000"/>
                  <a:lumOff val="10000"/>
                </a:schemeClr>
              </a:solidFill>
              <a:latin typeface="Garamond" panose="02020404030301010803" pitchFamily="18" charset="0"/>
            </a:endParaRPr>
          </a:p>
          <a:p>
            <a:pPr>
              <a:buFont typeface="Wingdings" panose="05000000000000000000" pitchFamily="2" charset="2"/>
              <a:buChar char="è"/>
            </a:pPr>
            <a:r>
              <a:rPr lang="es-ES" sz="2000" dirty="0">
                <a:solidFill>
                  <a:schemeClr val="tx1">
                    <a:lumMod val="90000"/>
                    <a:lumOff val="10000"/>
                  </a:schemeClr>
                </a:solidFill>
                <a:latin typeface="Garamond" panose="02020404030301010803" pitchFamily="18" charset="0"/>
              </a:rPr>
              <a:t>Para obtener estimaciones de la pobreza en los niveles más bajos, debemos combinar encuestas y otros datos (más grandes) para explotar las fortalezas de cada fuente de información</a:t>
            </a:r>
            <a:r>
              <a:rPr lang="en-US" sz="2000" dirty="0">
                <a:solidFill>
                  <a:schemeClr val="tx1">
                    <a:lumMod val="90000"/>
                    <a:lumOff val="10000"/>
                  </a:schemeClr>
                </a:solidFill>
                <a:latin typeface="Garamond" panose="02020404030301010803" pitchFamily="18" charset="0"/>
              </a:rPr>
              <a:t>. </a:t>
            </a:r>
          </a:p>
          <a:p>
            <a:pPr>
              <a:buFont typeface="Wingdings" panose="05000000000000000000" pitchFamily="2" charset="2"/>
              <a:buChar char="è"/>
            </a:pPr>
            <a:r>
              <a:rPr lang="es-ES" sz="2000" b="1" dirty="0">
                <a:solidFill>
                  <a:schemeClr val="tx1">
                    <a:lumMod val="90000"/>
                    <a:lumOff val="10000"/>
                  </a:schemeClr>
                </a:solidFill>
                <a:latin typeface="Garamond" panose="02020404030301010803" pitchFamily="18" charset="0"/>
              </a:rPr>
              <a:t>La estimación de áreas pequeñas </a:t>
            </a:r>
            <a:r>
              <a:rPr lang="es-ES" sz="2000" dirty="0">
                <a:solidFill>
                  <a:schemeClr val="tx1">
                    <a:lumMod val="90000"/>
                    <a:lumOff val="10000"/>
                  </a:schemeClr>
                </a:solidFill>
                <a:latin typeface="Garamond" panose="02020404030301010803" pitchFamily="18" charset="0"/>
              </a:rPr>
              <a:t>es una rama de la estadística centrada en mejorar la fiabilidad de las estimaciones y las medidas de incertidumbre asociadas para las poblaciones en las que las muestras no pueden producir estimaciones suficientemente fiables</a:t>
            </a:r>
            <a:r>
              <a:rPr lang="en-US" sz="2000" dirty="0">
                <a:solidFill>
                  <a:schemeClr val="tx1">
                    <a:lumMod val="90000"/>
                    <a:lumOff val="10000"/>
                  </a:schemeClr>
                </a:solidFill>
                <a:latin typeface="Garamond" panose="02020404030301010803" pitchFamily="18" charset="0"/>
              </a:rPr>
              <a:t>.</a:t>
            </a:r>
            <a:r>
              <a:rPr lang="en-US" sz="2000" i="0" dirty="0">
                <a:solidFill>
                  <a:schemeClr val="tx1">
                    <a:lumMod val="90000"/>
                    <a:lumOff val="10000"/>
                  </a:schemeClr>
                </a:solidFill>
                <a:effectLst/>
                <a:latin typeface="Garamond" panose="02020404030301010803" pitchFamily="18" charset="0"/>
              </a:rPr>
              <a:t> </a:t>
            </a:r>
          </a:p>
          <a:p>
            <a:pPr>
              <a:buFont typeface="Wingdings" panose="05000000000000000000" pitchFamily="2" charset="2"/>
              <a:buChar char="è"/>
            </a:pPr>
            <a:r>
              <a:rPr lang="es-ES" sz="2000" dirty="0">
                <a:solidFill>
                  <a:schemeClr val="tx1">
                    <a:lumMod val="90000"/>
                    <a:lumOff val="10000"/>
                  </a:schemeClr>
                </a:solidFill>
                <a:latin typeface="Garamond" panose="02020404030301010803" pitchFamily="18" charset="0"/>
              </a:rPr>
              <a:t>Hay dos tipos principales de SAE para la pobreza</a:t>
            </a:r>
            <a:r>
              <a:rPr lang="en-US" sz="2000" dirty="0">
                <a:solidFill>
                  <a:schemeClr val="tx1">
                    <a:lumMod val="90000"/>
                    <a:lumOff val="10000"/>
                  </a:schemeClr>
                </a:solidFill>
                <a:latin typeface="Garamond" panose="02020404030301010803" pitchFamily="18" charset="0"/>
              </a:rPr>
              <a:t>: </a:t>
            </a:r>
          </a:p>
          <a:p>
            <a:pPr lvl="3">
              <a:buFont typeface="Arial" panose="020B0604020202020204" pitchFamily="34" charset="0"/>
              <a:buChar char="•"/>
            </a:pPr>
            <a:r>
              <a:rPr lang="es-ES" sz="2000" dirty="0">
                <a:solidFill>
                  <a:schemeClr val="tx1">
                    <a:lumMod val="90000"/>
                    <a:lumOff val="10000"/>
                  </a:schemeClr>
                </a:solidFill>
                <a:latin typeface="Garamond" panose="02020404030301010803" pitchFamily="18" charset="0"/>
              </a:rPr>
              <a:t>A nivel de unidad: se intenta modelar la distribución del bienestar del hogar y a partir del bienestar simulado se estima la pobreza (</a:t>
            </a:r>
            <a:r>
              <a:rPr lang="es-ES" sz="2000" dirty="0" err="1">
                <a:solidFill>
                  <a:schemeClr val="tx1">
                    <a:lumMod val="90000"/>
                    <a:lumOff val="10000"/>
                  </a:schemeClr>
                </a:solidFill>
                <a:latin typeface="Garamond" panose="02020404030301010803" pitchFamily="18" charset="0"/>
              </a:rPr>
              <a:t>CensosEB</a:t>
            </a:r>
            <a:r>
              <a:rPr lang="es-ES" sz="2000" dirty="0">
                <a:solidFill>
                  <a:schemeClr val="tx1">
                    <a:lumMod val="90000"/>
                    <a:lumOff val="10000"/>
                  </a:schemeClr>
                </a:solidFill>
                <a:latin typeface="Garamond" panose="02020404030301010803" pitchFamily="18" charset="0"/>
              </a:rPr>
              <a:t>, EB, ELL)</a:t>
            </a:r>
          </a:p>
          <a:p>
            <a:pPr lvl="3">
              <a:buFont typeface="Arial" panose="020B0604020202020204" pitchFamily="34" charset="0"/>
              <a:buChar char="•"/>
            </a:pPr>
            <a:r>
              <a:rPr lang="es-ES" sz="2000" dirty="0">
                <a:solidFill>
                  <a:schemeClr val="tx1">
                    <a:lumMod val="90000"/>
                    <a:lumOff val="10000"/>
                  </a:schemeClr>
                </a:solidFill>
                <a:latin typeface="Garamond" panose="02020404030301010803" pitchFamily="18" charset="0"/>
              </a:rPr>
              <a:t>A nivel de área: intento de modelar la distribución espacial de la pobreza (Fay-</a:t>
            </a:r>
            <a:r>
              <a:rPr lang="es-ES" sz="2000" dirty="0" err="1">
                <a:solidFill>
                  <a:schemeClr val="tx1">
                    <a:lumMod val="90000"/>
                    <a:lumOff val="10000"/>
                  </a:schemeClr>
                </a:solidFill>
                <a:latin typeface="Garamond" panose="02020404030301010803" pitchFamily="18" charset="0"/>
              </a:rPr>
              <a:t>Herriot</a:t>
            </a:r>
            <a:r>
              <a:rPr lang="es-ES" sz="2000" dirty="0">
                <a:solidFill>
                  <a:schemeClr val="tx1">
                    <a:lumMod val="90000"/>
                    <a:lumOff val="10000"/>
                  </a:schemeClr>
                </a:solidFill>
                <a:latin typeface="Garamond" panose="02020404030301010803" pitchFamily="18" charset="0"/>
              </a:rPr>
              <a:t>, otros métodos de ML)</a:t>
            </a:r>
            <a:endParaRPr lang="en-US" sz="2000" dirty="0">
              <a:solidFill>
                <a:schemeClr val="tx1">
                  <a:lumMod val="90000"/>
                  <a:lumOff val="10000"/>
                </a:schemeClr>
              </a:solidFill>
              <a:latin typeface="Garamond" panose="02020404030301010803" pitchFamily="18" charset="0"/>
            </a:endParaRP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Wingdings" panose="05000000000000000000" pitchFamily="2" charset="2"/>
              <a:buChar char="è"/>
            </a:pPr>
            <a:endParaRPr lang="en-US" sz="22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s-ES" sz="2600" b="1">
                <a:solidFill>
                  <a:schemeClr val="tx1">
                    <a:lumMod val="90000"/>
                    <a:lumOff val="10000"/>
                  </a:schemeClr>
                </a:solidFill>
                <a:latin typeface="Garamond" panose="02020404030301010803" pitchFamily="18" charset="0"/>
              </a:rPr>
              <a:t>Introducción: ¿qué es la estimación de áreas pequeñas?</a:t>
            </a:r>
            <a:endParaRPr lang="en-US" sz="2600" b="1"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30119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(2/2)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475914" y="1380931"/>
                <a:ext cx="11292753" cy="4385388"/>
              </a:xfrm>
            </p:spPr>
            <p:txBody>
              <a:bodyPr>
                <a:noAutofit/>
              </a:bodyPr>
              <a:lstStyle/>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A partir del modelo, el estimador de</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viene dado por:</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err="1">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donde</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es dado </a:t>
                </a:r>
                <a:r>
                  <a:rPr lang="en-US" sz="1800" dirty="0" err="1">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por</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acc>
                            </m:e>
                          </m:nary>
                        </m:num>
                        <m:den>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e>
                          </m:nary>
                        </m:den>
                      </m:f>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En la presente solicitud, no se utilizan para la modelización todos los distritos en los que no se pudo estimar la varianza porque sólo se muestreó 1 área de enumeración y porque la estimación directa del distrito es igual a 0 o 1. En consecuencia, su estimación de área pequeña se compone en su totalidad de su estimador sintético</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p>
              <a:p>
                <a:pPr marL="0" marR="0" algn="just">
                  <a:lnSpc>
                    <a:spcPct val="115000"/>
                  </a:lnSpc>
                  <a:spcBef>
                    <a:spcPts val="0"/>
                  </a:spcBef>
                  <a:spcAft>
                    <a:spcPts val="800"/>
                  </a:spcAft>
                </a:pPr>
                <a:r>
                  <a:rPr lang="es-E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Para todos los demás, se utiliza la varianza muestral del distrito y en los casos en que la varianza muestral no está disponible,</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se </a:t>
                </a:r>
                <a:r>
                  <a:rPr lang="en-US" sz="1800" dirty="0" err="1">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utiliza</a:t>
                </a:r>
                <a:r>
                  <a:rPr lang="en-US" sz="1800" dirty="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a:solidFill>
                      <a:schemeClr val="accent4"/>
                    </a:solidFill>
                    <a:latin typeface="Garamond" panose="02020404030301010803" pitchFamily="18" charset="0"/>
                    <a:ea typeface="Times New Roman" panose="02020603050405020304" pitchFamily="18" charset="0"/>
                    <a:cs typeface="Times New Roman" panose="02020603050405020304" pitchFamily="18" charset="0"/>
                  </a:rPr>
                  <a:t>.</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solidFill>
                    <a:schemeClr val="accent4"/>
                  </a:solidFill>
                </a:endParaRPr>
              </a:p>
            </p:txBody>
          </p:sp>
        </mc:Choice>
        <mc:Fallback>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475914" y="1380931"/>
                <a:ext cx="11292753" cy="4385388"/>
              </a:xfrm>
              <a:blipFill>
                <a:blip r:embed="rId3"/>
                <a:stretch>
                  <a:fillRect l="-1241" t="-1113" r="-124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31F732E8-C589-5CED-C92E-6CA862165AC0}"/>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0867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s-ES" sz="2400" b="1" dirty="0">
                <a:solidFill>
                  <a:schemeClr val="tx1">
                    <a:lumMod val="90000"/>
                    <a:lumOff val="10000"/>
                  </a:schemeClr>
                </a:solidFill>
                <a:latin typeface="Garamond" panose="02020404030301010803" pitchFamily="18" charset="0"/>
              </a:rPr>
              <a:t>La sesión de hoy se centra en la estimación de áreas pequeñas cuando no tenemos acceso a un censo válido para el mapeo de la pobreza (Fay-</a:t>
            </a:r>
            <a:r>
              <a:rPr lang="es-ES" sz="2400" b="1" dirty="0" err="1">
                <a:solidFill>
                  <a:schemeClr val="tx1">
                    <a:lumMod val="90000"/>
                    <a:lumOff val="10000"/>
                  </a:schemeClr>
                </a:solidFill>
                <a:latin typeface="Garamond" panose="02020404030301010803" pitchFamily="18" charset="0"/>
              </a:rPr>
              <a:t>Herriot</a:t>
            </a:r>
            <a:r>
              <a:rPr lang="es-ES" sz="2400" b="1" dirty="0">
                <a:solidFill>
                  <a:schemeClr val="tx1">
                    <a:lumMod val="90000"/>
                    <a:lumOff val="10000"/>
                  </a:schemeClr>
                </a:solidFill>
                <a:latin typeface="Garamond" panose="02020404030301010803" pitchFamily="18" charset="0"/>
              </a:rPr>
              <a:t>)</a:t>
            </a:r>
            <a:endParaRPr lang="en-US" sz="2400" b="1" dirty="0">
              <a:solidFill>
                <a:schemeClr val="tx1">
                  <a:lumMod val="90000"/>
                  <a:lumOff val="10000"/>
                </a:schemeClr>
              </a:solidFill>
              <a:latin typeface="Garamond" panose="02020404030301010803" pitchFamily="18" charset="0"/>
            </a:endParaRPr>
          </a:p>
        </p:txBody>
      </p:sp>
      <p:sp>
        <p:nvSpPr>
          <p:cNvPr id="3" name="Content Placeholder 2"/>
          <p:cNvSpPr>
            <a:spLocks noGrp="1"/>
          </p:cNvSpPr>
          <p:nvPr>
            <p:ph type="body" sz="quarter" idx="13"/>
          </p:nvPr>
        </p:nvSpPr>
        <p:spPr>
          <a:xfrm>
            <a:off x="342979" y="1380932"/>
            <a:ext cx="11350326" cy="4898570"/>
          </a:xfrm>
        </p:spPr>
        <p:txBody>
          <a:bodyPr>
            <a:noAutofit/>
          </a:bodyPr>
          <a:lstStyle/>
          <a:p>
            <a:pPr marL="0" lvl="2" indent="0">
              <a:buNone/>
            </a:pPr>
            <a:r>
              <a:rPr lang="es-ES" sz="2000" b="1" dirty="0">
                <a:solidFill>
                  <a:schemeClr val="tx1">
                    <a:lumMod val="90000"/>
                    <a:lumOff val="10000"/>
                  </a:schemeClr>
                </a:solidFill>
                <a:latin typeface="Garamond" panose="02020404030301010803" pitchFamily="18" charset="0"/>
              </a:rPr>
              <a:t>Los modelos de Fay-</a:t>
            </a:r>
            <a:r>
              <a:rPr lang="es-ES" sz="2000" b="1" dirty="0" err="1">
                <a:solidFill>
                  <a:schemeClr val="tx1">
                    <a:lumMod val="90000"/>
                    <a:lumOff val="10000"/>
                  </a:schemeClr>
                </a:solidFill>
                <a:latin typeface="Garamond" panose="02020404030301010803" pitchFamily="18" charset="0"/>
              </a:rPr>
              <a:t>Herriot</a:t>
            </a:r>
            <a:r>
              <a:rPr lang="es-ES" sz="2000" b="1" dirty="0">
                <a:solidFill>
                  <a:schemeClr val="tx1">
                    <a:lumMod val="90000"/>
                    <a:lumOff val="10000"/>
                  </a:schemeClr>
                </a:solidFill>
                <a:latin typeface="Garamond" panose="02020404030301010803" pitchFamily="18" charset="0"/>
              </a:rPr>
              <a:t> </a:t>
            </a:r>
            <a:r>
              <a:rPr lang="es-ES" sz="2000" dirty="0">
                <a:solidFill>
                  <a:schemeClr val="tx1">
                    <a:lumMod val="90000"/>
                    <a:lumOff val="10000"/>
                  </a:schemeClr>
                </a:solidFill>
                <a:latin typeface="Garamond" panose="02020404030301010803" pitchFamily="18" charset="0"/>
              </a:rPr>
              <a:t>son el enfoque tradicional para los casos en los que no es posible acceder a los microdatos o cuando el censo y la encuesta no están alineados</a:t>
            </a:r>
            <a:endParaRPr lang="en-US" sz="2000" dirty="0">
              <a:solidFill>
                <a:schemeClr val="tx1">
                  <a:lumMod val="90000"/>
                  <a:lumOff val="10000"/>
                </a:schemeClr>
              </a:solidFill>
              <a:latin typeface="Garamond" panose="02020404030301010803" pitchFamily="18" charset="0"/>
            </a:endParaRPr>
          </a:p>
          <a:p>
            <a:pPr lvl="2"/>
            <a:r>
              <a:rPr lang="es-ES" sz="2000" dirty="0">
                <a:solidFill>
                  <a:schemeClr val="tx1">
                    <a:lumMod val="90000"/>
                    <a:lumOff val="10000"/>
                  </a:schemeClr>
                </a:solidFill>
                <a:latin typeface="Garamond" panose="02020404030301010803" pitchFamily="18" charset="0"/>
              </a:rPr>
              <a:t>Originalmente introducido para estimar el ingreso medio per cápita en pequeñas áreas de los EE.UU. (Fay y </a:t>
            </a:r>
            <a:r>
              <a:rPr lang="es-ES" sz="2000" dirty="0" err="1">
                <a:solidFill>
                  <a:schemeClr val="tx1">
                    <a:lumMod val="90000"/>
                    <a:lumOff val="10000"/>
                  </a:schemeClr>
                </a:solidFill>
                <a:latin typeface="Garamond" panose="02020404030301010803" pitchFamily="18" charset="0"/>
              </a:rPr>
              <a:t>Herriot</a:t>
            </a:r>
            <a:r>
              <a:rPr lang="es-ES" sz="2000" dirty="0">
                <a:solidFill>
                  <a:schemeClr val="tx1">
                    <a:lumMod val="90000"/>
                    <a:lumOff val="10000"/>
                  </a:schemeClr>
                </a:solidFill>
                <a:latin typeface="Garamond" panose="02020404030301010803" pitchFamily="18" charset="0"/>
              </a:rPr>
              <a:t> 1979)</a:t>
            </a:r>
          </a:p>
          <a:p>
            <a:pPr lvl="2"/>
            <a:r>
              <a:rPr lang="es-ES" sz="2000" dirty="0">
                <a:solidFill>
                  <a:schemeClr val="tx1">
                    <a:lumMod val="90000"/>
                    <a:lumOff val="10000"/>
                  </a:schemeClr>
                </a:solidFill>
                <a:latin typeface="Garamond" panose="02020404030301010803" pitchFamily="18" charset="0"/>
              </a:rPr>
              <a:t>El método consiste en modelar las tasas de pobreza (u otros indicadores) a nivel de área</a:t>
            </a:r>
            <a:r>
              <a:rPr lang="en-US" sz="2000" dirty="0">
                <a:solidFill>
                  <a:schemeClr val="tx1">
                    <a:lumMod val="90000"/>
                    <a:lumOff val="10000"/>
                  </a:schemeClr>
                </a:solidFill>
                <a:latin typeface="Garamond" panose="02020404030301010803" pitchFamily="18" charset="0"/>
              </a:rPr>
              <a:t> </a:t>
            </a:r>
          </a:p>
          <a:p>
            <a:pPr lvl="3"/>
            <a:r>
              <a:rPr lang="en-US" sz="2000" dirty="0">
                <a:solidFill>
                  <a:schemeClr val="tx1">
                    <a:lumMod val="90000"/>
                    <a:lumOff val="10000"/>
                  </a:schemeClr>
                </a:solidFill>
                <a:latin typeface="Garamond" panose="02020404030301010803" pitchFamily="18" charset="0"/>
                <a:hlinkClick r:id="rId3" action="ppaction://hlinksldjump"/>
              </a:rPr>
              <a:t>Ruidoso </a:t>
            </a:r>
            <a:r>
              <a:rPr lang="en-US" sz="2000" dirty="0" err="1">
                <a:solidFill>
                  <a:schemeClr val="tx1">
                    <a:lumMod val="90000"/>
                    <a:lumOff val="10000"/>
                  </a:schemeClr>
                </a:solidFill>
                <a:latin typeface="Garamond" panose="02020404030301010803" pitchFamily="18" charset="0"/>
                <a:hlinkClick r:id="rId3" action="ppaction://hlinksldjump"/>
              </a:rPr>
              <a:t>pero</a:t>
            </a:r>
            <a:r>
              <a:rPr lang="en-US" sz="2000" dirty="0">
                <a:solidFill>
                  <a:schemeClr val="tx1">
                    <a:lumMod val="90000"/>
                    <a:lumOff val="10000"/>
                  </a:schemeClr>
                </a:solidFill>
                <a:latin typeface="Garamond" panose="02020404030301010803" pitchFamily="18" charset="0"/>
                <a:hlinkClick r:id="rId3" action="ppaction://hlinksldjump"/>
              </a:rPr>
              <a:t> </a:t>
            </a:r>
            <a:r>
              <a:rPr lang="en-US" sz="2000" dirty="0" err="1">
                <a:solidFill>
                  <a:schemeClr val="tx1">
                    <a:lumMod val="90000"/>
                    <a:lumOff val="10000"/>
                  </a:schemeClr>
                </a:solidFill>
                <a:latin typeface="Garamond" panose="02020404030301010803" pitchFamily="18" charset="0"/>
                <a:hlinkClick r:id="rId3" action="ppaction://hlinksldjump"/>
              </a:rPr>
              <a:t>insesgado</a:t>
            </a:r>
            <a:endParaRPr lang="en-US" sz="2000" dirty="0">
              <a:solidFill>
                <a:schemeClr val="tx1">
                  <a:lumMod val="90000"/>
                  <a:lumOff val="10000"/>
                </a:schemeClr>
              </a:solidFill>
              <a:latin typeface="Garamond" panose="02020404030301010803" pitchFamily="18" charset="0"/>
            </a:endParaRPr>
          </a:p>
          <a:p>
            <a:pPr lvl="3"/>
            <a:r>
              <a:rPr lang="es-ES" sz="2000" dirty="0">
                <a:solidFill>
                  <a:schemeClr val="tx1">
                    <a:lumMod val="90000"/>
                    <a:lumOff val="10000"/>
                  </a:schemeClr>
                </a:solidFill>
                <a:latin typeface="Garamond" panose="02020404030301010803" pitchFamily="18" charset="0"/>
              </a:rPr>
              <a:t>Obtenemos la distribución conjunta de las características de la pobreza y el nivel de área</a:t>
            </a:r>
            <a:r>
              <a:rPr lang="en-US" sz="2000" dirty="0">
                <a:solidFill>
                  <a:schemeClr val="tx1">
                    <a:lumMod val="90000"/>
                    <a:lumOff val="10000"/>
                  </a:schemeClr>
                </a:solidFill>
                <a:latin typeface="Garamond" panose="02020404030301010803" pitchFamily="18" charset="0"/>
              </a:rPr>
              <a:t>.</a:t>
            </a:r>
          </a:p>
          <a:p>
            <a:pPr lvl="4"/>
            <a:r>
              <a:rPr lang="es-ES" sz="2000" dirty="0">
                <a:solidFill>
                  <a:schemeClr val="tx1">
                    <a:lumMod val="90000"/>
                    <a:lumOff val="10000"/>
                  </a:schemeClr>
                </a:solidFill>
                <a:latin typeface="Garamond" panose="02020404030301010803" pitchFamily="18" charset="0"/>
              </a:rPr>
              <a:t>Los datos utilizados para el modelado son los mismos que los utilizados para la predicción</a:t>
            </a:r>
            <a:r>
              <a:rPr lang="en-US" sz="2000" dirty="0">
                <a:solidFill>
                  <a:schemeClr val="tx1">
                    <a:lumMod val="90000"/>
                    <a:lumOff val="10000"/>
                  </a:schemeClr>
                </a:solidFill>
                <a:latin typeface="Garamond" panose="02020404030301010803" pitchFamily="18" charset="0"/>
              </a:rPr>
              <a:t>.</a:t>
            </a:r>
          </a:p>
          <a:p>
            <a:pPr lvl="2"/>
            <a:r>
              <a:rPr lang="es-ES" sz="2000" dirty="0">
                <a:solidFill>
                  <a:schemeClr val="tx1">
                    <a:lumMod val="90000"/>
                    <a:lumOff val="10000"/>
                  </a:schemeClr>
                </a:solidFill>
                <a:latin typeface="Garamond" panose="02020404030301010803" pitchFamily="18" charset="0"/>
              </a:rPr>
              <a:t>La estimación resultante es un promedio ponderado entre las estimaciones directas (las derivadas directamente de la encuesta) y las estimaciones basadas en modelos</a:t>
            </a:r>
            <a:endParaRPr lang="en-US" sz="2000" dirty="0">
              <a:solidFill>
                <a:schemeClr val="tx1">
                  <a:lumMod val="90000"/>
                  <a:lumOff val="10000"/>
                </a:schemeClr>
              </a:solidFill>
              <a:latin typeface="Garamond" panose="02020404030301010803" pitchFamily="18" charset="0"/>
            </a:endParaRPr>
          </a:p>
          <a:p>
            <a:pPr lvl="3"/>
            <a:r>
              <a:rPr lang="es-ES" sz="2000" dirty="0">
                <a:solidFill>
                  <a:schemeClr val="tx1">
                    <a:lumMod val="90000"/>
                    <a:lumOff val="10000"/>
                  </a:schemeClr>
                </a:solidFill>
                <a:latin typeface="Garamond" panose="02020404030301010803" pitchFamily="18" charset="0"/>
              </a:rPr>
              <a:t>El peso dado a cada estimación en un área determinada depende del tamaño de la muestra para esa área y de la calidad del modelo</a:t>
            </a:r>
            <a:endParaRPr lang="en-US" sz="2000" dirty="0">
              <a:solidFill>
                <a:schemeClr val="tx1">
                  <a:lumMod val="90000"/>
                  <a:lumOff val="10000"/>
                </a:schemeClr>
              </a:solidFill>
              <a:latin typeface="Garamond" panose="02020404030301010803" pitchFamily="18" charset="0"/>
            </a:endParaRPr>
          </a:p>
          <a:p>
            <a:pPr lvl="3"/>
            <a:r>
              <a:rPr lang="es-ES" sz="2000" dirty="0">
                <a:solidFill>
                  <a:schemeClr val="tx1">
                    <a:lumMod val="90000"/>
                    <a:lumOff val="10000"/>
                  </a:schemeClr>
                </a:solidFill>
                <a:latin typeface="Garamond" panose="02020404030301010803" pitchFamily="18" charset="0"/>
              </a:rPr>
              <a:t>Para las áreas que no están en la muestra, nos basamos únicamente en las estimaciones basadas en modelos</a:t>
            </a:r>
            <a:endParaRPr lang="en-US" sz="2000" dirty="0">
              <a:solidFill>
                <a:schemeClr val="tx1">
                  <a:lumMod val="90000"/>
                  <a:lumOff val="10000"/>
                </a:schemeClr>
              </a:solidFill>
              <a:latin typeface="Garamond" panose="02020404030301010803" pitchFamily="18" charset="0"/>
            </a:endParaRPr>
          </a:p>
          <a:p>
            <a:pPr lvl="2"/>
            <a:r>
              <a:rPr lang="es-ES" sz="2000" dirty="0">
                <a:solidFill>
                  <a:schemeClr val="tx1">
                    <a:lumMod val="90000"/>
                    <a:lumOff val="10000"/>
                  </a:schemeClr>
                </a:solidFill>
                <a:latin typeface="Garamond" panose="02020404030301010803" pitchFamily="18" charset="0"/>
              </a:rPr>
              <a:t>Debido a que el modelo solo se ajusta a las áreas muestreadas en lugar de a los hogares, las estimaciones obtenidas suelen ser menos eficientes que las obtenidas bajo modelos a nivel de unidad</a:t>
            </a:r>
            <a:endParaRPr lang="en-US" sz="20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31986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err="1">
                <a:latin typeface="Garamond" panose="02020404030301010803" pitchFamily="18" charset="0"/>
              </a:rPr>
              <a:t>Modelos</a:t>
            </a:r>
            <a:r>
              <a:rPr lang="en-US" sz="8800" b="0" dirty="0">
                <a:latin typeface="Garamond" panose="02020404030301010803" pitchFamily="18" charset="0"/>
              </a:rPr>
              <a:t> de area:   Fay-Herriot</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241553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a:xfrm>
            <a:off x="486061" y="399804"/>
            <a:ext cx="11282705" cy="526491"/>
          </a:xfrm>
        </p:spPr>
        <p:txBody>
          <a:bodyPr/>
          <a:lstStyle/>
          <a:p>
            <a:r>
              <a:rPr lang="en-US" sz="2600" b="1" i="0" dirty="0">
                <a:solidFill>
                  <a:schemeClr val="accent4"/>
                </a:solidFill>
                <a:effectLst/>
                <a:latin typeface="Garamond" panose="02020404030301010803" pitchFamily="18" charset="0"/>
              </a:rPr>
              <a:t>Application of Fay-Herriot Model for GHANA</a:t>
            </a:r>
            <a:endParaRPr lang="en-US" sz="2600" b="1" dirty="0">
              <a:solidFill>
                <a:schemeClr val="accent4"/>
              </a:solidFill>
              <a:latin typeface="Garamond" panose="02020404030301010803" pitchFamily="18" charset="0"/>
            </a:endParaRPr>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a:xfrm>
            <a:off x="465766" y="1495976"/>
            <a:ext cx="11303000" cy="4363648"/>
          </a:xfrm>
        </p:spPr>
        <p:txBody>
          <a:bodyPr>
            <a:normAutofit/>
          </a:bodyPr>
          <a:lstStyle/>
          <a:p>
            <a:pPr marL="0" indent="0">
              <a:lnSpc>
                <a:spcPct val="120000"/>
              </a:lnSpc>
            </a:pPr>
            <a:endParaRPr lang="en-US" sz="9600" dirty="0">
              <a:latin typeface="Garamond" panose="02020404030301010803" pitchFamily="18" charset="0"/>
            </a:endParaRP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
        <p:nvSpPr>
          <p:cNvPr id="5" name="TextBox 4">
            <a:extLst>
              <a:ext uri="{FF2B5EF4-FFF2-40B4-BE49-F238E27FC236}">
                <a16:creationId xmlns:a16="http://schemas.microsoft.com/office/drawing/2014/main" id="{9AB681F5-2F6E-3259-BD51-8DAC6145AFC1}"/>
              </a:ext>
            </a:extLst>
          </p:cNvPr>
          <p:cNvSpPr txBox="1"/>
          <p:nvPr/>
        </p:nvSpPr>
        <p:spPr>
          <a:xfrm>
            <a:off x="465766" y="2113492"/>
            <a:ext cx="7508415" cy="2308324"/>
          </a:xfrm>
          <a:prstGeom prst="rect">
            <a:avLst/>
          </a:prstGeom>
          <a:noFill/>
        </p:spPr>
        <p:txBody>
          <a:bodyPr wrap="square" rtlCol="0">
            <a:spAutoFit/>
          </a:bodyPr>
          <a:lstStyle/>
          <a:p>
            <a:pPr marL="457200" indent="-457200">
              <a:buFont typeface="+mj-lt"/>
              <a:buAutoNum type="arabicPeriod"/>
            </a:pPr>
            <a:r>
              <a:rPr lang="en-US" sz="2400" dirty="0" err="1">
                <a:latin typeface="Garamond" panose="02020404030301010803" pitchFamily="18" charset="0"/>
                <a:ea typeface="Calibri" panose="020F0502020204030204" pitchFamily="34" charset="0"/>
              </a:rPr>
              <a:t>Requisitos</a:t>
            </a:r>
            <a:r>
              <a:rPr lang="en-US" sz="2400" dirty="0">
                <a:latin typeface="Garamond" panose="02020404030301010803" pitchFamily="18" charset="0"/>
                <a:ea typeface="Calibri" panose="020F0502020204030204" pitchFamily="34" charset="0"/>
              </a:rPr>
              <a:t> de </a:t>
            </a:r>
            <a:r>
              <a:rPr lang="en-US" sz="2400" dirty="0" err="1">
                <a:latin typeface="Garamond" panose="02020404030301010803" pitchFamily="18" charset="0"/>
                <a:ea typeface="Calibri" panose="020F0502020204030204" pitchFamily="34" charset="0"/>
              </a:rPr>
              <a:t>datos</a:t>
            </a:r>
            <a:endParaRPr lang="en-US" sz="2400" dirty="0">
              <a:effectLst/>
              <a:latin typeface="Garamond" panose="02020404030301010803" pitchFamily="18" charset="0"/>
              <a:ea typeface="Calibri" panose="020F0502020204030204" pitchFamily="34" charset="0"/>
            </a:endParaRPr>
          </a:p>
          <a:p>
            <a:pPr marL="457200" indent="-457200">
              <a:buFont typeface="+mj-lt"/>
              <a:buAutoNum type="arabicPeriod"/>
            </a:pPr>
            <a:r>
              <a:rPr lang="en-US" sz="2400" dirty="0" err="1">
                <a:latin typeface="Garamond" panose="02020404030301010803" pitchFamily="18" charset="0"/>
                <a:ea typeface="Calibri" panose="020F0502020204030204" pitchFamily="34" charset="0"/>
              </a:rPr>
              <a:t>Modelo</a:t>
            </a:r>
            <a:r>
              <a:rPr lang="en-US" sz="2400" dirty="0">
                <a:latin typeface="Garamond" panose="02020404030301010803" pitchFamily="18" charset="0"/>
                <a:ea typeface="Calibri" panose="020F0502020204030204" pitchFamily="34" charset="0"/>
              </a:rPr>
              <a:t> </a:t>
            </a:r>
            <a:r>
              <a:rPr lang="en-US" sz="2400" dirty="0" err="1">
                <a:latin typeface="Garamond" panose="02020404030301010803" pitchFamily="18" charset="0"/>
                <a:ea typeface="Calibri" panose="020F0502020204030204" pitchFamily="34" charset="0"/>
              </a:rPr>
              <a:t>supuesto</a:t>
            </a:r>
            <a:r>
              <a:rPr lang="en-US" sz="2400" dirty="0">
                <a:latin typeface="Garamond" panose="02020404030301010803" pitchFamily="18" charset="0"/>
                <a:ea typeface="Calibri" panose="020F0502020204030204" pitchFamily="34" charset="0"/>
              </a:rPr>
              <a:t>  </a:t>
            </a:r>
            <a:endParaRPr lang="en-US" sz="2400" dirty="0">
              <a:effectLst/>
              <a:latin typeface="Garamond" panose="02020404030301010803" pitchFamily="18" charset="0"/>
              <a:ea typeface="Calibri" panose="020F0502020204030204" pitchFamily="34" charset="0"/>
            </a:endParaRPr>
          </a:p>
          <a:p>
            <a:pPr marL="457200" indent="-457200">
              <a:buFont typeface="+mj-lt"/>
              <a:buAutoNum type="arabicPeriod"/>
            </a:pPr>
            <a:r>
              <a:rPr lang="en-US" sz="2400" dirty="0" err="1">
                <a:latin typeface="Garamond" panose="02020404030301010803" pitchFamily="18" charset="0"/>
                <a:ea typeface="Calibri" panose="020F0502020204030204" pitchFamily="34" charset="0"/>
              </a:rPr>
              <a:t>Selección</a:t>
            </a:r>
            <a:r>
              <a:rPr lang="en-US" sz="2400" dirty="0">
                <a:latin typeface="Garamond" panose="02020404030301010803" pitchFamily="18" charset="0"/>
                <a:ea typeface="Calibri" panose="020F0502020204030204" pitchFamily="34" charset="0"/>
              </a:rPr>
              <a:t> de </a:t>
            </a:r>
            <a:r>
              <a:rPr lang="en-US" sz="2400" dirty="0" err="1">
                <a:latin typeface="Garamond" panose="02020404030301010803" pitchFamily="18" charset="0"/>
                <a:ea typeface="Calibri" panose="020F0502020204030204" pitchFamily="34" charset="0"/>
              </a:rPr>
              <a:t>modelo</a:t>
            </a:r>
            <a:r>
              <a:rPr lang="en-US" sz="2400" dirty="0">
                <a:latin typeface="Garamond" panose="02020404030301010803" pitchFamily="18" charset="0"/>
                <a:ea typeface="Calibri" panose="020F0502020204030204" pitchFamily="34" charset="0"/>
              </a:rPr>
              <a:t> </a:t>
            </a:r>
            <a:endParaRPr lang="en-US" sz="2400" dirty="0">
              <a:effectLst/>
              <a:latin typeface="Garamond" panose="02020404030301010803" pitchFamily="18" charset="0"/>
              <a:ea typeface="Calibri" panose="020F0502020204030204" pitchFamily="34" charset="0"/>
            </a:endParaRPr>
          </a:p>
          <a:p>
            <a:pPr marL="457200" marR="0" lvl="0" indent="-457200">
              <a:spcBef>
                <a:spcPts val="0"/>
              </a:spcBef>
              <a:spcAft>
                <a:spcPts val="0"/>
              </a:spcAft>
              <a:buFont typeface="+mj-lt"/>
              <a:buAutoNum type="arabicPeriod"/>
            </a:pPr>
            <a:r>
              <a:rPr lang="en-US" sz="2400" dirty="0" err="1">
                <a:latin typeface="Garamond" panose="02020404030301010803" pitchFamily="18" charset="0"/>
                <a:ea typeface="Calibri" panose="020F0502020204030204" pitchFamily="34" charset="0"/>
              </a:rPr>
              <a:t>Comprobar</a:t>
            </a:r>
            <a:r>
              <a:rPr lang="en-US" sz="2400" dirty="0">
                <a:latin typeface="Garamond" panose="02020404030301010803" pitchFamily="18" charset="0"/>
                <a:ea typeface="Calibri" panose="020F0502020204030204" pitchFamily="34" charset="0"/>
              </a:rPr>
              <a:t> </a:t>
            </a:r>
            <a:r>
              <a:rPr lang="en-US" sz="2400" dirty="0" err="1">
                <a:latin typeface="Garamond" panose="02020404030301010803" pitchFamily="18" charset="0"/>
                <a:ea typeface="Calibri" panose="020F0502020204030204" pitchFamily="34" charset="0"/>
              </a:rPr>
              <a:t>supuestos</a:t>
            </a:r>
            <a:r>
              <a:rPr lang="en-US" sz="2400" dirty="0">
                <a:latin typeface="Garamond" panose="02020404030301010803" pitchFamily="18" charset="0"/>
                <a:ea typeface="Calibri" panose="020F0502020204030204" pitchFamily="34" charset="0"/>
              </a:rPr>
              <a:t> </a:t>
            </a:r>
            <a:endParaRPr lang="en-US" sz="2400" dirty="0">
              <a:effectLst/>
              <a:latin typeface="Garamond" panose="02020404030301010803" pitchFamily="18" charset="0"/>
              <a:ea typeface="Calibri" panose="020F0502020204030204" pitchFamily="34" charset="0"/>
            </a:endParaRPr>
          </a:p>
          <a:p>
            <a:pPr marL="457200" marR="0" lvl="0" indent="-457200">
              <a:spcBef>
                <a:spcPts val="0"/>
              </a:spcBef>
              <a:spcAft>
                <a:spcPts val="0"/>
              </a:spcAft>
              <a:buFont typeface="+mj-lt"/>
              <a:buAutoNum type="arabicPeriod"/>
            </a:pPr>
            <a:r>
              <a:rPr lang="en-US" sz="2400" dirty="0" err="1">
                <a:latin typeface="Garamond" panose="02020404030301010803" pitchFamily="18" charset="0"/>
                <a:ea typeface="Calibri" panose="020F0502020204030204" pitchFamily="34" charset="0"/>
              </a:rPr>
              <a:t>Evaluación</a:t>
            </a:r>
            <a:r>
              <a:rPr lang="en-US" sz="2400" dirty="0">
                <a:latin typeface="Garamond" panose="02020404030301010803" pitchFamily="18" charset="0"/>
                <a:ea typeface="Calibri" panose="020F0502020204030204" pitchFamily="34" charset="0"/>
              </a:rPr>
              <a:t> de las </a:t>
            </a:r>
            <a:r>
              <a:rPr lang="en-US" sz="2400" dirty="0" err="1">
                <a:latin typeface="Garamond" panose="02020404030301010803" pitchFamily="18" charset="0"/>
                <a:ea typeface="Calibri" panose="020F0502020204030204" pitchFamily="34" charset="0"/>
              </a:rPr>
              <a:t>estimaciones</a:t>
            </a:r>
            <a:endParaRPr lang="en-US" sz="2400" dirty="0">
              <a:effectLst/>
              <a:latin typeface="Garamond" panose="02020404030301010803" pitchFamily="18" charset="0"/>
              <a:ea typeface="Calibri" panose="020F0502020204030204" pitchFamily="34" charset="0"/>
            </a:endParaRPr>
          </a:p>
          <a:p>
            <a:pPr marL="457200" marR="0" lvl="0" indent="-457200">
              <a:spcBef>
                <a:spcPts val="0"/>
              </a:spcBef>
              <a:spcAft>
                <a:spcPts val="0"/>
              </a:spcAft>
              <a:buFont typeface="+mj-lt"/>
              <a:buAutoNum type="arabicPeriod"/>
            </a:pPr>
            <a:r>
              <a:rPr lang="en-US" sz="2400" dirty="0" err="1">
                <a:latin typeface="Garamond" panose="02020404030301010803" pitchFamily="18" charset="0"/>
                <a:ea typeface="Calibri" panose="020F0502020204030204" pitchFamily="34" charset="0"/>
              </a:rPr>
              <a:t>Limitaciones</a:t>
            </a:r>
            <a:endParaRPr lang="en-US" sz="2400" dirty="0">
              <a:effectLst/>
              <a:latin typeface="Garamond" panose="02020404030301010803" pitchFamily="18" charset="0"/>
              <a:ea typeface="Calibri" panose="020F0502020204030204" pitchFamily="34" charset="0"/>
            </a:endParaRPr>
          </a:p>
        </p:txBody>
      </p:sp>
      <p:sp>
        <p:nvSpPr>
          <p:cNvPr id="9" name="TextBox 8">
            <a:extLst>
              <a:ext uri="{FF2B5EF4-FFF2-40B4-BE49-F238E27FC236}">
                <a16:creationId xmlns:a16="http://schemas.microsoft.com/office/drawing/2014/main" id="{FF91E06A-C67E-5FA9-D93D-B961E7F008ED}"/>
              </a:ext>
            </a:extLst>
          </p:cNvPr>
          <p:cNvSpPr txBox="1"/>
          <p:nvPr/>
        </p:nvSpPr>
        <p:spPr>
          <a:xfrm>
            <a:off x="4763449" y="1754196"/>
            <a:ext cx="7270414" cy="3585597"/>
          </a:xfrm>
          <a:prstGeom prst="rect">
            <a:avLst/>
          </a:prstGeom>
          <a:solidFill>
            <a:schemeClr val="bg1">
              <a:lumMod val="85000"/>
            </a:schemeClr>
          </a:solidFill>
        </p:spPr>
        <p:txBody>
          <a:bodyPr wrap="square">
            <a:spAutoFit/>
          </a:bodyPr>
          <a:lstStyle/>
          <a:p>
            <a:pPr marL="546100" lvl="3">
              <a:spcBef>
                <a:spcPts val="600"/>
              </a:spcBef>
            </a:pPr>
            <a:r>
              <a:rPr lang="es-ES" sz="1600" dirty="0">
                <a:latin typeface="Garamond" panose="02020404030301010803" pitchFamily="18" charset="0"/>
              </a:rPr>
              <a:t>Descargar repositorio para el entrenamiento</a:t>
            </a:r>
            <a:r>
              <a:rPr lang="en-US" sz="1600" dirty="0">
                <a:solidFill>
                  <a:schemeClr val="tx1"/>
                </a:solidFill>
                <a:latin typeface="Garamond" panose="02020404030301010803" pitchFamily="18" charset="0"/>
              </a:rPr>
              <a:t>: </a:t>
            </a:r>
            <a:r>
              <a:rPr lang="en-US" sz="1600" dirty="0">
                <a:solidFill>
                  <a:schemeClr val="tx1"/>
                </a:solidFill>
                <a:latin typeface="Garamond" panose="02020404030301010803" pitchFamily="18" charset="0"/>
                <a:hlinkClick r:id="rId2"/>
              </a:rPr>
              <a:t>https://github.com/pcorralrodas/wb_sae_training</a:t>
            </a:r>
            <a:r>
              <a:rPr lang="en-US" sz="1600" dirty="0">
                <a:solidFill>
                  <a:schemeClr val="tx1"/>
                </a:solidFill>
                <a:latin typeface="Garamond" panose="02020404030301010803" pitchFamily="18" charset="0"/>
              </a:rPr>
              <a:t> </a:t>
            </a:r>
          </a:p>
          <a:p>
            <a:pPr marL="546100" lvl="3">
              <a:spcBef>
                <a:spcPts val="600"/>
              </a:spcBef>
            </a:pPr>
            <a:r>
              <a:rPr lang="en-US" sz="1600" dirty="0">
                <a:latin typeface="Garamond" panose="02020404030301010803" pitchFamily="18" charset="0"/>
              </a:rPr>
              <a:t>En Stata: </a:t>
            </a:r>
          </a:p>
          <a:p>
            <a:pPr marL="546100" lvl="3">
              <a:spcBef>
                <a:spcPts val="600"/>
              </a:spcBef>
            </a:pPr>
            <a:r>
              <a:rPr lang="en-US" sz="1600" dirty="0">
                <a:solidFill>
                  <a:schemeClr val="bg1"/>
                </a:solidFill>
                <a:highlight>
                  <a:srgbClr val="000000"/>
                </a:highlight>
                <a:latin typeface="Garamond" panose="02020404030301010803" pitchFamily="18" charset="0"/>
              </a:rPr>
              <a:t>cap: net install </a:t>
            </a: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from("https://haghish.github.io/</a:t>
            </a: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a:t>
            </a:r>
          </a:p>
          <a:p>
            <a:pPr marL="546100" lvl="3">
              <a:spcBef>
                <a:spcPts val="600"/>
              </a:spcBef>
            </a:pP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install </a:t>
            </a:r>
            <a:r>
              <a:rPr lang="en-US" sz="1600" dirty="0" err="1">
                <a:solidFill>
                  <a:schemeClr val="bg1"/>
                </a:solidFill>
                <a:highlight>
                  <a:srgbClr val="000000"/>
                </a:highlight>
                <a:latin typeface="Garamond" panose="02020404030301010803" pitchFamily="18" charset="0"/>
              </a:rPr>
              <a:t>jpazvd</a:t>
            </a:r>
            <a:r>
              <a:rPr lang="en-US" sz="1600" dirty="0">
                <a:solidFill>
                  <a:schemeClr val="bg1"/>
                </a:solidFill>
                <a:highlight>
                  <a:srgbClr val="000000"/>
                </a:highlight>
                <a:latin typeface="Garamond" panose="02020404030301010803" pitchFamily="18" charset="0"/>
              </a:rPr>
              <a:t>/</a:t>
            </a:r>
            <a:r>
              <a:rPr lang="en-US" sz="1600" dirty="0" err="1">
                <a:solidFill>
                  <a:schemeClr val="bg1"/>
                </a:solidFill>
                <a:highlight>
                  <a:srgbClr val="000000"/>
                </a:highlight>
                <a:latin typeface="Garamond" panose="02020404030301010803" pitchFamily="18" charset="0"/>
              </a:rPr>
              <a:t>fhsae</a:t>
            </a:r>
            <a:endParaRPr lang="en-US" sz="1600" dirty="0">
              <a:solidFill>
                <a:schemeClr val="bg1"/>
              </a:solidFill>
              <a:highlight>
                <a:srgbClr val="000000"/>
              </a:highlight>
              <a:latin typeface="Garamond" panose="02020404030301010803" pitchFamily="18" charset="0"/>
            </a:endParaRPr>
          </a:p>
          <a:p>
            <a:pPr marL="546100" lvl="3" indent="0">
              <a:spcBef>
                <a:spcPts val="600"/>
              </a:spcBef>
              <a:buNone/>
            </a:pP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install </a:t>
            </a:r>
            <a:r>
              <a:rPr lang="en-US" sz="16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pcorralrodas</a:t>
            </a:r>
            <a:r>
              <a:rPr lang="en-US" sz="1600" dirty="0">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a:t>
            </a:r>
            <a:r>
              <a:rPr lang="en-US" sz="16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groupfunction</a:t>
            </a:r>
            <a:r>
              <a:rPr lang="en-US" sz="1600" dirty="0">
                <a:solidFill>
                  <a:schemeClr val="bg1"/>
                </a:solidFill>
                <a:highlight>
                  <a:srgbClr val="000000"/>
                </a:highlight>
                <a:latin typeface="Garamond" panose="02020404030301010803" pitchFamily="18" charset="0"/>
              </a:rPr>
              <a:t> </a:t>
            </a:r>
          </a:p>
          <a:p>
            <a:pPr marL="546100" lvl="3" indent="0">
              <a:spcBef>
                <a:spcPts val="600"/>
              </a:spcBef>
              <a:buNone/>
            </a:pPr>
            <a:r>
              <a:rPr lang="en-US" sz="16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github</a:t>
            </a:r>
            <a:r>
              <a:rPr lang="en-US" sz="16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 install </a:t>
            </a:r>
            <a:r>
              <a:rPr lang="en-US" sz="16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pcorralrodas</a:t>
            </a:r>
            <a:r>
              <a:rPr lang="en-US" sz="16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/sp_groupfunction</a:t>
            </a:r>
            <a:endParaRPr lang="en-US" sz="1600" dirty="0">
              <a:solidFill>
                <a:schemeClr val="bg1"/>
              </a:solidFill>
              <a:highlight>
                <a:srgbClr val="000000"/>
              </a:highlight>
              <a:latin typeface="Garamond" panose="02020404030301010803" pitchFamily="18" charset="0"/>
            </a:endParaRPr>
          </a:p>
          <a:p>
            <a:pPr marL="546100" lvl="3" indent="0">
              <a:spcBef>
                <a:spcPts val="600"/>
              </a:spcBef>
              <a:buNone/>
            </a:pPr>
            <a:r>
              <a:rPr lang="es-ES" sz="1600" dirty="0">
                <a:latin typeface="Garamond" panose="02020404030301010803" pitchFamily="18" charset="0"/>
              </a:rPr>
              <a:t>Seguiremos los Lineamientos de SAE para el mapeo de la pobreza</a:t>
            </a:r>
            <a:r>
              <a:rPr lang="en-US" sz="1600" dirty="0">
                <a:solidFill>
                  <a:schemeClr val="tx1"/>
                </a:solidFill>
                <a:latin typeface="Garamond" panose="02020404030301010803" pitchFamily="18" charset="0"/>
              </a:rPr>
              <a:t>: </a:t>
            </a:r>
            <a:r>
              <a:rPr lang="es-MX"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Corral, P., Molina, I., Cojocaru, A., and Segovia, S. (2022). </a:t>
            </a:r>
            <a:r>
              <a:rPr lang="en-US" sz="16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a:t>
            </a:r>
            <a:r>
              <a:rPr lang="en-US"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World Bank, Washington, DC. </a:t>
            </a:r>
            <a:r>
              <a:rPr lang="en-US" sz="16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5"/>
              </a:rPr>
              <a:t>http://hdl.handle.net/10986/37728</a:t>
            </a:r>
            <a:endParaRPr lang="en-US" sz="16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a:p>
            <a:pPr marL="1174750" lvl="4" indent="-171450">
              <a:spcBef>
                <a:spcPts val="600"/>
              </a:spcBef>
              <a:buFont typeface="Arial" panose="020B0604020202020204" pitchFamily="34" charset="0"/>
              <a:buChar char="•"/>
            </a:pPr>
            <a:r>
              <a:rPr lang="es-ES" sz="1600" dirty="0">
                <a:solidFill>
                  <a:schemeClr val="tx2">
                    <a:lumMod val="95000"/>
                    <a:lumOff val="5000"/>
                  </a:schemeClr>
                </a:solidFill>
                <a:latin typeface="Garamond" panose="02020404030301010803" pitchFamily="18" charset="0"/>
                <a:ea typeface="Calibri" panose="020F0502020204030204" pitchFamily="34" charset="0"/>
                <a:cs typeface="Times New Roman" panose="02020603050405020304" pitchFamily="18" charset="0"/>
              </a:rPr>
              <a:t>Seguiremos el material del Capítulo 3 y el Capítulo 5</a:t>
            </a: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64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a:latin typeface="Garamond" panose="02020404030301010803" pitchFamily="18" charset="0"/>
              </a:rPr>
              <a:t>Requisitos de datos</a:t>
            </a:r>
            <a:endParaRPr lang="en-US" sz="26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6</a:t>
            </a:fld>
            <a:endParaRPr lang="en-US" dirty="0">
              <a:solidFill>
                <a:srgbClr val="000000">
                  <a:lumMod val="65000"/>
                  <a:lumOff val="35000"/>
                </a:srgbClr>
              </a:solidFill>
            </a:endParaRPr>
          </a:p>
        </p:txBody>
      </p:sp>
      <p:sp>
        <p:nvSpPr>
          <p:cNvPr id="14" name="TextBox 13">
            <a:extLst>
              <a:ext uri="{FF2B5EF4-FFF2-40B4-BE49-F238E27FC236}">
                <a16:creationId xmlns:a16="http://schemas.microsoft.com/office/drawing/2014/main" id="{56ADED0B-5404-A3E1-D6FA-DE7A7D4F71AD}"/>
              </a:ext>
            </a:extLst>
          </p:cNvPr>
          <p:cNvSpPr txBox="1"/>
          <p:nvPr/>
        </p:nvSpPr>
        <p:spPr>
          <a:xfrm>
            <a:off x="332366" y="1424477"/>
            <a:ext cx="10748813" cy="4563044"/>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s-ES" b="1" dirty="0">
                <a:latin typeface="Garamond" panose="02020404030301010803" pitchFamily="18" charset="0"/>
                <a:ea typeface="Calibri" panose="020F0502020204030204" pitchFamily="34" charset="0"/>
              </a:rPr>
              <a:t>Estimaciones directas de los indicadores de interés y su varianza muestral para las áreas consideradas (de la encuesta)</a:t>
            </a:r>
            <a:r>
              <a:rPr lang="en-US" dirty="0">
                <a:effectLst/>
                <a:latin typeface="Garamond" panose="02020404030301010803" pitchFamily="18" charset="0"/>
                <a:ea typeface="Calibri" panose="020F0502020204030204" pitchFamily="34" charset="0"/>
              </a:rPr>
              <a:t>.</a:t>
            </a:r>
          </a:p>
          <a:p>
            <a:pPr marL="742950" lvl="1" indent="-285750">
              <a:lnSpc>
                <a:spcPct val="107000"/>
              </a:lnSpc>
              <a:buFont typeface="Arial" panose="020B0604020202020204" pitchFamily="34" charset="0"/>
              <a:buChar char="•"/>
            </a:pPr>
            <a:r>
              <a:rPr lang="es-ES" dirty="0">
                <a:latin typeface="Garamond" panose="02020404030301010803" pitchFamily="18" charset="0"/>
              </a:rPr>
              <a:t>GLSS-7: 14.009 hogares, representativos a nivel nacional y regional</a:t>
            </a:r>
            <a:endParaRPr lang="en-US" dirty="0">
              <a:latin typeface="Garamond" panose="02020404030301010803" pitchFamily="18" charset="0"/>
            </a:endParaRPr>
          </a:p>
          <a:p>
            <a:pPr marL="742950" lvl="1" indent="-285750">
              <a:lnSpc>
                <a:spcPct val="107000"/>
              </a:lnSpc>
              <a:buFont typeface="Arial" panose="020B0604020202020204" pitchFamily="34" charset="0"/>
              <a:buChar char="•"/>
            </a:pPr>
            <a:r>
              <a:rPr lang="es-ES" dirty="0">
                <a:solidFill>
                  <a:schemeClr val="accent4"/>
                </a:solidFill>
                <a:latin typeface="Garamond" panose="02020404030301010803" pitchFamily="18" charset="0"/>
                <a:ea typeface="Calibri" panose="020F0502020204030204" pitchFamily="34" charset="0"/>
                <a:cs typeface="Times New Roman" panose="02020603050405020304" pitchFamily="18" charset="0"/>
              </a:rPr>
              <a:t>Necesitaremos estimaciones de la pobreza a nivel de distrito derivadas de GLSS7</a:t>
            </a:r>
            <a:endPar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s-ES" dirty="0">
                <a:latin typeface="Garamond" panose="02020404030301010803" pitchFamily="18" charset="0"/>
              </a:rPr>
              <a:t>Tasa nacional de pobreza en GLSS7: 23.4%</a:t>
            </a:r>
          </a:p>
          <a:p>
            <a:pPr marL="742950" lvl="1" indent="-285750">
              <a:buFont typeface="Arial" panose="020B0604020202020204" pitchFamily="34" charset="0"/>
              <a:buChar char="•"/>
            </a:pPr>
            <a:r>
              <a:rPr lang="es-ES" dirty="0">
                <a:latin typeface="Garamond" panose="02020404030301010803" pitchFamily="18" charset="0"/>
                <a:ea typeface="Calibri" panose="020F0502020204030204" pitchFamily="34" charset="0"/>
              </a:rPr>
              <a:t>Representante a nivel nacional y regional</a:t>
            </a:r>
            <a:endParaRPr lang="en-US" dirty="0">
              <a:effectLst/>
              <a:latin typeface="Garamond" panose="02020404030301010803" pitchFamily="18" charset="0"/>
              <a:ea typeface="Calibri" panose="020F0502020204030204" pitchFamily="34" charset="0"/>
            </a:endParaRPr>
          </a:p>
          <a:p>
            <a:pPr marL="742950" lvl="1" indent="-285750">
              <a:buFont typeface="Arial" panose="020B0604020202020204" pitchFamily="34" charset="0"/>
              <a:buChar char="•"/>
            </a:pPr>
            <a:r>
              <a:rPr lang="es-ES" dirty="0">
                <a:latin typeface="Garamond" panose="02020404030301010803" pitchFamily="18" charset="0"/>
                <a:ea typeface="Calibri" panose="020F0502020204030204" pitchFamily="34" charset="0"/>
              </a:rPr>
              <a:t>Necesitamos conocer la estructura de la muestra de la encuesta</a:t>
            </a:r>
            <a:endParaRPr lang="en-US" dirty="0">
              <a:effectLst/>
              <a:latin typeface="Garamond" panose="02020404030301010803" pitchFamily="18" charset="0"/>
              <a:ea typeface="Calibri" panose="020F0502020204030204" pitchFamily="34" charset="0"/>
            </a:endParaRPr>
          </a:p>
          <a:p>
            <a:pPr lvl="1"/>
            <a:endParaRPr lang="en-US" dirty="0">
              <a:effectLst/>
              <a:latin typeface="Garamond" panose="02020404030301010803" pitchFamily="18" charset="0"/>
              <a:ea typeface="Calibri" panose="020F0502020204030204" pitchFamily="34" charset="0"/>
            </a:endParaRPr>
          </a:p>
          <a:p>
            <a:pPr marL="342900" marR="0" indent="-342900">
              <a:spcBef>
                <a:spcPts val="0"/>
              </a:spcBef>
              <a:spcAft>
                <a:spcPts val="0"/>
              </a:spcAft>
              <a:buFont typeface="+mj-lt"/>
              <a:buAutoNum type="arabicPeriod"/>
            </a:pPr>
            <a:r>
              <a:rPr lang="en-US" b="1" dirty="0" err="1">
                <a:latin typeface="Garamond" panose="02020404030301010803" pitchFamily="18" charset="0"/>
                <a:ea typeface="Calibri" panose="020F0502020204030204" pitchFamily="34" charset="0"/>
              </a:rPr>
              <a:t>Datos</a:t>
            </a:r>
            <a:r>
              <a:rPr lang="en-US" b="1" dirty="0">
                <a:latin typeface="Garamond" panose="02020404030301010803" pitchFamily="18" charset="0"/>
                <a:ea typeface="Calibri" panose="020F0502020204030204" pitchFamily="34" charset="0"/>
              </a:rPr>
              <a:t> </a:t>
            </a:r>
            <a:r>
              <a:rPr lang="en-US" b="1" dirty="0" err="1">
                <a:latin typeface="Garamond" panose="02020404030301010803" pitchFamily="18" charset="0"/>
                <a:ea typeface="Calibri" panose="020F0502020204030204" pitchFamily="34" charset="0"/>
              </a:rPr>
              <a:t>agregados</a:t>
            </a:r>
            <a:r>
              <a:rPr lang="en-US" b="1" dirty="0">
                <a:latin typeface="Garamond" panose="02020404030301010803" pitchFamily="18" charset="0"/>
                <a:ea typeface="Calibri" panose="020F0502020204030204" pitchFamily="34" charset="0"/>
              </a:rPr>
              <a:t>: </a:t>
            </a:r>
            <a:r>
              <a:rPr lang="es-ES" dirty="0">
                <a:latin typeface="Garamond" panose="02020404030301010803" pitchFamily="18" charset="0"/>
                <a:ea typeface="Calibri" panose="020F0502020204030204" pitchFamily="34" charset="0"/>
              </a:rPr>
              <a:t>a nivel de área de todas las covariables disponibles</a:t>
            </a:r>
            <a:endParaRPr lang="en-US" dirty="0">
              <a:effectLst/>
              <a:latin typeface="Garamond" panose="02020404030301010803" pitchFamily="18" charset="0"/>
              <a:ea typeface="Calibri" panose="020F0502020204030204" pitchFamily="34" charset="0"/>
            </a:endParaRPr>
          </a:p>
          <a:p>
            <a:pPr marL="742950" lvl="1" indent="-285750">
              <a:buFont typeface="Arial" panose="020B0604020202020204" pitchFamily="34" charset="0"/>
              <a:buChar char="•"/>
            </a:pPr>
            <a:r>
              <a:rPr lang="es-ES" dirty="0">
                <a:solidFill>
                  <a:srgbClr val="374151"/>
                </a:solidFill>
                <a:latin typeface="Garamond" panose="02020404030301010803" pitchFamily="18" charset="0"/>
              </a:rPr>
              <a:t>Censo de Población y Vivienda 2010</a:t>
            </a:r>
            <a:r>
              <a:rPr lang="en-US" b="0" i="0" dirty="0">
                <a:solidFill>
                  <a:srgbClr val="374151"/>
                </a:solidFill>
                <a:effectLst/>
                <a:latin typeface="Garamond" panose="02020404030301010803" pitchFamily="18" charset="0"/>
              </a:rPr>
              <a:t>. </a:t>
            </a:r>
          </a:p>
          <a:p>
            <a:pPr marL="742950" lvl="1" indent="-285750">
              <a:buFont typeface="Arial" panose="020B0604020202020204" pitchFamily="34" charset="0"/>
              <a:buChar char="•"/>
            </a:pPr>
            <a:r>
              <a:rPr lang="es-ES" dirty="0">
                <a:solidFill>
                  <a:schemeClr val="accent4"/>
                </a:solidFill>
                <a:latin typeface="Garamond" panose="02020404030301010803" pitchFamily="18" charset="0"/>
                <a:ea typeface="Calibri" panose="020F0502020204030204" pitchFamily="34" charset="0"/>
                <a:cs typeface="Times New Roman" panose="02020603050405020304" pitchFamily="18" charset="0"/>
              </a:rPr>
              <a:t>Agregados a nivel de distrito del censo del 2010. (Solo necesitaremos agregados censales, por lo que no es necesario acceder a microdatos</a:t>
            </a: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 </a:t>
            </a:r>
          </a:p>
          <a:p>
            <a:pPr marL="342900" marR="0" indent="-342900">
              <a:spcBef>
                <a:spcPts val="0"/>
              </a:spcBef>
              <a:spcAft>
                <a:spcPts val="0"/>
              </a:spcAft>
              <a:buFont typeface="+mj-lt"/>
              <a:buAutoNum type="arabicPeriod"/>
            </a:pPr>
            <a:endParaRPr lang="en-US" dirty="0">
              <a:effectLst/>
              <a:latin typeface="Garamond" panose="02020404030301010803" pitchFamily="18" charset="0"/>
              <a:ea typeface="Calibri" panose="020F0502020204030204" pitchFamily="34" charset="0"/>
            </a:endParaRPr>
          </a:p>
          <a:p>
            <a:pPr marR="0">
              <a:spcBef>
                <a:spcPts val="0"/>
              </a:spcBef>
              <a:spcAft>
                <a:spcPts val="0"/>
              </a:spcAft>
            </a:pPr>
            <a:r>
              <a:rPr lang="en-US" dirty="0">
                <a:effectLst/>
                <a:latin typeface="Garamond" panose="02020404030301010803" pitchFamily="18" charset="0"/>
                <a:ea typeface="Calibri" panose="020F0502020204030204" pitchFamily="34" charset="0"/>
              </a:rPr>
              <a:t>3. </a:t>
            </a:r>
            <a:r>
              <a:rPr lang="es-ES" dirty="0">
                <a:latin typeface="Garamond" panose="02020404030301010803" pitchFamily="18" charset="0"/>
                <a:ea typeface="Calibri" panose="020F0502020204030204" pitchFamily="34" charset="0"/>
              </a:rPr>
              <a:t>Además, necesitamos una </a:t>
            </a:r>
            <a:r>
              <a:rPr lang="es-ES" b="1" dirty="0">
                <a:latin typeface="Garamond" panose="02020404030301010803" pitchFamily="18" charset="0"/>
                <a:ea typeface="Calibri" panose="020F0502020204030204" pitchFamily="34" charset="0"/>
              </a:rPr>
              <a:t>variable de ubicación para vincular el censo</a:t>
            </a:r>
            <a:r>
              <a:rPr lang="es-ES" dirty="0">
                <a:latin typeface="Garamond" panose="02020404030301010803" pitchFamily="18" charset="0"/>
                <a:ea typeface="Calibri" panose="020F0502020204030204" pitchFamily="34" charset="0"/>
              </a:rPr>
              <a:t> (o cualquier otro dato auxiliar) y la encuesta en ese nivel</a:t>
            </a:r>
            <a:r>
              <a:rPr lang="en-US" dirty="0">
                <a:effectLst/>
                <a:latin typeface="Garamond" panose="02020404030301010803" pitchFamily="18" charset="0"/>
                <a:ea typeface="Calibri" panose="020F0502020204030204" pitchFamily="34" charset="0"/>
              </a:rPr>
              <a:t>.</a:t>
            </a:r>
          </a:p>
          <a:p>
            <a:pPr marR="0">
              <a:spcBef>
                <a:spcPts val="0"/>
              </a:spcBef>
              <a:spcAft>
                <a:spcPts val="0"/>
              </a:spcAft>
            </a:pPr>
            <a:r>
              <a:rPr lang="en-US" dirty="0">
                <a:effectLst/>
                <a:latin typeface="Garamond" panose="02020404030301010803" pitchFamily="18" charset="0"/>
                <a:ea typeface="Calibri" panose="020F0502020204030204" pitchFamily="34" charset="0"/>
                <a:sym typeface="Wingdings" panose="05000000000000000000" pitchFamily="2" charset="2"/>
              </a:rPr>
              <a:t>	 We make sure both data sets are linkable at the district level. </a:t>
            </a:r>
            <a:endParaRPr lang="en-US" dirty="0">
              <a:effectLst/>
              <a:latin typeface="Garamond" panose="02020404030301010803" pitchFamily="18" charset="0"/>
              <a:ea typeface="Calibri" panose="020F0502020204030204" pitchFamily="34" charset="0"/>
            </a:endParaRPr>
          </a:p>
        </p:txBody>
      </p:sp>
      <p:sp>
        <p:nvSpPr>
          <p:cNvPr id="4" name="TextBox 3">
            <a:extLst>
              <a:ext uri="{FF2B5EF4-FFF2-40B4-BE49-F238E27FC236}">
                <a16:creationId xmlns:a16="http://schemas.microsoft.com/office/drawing/2014/main" id="{D952275D-A8DA-2C0A-1E27-171E48805AB8}"/>
              </a:ext>
            </a:extLst>
          </p:cNvPr>
          <p:cNvSpPr txBox="1"/>
          <p:nvPr/>
        </p:nvSpPr>
        <p:spPr>
          <a:xfrm>
            <a:off x="1017635" y="5630387"/>
            <a:ext cx="9603473"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err="1">
                <a:solidFill>
                  <a:schemeClr val="tx1"/>
                </a:solidFill>
                <a:latin typeface="Garamond" panose="02020404030301010803" pitchFamily="18" charset="0"/>
              </a:rPr>
              <a:t>Abrir</a:t>
            </a:r>
            <a:r>
              <a:rPr lang="en-US" sz="1600" dirty="0">
                <a:solidFill>
                  <a:schemeClr val="tx1"/>
                </a:solidFill>
                <a:latin typeface="Garamond" panose="02020404030301010803" pitchFamily="18" charset="0"/>
              </a:rPr>
              <a:t> </a:t>
            </a:r>
            <a:r>
              <a:rPr lang="en-US" sz="1600" dirty="0" err="1">
                <a:solidFill>
                  <a:schemeClr val="tx1"/>
                </a:solidFill>
                <a:latin typeface="Garamond" panose="02020404030301010803" pitchFamily="18" charset="0"/>
              </a:rPr>
              <a:t>el</a:t>
            </a:r>
            <a:r>
              <a:rPr lang="en-US" sz="1600" dirty="0">
                <a:solidFill>
                  <a:schemeClr val="tx1"/>
                </a:solidFill>
                <a:latin typeface="Garamond" panose="02020404030301010803" pitchFamily="18" charset="0"/>
              </a:rPr>
              <a:t> do-file:  </a:t>
            </a:r>
            <a:r>
              <a:rPr lang="en-US" sz="1600" b="1" dirty="0">
                <a:solidFill>
                  <a:schemeClr val="tx1"/>
                </a:solidFill>
                <a:latin typeface="Garamond" panose="02020404030301010803" pitchFamily="18" charset="0"/>
              </a:rPr>
              <a:t>~01.dofiles/FayHerriot/1.SVY_prep.do</a:t>
            </a:r>
          </a:p>
        </p:txBody>
      </p:sp>
    </p:spTree>
    <p:extLst>
      <p:ext uri="{BB962C8B-B14F-4D97-AF65-F5344CB8AC3E}">
        <p14:creationId xmlns:p14="http://schemas.microsoft.com/office/powerpoint/2010/main" val="147745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err="1">
                <a:latin typeface="Garamond" panose="02020404030301010803" pitchFamily="18" charset="0"/>
              </a:rPr>
              <a:t>Modelo</a:t>
            </a:r>
            <a:r>
              <a:rPr lang="en-US" sz="2800" b="1" dirty="0">
                <a:latin typeface="Garamond" panose="02020404030301010803" pitchFamily="18" charset="0"/>
              </a:rPr>
              <a:t> </a:t>
            </a:r>
            <a:r>
              <a:rPr lang="en-US" sz="2800" b="1" dirty="0" err="1">
                <a:latin typeface="Garamond" panose="02020404030301010803" pitchFamily="18" charset="0"/>
              </a:rPr>
              <a:t>supuesto</a:t>
            </a:r>
            <a:r>
              <a:rPr lang="en-US" sz="2800" b="1" dirty="0">
                <a:latin typeface="Garamond" panose="02020404030301010803" pitchFamily="18" charset="0"/>
              </a:rPr>
              <a:t>: Fay-Herriot – </a:t>
            </a:r>
            <a:r>
              <a:rPr lang="en-US" sz="2800" b="1" dirty="0" err="1">
                <a:latin typeface="Garamond" panose="02020404030301010803" pitchFamily="18" charset="0"/>
              </a:rPr>
              <a:t>montaje</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198517" y="1261965"/>
                <a:ext cx="11688682" cy="5138138"/>
              </a:xfrm>
              <a:prstGeom prst="rect">
                <a:avLst/>
              </a:prstGeom>
              <a:noFill/>
            </p:spPr>
            <p:txBody>
              <a:bodyPr wrap="square">
                <a:spAutoFit/>
              </a:bodyPr>
              <a:lstStyle/>
              <a:p>
                <a:pPr marR="0" algn="just">
                  <a:lnSpc>
                    <a:spcPct val="115000"/>
                  </a:lnSpc>
                  <a:spcBef>
                    <a:spcPts val="0"/>
                  </a:spcBef>
                  <a:spcAft>
                    <a:spcPts val="800"/>
                  </a:spcAft>
                </a:pPr>
                <a:r>
                  <a:rPr lang="en-US" sz="1600" u="sng" dirty="0">
                    <a:latin typeface="Garamond" panose="02020404030301010803" pitchFamily="18" charset="0"/>
                    <a:ea typeface="Calibri" panose="020F0502020204030204" pitchFamily="34" charset="0"/>
                    <a:cs typeface="Times New Roman" panose="02020603050405020304" pitchFamily="18" charset="0"/>
                  </a:rPr>
                  <a:t>Primera </a:t>
                </a:r>
                <a:r>
                  <a:rPr lang="en-US" sz="1600" u="sng" dirty="0" err="1">
                    <a:latin typeface="Garamond" panose="02020404030301010803" pitchFamily="18" charset="0"/>
                    <a:ea typeface="Calibri" panose="020F0502020204030204" pitchFamily="34" charset="0"/>
                    <a:cs typeface="Times New Roman" panose="02020603050405020304" pitchFamily="18" charset="0"/>
                  </a:rPr>
                  <a:t>etapa</a:t>
                </a:r>
                <a:r>
                  <a:rPr lang="en-US" sz="1600" u="sng" dirty="0">
                    <a:latin typeface="Garamond" panose="02020404030301010803" pitchFamily="18" charset="0"/>
                    <a:ea typeface="Calibri" panose="020F0502020204030204" pitchFamily="34" charset="0"/>
                    <a:cs typeface="Times New Roman" panose="02020603050405020304" pitchFamily="18" charset="0"/>
                  </a:rPr>
                  <a:t> </a:t>
                </a:r>
                <a:r>
                  <a:rPr lang="en-US" sz="1600" dirty="0" err="1">
                    <a:effectLst/>
                    <a:latin typeface="Garamond" panose="02020404030301010803" pitchFamily="18" charset="0"/>
                    <a:ea typeface="Calibri" panose="020F0502020204030204" pitchFamily="34" charset="0"/>
                    <a:cs typeface="Times New Roman" panose="02020603050405020304" pitchFamily="18" charset="0"/>
                  </a:rPr>
                  <a:t>supone</a:t>
                </a:r>
                <a:r>
                  <a:rPr lang="en-US" sz="1600" dirty="0">
                    <a:effectLst/>
                    <a:latin typeface="Garamond" panose="02020404030301010803" pitchFamily="18" charset="0"/>
                    <a:ea typeface="Calibri" panose="020F0502020204030204" pitchFamily="34" charset="0"/>
                    <a:cs typeface="Times New Roman" panose="02020603050405020304" pitchFamily="18" charset="0"/>
                  </a:rPr>
                  <a:t> que la </a:t>
                </a:r>
                <a:r>
                  <a:rPr lang="en-US" sz="1600" dirty="0" err="1">
                    <a:effectLst/>
                    <a:latin typeface="Garamond" panose="02020404030301010803" pitchFamily="18" charset="0"/>
                    <a:ea typeface="Calibri" panose="020F0502020204030204" pitchFamily="34" charset="0"/>
                    <a:cs typeface="Times New Roman" panose="02020603050405020304" pitchFamily="18" charset="0"/>
                  </a:rPr>
                  <a:t>tasa</a:t>
                </a:r>
                <a:r>
                  <a:rPr lang="en-US" sz="1600" dirty="0">
                    <a:effectLst/>
                    <a:latin typeface="Garamond" panose="02020404030301010803" pitchFamily="18" charset="0"/>
                    <a:ea typeface="Calibri" panose="020F0502020204030204" pitchFamily="34" charset="0"/>
                    <a:cs typeface="Times New Roman" panose="02020603050405020304" pitchFamily="18" charset="0"/>
                  </a:rPr>
                  <a:t> </a:t>
                </a:r>
                <a:r>
                  <a:rPr lang="en-US" sz="1600" dirty="0" err="1">
                    <a:effectLst/>
                    <a:latin typeface="Garamond" panose="02020404030301010803" pitchFamily="18" charset="0"/>
                    <a:ea typeface="Calibri" panose="020F0502020204030204" pitchFamily="34" charset="0"/>
                    <a:cs typeface="Times New Roman" panose="02020603050405020304" pitchFamily="18" charset="0"/>
                  </a:rPr>
                  <a:t>verdadera</a:t>
                </a:r>
                <a:r>
                  <a:rPr lang="en-US" sz="1600" dirty="0">
                    <a:effectLst/>
                    <a:latin typeface="Garamond" panose="02020404030301010803" pitchFamily="18" charset="0"/>
                    <a:ea typeface="Calibri" panose="020F0502020204030204" pitchFamily="34" charset="0"/>
                    <a:cs typeface="Times New Roman" panose="02020603050405020304" pitchFamily="18" charset="0"/>
                  </a:rPr>
                  <a:t> de </a:t>
                </a:r>
                <a:r>
                  <a:rPr lang="en-US" sz="1600" dirty="0" err="1">
                    <a:effectLst/>
                    <a:latin typeface="Garamond" panose="02020404030301010803" pitchFamily="18" charset="0"/>
                    <a:ea typeface="Calibri" panose="020F0502020204030204" pitchFamily="34" charset="0"/>
                    <a:cs typeface="Times New Roman" panose="02020603050405020304" pitchFamily="18" charset="0"/>
                  </a:rPr>
                  <a:t>pobreza</a:t>
                </a:r>
                <a:r>
                  <a:rPr lang="en-US" sz="1600" dirty="0">
                    <a:effectLst/>
                    <a:latin typeface="Garamond" panose="02020404030301010803"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para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todos</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los</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distritos</a:t>
                </a:r>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𝑫</m:t>
                    </m:r>
                  </m:oMath>
                </a14:m>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a:t>
                </a:r>
                <a:r>
                  <a:rPr lang="en-US" sz="1600" b="1" dirty="0">
                    <a:effectLst/>
                    <a:latin typeface="Garamond" panose="02020404030301010803" pitchFamily="18" charset="0"/>
                    <a:ea typeface="Calibri" panose="020F0502020204030204" pitchFamily="34" charset="0"/>
                    <a:cs typeface="Times New Roman" panose="02020603050405020304" pitchFamily="18" charset="0"/>
                  </a:rPr>
                  <a:t> </a:t>
                </a:r>
                <a:r>
                  <a:rPr lang="es-ES" sz="1600" dirty="0">
                    <a:latin typeface="Garamond" panose="02020404030301010803" pitchFamily="18" charset="0"/>
                    <a:ea typeface="Calibri" panose="020F0502020204030204" pitchFamily="34" charset="0"/>
                    <a:cs typeface="Times New Roman" panose="02020603050405020304" pitchFamily="18" charset="0"/>
                  </a:rPr>
                  <a:t>se relaciona linealmente con un conjunto de covariables a nivel de distrito</a:t>
                </a:r>
                <a:r>
                  <a:rPr lang="en-US" sz="1600" dirty="0">
                    <a:effectLst/>
                    <a:latin typeface="Garamond" panose="02020404030301010803"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s-ES" sz="1600" dirty="0">
                    <a:latin typeface="Garamond" panose="02020404030301010803" pitchFamily="18" charset="0"/>
                    <a:ea typeface="Times New Roman" panose="02020603050405020304" pitchFamily="18" charset="0"/>
                    <a:cs typeface="Times New Roman" panose="02020603050405020304" pitchFamily="18" charset="0"/>
                  </a:rPr>
                  <a:t>a través del siguiente modelo de vinculación</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a:t>
                </a:r>
                <a:endParaRPr lang="en-US" sz="1600" dirty="0">
                  <a:effectLst/>
                  <a:latin typeface="Garamond" panose="02020404030301010803"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600" b="1" i="1">
                          <a:effectLst/>
                          <a:latin typeface="Cambria Math" panose="02040503050406030204" pitchFamily="18" charset="0"/>
                          <a:ea typeface="Calibri" panose="020F0502020204030204" pitchFamily="34" charset="0"/>
                          <a:cs typeface="Times New Roman" panose="02020603050405020304" pitchFamily="18" charset="0"/>
                        </a:rPr>
                        <m:t>𝜷</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𝒖</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6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Errores aleatorios (efectos de área) y representan una heterogeneidad inexplicable entre áreas, que se supone que tiene una media cero y una varianza constante</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El modelo que aquí se presenta no puede ser adecuado, ya que no se observan las verdaderas estimaciones de la pobreza a nivel de distrito y, en cambio, lo que se observa son las estimaciones directas de la pobreza a nivel de distrito basadas en encuestas</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El GLSS7 es representativo a nivel regional, y aunque las estimaciones a nivel de distrito son posibles, son bastante ruidosas debido al pequeño tamaño de las muestras.  Sin embargo, a pesar de ser ruidosas, las estimaciones directas son en su mayoría insesgadas</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p>
              <a:p>
                <a:pPr marR="0" algn="just">
                  <a:lnSpc>
                    <a:spcPct val="115000"/>
                  </a:lnSpc>
                  <a:spcBef>
                    <a:spcPts val="0"/>
                  </a:spcBef>
                  <a:spcAft>
                    <a:spcPts val="800"/>
                  </a:spcAft>
                </a:pPr>
                <a:r>
                  <a:rPr lang="en-US" sz="1600" dirty="0">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𝐸</m:t>
                    </m:r>
                    <m:d>
                      <m:dPr>
                        <m:ctrlPr>
                          <a:rPr lang="en-US" sz="1600" b="0" i="1" smtClean="0">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b="0" i="1" smtClean="0">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600" b="0" i="1" smtClean="0">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𝑑</m:t>
                            </m:r>
                          </m:sub>
                          <m: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𝑑𝑖𝑟</m:t>
                            </m:r>
                          </m:sup>
                        </m:sSub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sz="1600" dirty="0">
                  <a:latin typeface="Garamond" panose="02020404030301010803"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800"/>
                  </a:spcAft>
                </a:pPr>
                <a:r>
                  <a:rPr lang="en-US" sz="1600" u="sng" dirty="0">
                    <a:latin typeface="Garamond" panose="02020404030301010803" pitchFamily="18" charset="0"/>
                    <a:ea typeface="Times New Roman" panose="02020603050405020304" pitchFamily="18" charset="0"/>
                    <a:cs typeface="Times New Roman" panose="02020603050405020304" pitchFamily="18" charset="0"/>
                  </a:rPr>
                  <a:t>Segunda </a:t>
                </a:r>
                <a:r>
                  <a:rPr lang="en-US" sz="1600" u="sng" dirty="0" err="1">
                    <a:latin typeface="Garamond" panose="02020404030301010803" pitchFamily="18" charset="0"/>
                    <a:ea typeface="Times New Roman" panose="02020603050405020304" pitchFamily="18" charset="0"/>
                    <a:cs typeface="Times New Roman" panose="02020603050405020304" pitchFamily="18" charset="0"/>
                  </a:rPr>
                  <a:t>etapa</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s-ES" sz="1600" dirty="0">
                    <a:latin typeface="Garamond" panose="02020404030301010803" pitchFamily="18" charset="0"/>
                    <a:ea typeface="Times New Roman" panose="02020603050405020304" pitchFamily="18" charset="0"/>
                    <a:cs typeface="Times New Roman" panose="02020603050405020304" pitchFamily="18" charset="0"/>
                  </a:rPr>
                  <a:t>Modela el error de muestreo asumiendo que los estimadores directos se centran en las verdaderas tasas de pobreza del distrito</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a:t>
                </a:r>
                <a:endParaRPr lang="en-US" sz="16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Los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errores</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en</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la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ecuaci</a:t>
                </a:r>
                <a:r>
                  <a:rPr lang="en-US" sz="1600" dirty="0" err="1">
                    <a:latin typeface="Garamond" panose="02020404030301010803" pitchFamily="18" charset="0"/>
                  </a:rPr>
                  <a:t>ó</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n</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2 se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suponen</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ser </a:t>
                </a:r>
                <a:r>
                  <a:rPr lang="en-US" sz="1600" b="1" dirty="0" err="1">
                    <a:effectLst/>
                    <a:latin typeface="Garamond" panose="02020404030301010803" pitchFamily="18" charset="0"/>
                    <a:ea typeface="Times New Roman" panose="02020603050405020304" pitchFamily="18" charset="0"/>
                    <a:cs typeface="Times New Roman" panose="02020603050405020304" pitchFamily="18" charset="0"/>
                  </a:rPr>
                  <a:t>heteroskedasticos</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donde</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begChr m:val="["/>
                        <m:endChr m:val="]"/>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𝜓</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100" dirty="0">
                    <a:effectLst/>
                    <a:latin typeface="Garamond" panose="02020404030301010803" pitchFamily="18" charset="0"/>
                    <a:ea typeface="Calibri" panose="020F0502020204030204" pitchFamily="34"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198517" y="1261965"/>
                <a:ext cx="11688682" cy="5138138"/>
              </a:xfrm>
              <a:prstGeom prst="rect">
                <a:avLst/>
              </a:prstGeom>
              <a:blipFill>
                <a:blip r:embed="rId3"/>
                <a:stretch>
                  <a:fillRect l="-313" r="-26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8CDC4771-8E9F-EDCC-46D4-ABEDD214083A}"/>
              </a:ext>
            </a:extLst>
          </p:cNvPr>
          <p:cNvSpPr/>
          <p:nvPr/>
        </p:nvSpPr>
        <p:spPr bwMode="auto">
          <a:xfrm>
            <a:off x="4026052" y="4390571"/>
            <a:ext cx="1026367" cy="388257"/>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lang="en-US" sz="1300" dirty="0">
                <a:latin typeface="Trebuchet MS" pitchFamily="34" charset="0"/>
                <a:cs typeface="Times New Roman" pitchFamily="18" charset="0"/>
              </a:rPr>
              <a:t>unbiased</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Tree>
    <p:extLst>
      <p:ext uri="{BB962C8B-B14F-4D97-AF65-F5344CB8AC3E}">
        <p14:creationId xmlns:p14="http://schemas.microsoft.com/office/powerpoint/2010/main" val="231649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err="1">
                <a:latin typeface="Garamond" panose="02020404030301010803" pitchFamily="18" charset="0"/>
              </a:rPr>
              <a:t>Modelo</a:t>
            </a:r>
            <a:r>
              <a:rPr lang="en-US" sz="2800" b="1" dirty="0">
                <a:latin typeface="Garamond" panose="02020404030301010803" pitchFamily="18" charset="0"/>
              </a:rPr>
              <a:t> </a:t>
            </a:r>
            <a:r>
              <a:rPr lang="en-US" sz="2800" b="1" dirty="0" err="1">
                <a:latin typeface="Garamond" panose="02020404030301010803" pitchFamily="18" charset="0"/>
              </a:rPr>
              <a:t>asumido</a:t>
            </a:r>
            <a:r>
              <a:rPr lang="en-US" sz="2800" b="1" dirty="0">
                <a:latin typeface="Garamond" panose="02020404030301010803" pitchFamily="18" charset="0"/>
              </a:rPr>
              <a:t>: Fay-Herriot - </a:t>
            </a:r>
            <a:r>
              <a:rPr lang="en-US" sz="2800" b="1" dirty="0" err="1">
                <a:latin typeface="Garamond" panose="02020404030301010803" pitchFamily="18" charset="0"/>
              </a:rPr>
              <a:t>solución</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428811" y="1262270"/>
                <a:ext cx="11429814" cy="5070619"/>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Tenga en cuenta que la varianza del error muestral</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600"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s-ES" sz="1600" dirty="0">
                    <a:latin typeface="Garamond" panose="02020404030301010803" pitchFamily="18" charset="0"/>
                    <a:ea typeface="Times New Roman" panose="02020603050405020304" pitchFamily="18" charset="0"/>
                    <a:cs typeface="Times New Roman" panose="02020603050405020304" pitchFamily="18" charset="0"/>
                  </a:rPr>
                  <a:t>se supone que se conocen, pero en su lugar se estiman a partir de los datos. Esta es una advertencia de la metodología que se menciona a menudo.</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a:effectLst/>
                    <a:latin typeface="Garamond" panose="02020404030301010803" pitchFamily="18" charset="0"/>
                    <a:ea typeface="Calibri" panose="020F0502020204030204" pitchFamily="34" charset="0"/>
                    <a:cs typeface="Times New Roman" panose="02020603050405020304" pitchFamily="18" charset="0"/>
                  </a:rPr>
                  <a:t>Ver Corral et al. (2022, Ch3).</a:t>
                </a:r>
                <a:endParaRPr lang="en-US" sz="16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El modelo real estimado reemplaza </a:t>
                </a:r>
                <a:r>
                  <a:rPr lang="es-ES" sz="1600" dirty="0" err="1">
                    <a:latin typeface="Garamond" panose="02020404030301010803" pitchFamily="18" charset="0"/>
                    <a:ea typeface="Times New Roman" panose="02020603050405020304" pitchFamily="18" charset="0"/>
                    <a:cs typeface="Times New Roman" panose="02020603050405020304" pitchFamily="18" charset="0"/>
                  </a:rPr>
                  <a:t>y_d</a:t>
                </a:r>
                <a:r>
                  <a:rPr lang="es-ES" sz="1600" dirty="0">
                    <a:latin typeface="Garamond" panose="02020404030301010803" pitchFamily="18" charset="0"/>
                    <a:ea typeface="Times New Roman" panose="02020603050405020304" pitchFamily="18" charset="0"/>
                    <a:cs typeface="Times New Roman" panose="02020603050405020304" pitchFamily="18" charset="0"/>
                  </a:rPr>
                  <a:t> en la ecuación 2 con el lado derecho de la ecuación 1. El modelo se ajusta a través de la máxima verosimilitud restringida (REML), pero hay alternativas disponibles</a:t>
                </a:r>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6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Las estimaciones obtenidas del modelo se basan en el mejor predictor lineal insesgado (BLUP), que da como resultado estimaciones que no están sesgadas según el modelo y son "mejores" en el sentido de que minimizan el error cuadrático medio (MSE)</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No se basa en supuestos de normalidad en los errores del modelo o en los efectos de área, y no está sesgado en el modelo</a:t>
                </a:r>
                <a:endParaRPr lang="en-US" sz="16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La estimación resultante se puede expresar como un promedio ponderado entre la estimación directa basada en la encuesta</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s-ES" sz="1600" dirty="0">
                    <a:latin typeface="Garamond" panose="02020404030301010803" pitchFamily="18" charset="0"/>
                    <a:ea typeface="Times New Roman" panose="02020603050405020304" pitchFamily="18" charset="0"/>
                    <a:cs typeface="Times New Roman" panose="02020603050405020304" pitchFamily="18" charset="0"/>
                  </a:rPr>
                  <a:t>y el estimador sintético de regresión</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6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6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6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sz="1600" dirty="0">
                    <a:latin typeface="Garamond" panose="02020404030301010803" pitchFamily="18" charset="0"/>
                    <a:ea typeface="Times New Roman" panose="02020603050405020304" pitchFamily="18" charset="0"/>
                    <a:cs typeface="Times New Roman" panose="02020603050405020304" pitchFamily="18" charset="0"/>
                  </a:rPr>
                  <a:t>Las </a:t>
                </a:r>
                <a14:m>
                  <m:oMath xmlns:m="http://schemas.openxmlformats.org/officeDocument/2006/math">
                    <m:acc>
                      <m:accPr>
                        <m:chr m:val="̂"/>
                        <m:ctrlPr>
                          <a:rPr lang="en-US" sz="1600" i="1" smtClean="0">
                            <a:effectLst/>
                            <a:latin typeface="Cambria Math" panose="02040503050406030204" pitchFamily="18" charset="0"/>
                            <a:cs typeface="Times New Roman" panose="02020603050405020304" pitchFamily="18" charset="0"/>
                          </a:rPr>
                        </m:ctrlPr>
                      </m:accPr>
                      <m:e>
                        <m:r>
                          <a:rPr lang="en-US" sz="1600" b="0" i="1" smtClean="0">
                            <a:effectLst/>
                            <a:latin typeface="Cambria Math" panose="02040503050406030204" pitchFamily="18" charset="0"/>
                            <a:cs typeface="Times New Roman" panose="02020603050405020304" pitchFamily="18" charset="0"/>
                          </a:rPr>
                          <m:t>𝛽</m:t>
                        </m:r>
                      </m:e>
                    </m:acc>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err="1">
                    <a:latin typeface="Garamond" panose="02020404030301010803" pitchFamily="18" charset="0"/>
                    <a:ea typeface="Times New Roman" panose="02020603050405020304" pitchFamily="18" charset="0"/>
                    <a:cs typeface="Times New Roman" panose="02020603050405020304" pitchFamily="18" charset="0"/>
                  </a:rPr>
                  <a:t>incorporan</a:t>
                </a:r>
                <a:r>
                  <a:rPr lang="en-US" sz="1600" dirty="0">
                    <a:latin typeface="Garamond" panose="02020404030301010803" pitchFamily="18" charset="0"/>
                    <a:ea typeface="Times New Roman" panose="02020603050405020304" pitchFamily="18" charset="0"/>
                    <a:cs typeface="Times New Roman" panose="02020603050405020304" pitchFamily="18" charset="0"/>
                  </a:rPr>
                  <a:t> las </a:t>
                </a:r>
                <a:r>
                  <a:rPr lang="en-US" sz="1600" dirty="0" err="1">
                    <a:latin typeface="Garamond" panose="02020404030301010803" pitchFamily="18" charset="0"/>
                    <a:ea typeface="Times New Roman" panose="02020603050405020304" pitchFamily="18" charset="0"/>
                    <a:cs typeface="Times New Roman" panose="02020603050405020304" pitchFamily="18" charset="0"/>
                  </a:rPr>
                  <a:t>varianzas</a:t>
                </a:r>
                <a:r>
                  <a:rPr lang="en-US" sz="1600" dirty="0">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𝑢</m:t>
                        </m:r>
                      </m:sub>
                      <m: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600"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i="1">
                            <a:latin typeface="Cambria Math" panose="02040503050406030204" pitchFamily="18" charset="0"/>
                          </a:rPr>
                        </m:ctrlPr>
                      </m:sSubPr>
                      <m:e>
                        <m:r>
                          <a:rPr lang="en-US" sz="1600" b="0" i="1">
                            <a:latin typeface="Cambria Math" panose="02040503050406030204" pitchFamily="18" charset="0"/>
                          </a:rPr>
                          <m:t>𝜓</m:t>
                        </m:r>
                      </m:e>
                      <m:sub>
                        <m:r>
                          <a:rPr lang="en-US" sz="1600" b="0" i="1">
                            <a:latin typeface="Cambria Math" panose="02040503050406030204" pitchFamily="18" charset="0"/>
                          </a:rPr>
                          <m:t>𝑑</m:t>
                        </m:r>
                      </m:sub>
                    </m:sSub>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a:t>
                </a:r>
              </a:p>
              <a:p>
                <a:pPr marL="285750" marR="0" indent="-285750" algn="just">
                  <a:lnSpc>
                    <a:spcPct val="115000"/>
                  </a:lnSpc>
                  <a:spcBef>
                    <a:spcPts val="0"/>
                  </a:spcBef>
                  <a:spcAft>
                    <a:spcPts val="800"/>
                  </a:spcAft>
                  <a:buFont typeface="Arial" panose="020B0604020202020204" pitchFamily="34" charset="0"/>
                  <a:buChar char="•"/>
                </a:pP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Los pesos son dados </a:t>
                </a:r>
                <a:r>
                  <a:rPr lang="en-US" sz="1600" dirty="0" err="1">
                    <a:effectLst/>
                    <a:latin typeface="Garamond" panose="02020404030301010803" pitchFamily="18" charset="0"/>
                    <a:ea typeface="Times New Roman" panose="02020603050405020304" pitchFamily="18" charset="0"/>
                    <a:cs typeface="Times New Roman" panose="02020603050405020304" pitchFamily="18" charset="0"/>
                  </a:rPr>
                  <a:t>por</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𝜸</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6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oMath>
                </a14:m>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El peso dado al estimador directo es mayor para los distritos donde el tamaño de la muestra es grande</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s-ES" sz="1600" dirty="0">
                    <a:latin typeface="Garamond" panose="02020404030301010803" pitchFamily="18" charset="0"/>
                    <a:ea typeface="Times New Roman" panose="02020603050405020304" pitchFamily="18" charset="0"/>
                    <a:cs typeface="Times New Roman" panose="02020603050405020304" pitchFamily="18" charset="0"/>
                  </a:rPr>
                  <a:t>Para </a:t>
                </a:r>
                <a:r>
                  <a:rPr lang="es-ES" sz="1600" dirty="0" err="1">
                    <a:latin typeface="Garamond" panose="02020404030301010803" pitchFamily="18" charset="0"/>
                    <a:ea typeface="Times New Roman" panose="02020603050405020304" pitchFamily="18" charset="0"/>
                    <a:cs typeface="Times New Roman" panose="02020603050405020304" pitchFamily="18" charset="0"/>
                  </a:rPr>
                  <a:t>areas</a:t>
                </a:r>
                <a:r>
                  <a:rPr lang="es-ES" sz="1600" dirty="0">
                    <a:latin typeface="Garamond" panose="02020404030301010803" pitchFamily="18" charset="0"/>
                    <a:ea typeface="Times New Roman" panose="02020603050405020304" pitchFamily="18" charset="0"/>
                    <a:cs typeface="Times New Roman" panose="02020603050405020304" pitchFamily="18" charset="0"/>
                  </a:rPr>
                  <a:t> no muestreadas el estimador Fay-</a:t>
                </a:r>
                <a:r>
                  <a:rPr lang="es-ES" sz="1600" dirty="0" err="1">
                    <a:latin typeface="Garamond" panose="02020404030301010803" pitchFamily="18" charset="0"/>
                    <a:ea typeface="Times New Roman" panose="02020603050405020304" pitchFamily="18" charset="0"/>
                    <a:cs typeface="Times New Roman" panose="02020603050405020304" pitchFamily="18" charset="0"/>
                  </a:rPr>
                  <a:t>Herriot</a:t>
                </a:r>
                <a:r>
                  <a:rPr lang="es-ES" sz="1600" dirty="0">
                    <a:latin typeface="Garamond" panose="02020404030301010803" pitchFamily="18" charset="0"/>
                    <a:ea typeface="Times New Roman" panose="02020603050405020304" pitchFamily="18" charset="0"/>
                    <a:cs typeface="Times New Roman" panose="02020603050405020304" pitchFamily="18" charset="0"/>
                  </a:rPr>
                  <a:t> colapsa al estimador </a:t>
                </a:r>
                <a:r>
                  <a:rPr lang="es-ES" sz="1600" dirty="0" err="1">
                    <a:latin typeface="Garamond" panose="02020404030301010803" pitchFamily="18" charset="0"/>
                    <a:ea typeface="Times New Roman" panose="02020603050405020304" pitchFamily="18" charset="0"/>
                    <a:cs typeface="Times New Roman" panose="02020603050405020304" pitchFamily="18" charset="0"/>
                  </a:rPr>
                  <a:t>sintetico</a:t>
                </a:r>
                <a:r>
                  <a:rPr lang="en-US" sz="1600"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600" dirty="0">
                    <a:latin typeface="Garamond" panose="02020404030301010803" pitchFamily="18" charset="0"/>
                    <a:ea typeface="Calibri" panose="020F0502020204030204" pitchFamily="34"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endParaRPr lang="en-US" sz="1600" dirty="0">
                  <a:latin typeface="Garamond" panose="02020404030301010803"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428811" y="1262270"/>
                <a:ext cx="11429814" cy="5070619"/>
              </a:xfrm>
              <a:prstGeom prst="rect">
                <a:avLst/>
              </a:prstGeom>
              <a:blipFill>
                <a:blip r:embed="rId3"/>
                <a:stretch>
                  <a:fillRect l="-213" r="-320"/>
                </a:stretch>
              </a:blipFill>
            </p:spPr>
            <p:txBody>
              <a:bodyPr/>
              <a:lstStyle/>
              <a:p>
                <a:r>
                  <a:rPr lang="en-US">
                    <a:noFill/>
                  </a:rPr>
                  <a:t> </a:t>
                </a:r>
              </a:p>
            </p:txBody>
          </p:sp>
        </mc:Fallback>
      </mc:AlternateContent>
    </p:spTree>
    <p:extLst>
      <p:ext uri="{BB962C8B-B14F-4D97-AF65-F5344CB8AC3E}">
        <p14:creationId xmlns:p14="http://schemas.microsoft.com/office/powerpoint/2010/main" val="373808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z="2600" b="1" dirty="0">
                <a:latin typeface="Garamond" panose="02020404030301010803" pitchFamily="18" charset="0"/>
              </a:rPr>
              <a:t>Selección de modelo y estimaciones</a:t>
            </a:r>
            <a:endParaRPr lang="en-US" sz="26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9</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FB51FB-A63F-2D7A-B848-29DDCB3D1E5A}"/>
                  </a:ext>
                </a:extLst>
              </p:cNvPr>
              <p:cNvSpPr txBox="1"/>
              <p:nvPr/>
            </p:nvSpPr>
            <p:spPr>
              <a:xfrm>
                <a:off x="692150" y="1527510"/>
                <a:ext cx="9955764" cy="37927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dirty="0">
                    <a:latin typeface="Garamond" panose="02020404030301010803" pitchFamily="18" charset="0"/>
                  </a:rPr>
                  <a:t>Las covariables se estandarizan (media = 0, desarrollo estándar = 1) antes de la selección del modelo</a:t>
                </a:r>
                <a:r>
                  <a:rPr lang="en-US" dirty="0">
                    <a:latin typeface="Garamond" panose="02020404030301010803" pitchFamily="18" charset="0"/>
                  </a:rPr>
                  <a:t>.</a:t>
                </a:r>
              </a:p>
              <a:p>
                <a:pPr marL="285750" indent="-285750">
                  <a:lnSpc>
                    <a:spcPct val="150000"/>
                  </a:lnSpc>
                  <a:buFont typeface="Arial" panose="020B0604020202020204" pitchFamily="34" charset="0"/>
                  <a:buChar char="•"/>
                </a:pPr>
                <a:r>
                  <a:rPr lang="es-ES" dirty="0">
                    <a:latin typeface="Garamond" panose="02020404030301010803" pitchFamily="18" charset="0"/>
                  </a:rPr>
                  <a:t>Las covariables no significativas se eliminan del modelo secuencialmente, comenzando con aquellas con los valores p más grandes</a:t>
                </a:r>
                <a:r>
                  <a:rPr lang="en-US" dirty="0">
                    <a:latin typeface="Garamond" panose="02020404030301010803" pitchFamily="18" charset="0"/>
                  </a:rPr>
                  <a:t>.</a:t>
                </a:r>
              </a:p>
              <a:p>
                <a:pPr marL="285750" indent="-285750">
                  <a:lnSpc>
                    <a:spcPct val="150000"/>
                  </a:lnSpc>
                  <a:buFont typeface="Arial" panose="020B0604020202020204" pitchFamily="34" charset="0"/>
                  <a:buChar char="•"/>
                </a:pPr>
                <a:r>
                  <a:rPr lang="es-ES" dirty="0">
                    <a:latin typeface="Garamond" panose="02020404030301010803" pitchFamily="18" charset="0"/>
                  </a:rPr>
                  <a:t>La etapa de selección del modelo utiliza la opción FH (método de momentos de Fay </a:t>
                </a:r>
                <a:r>
                  <a:rPr lang="es-ES" dirty="0" err="1">
                    <a:latin typeface="Garamond" panose="02020404030301010803" pitchFamily="18" charset="0"/>
                  </a:rPr>
                  <a:t>Herriot</a:t>
                </a:r>
                <a:r>
                  <a:rPr lang="es-ES" dirty="0">
                    <a:latin typeface="Garamond" panose="02020404030301010803" pitchFamily="18" charset="0"/>
                  </a:rPr>
                  <a:t>) debido a los menores requisitos computacionales</a:t>
                </a:r>
                <a:r>
                  <a:rPr lang="en-US" dirty="0">
                    <a:latin typeface="Garamond" panose="02020404030301010803" pitchFamily="18" charset="0"/>
                  </a:rPr>
                  <a:t>.</a:t>
                </a:r>
              </a:p>
              <a:p>
                <a:pPr marL="285750" indent="-285750">
                  <a:lnSpc>
                    <a:spcPct val="150000"/>
                  </a:lnSpc>
                  <a:buFont typeface="Arial" panose="020B0604020202020204" pitchFamily="34" charset="0"/>
                  <a:buChar char="•"/>
                </a:pPr>
                <a:r>
                  <a:rPr lang="es-ES" dirty="0">
                    <a:latin typeface="Garamond" panose="02020404030301010803" pitchFamily="18" charset="0"/>
                  </a:rPr>
                  <a:t>Las covariables con un factor de inflación de varianza (VIF) superior a 5 se excluyen del modelo final</a:t>
                </a:r>
                <a:r>
                  <a:rPr lang="en-US" dirty="0">
                    <a:latin typeface="Garamond" panose="02020404030301010803" pitchFamily="18" charset="0"/>
                  </a:rPr>
                  <a:t>.</a:t>
                </a:r>
              </a:p>
              <a:p>
                <a:pPr marL="285750" indent="-285750">
                  <a:lnSpc>
                    <a:spcPct val="150000"/>
                  </a:lnSpc>
                  <a:buFont typeface="Arial" panose="020B0604020202020204" pitchFamily="34" charset="0"/>
                  <a:buChar char="•"/>
                </a:pPr>
                <a:r>
                  <a:rPr lang="es-ES" dirty="0">
                    <a:latin typeface="Garamond" panose="02020404030301010803" pitchFamily="18" charset="0"/>
                  </a:rPr>
                  <a:t>El modelo final emplea 11 covariables y un intercepto para explicar la pobreza en los 210 distritos</a:t>
                </a:r>
                <a:r>
                  <a:rPr lang="en-US" dirty="0">
                    <a:latin typeface="Garamond" panose="02020404030301010803" pitchFamily="18" charset="0"/>
                  </a:rPr>
                  <a:t>.</a:t>
                </a:r>
              </a:p>
              <a:p>
                <a:pPr marL="285750" indent="-285750">
                  <a:lnSpc>
                    <a:spcPct val="150000"/>
                  </a:lnSpc>
                  <a:buFont typeface="Arial" panose="020B0604020202020204" pitchFamily="34" charset="0"/>
                  <a:buChar char="•"/>
                </a:pPr>
                <a:r>
                  <a:rPr lang="es-ES" dirty="0">
                    <a:latin typeface="Garamond" panose="02020404030301010803" pitchFamily="18" charset="0"/>
                  </a:rPr>
                  <a:t>El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s-ES" dirty="0">
                    <a:latin typeface="Garamond" panose="02020404030301010803" pitchFamily="18" charset="0"/>
                  </a:rPr>
                  <a:t> ajustado del modelo es de 0,73, lo que indica un poder explicativo sustancial</a:t>
                </a:r>
                <a:r>
                  <a:rPr lang="en-US" dirty="0">
                    <a:latin typeface="Garamond" panose="02020404030301010803" pitchFamily="18" charset="0"/>
                  </a:rPr>
                  <a:t>.</a:t>
                </a:r>
              </a:p>
              <a:p>
                <a:pPr marL="285750" indent="-285750">
                  <a:lnSpc>
                    <a:spcPct val="150000"/>
                  </a:lnSpc>
                  <a:buFont typeface="Arial" panose="020B0604020202020204" pitchFamily="34" charset="0"/>
                  <a:buChar char="•"/>
                </a:pPr>
                <a:r>
                  <a:rPr lang="es-ES" dirty="0">
                    <a:latin typeface="Garamond" panose="02020404030301010803" pitchFamily="18" charset="0"/>
                  </a:rPr>
                  <a:t>Es necesario verificar los supuestos del modelo, como se menciona en la introducción</a:t>
                </a:r>
                <a:r>
                  <a:rPr lang="en-US" dirty="0">
                    <a:latin typeface="Garamond" panose="02020404030301010803" pitchFamily="18" charset="0"/>
                  </a:rPr>
                  <a:t>.</a:t>
                </a:r>
              </a:p>
            </p:txBody>
          </p:sp>
        </mc:Choice>
        <mc:Fallback>
          <p:sp>
            <p:nvSpPr>
              <p:cNvPr id="3" name="TextBox 2">
                <a:extLst>
                  <a:ext uri="{FF2B5EF4-FFF2-40B4-BE49-F238E27FC236}">
                    <a16:creationId xmlns:a16="http://schemas.microsoft.com/office/drawing/2014/main" id="{1AFB51FB-A63F-2D7A-B848-29DDCB3D1E5A}"/>
                  </a:ext>
                </a:extLst>
              </p:cNvPr>
              <p:cNvSpPr txBox="1">
                <a:spLocks noRot="1" noChangeAspect="1" noMove="1" noResize="1" noEditPoints="1" noAdjustHandles="1" noChangeArrowheads="1" noChangeShapeType="1" noTextEdit="1"/>
              </p:cNvSpPr>
              <p:nvPr/>
            </p:nvSpPr>
            <p:spPr>
              <a:xfrm>
                <a:off x="692150" y="1527510"/>
                <a:ext cx="9955764" cy="3792705"/>
              </a:xfrm>
              <a:prstGeom prst="rect">
                <a:avLst/>
              </a:prstGeom>
              <a:blipFill>
                <a:blip r:embed="rId3"/>
                <a:stretch>
                  <a:fillRect l="-429" b="-176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486EA4-92CA-A52F-1107-7129A98CC330}"/>
              </a:ext>
            </a:extLst>
          </p:cNvPr>
          <p:cNvSpPr txBox="1"/>
          <p:nvPr/>
        </p:nvSpPr>
        <p:spPr>
          <a:xfrm>
            <a:off x="803333" y="5789389"/>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~01.dofiles/FayHerriot/2.FH_model_select.do</a:t>
            </a:r>
          </a:p>
        </p:txBody>
      </p:sp>
    </p:spTree>
    <p:extLst>
      <p:ext uri="{BB962C8B-B14F-4D97-AF65-F5344CB8AC3E}">
        <p14:creationId xmlns:p14="http://schemas.microsoft.com/office/powerpoint/2010/main" val="30622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4254</TotalTime>
  <Words>3481</Words>
  <Application>Microsoft Office PowerPoint</Application>
  <PresentationFormat>Widescreen</PresentationFormat>
  <Paragraphs>223</Paragraphs>
  <Slides>20</Slides>
  <Notes>19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20</vt:i4>
      </vt:variant>
    </vt:vector>
  </HeadingPairs>
  <TitlesOfParts>
    <vt:vector size="34" baseType="lpstr">
      <vt:lpstr>Andes ExtraLight</vt:lpstr>
      <vt:lpstr>Arial</vt:lpstr>
      <vt:lpstr>Arial Bold</vt:lpstr>
      <vt:lpstr>Calibri</vt:lpstr>
      <vt:lpstr>Calibri Light</vt:lpstr>
      <vt:lpstr>Cambria Math</vt:lpstr>
      <vt:lpstr>CMSSI10</vt:lpstr>
      <vt:lpstr>Garamond</vt:lpstr>
      <vt:lpstr>Neo Sans</vt:lpstr>
      <vt:lpstr>Trebuchet MS</vt:lpstr>
      <vt:lpstr>VladaRHSans Med</vt:lpstr>
      <vt:lpstr>Wingdings</vt:lpstr>
      <vt:lpstr>Office Theme</vt:lpstr>
      <vt:lpstr>Full Page Interior</vt:lpstr>
      <vt:lpstr>Mapeando la pobreza sin un censo</vt:lpstr>
      <vt:lpstr>Introducción: ¿qué es la estimación de áreas pequeñas?</vt:lpstr>
      <vt:lpstr>La sesión de hoy se centra en la estimación de áreas pequeñas cuando no tenemos acceso a un censo válido para el mapeo de la pobreza (Fay-Herriot)</vt:lpstr>
      <vt:lpstr>Modelos de area:   Fay-Herriot</vt:lpstr>
      <vt:lpstr>Application of Fay-Herriot Model for GHANA</vt:lpstr>
      <vt:lpstr>Requisitos de datos</vt:lpstr>
      <vt:lpstr>Modelo supuesto: Fay-Herriot – montaje</vt:lpstr>
      <vt:lpstr>Modelo asumido: Fay-Herriot - solución</vt:lpstr>
      <vt:lpstr>Selección de modelo y estimaciones</vt:lpstr>
      <vt:lpstr>Checking assumptions </vt:lpstr>
      <vt:lpstr>Evaluación de Estimaciones</vt:lpstr>
      <vt:lpstr>Evaluación de Estimaciones</vt:lpstr>
      <vt:lpstr>Limitaciones del modelo de Fay-Herriot</vt:lpstr>
      <vt:lpstr>Mapa de la pobreza - Fay Herriot Estimaciones de pobreza por distrito (deciles)</vt:lpstr>
      <vt:lpstr>Ejemplo: Liberia 2016</vt:lpstr>
      <vt:lpstr>Referencias principales para la estimación de áreas pequeñas a nivel de área</vt:lpstr>
      <vt:lpstr>Insesgado pero ruidoso</vt:lpstr>
      <vt:lpstr>XGBoost funciona casi tan bien como los modelos a nivel de unidad, pero depende de los datos utilizados para modelar las tasas de pobreza</vt:lpstr>
      <vt:lpstr>Fay-Harriot – Varianza de muestreo (1/2)</vt:lpstr>
      <vt:lpstr>Fay-Harriot – Sampling Variance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51</cp:revision>
  <dcterms:created xsi:type="dcterms:W3CDTF">2022-07-04T12:10:58Z</dcterms:created>
  <dcterms:modified xsi:type="dcterms:W3CDTF">2024-06-17T08:49:01Z</dcterms:modified>
</cp:coreProperties>
</file>