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61" r:id="rId2"/>
  </p:sldMasterIdLst>
  <p:notesMasterIdLst>
    <p:notesMasterId r:id="rId25"/>
  </p:notesMasterIdLst>
  <p:sldIdLst>
    <p:sldId id="276" r:id="rId3"/>
    <p:sldId id="428" r:id="rId4"/>
    <p:sldId id="385" r:id="rId5"/>
    <p:sldId id="450" r:id="rId6"/>
    <p:sldId id="452" r:id="rId7"/>
    <p:sldId id="449" r:id="rId8"/>
    <p:sldId id="398" r:id="rId9"/>
    <p:sldId id="414" r:id="rId10"/>
    <p:sldId id="366" r:id="rId11"/>
    <p:sldId id="443" r:id="rId12"/>
    <p:sldId id="420" r:id="rId13"/>
    <p:sldId id="438" r:id="rId14"/>
    <p:sldId id="456" r:id="rId15"/>
    <p:sldId id="440" r:id="rId16"/>
    <p:sldId id="448" r:id="rId17"/>
    <p:sldId id="435" r:id="rId18"/>
    <p:sldId id="432" r:id="rId19"/>
    <p:sldId id="351" r:id="rId20"/>
    <p:sldId id="447" r:id="rId21"/>
    <p:sldId id="451" r:id="rId22"/>
    <p:sldId id="410" r:id="rId23"/>
    <p:sldId id="44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86002" autoAdjust="0"/>
  </p:normalViewPr>
  <p:slideViewPr>
    <p:cSldViewPr snapToGrid="0">
      <p:cViewPr varScale="1">
        <p:scale>
          <a:sx n="97" d="100"/>
          <a:sy n="97" d="100"/>
        </p:scale>
        <p:origin x="3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9D65C-CE98-458A-A656-953C979E05DE}" type="datetimeFigureOut">
              <a:rPr lang="en-US" smtClean="0"/>
              <a:t>6/4/2024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F3B3E-ACCC-4B3A-94D7-90CD866D6B27}" type="slidenum">
              <a:rPr lang="en-US" smtClean="0"/>
              <a:t>‹#›</a:t>
            </a:fld>
            <a:endParaRPr lang="en-US"/>
          </a:p>
        </p:txBody>
      </p:sp>
    </p:spTree>
    <p:extLst>
      <p:ext uri="{BB962C8B-B14F-4D97-AF65-F5344CB8AC3E}">
        <p14:creationId xmlns:p14="http://schemas.microsoft.com/office/powerpoint/2010/main" val="189823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30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11</a:t>
            </a:fld>
            <a:endParaRPr lang="en-US" dirty="0"/>
          </a:p>
        </p:txBody>
      </p:sp>
    </p:spTree>
    <p:extLst>
      <p:ext uri="{BB962C8B-B14F-4D97-AF65-F5344CB8AC3E}">
        <p14:creationId xmlns:p14="http://schemas.microsoft.com/office/powerpoint/2010/main" val="3636099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Empirical Quantile graphs (q-q plots) can also be used, sometimes preferable because you can observe outliers</a:t>
            </a:r>
          </a:p>
          <a:p>
            <a:r>
              <a:rPr lang="en-US" dirty="0"/>
              <a:t>- Formal Normality tests are also valid depending on the sample size.</a:t>
            </a:r>
          </a:p>
        </p:txBody>
      </p:sp>
      <p:sp>
        <p:nvSpPr>
          <p:cNvPr id="4" name="Slide Number Placeholder 3"/>
          <p:cNvSpPr>
            <a:spLocks noGrp="1"/>
          </p:cNvSpPr>
          <p:nvPr>
            <p:ph type="sldNum" sz="quarter" idx="10"/>
          </p:nvPr>
        </p:nvSpPr>
        <p:spPr/>
        <p:txBody>
          <a:bodyPr/>
          <a:lstStyle/>
          <a:p>
            <a:fld id="{48EA5A84-9955-41A7-AA3D-33182951C4FC}" type="slidenum">
              <a:rPr lang="en-US" smtClean="0"/>
              <a:t>12</a:t>
            </a:fld>
            <a:endParaRPr lang="en-US" dirty="0"/>
          </a:p>
        </p:txBody>
      </p:sp>
    </p:spTree>
    <p:extLst>
      <p:ext uri="{BB962C8B-B14F-4D97-AF65-F5344CB8AC3E}">
        <p14:creationId xmlns:p14="http://schemas.microsoft.com/office/powerpoint/2010/main" val="2953224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Garamond" panose="02020404030301010803" pitchFamily="18" charset="0"/>
                <a:ea typeface="Calibri" panose="020F0502020204030204" pitchFamily="34" charset="0"/>
                <a:cs typeface="Times New Roman" panose="02020603050405020304" pitchFamily="18" charset="0"/>
              </a:rPr>
              <a:t>Other common error measures include standard error, variance, coefficient of variation (CV), and MSE, with lower values indicating better estimation.</a:t>
            </a:r>
          </a:p>
          <a:p>
            <a:pPr marL="171450" indent="-171450">
              <a:buFont typeface="Arial" panose="020B0604020202020204" pitchFamily="34" charset="0"/>
              <a:buChar char="•"/>
            </a:pPr>
            <a:r>
              <a:rPr lang="en-US" dirty="0"/>
              <a:t>Mean squared (estimation) error (MSE): MSE( ˆ</a:t>
            </a:r>
            <a:r>
              <a:rPr lang="el-GR" dirty="0"/>
              <a:t>θ) = </a:t>
            </a:r>
            <a:r>
              <a:rPr lang="en-US" dirty="0"/>
              <a:t>E[(ˆ</a:t>
            </a:r>
            <a:r>
              <a:rPr lang="el-GR" dirty="0"/>
              <a:t>θ − θ) 2 ], </a:t>
            </a:r>
            <a:r>
              <a:rPr lang="en-US" dirty="0"/>
              <a:t>note that MSE( ˆ</a:t>
            </a:r>
            <a:r>
              <a:rPr lang="el-GR" dirty="0"/>
              <a:t>θ) = </a:t>
            </a:r>
            <a:r>
              <a:rPr lang="en-US" dirty="0"/>
              <a:t>Bias2 </a:t>
            </a:r>
            <a:r>
              <a:rPr lang="el-GR" dirty="0"/>
              <a:t>π ( ˆθ) + </a:t>
            </a:r>
            <a:r>
              <a:rPr lang="en-US" dirty="0"/>
              <a:t>V </a:t>
            </a:r>
            <a:r>
              <a:rPr lang="en-US" dirty="0" err="1"/>
              <a:t>ar</a:t>
            </a:r>
            <a:r>
              <a:rPr lang="el-GR" dirty="0"/>
              <a:t>π( ˆθ) </a:t>
            </a:r>
            <a:r>
              <a:rPr lang="en-US" dirty="0"/>
              <a:t>in the design-based setup, where </a:t>
            </a:r>
            <a:r>
              <a:rPr lang="el-GR" dirty="0"/>
              <a:t>θ </a:t>
            </a:r>
            <a:r>
              <a:rPr lang="en-US" dirty="0"/>
              <a:t>is not random. In the model-based setup, it is MSE( ˆ</a:t>
            </a:r>
            <a:r>
              <a:rPr lang="el-GR" dirty="0"/>
              <a:t>θ) = </a:t>
            </a:r>
            <a:r>
              <a:rPr lang="en-US" dirty="0"/>
              <a:t>Bias2 ( ˆ</a:t>
            </a:r>
            <a:r>
              <a:rPr lang="el-GR" dirty="0"/>
              <a:t>θ) + </a:t>
            </a:r>
            <a:r>
              <a:rPr lang="en-US" dirty="0"/>
              <a:t>V </a:t>
            </a:r>
            <a:r>
              <a:rPr lang="en-US" dirty="0" err="1"/>
              <a:t>ar</a:t>
            </a:r>
            <a:r>
              <a:rPr lang="en-US" dirty="0"/>
              <a:t>( ˆ</a:t>
            </a:r>
            <a:r>
              <a:rPr lang="el-GR" dirty="0"/>
              <a:t>θ − θ).</a:t>
            </a:r>
            <a:endParaRPr lang="en-US" dirty="0"/>
          </a:p>
          <a:p>
            <a:pPr marL="171450" indent="-171450">
              <a:buFont typeface="Arial" panose="020B0604020202020204" pitchFamily="34" charset="0"/>
              <a:buChar char="•"/>
            </a:pPr>
            <a:r>
              <a:rPr lang="en-US" dirty="0"/>
              <a:t>Coefficient of variation (CV) of ˆθ: cv( ˆθ) = q var( ˆθ)/E( ˆθ) is the associated standard error of the estimate over the expected value of the estimate E( ˆθ) = θ when the estimator is unbiased. The CV is also known as the relative standard deviation (RSD).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Garamond" panose="02020404030301010803" pitchFamily="18" charset="0"/>
                <a:ea typeface="Calibri" panose="020F0502020204030204" pitchFamily="34" charset="0"/>
                <a:cs typeface="Times New Roman" panose="02020603050405020304" pitchFamily="18" charset="0"/>
              </a:rPr>
              <a:t>For </a:t>
            </a:r>
            <a:r>
              <a:rPr lang="en-US" dirty="0"/>
              <a:t>the CV to have a correct interpretation, the value of the estimate must be greater than zero.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Moreover, when estimating a proportion P (poverty rates, for example), larger sample sizes are often necessary to keep the error measure below a certain limit than the sample size required when estimating totals (Molina 2019).</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Since the CV increases as the proportion P decreases, the CV is no longer a measure of the relative error but a measure of how small the proportion P is. Therefore, calculating the MSE (or its root) for proportions P is a better option.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CV will tend to be large when the poverty rate for a given area is low since even a small variance will yield a relatively large CV. The only way to remedy such a result is by increasing the sample size.</a:t>
            </a:r>
            <a:endParaRPr lang="en-US" dirty="0">
              <a:latin typeface="Garamond" panose="02020404030301010803" pitchFamily="18"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US" dirty="0">
              <a:latin typeface="Garamond" panose="02020404030301010803" pitchFamily="18" charset="0"/>
              <a:ea typeface="Calibri" panose="020F0502020204030204" pitchFamily="34" charset="0"/>
              <a:cs typeface="Times New Roman" panose="02020603050405020304" pitchFamily="18" charset="0"/>
            </a:endParaRPr>
          </a:p>
          <a:p>
            <a:pPr marL="171450" indent="-1714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Direct estimators are recommended for means, totals, and other additive target parameters, especially at national and disaggregated levels where CV is below a threshold.</a:t>
            </a:r>
          </a:p>
          <a:p>
            <a:pPr marL="171450" indent="-1714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For disaggregated levels exceeding CV or absolute relative bias (ARB) thresholds, direct estimators are not recommended; indirect estimators may be used instead.</a:t>
            </a:r>
          </a:p>
          <a:p>
            <a:pPr marL="171450" indent="-1714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If neither direct nor indirect estimators meet quality requirements, estimates should be highlighted as low quality.</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13</a:t>
            </a:fld>
            <a:endParaRPr lang="en-US" dirty="0"/>
          </a:p>
        </p:txBody>
      </p:sp>
    </p:spTree>
    <p:extLst>
      <p:ext uri="{BB962C8B-B14F-4D97-AF65-F5344CB8AC3E}">
        <p14:creationId xmlns:p14="http://schemas.microsoft.com/office/powerpoint/2010/main" val="2781397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 estimates are aligned to direct estimates. </a:t>
            </a:r>
          </a:p>
          <a:p>
            <a:r>
              <a:rPr lang="en-US" dirty="0"/>
              <a:t>This figure also illustrates the larger adjustment made to direct estimates in locations where the sampling variance is larger. </a:t>
            </a:r>
          </a:p>
          <a:p>
            <a:r>
              <a:rPr lang="en-US" dirty="0"/>
              <a:t>The resulting FH estimates also have a lower estimated root mean squared error (RMSE) than that of the direct estimates, suggesting an improved efficiency of the model-based estimates </a:t>
            </a:r>
          </a:p>
          <a:p>
            <a:endParaRPr lang="en-US" dirty="0"/>
          </a:p>
          <a:p>
            <a:r>
              <a:rPr lang="en-US" dirty="0"/>
              <a:t>• Benchmarking: A practice where the direct estimator is assumed to be reliable and adjustments to the small area estimates are necessary to ensure agreement with the reliable estimator (Rao and Molina 2015). For example, the direct estimator could be the national level poverty rate and small area estimates for the areas within the country are adjusted to ensure agreement between the aggregate national poverty rate and the direct estimate of national poverty.</a:t>
            </a:r>
          </a:p>
        </p:txBody>
      </p:sp>
      <p:sp>
        <p:nvSpPr>
          <p:cNvPr id="4" name="Slide Number Placeholder 3"/>
          <p:cNvSpPr>
            <a:spLocks noGrp="1"/>
          </p:cNvSpPr>
          <p:nvPr>
            <p:ph type="sldNum" sz="quarter" idx="10"/>
          </p:nvPr>
        </p:nvSpPr>
        <p:spPr/>
        <p:txBody>
          <a:bodyPr/>
          <a:lstStyle/>
          <a:p>
            <a:fld id="{48EA5A84-9955-41A7-AA3D-33182951C4FC}" type="slidenum">
              <a:rPr lang="en-US" smtClean="0"/>
              <a:t>14</a:t>
            </a:fld>
            <a:endParaRPr lang="en-US" dirty="0"/>
          </a:p>
        </p:txBody>
      </p:sp>
    </p:spTree>
    <p:extLst>
      <p:ext uri="{BB962C8B-B14F-4D97-AF65-F5344CB8AC3E}">
        <p14:creationId xmlns:p14="http://schemas.microsoft.com/office/powerpoint/2010/main" val="652303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232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16</a:t>
            </a:fld>
            <a:endParaRPr lang="en-US" dirty="0"/>
          </a:p>
        </p:txBody>
      </p:sp>
    </p:spTree>
    <p:extLst>
      <p:ext uri="{BB962C8B-B14F-4D97-AF65-F5344CB8AC3E}">
        <p14:creationId xmlns:p14="http://schemas.microsoft.com/office/powerpoint/2010/main" val="3027869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6158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4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2.1: Bias and MSE of direct estimates of the FGT0 indicators at the municipal level</a:t>
            </a:r>
          </a:p>
          <a:p>
            <a:r>
              <a:rPr lang="en-US" dirty="0"/>
              <a:t>Notice that even though the direct estimate’s bias is approximately equal to 0, its variance (or MSE) in many areas is much greater than the one from the model-based estimators. </a:t>
            </a:r>
          </a:p>
          <a:p>
            <a:r>
              <a:rPr lang="en-US" dirty="0">
                <a:sym typeface="Wingdings" panose="05000000000000000000" pitchFamily="2" charset="2"/>
              </a:rPr>
              <a:t> </a:t>
            </a:r>
            <a:r>
              <a:rPr lang="en-US" dirty="0"/>
              <a:t>Small area estimation sacrifices a tolerable amount of bias for the sake of precision.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857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42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4281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2258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191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Fay Herriot in 1979 introduced a model for small area estimation. The model was initially used to estimate mean per capita income in small areas, counties if I’m not mistaken, in the US</a:t>
            </a:r>
          </a:p>
          <a:p>
            <a:pPr marL="171450" indent="-171450">
              <a:buFontTx/>
              <a:buChar char="-"/>
            </a:pPr>
            <a:r>
              <a:rPr lang="en-US" dirty="0"/>
              <a:t>For poverty mapping the method models area level poverty rates using area level covariates, so the number of observations is much lower than those of the recently discussed models. Since less information is embedded in the models, they tend to be less efficient.</a:t>
            </a:r>
          </a:p>
          <a:p>
            <a:pPr marL="171450" indent="-171450">
              <a:buFontTx/>
              <a:buChar char="-"/>
            </a:pPr>
            <a:r>
              <a:rPr lang="en-US" dirty="0"/>
              <a:t>Empirical best estimates are obtained in the model through taking a weighted average between the survey estimates for a given area and the model based estimate (XB). The weights are determined by the quality of the model and on the sample’s quality for that area. </a:t>
            </a:r>
          </a:p>
          <a:p>
            <a:pPr marL="171450" indent="-171450">
              <a:buFontTx/>
              <a:buChar char="-"/>
            </a:pPr>
            <a:endParaRPr lang="en-US" dirty="0"/>
          </a:p>
          <a:p>
            <a:pPr marL="171450" indent="-171450">
              <a:buFontTx/>
              <a:buChar char="-"/>
            </a:pPr>
            <a:r>
              <a:rPr lang="en-US" dirty="0"/>
              <a:t>So how do Fay-Herriot models perform when compared to the previous models?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027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Fay Herriot in 1979 introduced a model for small area estimation. The model was initially used to estimate mean per capita income in small areas, counties if I’m not mistaken, in the US</a:t>
            </a:r>
          </a:p>
          <a:p>
            <a:pPr marL="171450" indent="-171450">
              <a:buFontTx/>
              <a:buChar char="-"/>
            </a:pPr>
            <a:r>
              <a:rPr lang="en-US" dirty="0"/>
              <a:t>For poverty mapping the method models area level poverty rates using area level covariates, so the number of observations is much lower than those of the recently discussed models. Since less information is embedded in the models they tend to be less efficient.</a:t>
            </a:r>
          </a:p>
          <a:p>
            <a:pPr marL="171450" indent="-171450">
              <a:buFontTx/>
              <a:buChar char="-"/>
            </a:pPr>
            <a:r>
              <a:rPr lang="en-US" dirty="0"/>
              <a:t>Empirical best estimates are obtained in the model through taking a weighted average between the survey estimates for a given area and the model based estimate (XB). The weights are determined by the quality of the model and on the sample’s quality for that area. </a:t>
            </a:r>
          </a:p>
          <a:p>
            <a:pPr marL="171450" indent="-171450">
              <a:buFontTx/>
              <a:buChar char="-"/>
            </a:pPr>
            <a:endParaRPr lang="en-US" dirty="0"/>
          </a:p>
          <a:p>
            <a:pPr marL="171450" indent="-171450">
              <a:buFontTx/>
              <a:buChar char="-"/>
            </a:pPr>
            <a:r>
              <a:rPr lang="en-US" dirty="0"/>
              <a:t>So how do Fay-Herriot models perform when compared to the previous models?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729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Fay Herriot in 1979 introduced a model for small area estimation. The model was initially used to estimate mean per capita income in small areas, counties if I’m not mistaken, in the US</a:t>
            </a:r>
          </a:p>
          <a:p>
            <a:pPr marL="171450" indent="-171450">
              <a:buFontTx/>
              <a:buChar char="-"/>
            </a:pPr>
            <a:r>
              <a:rPr lang="en-US" dirty="0"/>
              <a:t>For poverty mapping the method models area level poverty rates using area level covariates, so the number of observations is much lower than those of the recently discussed models. Since less information is embedded in the models they tend to be less efficient.</a:t>
            </a:r>
          </a:p>
          <a:p>
            <a:pPr marL="171450" indent="-171450">
              <a:buFontTx/>
              <a:buChar char="-"/>
            </a:pPr>
            <a:r>
              <a:rPr lang="en-US" dirty="0"/>
              <a:t>Empirical best estimates are obtained in the model through taking a weighted average between the survey estimates for a given area and the model based estimate (XB). The weights are determined by the quality of the model and on the sample’s quality for that area. </a:t>
            </a:r>
          </a:p>
          <a:p>
            <a:pPr marL="171450" indent="-171450">
              <a:buFontTx/>
              <a:buChar char="-"/>
            </a:pPr>
            <a:endParaRPr lang="en-US" dirty="0"/>
          </a:p>
          <a:p>
            <a:pPr marL="171450" indent="-171450">
              <a:buFontTx/>
              <a:buChar char="-"/>
            </a:pPr>
            <a:r>
              <a:rPr lang="en-US" dirty="0"/>
              <a:t>So how do Fay-Herriot models perform when compared to the previous models?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4012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7284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spcBef>
                <a:spcPts val="600"/>
              </a:spcBef>
            </a:pPr>
            <a:r>
              <a:rPr lang="en-US" sz="2000" dirty="0">
                <a:solidFill>
                  <a:schemeClr val="accent4"/>
                </a:solidFill>
                <a:latin typeface="Garamond" panose="02020404030301010803" pitchFamily="18" charset="0"/>
              </a:rPr>
              <a:t>Direct estimators are those that come directly from the survey (two ways to get these)</a:t>
            </a:r>
          </a:p>
          <a:p>
            <a:pPr lvl="4">
              <a:spcBef>
                <a:spcPts val="600"/>
              </a:spcBef>
            </a:pPr>
            <a:r>
              <a:rPr lang="en-US" sz="2000" dirty="0">
                <a:solidFill>
                  <a:schemeClr val="accent4"/>
                </a:solidFill>
                <a:latin typeface="Garamond" panose="02020404030301010803" pitchFamily="18" charset="0"/>
              </a:rPr>
              <a:t>Horvitz-Thompson (1952) – design unbiased but large variance</a:t>
            </a:r>
          </a:p>
          <a:p>
            <a:pPr lvl="4">
              <a:spcBef>
                <a:spcPts val="600"/>
              </a:spcBef>
            </a:pPr>
            <a:r>
              <a:rPr lang="en-US" sz="2000" dirty="0">
                <a:solidFill>
                  <a:schemeClr val="accent4"/>
                </a:solidFill>
                <a:latin typeface="Garamond" panose="02020404030301010803" pitchFamily="18" charset="0"/>
              </a:rPr>
              <a:t>Hajek (1971) – slightly biased but smaller variance</a:t>
            </a:r>
          </a:p>
          <a:p>
            <a:pPr lvl="3">
              <a:spcBef>
                <a:spcPts val="600"/>
              </a:spcBef>
            </a:pPr>
            <a:r>
              <a:rPr lang="en-US" sz="2000" dirty="0">
                <a:solidFill>
                  <a:schemeClr val="accent4"/>
                </a:solidFill>
                <a:latin typeface="Garamond" panose="02020404030301010803" pitchFamily="18" charset="0"/>
              </a:rPr>
              <a:t>Indirect estimators for an area’s indicators are those that make use of information of other areas; it borrows strength from other areas. </a:t>
            </a:r>
          </a:p>
          <a:p>
            <a:pPr lvl="3">
              <a:spcBef>
                <a:spcPts val="600"/>
              </a:spcBef>
            </a:pPr>
            <a:r>
              <a:rPr lang="en-US" sz="2000" b="0" i="0" dirty="0">
                <a:solidFill>
                  <a:schemeClr val="accent4"/>
                </a:solidFill>
                <a:effectLst/>
                <a:latin typeface="Garamond" panose="02020404030301010803" pitchFamily="18" charset="0"/>
              </a:rPr>
              <a:t>We calculate direct estimates of poverty at the </a:t>
            </a:r>
            <a:r>
              <a:rPr lang="en-US" sz="2000" b="1" i="0" dirty="0">
                <a:solidFill>
                  <a:schemeClr val="accent4"/>
                </a:solidFill>
                <a:effectLst/>
                <a:latin typeface="Garamond" panose="02020404030301010803" pitchFamily="18" charset="0"/>
              </a:rPr>
              <a:t>district level </a:t>
            </a:r>
            <a:r>
              <a:rPr lang="en-US" sz="2000" b="0" i="0" dirty="0">
                <a:solidFill>
                  <a:schemeClr val="accent4"/>
                </a:solidFill>
                <a:effectLst/>
                <a:latin typeface="Garamond" panose="02020404030301010803" pitchFamily="18" charset="0"/>
              </a:rPr>
              <a:t>from the 2016/17 GLSS7</a:t>
            </a:r>
          </a:p>
          <a:p>
            <a:pPr lvl="3">
              <a:spcBef>
                <a:spcPts val="600"/>
              </a:spcBef>
            </a:pPr>
            <a:r>
              <a:rPr lang="en-US" sz="20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rPr>
              <a:t>See Corral et al. (2022, Ch2) for a discussion on direct estimates.</a:t>
            </a:r>
          </a:p>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8</a:t>
            </a:fld>
            <a:endParaRPr lang="en-US" dirty="0"/>
          </a:p>
        </p:txBody>
      </p:sp>
    </p:spTree>
    <p:extLst>
      <p:ext uri="{BB962C8B-B14F-4D97-AF65-F5344CB8AC3E}">
        <p14:creationId xmlns:p14="http://schemas.microsoft.com/office/powerpoint/2010/main" val="1668825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966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0995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9B8B-DDCD-46FA-89F2-851996BB0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4D1871-52BC-4793-90D7-6E83C77E4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B4BB2E-0503-4098-B2B2-E4AB706F3F62}"/>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5" name="Footer Placeholder 4">
            <a:extLst>
              <a:ext uri="{FF2B5EF4-FFF2-40B4-BE49-F238E27FC236}">
                <a16:creationId xmlns:a16="http://schemas.microsoft.com/office/drawing/2014/main" id="{744F8197-80DE-47F9-BEB9-0452C1D5B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F9A33-E768-4BCA-81D8-9E012EA679A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2965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46D-DBB5-42BD-A3C1-FA391A75F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71FC0-FF21-4826-AE4B-CA1DB0287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4F39-A87A-4095-A8FE-050A7565DE32}"/>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5" name="Footer Placeholder 4">
            <a:extLst>
              <a:ext uri="{FF2B5EF4-FFF2-40B4-BE49-F238E27FC236}">
                <a16:creationId xmlns:a16="http://schemas.microsoft.com/office/drawing/2014/main" id="{C025649F-BE0E-43A7-89F1-FA15FCF4B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9B44-2873-4E00-9005-B83999CFBBB8}"/>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0753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1013-5BAB-43C1-871D-6B3B09B035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2251A-221E-4D7B-BF0E-C06136C1AD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AB1F8-BD55-450F-9D4D-14811386B9F4}"/>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5" name="Footer Placeholder 4">
            <a:extLst>
              <a:ext uri="{FF2B5EF4-FFF2-40B4-BE49-F238E27FC236}">
                <a16:creationId xmlns:a16="http://schemas.microsoft.com/office/drawing/2014/main" id="{323C5C04-8370-494B-BE7D-F4A752FAE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A8BBC-F9F2-4021-BB7E-5704DE82556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55091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6/4/2024</a:t>
            </a:fld>
            <a:endParaRPr lang="en-US" dirty="0"/>
          </a:p>
        </p:txBody>
      </p:sp>
    </p:spTree>
    <p:extLst>
      <p:ext uri="{BB962C8B-B14F-4D97-AF65-F5344CB8AC3E}">
        <p14:creationId xmlns:p14="http://schemas.microsoft.com/office/powerpoint/2010/main" val="353398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100138"/>
            <a:ext cx="12192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2" name="Title 1"/>
          <p:cNvSpPr>
            <a:spLocks noGrp="1"/>
          </p:cNvSpPr>
          <p:nvPr>
            <p:ph type="title"/>
          </p:nvPr>
        </p:nvSpPr>
        <p:spPr>
          <a:xfrm>
            <a:off x="475914" y="301629"/>
            <a:ext cx="11282705" cy="756707"/>
          </a:xfrm>
        </p:spPr>
        <p:txBody>
          <a:bodyPr/>
          <a:lstStyle>
            <a:lvl1pPr>
              <a:defRPr sz="2200" b="0" i="0">
                <a:solidFill>
                  <a:schemeClr val="tx1"/>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465667" y="1598613"/>
            <a:ext cx="1130300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p:cNvSpPr>
            <a:spLocks noGrp="1"/>
          </p:cNvSpPr>
          <p:nvPr>
            <p:ph type="ftr" sz="quarter" idx="1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 name="Slide Number Placeholder 7"/>
          <p:cNvSpPr>
            <a:spLocks noGrp="1"/>
          </p:cNvSpPr>
          <p:nvPr>
            <p:ph type="sldNum" sz="quarter" idx="15"/>
          </p:nvPr>
        </p:nvSpPr>
        <p:spPr/>
        <p:txBody>
          <a:bodyPr/>
          <a:lstStyle>
            <a:lvl1pPr>
              <a:defRPr/>
            </a:lvl1pPr>
          </a:lstStyle>
          <a:p>
            <a:pPr>
              <a:defRPr/>
            </a:pPr>
            <a:fld id="{16CDAFCB-46C5-448D-8384-4F79EB2F82F3}"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481203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0"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8"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0"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1"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3"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7"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8"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9"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0"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4"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5"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2"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24" name="Title 323"/>
          <p:cNvSpPr>
            <a:spLocks noGrp="1"/>
          </p:cNvSpPr>
          <p:nvPr>
            <p:ph type="title"/>
          </p:nvPr>
        </p:nvSpPr>
        <p:spPr>
          <a:xfrm>
            <a:off x="457868" y="301628"/>
            <a:ext cx="11252869" cy="1031875"/>
          </a:xfrm>
        </p:spPr>
        <p:txBody>
          <a:bodyPr/>
          <a:lstStyle>
            <a:lvl1pPr>
              <a:defRPr b="0" i="0" cap="none" baseline="0">
                <a:solidFill>
                  <a:schemeClr val="tx1"/>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57870" y="1460503"/>
            <a:ext cx="11253740"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3" name="Footer Placeholder 8"/>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4" name="Slide Number Placeholder 9"/>
          <p:cNvSpPr>
            <a:spLocks noGrp="1"/>
          </p:cNvSpPr>
          <p:nvPr>
            <p:ph type="sldNum" sz="quarter" idx="12"/>
          </p:nvPr>
        </p:nvSpPr>
        <p:spPr/>
        <p:txBody>
          <a:bodyPr/>
          <a:lstStyle>
            <a:lvl1pPr>
              <a:defRPr/>
            </a:lvl1pPr>
          </a:lstStyle>
          <a:p>
            <a:pPr>
              <a:defRPr/>
            </a:pPr>
            <a:fld id="{BCF6E8C5-46C5-4065-B7C6-3D8C05D849D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437301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4" name="Title 323"/>
          <p:cNvSpPr>
            <a:spLocks noGrp="1"/>
          </p:cNvSpPr>
          <p:nvPr>
            <p:ph type="title"/>
          </p:nvPr>
        </p:nvSpPr>
        <p:spPr>
          <a:xfrm>
            <a:off x="475914"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4"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4"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1"/>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9" name="Slide Number Placeholder 2"/>
          <p:cNvSpPr>
            <a:spLocks noGrp="1"/>
          </p:cNvSpPr>
          <p:nvPr>
            <p:ph type="sldNum" sz="quarter" idx="16"/>
          </p:nvPr>
        </p:nvSpPr>
        <p:spPr/>
        <p:txBody>
          <a:bodyPr/>
          <a:lstStyle>
            <a:lvl1pPr>
              <a:defRPr/>
            </a:lvl1pPr>
          </a:lstStyle>
          <a:p>
            <a:pPr>
              <a:defRPr/>
            </a:pPr>
            <a:fld id="{C9C3047E-C5BE-4D39-88CB-E812D3D65702}"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022766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5912" y="306742"/>
            <a:ext cx="401452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910668" y="295618"/>
            <a:ext cx="6942667"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1D1A891D-FDB6-4BF6-8EB4-FD33452D64A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176544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983838"/>
            <a:ext cx="6942667"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BC42CC20-EE16-4553-BD62-6DC7155AF68A}"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627252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427789" y="288638"/>
            <a:ext cx="11425544" cy="461819"/>
          </a:xfrm>
        </p:spPr>
        <p:txBody>
          <a:bodyPr/>
          <a:lstStyle>
            <a:lvl1pPr>
              <a:defRPr sz="2200" b="0" i="0" cap="none"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830457" y="1443791"/>
            <a:ext cx="7076351"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428126" y="1003049"/>
            <a:ext cx="4117137" cy="4972050"/>
          </a:xfrm>
        </p:spPr>
        <p:txBody>
          <a:bodyPr rIns="182880" anchor="ctr"/>
          <a:lstStyle>
            <a:lvl1pPr>
              <a:defRPr sz="1600" baseline="0"/>
            </a:lvl1pPr>
          </a:lstStyle>
          <a:p>
            <a:pPr lvl="0"/>
            <a:r>
              <a:rPr lang="en-US"/>
              <a:t>Click to edit Master text styles</a:t>
            </a:r>
          </a:p>
        </p:txBody>
      </p:sp>
      <p:sp>
        <p:nvSpPr>
          <p:cNvPr id="12" name="Text Placeholder 11"/>
          <p:cNvSpPr>
            <a:spLocks noGrp="1"/>
          </p:cNvSpPr>
          <p:nvPr>
            <p:ph type="body" sz="quarter" idx="14"/>
          </p:nvPr>
        </p:nvSpPr>
        <p:spPr>
          <a:xfrm>
            <a:off x="4830235" y="976315"/>
            <a:ext cx="7058749" cy="414003"/>
          </a:xfrm>
        </p:spPr>
        <p:txBody>
          <a:bodyPr/>
          <a:lstStyle>
            <a:lvl1pPr algn="ctr">
              <a:defRPr sz="1600" b="0" cap="all"/>
            </a:lvl1pPr>
          </a:lstStyle>
          <a:p>
            <a:pPr lvl="0"/>
            <a:r>
              <a:rPr lang="en-US"/>
              <a:t>Click to edit Master text styles</a:t>
            </a:r>
          </a:p>
        </p:txBody>
      </p:sp>
      <p:sp>
        <p:nvSpPr>
          <p:cNvPr id="7" name="Slide Number Placeholder 3"/>
          <p:cNvSpPr>
            <a:spLocks noGrp="1"/>
          </p:cNvSpPr>
          <p:nvPr>
            <p:ph type="sldNum" sz="quarter" idx="15"/>
          </p:nvPr>
        </p:nvSpPr>
        <p:spPr/>
        <p:txBody>
          <a:bodyPr/>
          <a:lstStyle>
            <a:lvl1pPr>
              <a:defRPr/>
            </a:lvl1pPr>
          </a:lstStyle>
          <a:p>
            <a:pPr>
              <a:defRPr/>
            </a:pPr>
            <a:fld id="{6B08E14A-D40A-42EA-8EE3-318D18D3A99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8"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8082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7"/>
            <a:ext cx="11213472" cy="983693"/>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75914" y="1788583"/>
            <a:ext cx="5511031"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209904" y="1788512"/>
            <a:ext cx="5510784"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3"/>
          </p:nvPr>
        </p:nvSpPr>
        <p:spPr>
          <a:xfrm>
            <a:off x="475914" y="1429563"/>
            <a:ext cx="5511031"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14"/>
          </p:nvPr>
        </p:nvSpPr>
        <p:spPr>
          <a:xfrm>
            <a:off x="6209905" y="1421542"/>
            <a:ext cx="5510784"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9" name="Slide Number Placeholder 3"/>
          <p:cNvSpPr>
            <a:spLocks noGrp="1"/>
          </p:cNvSpPr>
          <p:nvPr>
            <p:ph type="sldNum" sz="quarter" idx="15"/>
          </p:nvPr>
        </p:nvSpPr>
        <p:spPr/>
        <p:txBody>
          <a:bodyPr/>
          <a:lstStyle>
            <a:lvl1pPr>
              <a:defRPr/>
            </a:lvl1pPr>
          </a:lstStyle>
          <a:p>
            <a:pPr>
              <a:defRPr/>
            </a:pPr>
            <a:fld id="{84B0BF27-3B82-40DF-B499-50ACD7D2C42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46124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723D-269F-41B3-BA5E-83830E1D2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8489D-7222-4B67-A3CF-56B1EB802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4C938-1AD3-47A1-B238-3507B8AC8949}"/>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5" name="Footer Placeholder 4">
            <a:extLst>
              <a:ext uri="{FF2B5EF4-FFF2-40B4-BE49-F238E27FC236}">
                <a16:creationId xmlns:a16="http://schemas.microsoft.com/office/drawing/2014/main" id="{0395F04C-D0A6-452C-8AB1-C5E00E932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586CC-09C2-401A-A8BF-1EEDD87E55C0}"/>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1765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bg2"/>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2AB5AF8D-BCC5-44C2-9636-629BD3C35F77}"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69307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tx1"/>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4A067694-7279-4E72-9B6F-269F92D2D7D4}"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271503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3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70" name="ClipArt Placeholder 9"/>
          <p:cNvSpPr>
            <a:spLocks noGrp="1"/>
          </p:cNvSpPr>
          <p:nvPr>
            <p:ph type="clipArt" sz="quarter" idx="49"/>
          </p:nvPr>
        </p:nvSpPr>
        <p:spPr>
          <a:xfrm>
            <a:off x="4557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77" name="ClipArt Placeholder 9"/>
          <p:cNvSpPr>
            <a:spLocks noGrp="1"/>
          </p:cNvSpPr>
          <p:nvPr>
            <p:ph type="clipArt" sz="quarter" idx="56"/>
          </p:nvPr>
        </p:nvSpPr>
        <p:spPr>
          <a:xfrm>
            <a:off x="279072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84" name="ClipArt Placeholder 9"/>
          <p:cNvSpPr>
            <a:spLocks noGrp="1"/>
          </p:cNvSpPr>
          <p:nvPr>
            <p:ph type="clipArt" sz="quarter" idx="63"/>
          </p:nvPr>
        </p:nvSpPr>
        <p:spPr>
          <a:xfrm>
            <a:off x="51256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1" name="ClipArt Placeholder 9"/>
          <p:cNvSpPr>
            <a:spLocks noGrp="1"/>
          </p:cNvSpPr>
          <p:nvPr>
            <p:ph type="clipArt" sz="quarter" idx="70"/>
          </p:nvPr>
        </p:nvSpPr>
        <p:spPr>
          <a:xfrm>
            <a:off x="7460628"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8" name="ClipArt Placeholder 9"/>
          <p:cNvSpPr>
            <a:spLocks noGrp="1"/>
          </p:cNvSpPr>
          <p:nvPr>
            <p:ph type="clipArt" sz="quarter" idx="77"/>
          </p:nvPr>
        </p:nvSpPr>
        <p:spPr>
          <a:xfrm>
            <a:off x="97955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324" name="Title 323"/>
          <p:cNvSpPr>
            <a:spLocks noGrp="1"/>
          </p:cNvSpPr>
          <p:nvPr>
            <p:ph type="title"/>
          </p:nvPr>
        </p:nvSpPr>
        <p:spPr>
          <a:xfrm>
            <a:off x="457868" y="301628"/>
            <a:ext cx="11252869" cy="668193"/>
          </a:xfrm>
        </p:spPr>
        <p:txBody>
          <a:bodyPr/>
          <a:lstStyle>
            <a:lvl1pPr>
              <a:defRPr b="0" i="0">
                <a:solidFill>
                  <a:schemeClr val="bg2"/>
                </a:solidFill>
                <a:latin typeface="+mn-lt"/>
                <a:cs typeface="Andes ExtraLight"/>
              </a:defRPr>
            </a:lvl1pPr>
          </a:lstStyle>
          <a:p>
            <a:r>
              <a:rPr lang="en-US"/>
              <a:t>Click to edit Master title style</a:t>
            </a:r>
            <a:endParaRPr lang="en-US" dirty="0"/>
          </a:p>
        </p:txBody>
      </p:sp>
      <p:sp>
        <p:nvSpPr>
          <p:cNvPr id="171" name="Text Placeholder 2"/>
          <p:cNvSpPr>
            <a:spLocks noGrp="1"/>
          </p:cNvSpPr>
          <p:nvPr>
            <p:ph type="body" sz="quarter" idx="50"/>
          </p:nvPr>
        </p:nvSpPr>
        <p:spPr>
          <a:xfrm>
            <a:off x="80465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2" name="Picture Placeholder 4"/>
          <p:cNvSpPr>
            <a:spLocks noGrp="1"/>
          </p:cNvSpPr>
          <p:nvPr>
            <p:ph type="pic" sz="quarter" idx="51"/>
          </p:nvPr>
        </p:nvSpPr>
        <p:spPr>
          <a:xfrm>
            <a:off x="635321"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73" name="Text Placeholder 2"/>
          <p:cNvSpPr>
            <a:spLocks noGrp="1"/>
          </p:cNvSpPr>
          <p:nvPr>
            <p:ph type="body" sz="quarter" idx="52"/>
          </p:nvPr>
        </p:nvSpPr>
        <p:spPr>
          <a:xfrm>
            <a:off x="620134"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74" name="Text Placeholder 2"/>
          <p:cNvSpPr>
            <a:spLocks noGrp="1"/>
          </p:cNvSpPr>
          <p:nvPr>
            <p:ph type="body" sz="quarter" idx="53"/>
          </p:nvPr>
        </p:nvSpPr>
        <p:spPr>
          <a:xfrm>
            <a:off x="620134"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75" name="Text Placeholder 2"/>
          <p:cNvSpPr>
            <a:spLocks noGrp="1"/>
          </p:cNvSpPr>
          <p:nvPr>
            <p:ph type="body" sz="quarter" idx="54"/>
          </p:nvPr>
        </p:nvSpPr>
        <p:spPr>
          <a:xfrm>
            <a:off x="620134"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6" name="Text Placeholder 2"/>
          <p:cNvSpPr>
            <a:spLocks noGrp="1"/>
          </p:cNvSpPr>
          <p:nvPr>
            <p:ph type="body" sz="quarter" idx="55"/>
          </p:nvPr>
        </p:nvSpPr>
        <p:spPr>
          <a:xfrm>
            <a:off x="620134"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8" name="Text Placeholder 2"/>
          <p:cNvSpPr>
            <a:spLocks noGrp="1"/>
          </p:cNvSpPr>
          <p:nvPr>
            <p:ph type="body" sz="quarter" idx="57"/>
          </p:nvPr>
        </p:nvSpPr>
        <p:spPr>
          <a:xfrm>
            <a:off x="3095344"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9" name="Picture Placeholder 4"/>
          <p:cNvSpPr>
            <a:spLocks noGrp="1"/>
          </p:cNvSpPr>
          <p:nvPr>
            <p:ph type="pic" sz="quarter" idx="58"/>
          </p:nvPr>
        </p:nvSpPr>
        <p:spPr>
          <a:xfrm>
            <a:off x="2926010"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0" name="Text Placeholder 2"/>
          <p:cNvSpPr>
            <a:spLocks noGrp="1"/>
          </p:cNvSpPr>
          <p:nvPr>
            <p:ph type="body" sz="quarter" idx="59"/>
          </p:nvPr>
        </p:nvSpPr>
        <p:spPr>
          <a:xfrm>
            <a:off x="2910823"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1" name="Text Placeholder 2"/>
          <p:cNvSpPr>
            <a:spLocks noGrp="1"/>
          </p:cNvSpPr>
          <p:nvPr>
            <p:ph type="body" sz="quarter" idx="60"/>
          </p:nvPr>
        </p:nvSpPr>
        <p:spPr>
          <a:xfrm>
            <a:off x="2910823"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2" name="Text Placeholder 2"/>
          <p:cNvSpPr>
            <a:spLocks noGrp="1"/>
          </p:cNvSpPr>
          <p:nvPr>
            <p:ph type="body" sz="quarter" idx="61"/>
          </p:nvPr>
        </p:nvSpPr>
        <p:spPr>
          <a:xfrm>
            <a:off x="2910823"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3" name="Text Placeholder 2"/>
          <p:cNvSpPr>
            <a:spLocks noGrp="1"/>
          </p:cNvSpPr>
          <p:nvPr>
            <p:ph type="body" sz="quarter" idx="62"/>
          </p:nvPr>
        </p:nvSpPr>
        <p:spPr>
          <a:xfrm>
            <a:off x="2910823"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5" name="Text Placeholder 2"/>
          <p:cNvSpPr>
            <a:spLocks noGrp="1"/>
          </p:cNvSpPr>
          <p:nvPr>
            <p:ph type="body" sz="quarter" idx="64"/>
          </p:nvPr>
        </p:nvSpPr>
        <p:spPr>
          <a:xfrm>
            <a:off x="546858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86" name="Picture Placeholder 4"/>
          <p:cNvSpPr>
            <a:spLocks noGrp="1"/>
          </p:cNvSpPr>
          <p:nvPr>
            <p:ph type="pic" sz="quarter" idx="65"/>
          </p:nvPr>
        </p:nvSpPr>
        <p:spPr>
          <a:xfrm>
            <a:off x="5299253"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7" name="Text Placeholder 2"/>
          <p:cNvSpPr>
            <a:spLocks noGrp="1"/>
          </p:cNvSpPr>
          <p:nvPr>
            <p:ph type="body" sz="quarter" idx="66"/>
          </p:nvPr>
        </p:nvSpPr>
        <p:spPr>
          <a:xfrm>
            <a:off x="5284065"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8" name="Text Placeholder 2"/>
          <p:cNvSpPr>
            <a:spLocks noGrp="1"/>
          </p:cNvSpPr>
          <p:nvPr>
            <p:ph type="body" sz="quarter" idx="67"/>
          </p:nvPr>
        </p:nvSpPr>
        <p:spPr>
          <a:xfrm>
            <a:off x="5284065"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9" name="Text Placeholder 2"/>
          <p:cNvSpPr>
            <a:spLocks noGrp="1"/>
          </p:cNvSpPr>
          <p:nvPr>
            <p:ph type="body" sz="quarter" idx="68"/>
          </p:nvPr>
        </p:nvSpPr>
        <p:spPr>
          <a:xfrm>
            <a:off x="5284065"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0" name="Text Placeholder 2"/>
          <p:cNvSpPr>
            <a:spLocks noGrp="1"/>
          </p:cNvSpPr>
          <p:nvPr>
            <p:ph type="body" sz="quarter" idx="69"/>
          </p:nvPr>
        </p:nvSpPr>
        <p:spPr>
          <a:xfrm>
            <a:off x="5284065"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2" name="Text Placeholder 2"/>
          <p:cNvSpPr>
            <a:spLocks noGrp="1"/>
          </p:cNvSpPr>
          <p:nvPr>
            <p:ph type="body" sz="quarter" idx="71"/>
          </p:nvPr>
        </p:nvSpPr>
        <p:spPr>
          <a:xfrm>
            <a:off x="7817477"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93" name="Picture Placeholder 4"/>
          <p:cNvSpPr>
            <a:spLocks noGrp="1"/>
          </p:cNvSpPr>
          <p:nvPr>
            <p:ph type="pic" sz="quarter" idx="72"/>
          </p:nvPr>
        </p:nvSpPr>
        <p:spPr>
          <a:xfrm>
            <a:off x="7648145"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94" name="Text Placeholder 2"/>
          <p:cNvSpPr>
            <a:spLocks noGrp="1"/>
          </p:cNvSpPr>
          <p:nvPr>
            <p:ph type="body" sz="quarter" idx="73"/>
          </p:nvPr>
        </p:nvSpPr>
        <p:spPr>
          <a:xfrm>
            <a:off x="763295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95" name="Text Placeholder 2"/>
          <p:cNvSpPr>
            <a:spLocks noGrp="1"/>
          </p:cNvSpPr>
          <p:nvPr>
            <p:ph type="body" sz="quarter" idx="74"/>
          </p:nvPr>
        </p:nvSpPr>
        <p:spPr>
          <a:xfrm>
            <a:off x="763295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96" name="Text Placeholder 2"/>
          <p:cNvSpPr>
            <a:spLocks noGrp="1"/>
          </p:cNvSpPr>
          <p:nvPr>
            <p:ph type="body" sz="quarter" idx="75"/>
          </p:nvPr>
        </p:nvSpPr>
        <p:spPr>
          <a:xfrm>
            <a:off x="763295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7" name="Text Placeholder 2"/>
          <p:cNvSpPr>
            <a:spLocks noGrp="1"/>
          </p:cNvSpPr>
          <p:nvPr>
            <p:ph type="body" sz="quarter" idx="76"/>
          </p:nvPr>
        </p:nvSpPr>
        <p:spPr>
          <a:xfrm>
            <a:off x="763295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9" name="Text Placeholder 2"/>
          <p:cNvSpPr>
            <a:spLocks noGrp="1"/>
          </p:cNvSpPr>
          <p:nvPr>
            <p:ph type="body" sz="quarter" idx="78"/>
          </p:nvPr>
        </p:nvSpPr>
        <p:spPr>
          <a:xfrm>
            <a:off x="10181948"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200" name="Picture Placeholder 4"/>
          <p:cNvSpPr>
            <a:spLocks noGrp="1"/>
          </p:cNvSpPr>
          <p:nvPr>
            <p:ph type="pic" sz="quarter" idx="79"/>
          </p:nvPr>
        </p:nvSpPr>
        <p:spPr>
          <a:xfrm>
            <a:off x="10012616"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201" name="Text Placeholder 2"/>
          <p:cNvSpPr>
            <a:spLocks noGrp="1"/>
          </p:cNvSpPr>
          <p:nvPr>
            <p:ph type="body" sz="quarter" idx="80"/>
          </p:nvPr>
        </p:nvSpPr>
        <p:spPr>
          <a:xfrm>
            <a:off x="999742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02" name="Text Placeholder 2"/>
          <p:cNvSpPr>
            <a:spLocks noGrp="1"/>
          </p:cNvSpPr>
          <p:nvPr>
            <p:ph type="body" sz="quarter" idx="81"/>
          </p:nvPr>
        </p:nvSpPr>
        <p:spPr>
          <a:xfrm>
            <a:off x="999742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03" name="Text Placeholder 2"/>
          <p:cNvSpPr>
            <a:spLocks noGrp="1"/>
          </p:cNvSpPr>
          <p:nvPr>
            <p:ph type="body" sz="quarter" idx="82"/>
          </p:nvPr>
        </p:nvSpPr>
        <p:spPr>
          <a:xfrm>
            <a:off x="999742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4" name="Text Placeholder 2"/>
          <p:cNvSpPr>
            <a:spLocks noGrp="1"/>
          </p:cNvSpPr>
          <p:nvPr>
            <p:ph type="body" sz="quarter" idx="83"/>
          </p:nvPr>
        </p:nvSpPr>
        <p:spPr>
          <a:xfrm>
            <a:off x="999742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5" name="ClipArt Placeholder 9"/>
          <p:cNvSpPr>
            <a:spLocks noGrp="1"/>
          </p:cNvSpPr>
          <p:nvPr>
            <p:ph type="clipArt" sz="quarter" idx="84"/>
          </p:nvPr>
        </p:nvSpPr>
        <p:spPr>
          <a:xfrm>
            <a:off x="4654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6" name="ClipArt Placeholder 9"/>
          <p:cNvSpPr>
            <a:spLocks noGrp="1"/>
          </p:cNvSpPr>
          <p:nvPr>
            <p:ph type="clipArt" sz="quarter" idx="85"/>
          </p:nvPr>
        </p:nvSpPr>
        <p:spPr>
          <a:xfrm>
            <a:off x="280040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7" name="ClipArt Placeholder 9"/>
          <p:cNvSpPr>
            <a:spLocks noGrp="1"/>
          </p:cNvSpPr>
          <p:nvPr>
            <p:ph type="clipArt" sz="quarter" idx="86"/>
          </p:nvPr>
        </p:nvSpPr>
        <p:spPr>
          <a:xfrm>
            <a:off x="51353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8" name="ClipArt Placeholder 9"/>
          <p:cNvSpPr>
            <a:spLocks noGrp="1"/>
          </p:cNvSpPr>
          <p:nvPr>
            <p:ph type="clipArt" sz="quarter" idx="87"/>
          </p:nvPr>
        </p:nvSpPr>
        <p:spPr>
          <a:xfrm>
            <a:off x="7470304"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9" name="ClipArt Placeholder 9"/>
          <p:cNvSpPr>
            <a:spLocks noGrp="1"/>
          </p:cNvSpPr>
          <p:nvPr>
            <p:ph type="clipArt" sz="quarter" idx="88"/>
          </p:nvPr>
        </p:nvSpPr>
        <p:spPr>
          <a:xfrm>
            <a:off x="98052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10" name="Text Placeholder 2"/>
          <p:cNvSpPr>
            <a:spLocks noGrp="1"/>
          </p:cNvSpPr>
          <p:nvPr>
            <p:ph type="body" sz="quarter" idx="89"/>
          </p:nvPr>
        </p:nvSpPr>
        <p:spPr>
          <a:xfrm>
            <a:off x="81433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1" name="Picture Placeholder 4"/>
          <p:cNvSpPr>
            <a:spLocks noGrp="1"/>
          </p:cNvSpPr>
          <p:nvPr>
            <p:ph type="pic" sz="quarter" idx="90"/>
          </p:nvPr>
        </p:nvSpPr>
        <p:spPr>
          <a:xfrm>
            <a:off x="644997" y="1697806"/>
            <a:ext cx="1583267" cy="492125"/>
          </a:xfrm>
        </p:spPr>
        <p:txBody>
          <a:bodyPr/>
          <a:lstStyle>
            <a:lvl1pPr algn="ctr">
              <a:defRPr sz="1100"/>
            </a:lvl1pPr>
          </a:lstStyle>
          <a:p>
            <a:pPr lvl="0"/>
            <a:r>
              <a:rPr lang="en-US" noProof="0" dirty="0"/>
              <a:t>Drag picture to placeholder or click icon to add</a:t>
            </a:r>
          </a:p>
        </p:txBody>
      </p:sp>
      <p:sp>
        <p:nvSpPr>
          <p:cNvPr id="212" name="Text Placeholder 2"/>
          <p:cNvSpPr>
            <a:spLocks noGrp="1"/>
          </p:cNvSpPr>
          <p:nvPr>
            <p:ph type="body" sz="quarter" idx="91"/>
          </p:nvPr>
        </p:nvSpPr>
        <p:spPr>
          <a:xfrm>
            <a:off x="62981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3" name="Text Placeholder 2"/>
          <p:cNvSpPr>
            <a:spLocks noGrp="1"/>
          </p:cNvSpPr>
          <p:nvPr>
            <p:ph type="body" sz="quarter" idx="92"/>
          </p:nvPr>
        </p:nvSpPr>
        <p:spPr>
          <a:xfrm>
            <a:off x="62981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14" name="Text Placeholder 2"/>
          <p:cNvSpPr>
            <a:spLocks noGrp="1"/>
          </p:cNvSpPr>
          <p:nvPr>
            <p:ph type="body" sz="quarter" idx="93"/>
          </p:nvPr>
        </p:nvSpPr>
        <p:spPr>
          <a:xfrm>
            <a:off x="62981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5" name="Text Placeholder 2"/>
          <p:cNvSpPr>
            <a:spLocks noGrp="1"/>
          </p:cNvSpPr>
          <p:nvPr>
            <p:ph type="body" sz="quarter" idx="94"/>
          </p:nvPr>
        </p:nvSpPr>
        <p:spPr>
          <a:xfrm>
            <a:off x="62981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6" name="Text Placeholder 2"/>
          <p:cNvSpPr>
            <a:spLocks noGrp="1"/>
          </p:cNvSpPr>
          <p:nvPr>
            <p:ph type="body" sz="quarter" idx="95"/>
          </p:nvPr>
        </p:nvSpPr>
        <p:spPr>
          <a:xfrm>
            <a:off x="3105020"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7" name="Picture Placeholder 4"/>
          <p:cNvSpPr>
            <a:spLocks noGrp="1"/>
          </p:cNvSpPr>
          <p:nvPr>
            <p:ph type="pic" sz="quarter" idx="96"/>
          </p:nvPr>
        </p:nvSpPr>
        <p:spPr>
          <a:xfrm>
            <a:off x="2935688" y="1697806"/>
            <a:ext cx="1583267" cy="492125"/>
          </a:xfrm>
        </p:spPr>
        <p:txBody>
          <a:bodyPr/>
          <a:lstStyle>
            <a:lvl1pPr algn="ctr">
              <a:defRPr sz="1100"/>
            </a:lvl1pPr>
          </a:lstStyle>
          <a:p>
            <a:pPr lvl="0"/>
            <a:r>
              <a:rPr lang="en-US" noProof="0" dirty="0"/>
              <a:t>Drag picture to placeholder or click icon to add</a:t>
            </a:r>
          </a:p>
        </p:txBody>
      </p:sp>
      <p:sp>
        <p:nvSpPr>
          <p:cNvPr id="218" name="Text Placeholder 2"/>
          <p:cNvSpPr>
            <a:spLocks noGrp="1"/>
          </p:cNvSpPr>
          <p:nvPr>
            <p:ph type="body" sz="quarter" idx="97"/>
          </p:nvPr>
        </p:nvSpPr>
        <p:spPr>
          <a:xfrm>
            <a:off x="2920499"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9" name="Text Placeholder 2"/>
          <p:cNvSpPr>
            <a:spLocks noGrp="1"/>
          </p:cNvSpPr>
          <p:nvPr>
            <p:ph type="body" sz="quarter" idx="98"/>
          </p:nvPr>
        </p:nvSpPr>
        <p:spPr>
          <a:xfrm>
            <a:off x="2920499"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0" name="Text Placeholder 2"/>
          <p:cNvSpPr>
            <a:spLocks noGrp="1"/>
          </p:cNvSpPr>
          <p:nvPr>
            <p:ph type="body" sz="quarter" idx="99"/>
          </p:nvPr>
        </p:nvSpPr>
        <p:spPr>
          <a:xfrm>
            <a:off x="2920499"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1" name="Text Placeholder 2"/>
          <p:cNvSpPr>
            <a:spLocks noGrp="1"/>
          </p:cNvSpPr>
          <p:nvPr>
            <p:ph type="body" sz="quarter" idx="100"/>
          </p:nvPr>
        </p:nvSpPr>
        <p:spPr>
          <a:xfrm>
            <a:off x="2920499"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2" name="Text Placeholder 2"/>
          <p:cNvSpPr>
            <a:spLocks noGrp="1"/>
          </p:cNvSpPr>
          <p:nvPr>
            <p:ph type="body" sz="quarter" idx="101"/>
          </p:nvPr>
        </p:nvSpPr>
        <p:spPr>
          <a:xfrm>
            <a:off x="547826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3" name="Picture Placeholder 4"/>
          <p:cNvSpPr>
            <a:spLocks noGrp="1"/>
          </p:cNvSpPr>
          <p:nvPr>
            <p:ph type="pic" sz="quarter" idx="102"/>
          </p:nvPr>
        </p:nvSpPr>
        <p:spPr>
          <a:xfrm>
            <a:off x="5308929" y="1697806"/>
            <a:ext cx="1583267" cy="492125"/>
          </a:xfrm>
        </p:spPr>
        <p:txBody>
          <a:bodyPr/>
          <a:lstStyle>
            <a:lvl1pPr algn="ctr">
              <a:defRPr sz="1100"/>
            </a:lvl1pPr>
          </a:lstStyle>
          <a:p>
            <a:pPr lvl="0"/>
            <a:r>
              <a:rPr lang="en-US" noProof="0" dirty="0"/>
              <a:t>Drag picture to placeholder or click icon to add</a:t>
            </a:r>
          </a:p>
        </p:txBody>
      </p:sp>
      <p:sp>
        <p:nvSpPr>
          <p:cNvPr id="224" name="Text Placeholder 2"/>
          <p:cNvSpPr>
            <a:spLocks noGrp="1"/>
          </p:cNvSpPr>
          <p:nvPr>
            <p:ph type="body" sz="quarter" idx="103"/>
          </p:nvPr>
        </p:nvSpPr>
        <p:spPr>
          <a:xfrm>
            <a:off x="529374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25" name="Text Placeholder 2"/>
          <p:cNvSpPr>
            <a:spLocks noGrp="1"/>
          </p:cNvSpPr>
          <p:nvPr>
            <p:ph type="body" sz="quarter" idx="104"/>
          </p:nvPr>
        </p:nvSpPr>
        <p:spPr>
          <a:xfrm>
            <a:off x="529374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6" name="Text Placeholder 2"/>
          <p:cNvSpPr>
            <a:spLocks noGrp="1"/>
          </p:cNvSpPr>
          <p:nvPr>
            <p:ph type="body" sz="quarter" idx="105"/>
          </p:nvPr>
        </p:nvSpPr>
        <p:spPr>
          <a:xfrm>
            <a:off x="529374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7" name="Text Placeholder 2"/>
          <p:cNvSpPr>
            <a:spLocks noGrp="1"/>
          </p:cNvSpPr>
          <p:nvPr>
            <p:ph type="body" sz="quarter" idx="106"/>
          </p:nvPr>
        </p:nvSpPr>
        <p:spPr>
          <a:xfrm>
            <a:off x="529374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8" name="Text Placeholder 2"/>
          <p:cNvSpPr>
            <a:spLocks noGrp="1"/>
          </p:cNvSpPr>
          <p:nvPr>
            <p:ph type="body" sz="quarter" idx="107"/>
          </p:nvPr>
        </p:nvSpPr>
        <p:spPr>
          <a:xfrm>
            <a:off x="7827153"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9" name="Picture Placeholder 4"/>
          <p:cNvSpPr>
            <a:spLocks noGrp="1"/>
          </p:cNvSpPr>
          <p:nvPr>
            <p:ph type="pic" sz="quarter" idx="108"/>
          </p:nvPr>
        </p:nvSpPr>
        <p:spPr>
          <a:xfrm>
            <a:off x="7657820" y="1697806"/>
            <a:ext cx="1583267" cy="492125"/>
          </a:xfrm>
        </p:spPr>
        <p:txBody>
          <a:bodyPr/>
          <a:lstStyle>
            <a:lvl1pPr algn="ctr">
              <a:defRPr sz="1100"/>
            </a:lvl1pPr>
          </a:lstStyle>
          <a:p>
            <a:pPr lvl="0"/>
            <a:r>
              <a:rPr lang="en-US" noProof="0" dirty="0"/>
              <a:t>Drag picture to placeholder or click icon to add</a:t>
            </a:r>
          </a:p>
        </p:txBody>
      </p:sp>
      <p:sp>
        <p:nvSpPr>
          <p:cNvPr id="230" name="Text Placeholder 2"/>
          <p:cNvSpPr>
            <a:spLocks noGrp="1"/>
          </p:cNvSpPr>
          <p:nvPr>
            <p:ph type="body" sz="quarter" idx="109"/>
          </p:nvPr>
        </p:nvSpPr>
        <p:spPr>
          <a:xfrm>
            <a:off x="764263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1" name="Text Placeholder 2"/>
          <p:cNvSpPr>
            <a:spLocks noGrp="1"/>
          </p:cNvSpPr>
          <p:nvPr>
            <p:ph type="body" sz="quarter" idx="110"/>
          </p:nvPr>
        </p:nvSpPr>
        <p:spPr>
          <a:xfrm>
            <a:off x="764263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2" name="Text Placeholder 2"/>
          <p:cNvSpPr>
            <a:spLocks noGrp="1"/>
          </p:cNvSpPr>
          <p:nvPr>
            <p:ph type="body" sz="quarter" idx="111"/>
          </p:nvPr>
        </p:nvSpPr>
        <p:spPr>
          <a:xfrm>
            <a:off x="764263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3" name="Text Placeholder 2"/>
          <p:cNvSpPr>
            <a:spLocks noGrp="1"/>
          </p:cNvSpPr>
          <p:nvPr>
            <p:ph type="body" sz="quarter" idx="112"/>
          </p:nvPr>
        </p:nvSpPr>
        <p:spPr>
          <a:xfrm>
            <a:off x="764263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4" name="Text Placeholder 2"/>
          <p:cNvSpPr>
            <a:spLocks noGrp="1"/>
          </p:cNvSpPr>
          <p:nvPr>
            <p:ph type="body" sz="quarter" idx="113"/>
          </p:nvPr>
        </p:nvSpPr>
        <p:spPr>
          <a:xfrm>
            <a:off x="10191624"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35" name="Picture Placeholder 4"/>
          <p:cNvSpPr>
            <a:spLocks noGrp="1"/>
          </p:cNvSpPr>
          <p:nvPr>
            <p:ph type="pic" sz="quarter" idx="114"/>
          </p:nvPr>
        </p:nvSpPr>
        <p:spPr>
          <a:xfrm>
            <a:off x="10022292" y="1697806"/>
            <a:ext cx="1583267" cy="492125"/>
          </a:xfrm>
        </p:spPr>
        <p:txBody>
          <a:bodyPr/>
          <a:lstStyle>
            <a:lvl1pPr algn="ctr">
              <a:defRPr sz="1100"/>
            </a:lvl1pPr>
          </a:lstStyle>
          <a:p>
            <a:pPr lvl="0"/>
            <a:r>
              <a:rPr lang="en-US" noProof="0" dirty="0"/>
              <a:t>Drag picture to placeholder or click icon to add</a:t>
            </a:r>
          </a:p>
        </p:txBody>
      </p:sp>
      <p:sp>
        <p:nvSpPr>
          <p:cNvPr id="236" name="Text Placeholder 2"/>
          <p:cNvSpPr>
            <a:spLocks noGrp="1"/>
          </p:cNvSpPr>
          <p:nvPr>
            <p:ph type="body" sz="quarter" idx="115"/>
          </p:nvPr>
        </p:nvSpPr>
        <p:spPr>
          <a:xfrm>
            <a:off x="1000710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7" name="Text Placeholder 2"/>
          <p:cNvSpPr>
            <a:spLocks noGrp="1"/>
          </p:cNvSpPr>
          <p:nvPr>
            <p:ph type="body" sz="quarter" idx="116"/>
          </p:nvPr>
        </p:nvSpPr>
        <p:spPr>
          <a:xfrm>
            <a:off x="1000710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8" name="Text Placeholder 2"/>
          <p:cNvSpPr>
            <a:spLocks noGrp="1"/>
          </p:cNvSpPr>
          <p:nvPr>
            <p:ph type="body" sz="quarter" idx="117"/>
          </p:nvPr>
        </p:nvSpPr>
        <p:spPr>
          <a:xfrm>
            <a:off x="1000710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9" name="Text Placeholder 2"/>
          <p:cNvSpPr>
            <a:spLocks noGrp="1"/>
          </p:cNvSpPr>
          <p:nvPr>
            <p:ph type="body" sz="quarter" idx="118"/>
          </p:nvPr>
        </p:nvSpPr>
        <p:spPr>
          <a:xfrm>
            <a:off x="1000710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31" name="Footer Placeholder 1"/>
          <p:cNvSpPr>
            <a:spLocks noGrp="1"/>
          </p:cNvSpPr>
          <p:nvPr>
            <p:ph type="ftr" sz="quarter" idx="119"/>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132" name="Slide Number Placeholder 2"/>
          <p:cNvSpPr>
            <a:spLocks noGrp="1"/>
          </p:cNvSpPr>
          <p:nvPr>
            <p:ph type="sldNum" sz="quarter" idx="120"/>
          </p:nvPr>
        </p:nvSpPr>
        <p:spPr/>
        <p:txBody>
          <a:bodyPr/>
          <a:lstStyle>
            <a:lvl1pPr>
              <a:defRPr/>
            </a:lvl1pPr>
          </a:lstStyle>
          <a:p>
            <a:pPr>
              <a:defRPr/>
            </a:pPr>
            <a:fld id="{2FA465A5-8914-46DC-9F1E-E42E45684F2C}"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99833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136106"/>
          </a:xfrm>
        </p:spPr>
        <p:txBody>
          <a:bodyPr/>
          <a:lstStyle>
            <a:lvl1pPr algn="ctr">
              <a:defRPr/>
            </a:lvl1pPr>
          </a:lstStyle>
          <a:p>
            <a:pPr lvl="0"/>
            <a:r>
              <a:rPr lang="en-US" noProof="0" dirty="0"/>
              <a:t>Drag picture to placeholder or click icon to add</a:t>
            </a:r>
          </a:p>
        </p:txBody>
      </p:sp>
      <p:sp>
        <p:nvSpPr>
          <p:cNvPr id="3" name="Title 2"/>
          <p:cNvSpPr>
            <a:spLocks noGrp="1"/>
          </p:cNvSpPr>
          <p:nvPr>
            <p:ph type="title"/>
          </p:nvPr>
        </p:nvSpPr>
        <p:spPr>
          <a:xfrm>
            <a:off x="6595090" y="4064004"/>
            <a:ext cx="5305239" cy="1751263"/>
          </a:xfrm>
        </p:spPr>
        <p:txBody>
          <a:bodyPr/>
          <a:lstStyle>
            <a:lvl1pPr>
              <a:defRPr sz="3000" b="0" i="0">
                <a:solidFill>
                  <a:schemeClr val="tx1"/>
                </a:solidFill>
                <a:effectLst/>
                <a:latin typeface="Arial"/>
                <a:cs typeface="Arial"/>
              </a:defRPr>
            </a:lvl1pPr>
          </a:lstStyle>
          <a:p>
            <a:r>
              <a:rPr lang="en-US"/>
              <a:t>Click to edit Master title style</a:t>
            </a:r>
            <a:endParaRPr lang="en-US" dirty="0"/>
          </a:p>
        </p:txBody>
      </p:sp>
      <p:sp>
        <p:nvSpPr>
          <p:cNvPr id="5" name="Slide Number Placeholder 3"/>
          <p:cNvSpPr>
            <a:spLocks noGrp="1"/>
          </p:cNvSpPr>
          <p:nvPr>
            <p:ph type="sldNum" sz="quarter" idx="11"/>
          </p:nvPr>
        </p:nvSpPr>
        <p:spPr/>
        <p:txBody>
          <a:bodyPr/>
          <a:lstStyle>
            <a:lvl1pPr>
              <a:defRPr/>
            </a:lvl1pPr>
          </a:lstStyle>
          <a:p>
            <a:pPr>
              <a:defRPr/>
            </a:pPr>
            <a:fld id="{C39E338E-BDCF-47C5-A560-0812EAC2D68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132362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4"/>
          <p:cNvSpPr>
            <a:spLocks noChangeArrowheads="1"/>
          </p:cNvSpPr>
          <p:nvPr/>
        </p:nvSpPr>
        <p:spPr bwMode="auto">
          <a:xfrm>
            <a:off x="5128686" y="5302250"/>
            <a:ext cx="7063316"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 name="Picture Placeholder 3"/>
          <p:cNvSpPr>
            <a:spLocks noGrp="1"/>
          </p:cNvSpPr>
          <p:nvPr>
            <p:ph type="pic" sz="quarter" idx="10"/>
          </p:nvPr>
        </p:nvSpPr>
        <p:spPr>
          <a:xfrm>
            <a:off x="0" y="0"/>
            <a:ext cx="12192000" cy="6858000"/>
          </a:xfrm>
        </p:spPr>
        <p:txBody>
          <a:bodyPr/>
          <a:lstStyle>
            <a:lvl1pPr algn="ctr">
              <a:defRPr baseline="0"/>
            </a:lvl1pPr>
          </a:lstStyle>
          <a:p>
            <a:pPr lvl="0"/>
            <a:r>
              <a:rPr lang="en-US" noProof="0" dirty="0"/>
              <a:t>Drag picture to placeholder or click icon to add</a:t>
            </a:r>
          </a:p>
        </p:txBody>
      </p:sp>
      <p:sp>
        <p:nvSpPr>
          <p:cNvPr id="3" name="Title 2"/>
          <p:cNvSpPr>
            <a:spLocks noGrp="1"/>
          </p:cNvSpPr>
          <p:nvPr>
            <p:ph type="title"/>
          </p:nvPr>
        </p:nvSpPr>
        <p:spPr>
          <a:xfrm>
            <a:off x="6595090" y="3075216"/>
            <a:ext cx="5305239" cy="1950356"/>
          </a:xfrm>
        </p:spPr>
        <p:txBody>
          <a:bodyPr/>
          <a:lstStyle>
            <a:lvl1pPr>
              <a:defRPr sz="3000" b="0" i="0" baseline="0">
                <a:solidFill>
                  <a:schemeClr val="tx1"/>
                </a:solidFill>
                <a:effectLst/>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3328041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8" y="1132417"/>
            <a:ext cx="11260667" cy="5069416"/>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Slide Number Placeholder 3"/>
          <p:cNvSpPr>
            <a:spLocks noGrp="1"/>
          </p:cNvSpPr>
          <p:nvPr>
            <p:ph type="sldNum" sz="quarter" idx="19"/>
          </p:nvPr>
        </p:nvSpPr>
        <p:spPr/>
        <p:txBody>
          <a:bodyPr/>
          <a:lstStyle>
            <a:lvl1pPr>
              <a:defRPr/>
            </a:lvl1pPr>
          </a:lstStyle>
          <a:p>
            <a:pPr>
              <a:defRPr/>
            </a:pPr>
            <a:fld id="{2521FF8F-2BA9-458B-B239-B97F557369F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20"/>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601591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5048250"/>
          </a:xfrm>
        </p:spPr>
        <p:txBody>
          <a:bodyPr/>
          <a:lstStyle/>
          <a:p>
            <a:pPr lvl="0"/>
            <a:endParaRPr lang="en-US" noProof="0" dirty="0"/>
          </a:p>
        </p:txBody>
      </p:sp>
      <p:sp>
        <p:nvSpPr>
          <p:cNvPr id="6" name="Slide Number Placeholder 3"/>
          <p:cNvSpPr>
            <a:spLocks noGrp="1"/>
          </p:cNvSpPr>
          <p:nvPr>
            <p:ph type="sldNum" sz="quarter" idx="20"/>
          </p:nvPr>
        </p:nvSpPr>
        <p:spPr/>
        <p:txBody>
          <a:bodyPr/>
          <a:lstStyle>
            <a:lvl1pPr>
              <a:defRPr/>
            </a:lvl1pPr>
          </a:lstStyle>
          <a:p>
            <a:pPr>
              <a:defRPr/>
            </a:pPr>
            <a:fld id="{8D8511E2-0F8C-45E8-92E8-7E40DDD1158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123949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6" name="Slide Number Placeholder 3"/>
          <p:cNvSpPr>
            <a:spLocks noGrp="1"/>
          </p:cNvSpPr>
          <p:nvPr>
            <p:ph type="sldNum" sz="quarter" idx="21"/>
          </p:nvPr>
        </p:nvSpPr>
        <p:spPr/>
        <p:txBody>
          <a:bodyPr/>
          <a:lstStyle>
            <a:lvl1pPr>
              <a:defRPr/>
            </a:lvl1pPr>
          </a:lstStyle>
          <a:p>
            <a:pPr>
              <a:defRPr/>
            </a:pPr>
            <a:fld id="{162B18F0-9F7A-4E9B-81AB-F58D7293E54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036698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9" name="Chart Placeholder 4"/>
          <p:cNvSpPr>
            <a:spLocks noGrp="1"/>
          </p:cNvSpPr>
          <p:nvPr>
            <p:ph type="chart" sz="quarter" idx="21"/>
          </p:nvPr>
        </p:nvSpPr>
        <p:spPr>
          <a:xfrm>
            <a:off x="462846" y="1140883"/>
            <a:ext cx="5545665" cy="2461684"/>
          </a:xfrm>
        </p:spPr>
        <p:txBody>
          <a:bodyPr/>
          <a:lstStyle/>
          <a:p>
            <a:pPr lvl="0"/>
            <a:endParaRPr lang="en-US" noProof="0" dirty="0"/>
          </a:p>
        </p:txBody>
      </p:sp>
      <p:sp>
        <p:nvSpPr>
          <p:cNvPr id="14" name="Chart Placeholder 4"/>
          <p:cNvSpPr>
            <a:spLocks noGrp="1"/>
          </p:cNvSpPr>
          <p:nvPr>
            <p:ph type="chart" sz="quarter" idx="22"/>
          </p:nvPr>
        </p:nvSpPr>
        <p:spPr>
          <a:xfrm>
            <a:off x="468490" y="3716867"/>
            <a:ext cx="5545665" cy="2461684"/>
          </a:xfrm>
        </p:spPr>
        <p:txBody>
          <a:bodyPr/>
          <a:lstStyle/>
          <a:p>
            <a:pPr lvl="0"/>
            <a:endParaRPr lang="en-US" noProof="0" dirty="0"/>
          </a:p>
        </p:txBody>
      </p:sp>
      <p:sp>
        <p:nvSpPr>
          <p:cNvPr id="7" name="Slide Number Placeholder 3"/>
          <p:cNvSpPr>
            <a:spLocks noGrp="1"/>
          </p:cNvSpPr>
          <p:nvPr>
            <p:ph type="sldNum" sz="quarter" idx="23"/>
          </p:nvPr>
        </p:nvSpPr>
        <p:spPr/>
        <p:txBody>
          <a:bodyPr/>
          <a:lstStyle>
            <a:lvl1pPr>
              <a:defRPr/>
            </a:lvl1pPr>
          </a:lstStyle>
          <a:p>
            <a:pPr>
              <a:defRPr/>
            </a:pPr>
            <a:fld id="{6B296132-0E73-4EFA-8D82-3F3815FDF00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2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502640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2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67"/>
          <p:cNvSpPr>
            <a:spLocks noChangeArrowheads="1"/>
          </p:cNvSpPr>
          <p:nvPr/>
        </p:nvSpPr>
        <p:spPr bwMode="auto">
          <a:xfrm>
            <a:off x="0" y="2828928"/>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330" name="Title 329"/>
          <p:cNvSpPr>
            <a:spLocks noGrp="1"/>
          </p:cNvSpPr>
          <p:nvPr>
            <p:ph type="title"/>
          </p:nvPr>
        </p:nvSpPr>
        <p:spPr>
          <a:xfrm>
            <a:off x="1154547" y="1306550"/>
            <a:ext cx="9728968" cy="1450437"/>
          </a:xfrm>
        </p:spPr>
        <p:txBody>
          <a:bodyPr/>
          <a:lstStyle>
            <a:lvl1pPr>
              <a:defRPr sz="3800" b="1" cap="none" baseline="0">
                <a:solidFill>
                  <a:schemeClr val="bg2"/>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1134807" y="3074091"/>
            <a:ext cx="9771695"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Tree>
    <p:extLst>
      <p:ext uri="{BB962C8B-B14F-4D97-AF65-F5344CB8AC3E}">
        <p14:creationId xmlns:p14="http://schemas.microsoft.com/office/powerpoint/2010/main" val="153004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B460-B6F9-4117-9DF6-059F6A295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DC9F1-E79D-4482-A628-CB6908DCB4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88C58-8BED-421C-A148-5E5C4435DB83}"/>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5" name="Footer Placeholder 4">
            <a:extLst>
              <a:ext uri="{FF2B5EF4-FFF2-40B4-BE49-F238E27FC236}">
                <a16:creationId xmlns:a16="http://schemas.microsoft.com/office/drawing/2014/main" id="{35755934-85A1-49F0-901C-0AE5D44A7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81B4E-4061-46D6-85B7-CE41970FD7A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858440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chemeClr val="tx1"/>
                </a:solidFill>
                <a:latin typeface="+mn-lt"/>
                <a:cs typeface="Andes ExtraLight"/>
              </a:defRPr>
            </a:lvl1pPr>
          </a:lstStyle>
          <a:p>
            <a:r>
              <a:rPr lang="en-US"/>
              <a:t>Click to edit Master title style</a:t>
            </a:r>
            <a:endParaRPr lang="en-US" dirty="0"/>
          </a:p>
        </p:txBody>
      </p:sp>
      <p:sp>
        <p:nvSpPr>
          <p:cNvPr id="6" name="Table Placeholder 5"/>
          <p:cNvSpPr>
            <a:spLocks noGrp="1"/>
          </p:cNvSpPr>
          <p:nvPr>
            <p:ph type="tbl" sz="quarter" idx="13"/>
          </p:nvPr>
        </p:nvSpPr>
        <p:spPr>
          <a:xfrm>
            <a:off x="466374" y="968964"/>
            <a:ext cx="11372849" cy="5249906"/>
          </a:xfrm>
        </p:spPr>
        <p:txBody>
          <a:bodyPr>
            <a:normAutofit/>
          </a:bodyPr>
          <a:lstStyle>
            <a:lvl1pPr>
              <a:lnSpc>
                <a:spcPct val="100000"/>
              </a:lnSpc>
              <a:spcBef>
                <a:spcPts val="0"/>
              </a:spcBef>
              <a:defRPr sz="1200"/>
            </a:lvl1pPr>
          </a:lstStyle>
          <a:p>
            <a:pPr lvl="0"/>
            <a:endParaRPr lang="en-US" noProof="0" dirty="0"/>
          </a:p>
        </p:txBody>
      </p:sp>
      <p:sp>
        <p:nvSpPr>
          <p:cNvPr id="4" name="Slide Number Placeholder 3"/>
          <p:cNvSpPr>
            <a:spLocks noGrp="1"/>
          </p:cNvSpPr>
          <p:nvPr>
            <p:ph type="sldNum" sz="quarter" idx="14"/>
          </p:nvPr>
        </p:nvSpPr>
        <p:spPr/>
        <p:txBody>
          <a:bodyPr/>
          <a:lstStyle>
            <a:lvl1pPr>
              <a:defRPr/>
            </a:lvl1pPr>
          </a:lstStyle>
          <a:p>
            <a:pPr>
              <a:defRPr/>
            </a:pPr>
            <a:fld id="{C07A8DDD-23E5-4B80-BD2C-CFB28B628B0F}"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5" name="Footer Placeholder 4"/>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04711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4" name="Footer Placeholder 3"/>
          <p:cNvSpPr>
            <a:spLocks noGrp="1"/>
          </p:cNvSpPr>
          <p:nvPr>
            <p:ph type="ftr" sz="quarter" idx="11"/>
          </p:nvPr>
        </p:nvSpPr>
        <p:spPr/>
        <p:txBody>
          <a:bodyPr/>
          <a:lstStyle/>
          <a:p>
            <a:r>
              <a:rPr lang="en-US" dirty="0">
                <a:solidFill>
                  <a:srgbClr val="464653"/>
                </a:solidFill>
              </a:rPr>
              <a:t>Poverty Maps in Croatia – 18 December 2015</a:t>
            </a:r>
          </a:p>
        </p:txBody>
      </p:sp>
      <p:sp>
        <p:nvSpPr>
          <p:cNvPr id="5" name="Slide Number Placeholder 4"/>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Tree>
    <p:extLst>
      <p:ext uri="{BB962C8B-B14F-4D97-AF65-F5344CB8AC3E}">
        <p14:creationId xmlns:p14="http://schemas.microsoft.com/office/powerpoint/2010/main" val="3611921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1"/>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324" name="Title 323"/>
          <p:cNvSpPr>
            <a:spLocks noGrp="1"/>
          </p:cNvSpPr>
          <p:nvPr>
            <p:ph type="title"/>
          </p:nvPr>
        </p:nvSpPr>
        <p:spPr>
          <a:xfrm>
            <a:off x="475913"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3"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3"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8"/>
          <p:cNvSpPr>
            <a:spLocks noGrp="1"/>
          </p:cNvSpPr>
          <p:nvPr>
            <p:ph type="ftr" sz="quarter" idx="15"/>
          </p:nvPr>
        </p:nvSpPr>
        <p:spPr>
          <a:xfrm>
            <a:off x="1337734" y="6356351"/>
            <a:ext cx="7609417" cy="365125"/>
          </a:xfrm>
          <a:prstGeom prst="rect">
            <a:avLst/>
          </a:prstGeom>
        </p:spPr>
        <p:txBody>
          <a:bodyPr/>
          <a:lstStyle>
            <a:lvl1pPr>
              <a:defRPr/>
            </a:lvl1pPr>
          </a:lstStyle>
          <a:p>
            <a:pPr>
              <a:defRPr/>
            </a:pPr>
            <a:r>
              <a:rPr lang="en-US" dirty="0"/>
              <a:t>South Caucasus Programmatic Poverty Assessment: Armenia Program</a:t>
            </a:r>
          </a:p>
        </p:txBody>
      </p:sp>
      <p:sp>
        <p:nvSpPr>
          <p:cNvPr id="9" name="Slide Number Placeholder 9"/>
          <p:cNvSpPr>
            <a:spLocks noGrp="1"/>
          </p:cNvSpPr>
          <p:nvPr>
            <p:ph type="sldNum" sz="quarter" idx="16"/>
          </p:nvPr>
        </p:nvSpPr>
        <p:spPr>
          <a:xfrm>
            <a:off x="476251" y="6350001"/>
            <a:ext cx="736600" cy="358775"/>
          </a:xfrm>
          <a:prstGeom prst="rect">
            <a:avLst/>
          </a:prstGeom>
        </p:spPr>
        <p:txBody>
          <a:bodyPr/>
          <a:lstStyle>
            <a:lvl1pPr>
              <a:defRPr/>
            </a:lvl1pPr>
          </a:lstStyle>
          <a:p>
            <a:pPr>
              <a:defRPr/>
            </a:pPr>
            <a:fld id="{A137B669-9FFC-4949-B4B6-D4ECF2422F39}" type="slidenum">
              <a:rPr lang="en-US"/>
              <a:pPr>
                <a:defRPr/>
              </a:pPr>
              <a:t>‹#›</a:t>
            </a:fld>
            <a:endParaRPr lang="en-US" dirty="0"/>
          </a:p>
        </p:txBody>
      </p:sp>
    </p:spTree>
    <p:extLst>
      <p:ext uri="{BB962C8B-B14F-4D97-AF65-F5344CB8AC3E}">
        <p14:creationId xmlns:p14="http://schemas.microsoft.com/office/powerpoint/2010/main" val="35870971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7" descr="background pptx 16x9 tit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RRFEU pasica logotipi pptx 16x9 new.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9469" y="5509685"/>
            <a:ext cx="11391900" cy="153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32196" y="1744414"/>
            <a:ext cx="10363200" cy="723851"/>
          </a:xfrm>
        </p:spPr>
        <p:txBody>
          <a:bodyPr/>
          <a:lstStyle>
            <a:lvl1pPr>
              <a:defRPr b="0" i="0">
                <a:latin typeface="VladaRHSans Med"/>
              </a:defRPr>
            </a:lvl1pPr>
          </a:lstStyle>
          <a:p>
            <a:r>
              <a:rPr lang="ta-IN" dirty="0"/>
              <a:t>Click to edit Master title style</a:t>
            </a:r>
            <a:endParaRPr lang="en-US" dirty="0"/>
          </a:p>
        </p:txBody>
      </p:sp>
      <p:sp>
        <p:nvSpPr>
          <p:cNvPr id="3" name="Subtitle 2"/>
          <p:cNvSpPr>
            <a:spLocks noGrp="1"/>
          </p:cNvSpPr>
          <p:nvPr>
            <p:ph type="subTitle" idx="1"/>
          </p:nvPr>
        </p:nvSpPr>
        <p:spPr>
          <a:xfrm>
            <a:off x="632196" y="2483691"/>
            <a:ext cx="8534400" cy="506095"/>
          </a:xfrm>
        </p:spPr>
        <p:txBody>
          <a:bodyPr>
            <a:noAutofit/>
          </a:bodyPr>
          <a:lstStyle>
            <a:lvl1pPr marL="0" indent="0" algn="l">
              <a:buNone/>
              <a:defRPr sz="2000" cap="all">
                <a:solidFill>
                  <a:schemeClr val="tx1"/>
                </a:solidFill>
                <a:latin typeface="Neo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a-IN" dirty="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99C0BDC0-57FB-4FED-958D-15615EC5AC3E}" type="datetime1">
              <a:rPr lang="en-US" altLang="en-US"/>
              <a:pPr/>
              <a:t>6/4/2024</a:t>
            </a:fld>
            <a:endParaRPr lang="en-US" altLang="en-US" dirty="0"/>
          </a:p>
        </p:txBody>
      </p:sp>
      <p:sp>
        <p:nvSpPr>
          <p:cNvPr id="7" name="Slide Number Placeholder 5"/>
          <p:cNvSpPr>
            <a:spLocks noGrp="1"/>
          </p:cNvSpPr>
          <p:nvPr>
            <p:ph type="sldNum" sz="quarter" idx="11"/>
          </p:nvPr>
        </p:nvSpPr>
        <p:spPr>
          <a:xfrm>
            <a:off x="9230784" y="6582835"/>
            <a:ext cx="2844800" cy="275167"/>
          </a:xfrm>
          <a:prstGeom prst="rect">
            <a:avLst/>
          </a:prstGeom>
        </p:spPr>
        <p:txBody>
          <a:bodyPr/>
          <a:lstStyle>
            <a:lvl1pPr>
              <a:defRPr/>
            </a:lvl1pPr>
          </a:lstStyle>
          <a:p>
            <a:fld id="{F8532DF9-5820-49A3-B3BA-930B785D2460}" type="slidenum">
              <a:rPr lang="en-US" altLang="en-US"/>
              <a:pPr/>
              <a:t>‹#›</a:t>
            </a:fld>
            <a:endParaRPr lang="en-US" altLang="en-US" dirty="0"/>
          </a:p>
        </p:txBody>
      </p:sp>
    </p:spTree>
    <p:extLst>
      <p:ext uri="{BB962C8B-B14F-4D97-AF65-F5344CB8AC3E}">
        <p14:creationId xmlns:p14="http://schemas.microsoft.com/office/powerpoint/2010/main" val="3807318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9F05-A9DC-4134-B5B2-424ADCE5F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BA57-DDB1-42A1-9E12-C432E51F1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0D0A6C-58AD-44E3-9946-0E9EA52DC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E9E9A-265F-4662-8222-DFE3CD63F71E}"/>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6" name="Footer Placeholder 5">
            <a:extLst>
              <a:ext uri="{FF2B5EF4-FFF2-40B4-BE49-F238E27FC236}">
                <a16:creationId xmlns:a16="http://schemas.microsoft.com/office/drawing/2014/main" id="{74B49CB2-3A12-40DE-80BB-8F57DFA40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6D79E-836F-4E07-897B-5888FCB6C54F}"/>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400608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B02A-0D00-4A26-8F62-7F0DB58BC9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1CADA-4267-4645-A03B-603A59782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42793-D1DE-4259-A264-097664E49C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DAA9D-3511-4EC2-A448-FBB96642B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EEAB4-1DED-46E8-9447-BCA4D7778C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C88BA-3684-4F44-854A-8DC33435F58F}"/>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8" name="Footer Placeholder 7">
            <a:extLst>
              <a:ext uri="{FF2B5EF4-FFF2-40B4-BE49-F238E27FC236}">
                <a16:creationId xmlns:a16="http://schemas.microsoft.com/office/drawing/2014/main" id="{670483A1-082C-42A8-A840-5A71386D50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86072-3AAC-4F44-90D6-96413C30BA4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00157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481-67A6-49D0-8C15-30DBA0D9C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72D43-16D3-43E0-B1C7-E0000A97B069}"/>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4" name="Footer Placeholder 3">
            <a:extLst>
              <a:ext uri="{FF2B5EF4-FFF2-40B4-BE49-F238E27FC236}">
                <a16:creationId xmlns:a16="http://schemas.microsoft.com/office/drawing/2014/main" id="{787ED5F8-D077-4AF6-85DF-0398A4E35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77CA2A-93A5-4DDC-8381-3B5EA645CA6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1327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7A5E3-0FB8-4B3D-8A47-9F4642155263}"/>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3" name="Footer Placeholder 2">
            <a:extLst>
              <a:ext uri="{FF2B5EF4-FFF2-40B4-BE49-F238E27FC236}">
                <a16:creationId xmlns:a16="http://schemas.microsoft.com/office/drawing/2014/main" id="{9E695182-0A97-4A83-870B-600830263D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EC56D-679A-47A2-A4B0-0584ABBE8206}"/>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6274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B559-AB5F-463E-8457-0937F5369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B78BF3-EC27-468C-A852-F3FB4C954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4A7F0-DF7B-4DB4-A577-1C1E929AE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E222A-BF53-4E01-B7AF-8F02EA527356}"/>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6" name="Footer Placeholder 5">
            <a:extLst>
              <a:ext uri="{FF2B5EF4-FFF2-40B4-BE49-F238E27FC236}">
                <a16:creationId xmlns:a16="http://schemas.microsoft.com/office/drawing/2014/main" id="{EC74CC4F-4B42-440E-9230-C98BD3310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5502D-2D8E-473F-A4B0-3F927BECF735}"/>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42725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022-DACD-4285-B4D6-BE2FF39A3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49749-BD8D-4A7D-91FE-5A706E002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A5FA7B-D083-4138-BD2E-E21E2EBF3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3AAB8-4DF4-4C7D-9CD2-6BC5AB432CD5}"/>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6" name="Footer Placeholder 5">
            <a:extLst>
              <a:ext uri="{FF2B5EF4-FFF2-40B4-BE49-F238E27FC236}">
                <a16:creationId xmlns:a16="http://schemas.microsoft.com/office/drawing/2014/main" id="{3656DCF4-2003-4640-8E30-120680E28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453BB-DD0B-4059-A9BE-B0C279CA4DE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93273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image" Target="../media/image1.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5D02B-EFB1-44D2-A697-70BEA47DE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AC850F-6FA0-451F-87E7-165C34875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266EA-E3D4-4AF9-A59A-CB78629AC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2E72D-0B08-4EC6-BC40-51B4ADB629D7}" type="datetimeFigureOut">
              <a:rPr lang="en-US" smtClean="0"/>
              <a:t>6/4/2024</a:t>
            </a:fld>
            <a:endParaRPr lang="en-US"/>
          </a:p>
        </p:txBody>
      </p:sp>
      <p:sp>
        <p:nvSpPr>
          <p:cNvPr id="5" name="Footer Placeholder 4">
            <a:extLst>
              <a:ext uri="{FF2B5EF4-FFF2-40B4-BE49-F238E27FC236}">
                <a16:creationId xmlns:a16="http://schemas.microsoft.com/office/drawing/2014/main" id="{F3220CE1-F5FD-4B5B-90A2-C22D56F99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2C1D4F-F31C-4E37-862E-982656937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C24B5-516D-4AB8-80F2-E5C9327CF4C7}" type="slidenum">
              <a:rPr lang="en-US" smtClean="0"/>
              <a:t>‹#›</a:t>
            </a:fld>
            <a:endParaRPr lang="en-US"/>
          </a:p>
        </p:txBody>
      </p:sp>
    </p:spTree>
    <p:extLst>
      <p:ext uri="{BB962C8B-B14F-4D97-AF65-F5344CB8AC3E}">
        <p14:creationId xmlns:p14="http://schemas.microsoft.com/office/powerpoint/2010/main" val="279856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p:cNvSpPr>
            <a:spLocks/>
          </p:cNvSpPr>
          <p:nvPr/>
        </p:nvSpPr>
        <p:spPr bwMode="auto">
          <a:xfrm flipH="1">
            <a:off x="10919885" y="6323016"/>
            <a:ext cx="465667" cy="534987"/>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1799012972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1" name="Freeform 85"/>
          <p:cNvSpPr>
            <a:spLocks/>
          </p:cNvSpPr>
          <p:nvPr/>
        </p:nvSpPr>
        <p:spPr bwMode="auto">
          <a:xfrm flipH="1">
            <a:off x="11394017" y="6146800"/>
            <a:ext cx="328083" cy="1651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2" name="Rectangle 2"/>
          <p:cNvSpPr>
            <a:spLocks noGrp="1" noChangeArrowheads="1"/>
          </p:cNvSpPr>
          <p:nvPr>
            <p:ph type="title"/>
          </p:nvPr>
        </p:nvSpPr>
        <p:spPr bwMode="auto">
          <a:xfrm>
            <a:off x="476253" y="301625"/>
            <a:ext cx="11281833"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33" name="Rectangle 3"/>
          <p:cNvSpPr>
            <a:spLocks noGrp="1" noChangeArrowheads="1"/>
          </p:cNvSpPr>
          <p:nvPr>
            <p:ph type="body" idx="1"/>
          </p:nvPr>
        </p:nvSpPr>
        <p:spPr bwMode="auto">
          <a:xfrm>
            <a:off x="476251" y="1697041"/>
            <a:ext cx="11305116"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Paragraph content</a:t>
            </a:r>
          </a:p>
          <a:p>
            <a:pPr lvl="1"/>
            <a:r>
              <a:rPr lang="en-US" dirty="0"/>
              <a:t>Bullets</a:t>
            </a:r>
          </a:p>
          <a:p>
            <a:pPr lvl="5"/>
            <a:r>
              <a:rPr lang="en-US" dirty="0"/>
              <a:t>Bullets</a:t>
            </a:r>
          </a:p>
          <a:p>
            <a:pPr lvl="3"/>
            <a:r>
              <a:rPr lang="en-US" dirty="0"/>
              <a:t>Bullets</a:t>
            </a:r>
          </a:p>
          <a:p>
            <a:pPr lvl="4"/>
            <a:r>
              <a:rPr lang="en-US" dirty="0"/>
              <a:t>Bullets</a:t>
            </a:r>
          </a:p>
        </p:txBody>
      </p:sp>
      <p:sp>
        <p:nvSpPr>
          <p:cNvPr id="2054" name="TextBox 7"/>
          <p:cNvSpPr txBox="1">
            <a:spLocks noChangeArrowheads="1"/>
          </p:cNvSpPr>
          <p:nvPr/>
        </p:nvSpPr>
        <p:spPr bwMode="auto">
          <a:xfrm>
            <a:off x="11578169" y="6207125"/>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fontAlgn="base" hangingPunct="1">
              <a:spcBef>
                <a:spcPct val="0"/>
              </a:spcBef>
              <a:spcAft>
                <a:spcPct val="0"/>
              </a:spcAft>
              <a:defRPr/>
            </a:pPr>
            <a:endParaRPr lang="en-US" sz="1600" dirty="0">
              <a:solidFill>
                <a:srgbClr val="002345"/>
              </a:solidFill>
            </a:endParaRPr>
          </a:p>
        </p:txBody>
      </p:sp>
      <p:sp>
        <p:nvSpPr>
          <p:cNvPr id="4" name="Slide Number Placeholder 3"/>
          <p:cNvSpPr>
            <a:spLocks noGrp="1"/>
          </p:cNvSpPr>
          <p:nvPr>
            <p:ph type="sldNum" sz="quarter" idx="4"/>
          </p:nvPr>
        </p:nvSpPr>
        <p:spPr>
          <a:xfrm>
            <a:off x="480484" y="6356353"/>
            <a:ext cx="423333"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fld id="{65029D61-9D28-4AC7-A4EA-84447D2A1217}" type="slidenum">
              <a:rPr lang="en-US">
                <a:solidFill>
                  <a:srgbClr val="000000">
                    <a:lumMod val="65000"/>
                    <a:lumOff val="35000"/>
                  </a:srgbClr>
                </a:solidFill>
              </a:rPr>
              <a:pPr fontAlgn="base">
                <a:spcBef>
                  <a:spcPct val="0"/>
                </a:spcBef>
                <a:spcAft>
                  <a:spcPct val="0"/>
                </a:spcAft>
                <a:defRPr/>
              </a:pPr>
              <a:t>‹#›</a:t>
            </a:fld>
            <a:endParaRPr lang="en-US" dirty="0">
              <a:solidFill>
                <a:srgbClr val="000000">
                  <a:lumMod val="65000"/>
                  <a:lumOff val="35000"/>
                </a:srgbClr>
              </a:solidFill>
            </a:endParaRPr>
          </a:p>
        </p:txBody>
      </p:sp>
      <p:sp>
        <p:nvSpPr>
          <p:cNvPr id="5" name="Footer Placeholder 4"/>
          <p:cNvSpPr>
            <a:spLocks noGrp="1"/>
          </p:cNvSpPr>
          <p:nvPr>
            <p:ph type="ftr" sz="quarter" idx="3"/>
          </p:nvPr>
        </p:nvSpPr>
        <p:spPr>
          <a:xfrm>
            <a:off x="988486" y="6356353"/>
            <a:ext cx="7886700"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r>
              <a:rPr lang="en-US" dirty="0">
                <a:solidFill>
                  <a:srgbClr val="000000">
                    <a:lumMod val="65000"/>
                    <a:lumOff val="35000"/>
                  </a:srgbClr>
                </a:solidFill>
              </a:rPr>
              <a:t>Poverty Maps in Croatia – 18 December 2015</a:t>
            </a:r>
          </a:p>
        </p:txBody>
      </p:sp>
      <p:pic>
        <p:nvPicPr>
          <p:cNvPr id="2057" name="Picture 10"/>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9220200" y="6311900"/>
            <a:ext cx="264371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2317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2" r:id="rId20"/>
    <p:sldLayoutId id="2147483683" r:id="rId21"/>
  </p:sldLayoutIdLst>
  <p:hf hdr="0" dt="0"/>
  <p:txStyles>
    <p:titleStyle>
      <a:lvl1pPr algn="l" rtl="0" eaLnBrk="0" fontAlgn="base" hangingPunct="0">
        <a:spcBef>
          <a:spcPct val="0"/>
        </a:spcBef>
        <a:spcAft>
          <a:spcPct val="0"/>
        </a:spcAft>
        <a:buFont typeface="Arial"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slide" Target="slide2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slide" Target="slide3.xml"/><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slide" Target="slide15.xml"/></Relationships>
</file>

<file path=ppt/slides/_rels/slide2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slide" Target="slide15.xml"/></Relationships>
</file>

<file path=ppt/slides/_rels/slide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corralrodas/groupfunction" TargetMode="External"/><Relationship Id="rId2" Type="http://schemas.openxmlformats.org/officeDocument/2006/relationships/hyperlink" Target="https://github.com/pcorralrodas/wb_sae_training" TargetMode="External"/><Relationship Id="rId1" Type="http://schemas.openxmlformats.org/officeDocument/2006/relationships/slideLayout" Target="../slideLayouts/slideLayout13.xml"/><Relationship Id="rId5" Type="http://schemas.openxmlformats.org/officeDocument/2006/relationships/hyperlink" Target="http://hdl.handle.net/10986/37728" TargetMode="External"/><Relationship Id="rId4" Type="http://schemas.openxmlformats.org/officeDocument/2006/relationships/hyperlink" Target="https://github.com/pcorralrodas/sp_groupfuncti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slide" Target="slide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18610" y="2176064"/>
            <a:ext cx="9954780" cy="1200150"/>
          </a:xfrm>
        </p:spPr>
        <p:txBody>
          <a:bodyPr>
            <a:noAutofit/>
          </a:bodyPr>
          <a:lstStyle/>
          <a:p>
            <a:pPr algn="ctr"/>
            <a:r>
              <a:rPr lang="en-US" sz="8800" b="0" dirty="0">
                <a:latin typeface="Garamond" panose="02020404030301010803" pitchFamily="18" charset="0"/>
              </a:rPr>
              <a:t>Poverty mapping in off-census years</a:t>
            </a:r>
            <a:endParaRPr lang="en-US" sz="5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76139"/>
            <a:ext cx="9144000" cy="8319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200" b="1" i="0" u="none" strike="noStrike" kern="1200" cap="none" spc="0" normalizeH="0" baseline="0" noProof="0" dirty="0">
              <a:ln>
                <a:noFill/>
              </a:ln>
              <a:solidFill>
                <a:schemeClr val="bg1"/>
              </a:solidFill>
              <a:effectLst/>
              <a:uLnTx/>
              <a:uFillTx/>
              <a:latin typeface="Garamond" panose="02020404030301010803" pitchFamily="18" charset="0"/>
            </a:endParaRPr>
          </a:p>
        </p:txBody>
      </p:sp>
      <p:sp>
        <p:nvSpPr>
          <p:cNvPr id="3" name="TextBox 2">
            <a:extLst>
              <a:ext uri="{FF2B5EF4-FFF2-40B4-BE49-F238E27FC236}">
                <a16:creationId xmlns:a16="http://schemas.microsoft.com/office/drawing/2014/main" id="{A0047FAE-4F9D-4CD2-87F4-0F80103CE6AB}"/>
              </a:ext>
            </a:extLst>
          </p:cNvPr>
          <p:cNvSpPr txBox="1"/>
          <p:nvPr/>
        </p:nvSpPr>
        <p:spPr>
          <a:xfrm>
            <a:off x="5075854" y="4779246"/>
            <a:ext cx="6939286" cy="1446550"/>
          </a:xfrm>
          <a:prstGeom prst="rect">
            <a:avLst/>
          </a:prstGeom>
          <a:noFill/>
        </p:spPr>
        <p:txBody>
          <a:bodyPr wrap="square" rtlCol="0">
            <a:spAutoFit/>
          </a:bodyPr>
          <a:lstStyle/>
          <a:p>
            <a:r>
              <a:rPr lang="en-US" sz="2400" dirty="0">
                <a:solidFill>
                  <a:schemeClr val="tx2">
                    <a:lumMod val="75000"/>
                  </a:schemeClr>
                </a:solidFill>
                <a:latin typeface="Garamond" panose="02020404030301010803" pitchFamily="18" charset="0"/>
              </a:rPr>
              <a:t>Poverty and Equity Global Practice’s Summer University</a:t>
            </a:r>
          </a:p>
          <a:p>
            <a:r>
              <a:rPr lang="en-US" sz="2000" b="1" dirty="0">
                <a:solidFill>
                  <a:srgbClr val="00B0F0"/>
                </a:solidFill>
                <a:latin typeface="Garamond" panose="02020404030301010803" pitchFamily="18" charset="0"/>
              </a:rPr>
              <a:t>June 2024</a:t>
            </a:r>
          </a:p>
          <a:p>
            <a:pPr algn="ctr"/>
            <a:endParaRPr lang="en-US" sz="2400" dirty="0">
              <a:latin typeface="Garamond" panose="02020404030301010803" pitchFamily="18" charset="0"/>
            </a:endParaRPr>
          </a:p>
          <a:p>
            <a:r>
              <a:rPr lang="en-US" sz="2000" dirty="0">
                <a:latin typeface="Garamond" panose="02020404030301010803" pitchFamily="18" charset="0"/>
              </a:rPr>
              <a:t>Paul Corral, Heath Henderson, and Sandra Segovia</a:t>
            </a:r>
          </a:p>
        </p:txBody>
      </p:sp>
    </p:spTree>
    <p:extLst>
      <p:ext uri="{BB962C8B-B14F-4D97-AF65-F5344CB8AC3E}">
        <p14:creationId xmlns:p14="http://schemas.microsoft.com/office/powerpoint/2010/main" val="46170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r>
              <a:rPr lang="en-US" sz="2800" b="1" dirty="0">
                <a:latin typeface="Garamond" panose="02020404030301010803" pitchFamily="18" charset="0"/>
              </a:rPr>
            </a:br>
            <a:r>
              <a:rPr lang="en-US" sz="2800" b="1" dirty="0">
                <a:latin typeface="Garamond" panose="02020404030301010803" pitchFamily="18" charset="0"/>
              </a:rPr>
              <a:t>Assumed model: Fay-Herriot - solution</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D7047E2-9835-830D-55E6-A2452658BC93}"/>
                  </a:ext>
                </a:extLst>
              </p:cNvPr>
              <p:cNvSpPr txBox="1"/>
              <p:nvPr/>
            </p:nvSpPr>
            <p:spPr>
              <a:xfrm>
                <a:off x="428811" y="1262270"/>
                <a:ext cx="11429814" cy="5577168"/>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Note that the error variances (</a:t>
                </a:r>
                <a14:m>
                  <m:oMath xmlns:m="http://schemas.openxmlformats.org/officeDocument/2006/math">
                    <m:sSub>
                      <m:sSubPr>
                        <m:ctrlPr>
                          <a:rPr lang="en-US" b="1" i="1">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a:latin typeface="Cambria Math" panose="02040503050406030204" pitchFamily="18" charset="0"/>
                            <a:ea typeface="Times New Roman" panose="02020603050405020304" pitchFamily="18" charset="0"/>
                            <a:cs typeface="Times New Roman" panose="02020603050405020304" pitchFamily="18" charset="0"/>
                          </a:rPr>
                          <m:t>𝝍</m:t>
                        </m:r>
                      </m:e>
                      <m:sub>
                        <m:r>
                          <a:rPr lang="en-US" b="1" i="1">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are assumed to be known but are instead estimated from the data. This is an often-noted caveat of the methodology. </a:t>
                </a:r>
                <a:r>
                  <a:rPr lang="en-US" sz="1800" dirty="0">
                    <a:effectLst/>
                    <a:latin typeface="Garamond" panose="02020404030301010803" pitchFamily="18" charset="0"/>
                    <a:ea typeface="Calibri" panose="020F0502020204030204" pitchFamily="34" charset="0"/>
                    <a:cs typeface="Times New Roman" panose="02020603050405020304" pitchFamily="18" charset="0"/>
                  </a:rPr>
                  <a:t>See Corral et al. (2022, Ch3).</a:t>
                </a:r>
                <a:endParaRPr lang="en-US" sz="1800" dirty="0">
                  <a:effectLst/>
                  <a:latin typeface="Garamond" panose="02020404030301010803" pitchFamily="18" charset="0"/>
                  <a:ea typeface="Times New Roman" panose="02020603050405020304" pitchFamily="18" charset="0"/>
                  <a:cs typeface="Times New Roman" panose="02020603050405020304" pitchFamily="18" charset="0"/>
                </a:endParaRPr>
              </a:p>
              <a:p>
                <a:pPr marL="285750" indent="-285750" algn="just">
                  <a:lnSpc>
                    <a:spcPct val="115000"/>
                  </a:lnSpc>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actual model estimated replaces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in equation 2 with the right-hand side of equation 1. The model is fit via </a:t>
                </a:r>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restricted maximum likelihood (REML),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but alternatives are available</a:t>
                </a:r>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 </a:t>
                </a:r>
                <a:endParaRPr lang="en-US" sz="1800" b="1" dirty="0">
                  <a:effectLst/>
                  <a:latin typeface="Garamond" panose="02020404030301010803" pitchFamily="18" charset="0"/>
                  <a:ea typeface="Calibri" panose="020F0502020204030204" pitchFamily="34" charset="0"/>
                  <a:cs typeface="Times New Roman" panose="02020603050405020304"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estimates obtained from the model are based on the </a:t>
                </a:r>
                <a:r>
                  <a:rPr lang="en-US" sz="1800" b="1" i="1" dirty="0">
                    <a:effectLst/>
                    <a:latin typeface="Garamond" panose="02020404030301010803" pitchFamily="18" charset="0"/>
                    <a:ea typeface="Times New Roman" panose="02020603050405020304" pitchFamily="18" charset="0"/>
                    <a:cs typeface="Times New Roman" panose="02020603050405020304" pitchFamily="18" charset="0"/>
                  </a:rPr>
                  <a:t>best linear unbiased predictor </a:t>
                </a:r>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(BLUP)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which results in estimates that are unbiased under the model and are “best” in the sense that they minimize the mean squared error (MSE). </a:t>
                </a:r>
              </a:p>
              <a:p>
                <a:pPr marL="742950" lvl="1"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Times New Roman" panose="02020603050405020304" pitchFamily="18" charset="0"/>
                    <a:cs typeface="Times New Roman" panose="02020603050405020304" pitchFamily="18" charset="0"/>
                  </a:rPr>
                  <a:t>Does not rely on normality assumptions on the model errors or area effects, and is unbiased under the model</a:t>
                </a:r>
                <a:endParaRPr lang="en-US" dirty="0">
                  <a:effectLst/>
                  <a:latin typeface="Garamond" panose="02020404030301010803" pitchFamily="18" charset="0"/>
                  <a:ea typeface="Times New Roman" panose="02020603050405020304" pitchFamily="18" charset="0"/>
                  <a:cs typeface="Times New Roman" panose="02020603050405020304"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resulting estimate can be expressed as a weighted average between the survey-based direct estimate, </a:t>
                </a:r>
                <a14:m>
                  <m:oMath xmlns:m="http://schemas.openxmlformats.org/officeDocument/2006/math">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𝒅𝒊𝒓</m:t>
                        </m:r>
                      </m:sup>
                    </m:sSubSup>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and the regression-synthetic estimator, </a:t>
                </a:r>
                <a14:m>
                  <m:oMath xmlns:m="http://schemas.openxmlformats.org/officeDocument/2006/math">
                    <m:sSubSup>
                      <m:sSubSup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up>
                    </m:sSubSup>
                    <m:acc>
                      <m:accPr>
                        <m:chr m:val="̂"/>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𝜷</m:t>
                        </m:r>
                      </m:e>
                    </m:acc>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 </a:t>
                </a:r>
              </a:p>
              <a:p>
                <a:pPr marL="742950" lvl="1"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Times New Roman" panose="02020603050405020304" pitchFamily="18" charset="0"/>
                    <a:cs typeface="Times New Roman" panose="02020603050405020304" pitchFamily="18" charset="0"/>
                  </a:rPr>
                  <a:t>The </a:t>
                </a:r>
                <a14:m>
                  <m:oMath xmlns:m="http://schemas.openxmlformats.org/officeDocument/2006/math">
                    <m:acc>
                      <m:accPr>
                        <m:chr m:val="̂"/>
                        <m:ctrlPr>
                          <a:rPr lang="en-US" sz="1800" i="1" smtClean="0">
                            <a:effectLst/>
                            <a:latin typeface="Cambria Math" panose="02040503050406030204" pitchFamily="18" charset="0"/>
                            <a:cs typeface="Times New Roman" panose="02020603050405020304" pitchFamily="18" charset="0"/>
                          </a:rPr>
                        </m:ctrlPr>
                      </m:accPr>
                      <m:e>
                        <m:r>
                          <a:rPr lang="en-US" sz="1800" b="0" i="1" smtClean="0">
                            <a:effectLst/>
                            <a:latin typeface="Cambria Math" panose="02040503050406030204" pitchFamily="18" charset="0"/>
                            <a:cs typeface="Times New Roman" panose="02020603050405020304" pitchFamily="18" charset="0"/>
                          </a:rPr>
                          <m:t>𝛽</m:t>
                        </m:r>
                      </m:e>
                    </m:acc>
                  </m:oMath>
                </a14:m>
                <a:r>
                  <a:rPr lang="en-US" dirty="0">
                    <a:effectLst/>
                    <a:latin typeface="Garamond" panose="02020404030301010803" pitchFamily="18" charset="0"/>
                    <a:ea typeface="Times New Roman" panose="02020603050405020304" pitchFamily="18" charset="0"/>
                    <a:cs typeface="Times New Roman" panose="02020603050405020304" pitchFamily="18" charset="0"/>
                  </a:rPr>
                  <a:t> </a:t>
                </a:r>
                <a:r>
                  <a:rPr lang="en-US" dirty="0">
                    <a:latin typeface="Garamond" panose="02020404030301010803" pitchFamily="18" charset="0"/>
                    <a:ea typeface="Times New Roman" panose="02020603050405020304" pitchFamily="18" charset="0"/>
                    <a:cs typeface="Times New Roman" panose="02020603050405020304" pitchFamily="18" charset="0"/>
                  </a:rPr>
                  <a:t>incorporate the variances (</a:t>
                </a:r>
                <a14:m>
                  <m:oMath xmlns:m="http://schemas.openxmlformats.org/officeDocument/2006/math">
                    <m:sSubSup>
                      <m:sSubSupPr>
                        <m:ctrlPr>
                          <a:rPr lang="en-US" i="1" smtClean="0">
                            <a:latin typeface="Cambria Math" panose="02040503050406030204" pitchFamily="18" charset="0"/>
                            <a:ea typeface="Times New Roman" panose="02020603050405020304" pitchFamily="18" charset="0"/>
                            <a:cs typeface="Times New Roman" panose="02020603050405020304" pitchFamily="18" charset="0"/>
                          </a:rPr>
                        </m:ctrlPr>
                      </m:sSubSupPr>
                      <m:e>
                        <m:r>
                          <a:rPr lang="en-US" b="0" i="1" smtClean="0">
                            <a:latin typeface="Cambria Math" panose="02040503050406030204" pitchFamily="18" charset="0"/>
                            <a:ea typeface="Times New Roman" panose="02020603050405020304" pitchFamily="18" charset="0"/>
                            <a:cs typeface="Times New Roman" panose="02020603050405020304" pitchFamily="18" charset="0"/>
                          </a:rPr>
                          <m:t>𝜎</m:t>
                        </m:r>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𝑢</m:t>
                        </m:r>
                      </m:sub>
                      <m:sup>
                        <m:r>
                          <a:rPr lang="en-US" b="0" i="1" smtClean="0">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𝜓</m:t>
                        </m:r>
                      </m:e>
                      <m:sub>
                        <m:r>
                          <a:rPr lang="en-US" b="0" i="1">
                            <a:latin typeface="Cambria Math" panose="02040503050406030204" pitchFamily="18" charset="0"/>
                          </a:rPr>
                          <m:t>𝑑</m:t>
                        </m:r>
                      </m:sub>
                    </m:sSub>
                  </m:oMath>
                </a14:m>
                <a:r>
                  <a:rPr lang="en-US" dirty="0">
                    <a:effectLst/>
                    <a:latin typeface="Garamond" panose="02020404030301010803" pitchFamily="18" charset="0"/>
                    <a:ea typeface="Times New Roman" panose="02020603050405020304" pitchFamily="18" charset="0"/>
                    <a:cs typeface="Times New Roman" panose="02020603050405020304" pitchFamily="18" charset="0"/>
                  </a:rPr>
                  <a:t>)</a:t>
                </a: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weights are given by </a:t>
                </a:r>
                <a14:m>
                  <m:oMath xmlns:m="http://schemas.openxmlformats.org/officeDocument/2006/math">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𝜸</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𝝈</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𝒖</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𝝈</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𝒖</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e>
                    </m:d>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t>
                </a:r>
              </a:p>
              <a:p>
                <a:pPr marL="742950" lvl="1"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Times New Roman" panose="02020603050405020304" pitchFamily="18" charset="0"/>
                    <a:cs typeface="Times New Roman" panose="02020603050405020304" pitchFamily="18" charset="0"/>
                  </a:rPr>
                  <a:t>W</a:t>
                </a:r>
                <a:r>
                  <a:rPr lang="en-US" dirty="0">
                    <a:effectLst/>
                    <a:latin typeface="Garamond" panose="02020404030301010803" pitchFamily="18" charset="0"/>
                    <a:ea typeface="Times New Roman" panose="02020603050405020304" pitchFamily="18" charset="0"/>
                    <a:cs typeface="Times New Roman" panose="02020603050405020304" pitchFamily="18" charset="0"/>
                  </a:rPr>
                  <a:t>eight given to the direct estimator is larger for districts where the sample size is large. </a:t>
                </a:r>
              </a:p>
              <a:p>
                <a:pPr marL="742950" lvl="1" indent="-285750" algn="just">
                  <a:lnSpc>
                    <a:spcPct val="115000"/>
                  </a:lnSpc>
                  <a:spcAft>
                    <a:spcPts val="800"/>
                  </a:spcAft>
                  <a:buFont typeface="Arial" panose="020B0604020202020204" pitchFamily="34" charset="0"/>
                  <a:buChar char="•"/>
                </a:pPr>
                <a:r>
                  <a:rPr lang="en-US" dirty="0">
                    <a:effectLst/>
                    <a:latin typeface="Garamond" panose="02020404030301010803" pitchFamily="18" charset="0"/>
                    <a:ea typeface="Times New Roman" panose="02020603050405020304" pitchFamily="18" charset="0"/>
                    <a:cs typeface="Times New Roman" panose="02020603050405020304" pitchFamily="18" charset="0"/>
                  </a:rPr>
                  <a:t>For areas that are not sampled the Fay-Herriot estimate collapses to the synthetic estimator. </a:t>
                </a:r>
                <a:r>
                  <a:rPr lang="en-US" dirty="0">
                    <a:latin typeface="Garamond" panose="02020404030301010803" pitchFamily="18" charset="0"/>
                    <a:ea typeface="Calibri" panose="020F0502020204030204" pitchFamily="34" charset="0"/>
                    <a:cs typeface="Times New Roman" panose="02020603050405020304" pitchFamily="18" charset="0"/>
                  </a:rPr>
                  <a:t> </a:t>
                </a:r>
              </a:p>
              <a:p>
                <a:pPr marL="285750" marR="0" indent="-285750" algn="just">
                  <a:lnSpc>
                    <a:spcPct val="115000"/>
                  </a:lnSpc>
                  <a:spcBef>
                    <a:spcPts val="0"/>
                  </a:spcBef>
                  <a:spcAft>
                    <a:spcPts val="800"/>
                  </a:spcAft>
                  <a:buFont typeface="Arial" panose="020B0604020202020204" pitchFamily="34" charset="0"/>
                  <a:buChar char="•"/>
                </a:pPr>
                <a:endParaRPr lang="en-US" dirty="0">
                  <a:latin typeface="Garamond" panose="02020404030301010803" pitchFamily="18" charset="0"/>
                  <a:ea typeface="Calibri" panose="020F0502020204030204" pitchFamily="34"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8D7047E2-9835-830D-55E6-A2452658BC93}"/>
                  </a:ext>
                </a:extLst>
              </p:cNvPr>
              <p:cNvSpPr txBox="1">
                <a:spLocks noRot="1" noChangeAspect="1" noMove="1" noResize="1" noEditPoints="1" noAdjustHandles="1" noChangeArrowheads="1" noChangeShapeType="1" noTextEdit="1"/>
              </p:cNvSpPr>
              <p:nvPr/>
            </p:nvSpPr>
            <p:spPr>
              <a:xfrm>
                <a:off x="428811" y="1262270"/>
                <a:ext cx="11429814" cy="5577168"/>
              </a:xfrm>
              <a:prstGeom prst="rect">
                <a:avLst/>
              </a:prstGeom>
              <a:blipFill>
                <a:blip r:embed="rId3"/>
                <a:stretch>
                  <a:fillRect l="-320" r="-480"/>
                </a:stretch>
              </a:blipFill>
            </p:spPr>
            <p:txBody>
              <a:bodyPr/>
              <a:lstStyle/>
              <a:p>
                <a:r>
                  <a:rPr lang="en-US">
                    <a:noFill/>
                  </a:rPr>
                  <a:t> </a:t>
                </a:r>
              </a:p>
            </p:txBody>
          </p:sp>
        </mc:Fallback>
      </mc:AlternateContent>
    </p:spTree>
    <p:extLst>
      <p:ext uri="{BB962C8B-B14F-4D97-AF65-F5344CB8AC3E}">
        <p14:creationId xmlns:p14="http://schemas.microsoft.com/office/powerpoint/2010/main" val="3738083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Model selection and estimates</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11</a:t>
            </a:fld>
            <a:endParaRPr lang="en-US" dirty="0">
              <a:solidFill>
                <a:srgbClr val="000000">
                  <a:lumMod val="65000"/>
                  <a:lumOff val="35000"/>
                </a:srgbClr>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AFB51FB-A63F-2D7A-B848-29DDCB3D1E5A}"/>
                  </a:ext>
                </a:extLst>
              </p:cNvPr>
              <p:cNvSpPr txBox="1"/>
              <p:nvPr/>
            </p:nvSpPr>
            <p:spPr>
              <a:xfrm>
                <a:off x="692150" y="1527510"/>
                <a:ext cx="9955764" cy="37927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Garamond" panose="02020404030301010803" pitchFamily="18" charset="0"/>
                  </a:rPr>
                  <a:t>Covariates are standardized (mean=0, std. dev.=1) before model selection.</a:t>
                </a:r>
              </a:p>
              <a:p>
                <a:pPr marL="285750" indent="-285750">
                  <a:lnSpc>
                    <a:spcPct val="150000"/>
                  </a:lnSpc>
                  <a:buFont typeface="Arial" panose="020B0604020202020204" pitchFamily="34" charset="0"/>
                  <a:buChar char="•"/>
                </a:pPr>
                <a:r>
                  <a:rPr lang="en-US" dirty="0">
                    <a:latin typeface="Garamond" panose="02020404030301010803" pitchFamily="18" charset="0"/>
                  </a:rPr>
                  <a:t>Non-significant covariates are removed from the model sequentially, starting with those with the largest p-values.</a:t>
                </a:r>
              </a:p>
              <a:p>
                <a:pPr marL="285750" indent="-285750">
                  <a:lnSpc>
                    <a:spcPct val="150000"/>
                  </a:lnSpc>
                  <a:buFont typeface="Arial" panose="020B0604020202020204" pitchFamily="34" charset="0"/>
                  <a:buChar char="•"/>
                </a:pPr>
                <a:r>
                  <a:rPr lang="en-US" dirty="0">
                    <a:latin typeface="Garamond" panose="02020404030301010803" pitchFamily="18" charset="0"/>
                  </a:rPr>
                  <a:t>The model selection stage uses the FH option (Fay Herriot’s moments method) due to lower computational requirements.</a:t>
                </a:r>
              </a:p>
              <a:p>
                <a:pPr marL="285750" indent="-285750">
                  <a:lnSpc>
                    <a:spcPct val="150000"/>
                  </a:lnSpc>
                  <a:buFont typeface="Arial" panose="020B0604020202020204" pitchFamily="34" charset="0"/>
                  <a:buChar char="•"/>
                </a:pPr>
                <a:r>
                  <a:rPr lang="en-US" dirty="0">
                    <a:latin typeface="Garamond" panose="02020404030301010803" pitchFamily="18" charset="0"/>
                  </a:rPr>
                  <a:t>Covariates with a Variance Inflator Factor (VIF) above 5 are excluded from the final model.</a:t>
                </a:r>
              </a:p>
              <a:p>
                <a:pPr marL="285750" indent="-285750">
                  <a:lnSpc>
                    <a:spcPct val="150000"/>
                  </a:lnSpc>
                  <a:buFont typeface="Arial" panose="020B0604020202020204" pitchFamily="34" charset="0"/>
                  <a:buChar char="•"/>
                </a:pPr>
                <a:r>
                  <a:rPr lang="en-US" dirty="0">
                    <a:latin typeface="Garamond" panose="02020404030301010803" pitchFamily="18" charset="0"/>
                  </a:rPr>
                  <a:t>The final model employs 11 covariates and an intercept to explain poverty across the 210 districts.</a:t>
                </a:r>
              </a:p>
              <a:p>
                <a:pPr marL="285750" indent="-285750">
                  <a:lnSpc>
                    <a:spcPct val="150000"/>
                  </a:lnSpc>
                  <a:buFont typeface="Arial" panose="020B0604020202020204" pitchFamily="34" charset="0"/>
                  <a:buChar char="•"/>
                </a:pPr>
                <a:r>
                  <a:rPr lang="en-US" dirty="0">
                    <a:latin typeface="Garamond" panose="02020404030301010803" pitchFamily="18" charset="0"/>
                  </a:rPr>
                  <a:t>The adjusted </a:t>
                </a:r>
                <a14:m>
                  <m:oMath xmlns:m="http://schemas.openxmlformats.org/officeDocument/2006/math">
                    <m:sSup>
                      <m:sSupPr>
                        <m:ctrlPr>
                          <a:rPr lang="en-US" i="1" smtClean="0">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dirty="0">
                    <a:latin typeface="Garamond" panose="02020404030301010803" pitchFamily="18" charset="0"/>
                  </a:rPr>
                  <a:t> of the model is 0.73, indicating substantial explanatory power.</a:t>
                </a:r>
              </a:p>
              <a:p>
                <a:pPr marL="285750" indent="-285750">
                  <a:lnSpc>
                    <a:spcPct val="150000"/>
                  </a:lnSpc>
                  <a:buFont typeface="Arial" panose="020B0604020202020204" pitchFamily="34" charset="0"/>
                  <a:buChar char="•"/>
                </a:pPr>
                <a:r>
                  <a:rPr lang="en-US" dirty="0">
                    <a:latin typeface="Garamond" panose="02020404030301010803" pitchFamily="18" charset="0"/>
                  </a:rPr>
                  <a:t>Assumptions of the model need to be verified, as mentioned in the introduction.</a:t>
                </a:r>
              </a:p>
            </p:txBody>
          </p:sp>
        </mc:Choice>
        <mc:Fallback xmlns="">
          <p:sp>
            <p:nvSpPr>
              <p:cNvPr id="3" name="TextBox 2">
                <a:extLst>
                  <a:ext uri="{FF2B5EF4-FFF2-40B4-BE49-F238E27FC236}">
                    <a16:creationId xmlns:a16="http://schemas.microsoft.com/office/drawing/2014/main" id="{1AFB51FB-A63F-2D7A-B848-29DDCB3D1E5A}"/>
                  </a:ext>
                </a:extLst>
              </p:cNvPr>
              <p:cNvSpPr txBox="1">
                <a:spLocks noRot="1" noChangeAspect="1" noMove="1" noResize="1" noEditPoints="1" noAdjustHandles="1" noChangeArrowheads="1" noChangeShapeType="1" noTextEdit="1"/>
              </p:cNvSpPr>
              <p:nvPr/>
            </p:nvSpPr>
            <p:spPr>
              <a:xfrm>
                <a:off x="692150" y="1527510"/>
                <a:ext cx="9955764" cy="3792705"/>
              </a:xfrm>
              <a:prstGeom prst="rect">
                <a:avLst/>
              </a:prstGeom>
              <a:blipFill>
                <a:blip r:embed="rId3"/>
                <a:stretch>
                  <a:fillRect l="-429" b="-176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E486EA4-92CA-A52F-1107-7129A98CC330}"/>
              </a:ext>
            </a:extLst>
          </p:cNvPr>
          <p:cNvSpPr txBox="1"/>
          <p:nvPr/>
        </p:nvSpPr>
        <p:spPr>
          <a:xfrm>
            <a:off x="803333" y="5789389"/>
            <a:ext cx="9955764" cy="338554"/>
          </a:xfrm>
          <a:prstGeom prst="rect">
            <a:avLst/>
          </a:prstGeom>
          <a:solidFill>
            <a:schemeClr val="bg1">
              <a:lumMod val="85000"/>
            </a:schemeClr>
          </a:solidFill>
        </p:spPr>
        <p:txBody>
          <a:bodyPr wrap="square">
            <a:spAutoFit/>
          </a:bodyPr>
          <a:lstStyle/>
          <a:p>
            <a:pPr marL="546100" lvl="3" indent="0">
              <a:spcBef>
                <a:spcPts val="600"/>
              </a:spcBef>
              <a:buNone/>
            </a:pPr>
            <a:r>
              <a:rPr lang="en-US" sz="1600" dirty="0">
                <a:solidFill>
                  <a:schemeClr val="tx1"/>
                </a:solidFill>
                <a:latin typeface="Garamond" panose="02020404030301010803" pitchFamily="18" charset="0"/>
              </a:rPr>
              <a:t>Open following do-file: </a:t>
            </a:r>
            <a:r>
              <a:rPr lang="en-US" sz="1600" b="1" dirty="0">
                <a:solidFill>
                  <a:schemeClr val="tx1"/>
                </a:solidFill>
                <a:latin typeface="Garamond" panose="02020404030301010803" pitchFamily="18" charset="0"/>
              </a:rPr>
              <a:t>~01.dofiles/FayHerriot/2.FH_model_select.do</a:t>
            </a:r>
          </a:p>
        </p:txBody>
      </p:sp>
    </p:spTree>
    <p:extLst>
      <p:ext uri="{BB962C8B-B14F-4D97-AF65-F5344CB8AC3E}">
        <p14:creationId xmlns:p14="http://schemas.microsoft.com/office/powerpoint/2010/main" val="306229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Checking assumptions </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12</a:t>
            </a:fld>
            <a:endParaRPr lang="en-US" dirty="0">
              <a:solidFill>
                <a:srgbClr val="000000">
                  <a:lumMod val="65000"/>
                  <a:lumOff val="35000"/>
                </a:srgbClr>
              </a:solidFill>
            </a:endParaRPr>
          </a:p>
        </p:txBody>
      </p:sp>
      <p:pic>
        <p:nvPicPr>
          <p:cNvPr id="4" name="Picture 3">
            <a:extLst>
              <a:ext uri="{FF2B5EF4-FFF2-40B4-BE49-F238E27FC236}">
                <a16:creationId xmlns:a16="http://schemas.microsoft.com/office/drawing/2014/main" id="{5B8D5D9F-21B1-BE41-1BAE-F03D571B912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4514" y="2562860"/>
            <a:ext cx="5037185" cy="3663797"/>
          </a:xfrm>
          <a:prstGeom prst="rect">
            <a:avLst/>
          </a:prstGeom>
          <a:noFill/>
          <a:ln>
            <a:noFill/>
          </a:ln>
        </p:spPr>
      </p:pic>
      <p:pic>
        <p:nvPicPr>
          <p:cNvPr id="6" name="Picture 5">
            <a:extLst>
              <a:ext uri="{FF2B5EF4-FFF2-40B4-BE49-F238E27FC236}">
                <a16:creationId xmlns:a16="http://schemas.microsoft.com/office/drawing/2014/main" id="{700712E5-EC89-379A-A94A-A6922283EEF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497544"/>
            <a:ext cx="5037185" cy="3663797"/>
          </a:xfrm>
          <a:prstGeom prst="rect">
            <a:avLst/>
          </a:prstGeom>
          <a:noFill/>
          <a:ln>
            <a:noFill/>
          </a:ln>
        </p:spPr>
      </p:pic>
      <p:sp>
        <p:nvSpPr>
          <p:cNvPr id="8" name="TextBox 7">
            <a:extLst>
              <a:ext uri="{FF2B5EF4-FFF2-40B4-BE49-F238E27FC236}">
                <a16:creationId xmlns:a16="http://schemas.microsoft.com/office/drawing/2014/main" id="{FC394D7F-BE8E-E2E3-B268-C7997EC9D186}"/>
              </a:ext>
            </a:extLst>
          </p:cNvPr>
          <p:cNvSpPr txBox="1"/>
          <p:nvPr/>
        </p:nvSpPr>
        <p:spPr>
          <a:xfrm>
            <a:off x="2832781" y="2197037"/>
            <a:ext cx="6097836" cy="369332"/>
          </a:xfrm>
          <a:prstGeom prst="rect">
            <a:avLst/>
          </a:prstGeom>
          <a:noFill/>
        </p:spPr>
        <p:txBody>
          <a:bodyPr wrap="square">
            <a:spAutoFit/>
          </a:bodyPr>
          <a:lstStyle/>
          <a:p>
            <a:pPr marL="0" marR="0" algn="ctr">
              <a:spcBef>
                <a:spcPts val="0"/>
              </a:spcBef>
              <a:spcAft>
                <a:spcPts val="1000"/>
              </a:spcAft>
            </a:pPr>
            <a:r>
              <a:rPr lang="en-US" sz="1800" b="1" i="0"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rPr>
              <a:t>Figure 1: Fay-Herriot Residual Plots</a:t>
            </a:r>
            <a:endParaRPr lang="en-US" sz="1200" i="1"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5B0FA8B0-6511-5205-7B06-6E8DC929C951}"/>
              </a:ext>
            </a:extLst>
          </p:cNvPr>
          <p:cNvSpPr txBox="1"/>
          <p:nvPr/>
        </p:nvSpPr>
        <p:spPr>
          <a:xfrm>
            <a:off x="903817" y="1506295"/>
            <a:ext cx="9955764" cy="338554"/>
          </a:xfrm>
          <a:prstGeom prst="rect">
            <a:avLst/>
          </a:prstGeom>
          <a:solidFill>
            <a:schemeClr val="bg1">
              <a:lumMod val="85000"/>
            </a:schemeClr>
          </a:solidFill>
        </p:spPr>
        <p:txBody>
          <a:bodyPr wrap="square">
            <a:spAutoFit/>
          </a:bodyPr>
          <a:lstStyle/>
          <a:p>
            <a:pPr marL="546100" lvl="3" indent="0">
              <a:spcBef>
                <a:spcPts val="600"/>
              </a:spcBef>
              <a:buNone/>
            </a:pPr>
            <a:r>
              <a:rPr lang="en-US" sz="1600" dirty="0">
                <a:solidFill>
                  <a:schemeClr val="tx1"/>
                </a:solidFill>
                <a:latin typeface="Garamond" panose="02020404030301010803" pitchFamily="18" charset="0"/>
              </a:rPr>
              <a:t>Open following do-file: </a:t>
            </a:r>
            <a:r>
              <a:rPr lang="en-US" sz="1600" b="1" dirty="0">
                <a:solidFill>
                  <a:schemeClr val="tx1"/>
                </a:solidFill>
                <a:latin typeface="Garamond" panose="02020404030301010803" pitchFamily="18" charset="0"/>
              </a:rPr>
              <a:t>~01.dofiles/FayHerriot/3.results_check.do</a:t>
            </a:r>
          </a:p>
        </p:txBody>
      </p:sp>
    </p:spTree>
    <p:extLst>
      <p:ext uri="{BB962C8B-B14F-4D97-AF65-F5344CB8AC3E}">
        <p14:creationId xmlns:p14="http://schemas.microsoft.com/office/powerpoint/2010/main" val="1335473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Evaluation of Estimates</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13</a:t>
            </a:fld>
            <a:endParaRPr lang="en-US" dirty="0">
              <a:solidFill>
                <a:srgbClr val="000000">
                  <a:lumMod val="65000"/>
                  <a:lumOff val="35000"/>
                </a:srgbClr>
              </a:solidFill>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4F4CE7A-938B-1132-62C2-DEE88FA639ED}"/>
                  </a:ext>
                </a:extLst>
              </p:cNvPr>
              <p:cNvSpPr txBox="1"/>
              <p:nvPr/>
            </p:nvSpPr>
            <p:spPr>
              <a:xfrm>
                <a:off x="475914" y="1822135"/>
                <a:ext cx="11382711" cy="3989554"/>
              </a:xfrm>
              <a:prstGeom prst="rect">
                <a:avLst/>
              </a:prstGeom>
              <a:noFill/>
            </p:spPr>
            <p:txBody>
              <a:bodyPr wrap="square">
                <a:spAutoFit/>
              </a:bodyPr>
              <a:lstStyle/>
              <a:p>
                <a:pPr algn="just">
                  <a:lnSpc>
                    <a:spcPct val="115000"/>
                  </a:lnSpc>
                  <a:spcAft>
                    <a:spcPts val="800"/>
                  </a:spcAft>
                </a:pPr>
                <a:r>
                  <a:rPr lang="en-US" dirty="0">
                    <a:latin typeface="Garamond" panose="02020404030301010803" pitchFamily="18" charset="0"/>
                    <a:ea typeface="Calibri" panose="020F0502020204030204" pitchFamily="34" charset="0"/>
                    <a:cs typeface="Times New Roman" panose="02020603050405020304" pitchFamily="18" charset="0"/>
                  </a:rPr>
                  <a:t>Comparison of estimates </a:t>
                </a:r>
                <a14:m>
                  <m:oMath xmlns:m="http://schemas.openxmlformats.org/officeDocument/2006/math">
                    <m:acc>
                      <m:accPr>
                        <m:chr m:val="̂"/>
                        <m:ctrlP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m:rPr>
                            <m:nor/>
                          </m:rPr>
                          <a:rPr lang="en-US" dirty="0">
                            <a:latin typeface="Garamond" panose="02020404030301010803" pitchFamily="18" charset="0"/>
                            <a:ea typeface="Calibri" panose="020F0502020204030204" pitchFamily="34" charset="0"/>
                            <a:cs typeface="Times New Roman" panose="02020603050405020304" pitchFamily="18" charset="0"/>
                          </a:rPr>
                          <m:t>θ</m:t>
                        </m:r>
                      </m:e>
                    </m:acc>
                  </m:oMath>
                </a14:m>
                <a:r>
                  <a:rPr lang="en-US" dirty="0">
                    <a:latin typeface="Garamond" panose="02020404030301010803" pitchFamily="18" charset="0"/>
                    <a:ea typeface="Calibri" panose="020F0502020204030204" pitchFamily="34" charset="0"/>
                    <a:cs typeface="Times New Roman" panose="02020603050405020304" pitchFamily="18" charset="0"/>
                  </a:rPr>
                  <a:t> is based on statistical measures of </a:t>
                </a:r>
                <a:r>
                  <a:rPr lang="en-US" b="1" dirty="0">
                    <a:latin typeface="Garamond" panose="02020404030301010803" pitchFamily="18" charset="0"/>
                    <a:ea typeface="Calibri" panose="020F0502020204030204" pitchFamily="34" charset="0"/>
                    <a:cs typeface="Times New Roman" panose="02020603050405020304" pitchFamily="18" charset="0"/>
                  </a:rPr>
                  <a:t>Accuracy (or Bias) </a:t>
                </a:r>
                <a:r>
                  <a:rPr lang="en-US" dirty="0">
                    <a:latin typeface="Garamond" panose="02020404030301010803" pitchFamily="18" charset="0"/>
                    <a:ea typeface="Calibri" panose="020F0502020204030204" pitchFamily="34" charset="0"/>
                    <a:cs typeface="Times New Roman" panose="02020603050405020304" pitchFamily="18" charset="0"/>
                  </a:rPr>
                  <a:t>and</a:t>
                </a:r>
                <a:r>
                  <a:rPr lang="en-US" b="1" dirty="0">
                    <a:latin typeface="Garamond" panose="02020404030301010803" pitchFamily="18" charset="0"/>
                    <a:ea typeface="Calibri" panose="020F0502020204030204" pitchFamily="34" charset="0"/>
                    <a:cs typeface="Times New Roman" panose="02020603050405020304" pitchFamily="18" charset="0"/>
                  </a:rPr>
                  <a:t> Precision (or Variability)</a:t>
                </a:r>
              </a:p>
              <a:p>
                <a:pPr algn="just">
                  <a:lnSpc>
                    <a:spcPct val="115000"/>
                  </a:lnSpc>
                  <a:spcAft>
                    <a:spcPts val="800"/>
                  </a:spcAft>
                </a:pPr>
                <a:r>
                  <a:rPr lang="en-US" dirty="0">
                    <a:latin typeface="Garamond" panose="02020404030301010803" pitchFamily="18" charset="0"/>
                    <a:ea typeface="Calibri" panose="020F0502020204030204" pitchFamily="34" charset="0"/>
                    <a:cs typeface="Times New Roman" panose="02020603050405020304" pitchFamily="18" charset="0"/>
                    <a:sym typeface="Wingdings" panose="05000000000000000000" pitchFamily="2" charset="2"/>
                  </a:rPr>
                  <a:t>   </a:t>
                </a:r>
                <a:r>
                  <a:rPr lang="en-US" b="1" dirty="0">
                    <a:latin typeface="Garamond" panose="02020404030301010803" pitchFamily="18" charset="0"/>
                    <a:ea typeface="Calibri" panose="020F0502020204030204" pitchFamily="34" charset="0"/>
                    <a:cs typeface="Times New Roman" panose="02020603050405020304" pitchFamily="18" charset="0"/>
                  </a:rPr>
                  <a:t>Accuracy </a:t>
                </a:r>
                <a:r>
                  <a:rPr lang="en-US" dirty="0">
                    <a:latin typeface="Garamond" panose="02020404030301010803" pitchFamily="18" charset="0"/>
                    <a:ea typeface="Calibri" panose="020F0502020204030204" pitchFamily="34" charset="0"/>
                    <a:cs typeface="Times New Roman" panose="02020603050405020304" pitchFamily="18" charset="0"/>
                  </a:rPr>
                  <a:t>measures the closeness of estimate </a:t>
                </a:r>
                <a14:m>
                  <m:oMath xmlns:m="http://schemas.openxmlformats.org/officeDocument/2006/math">
                    <m:acc>
                      <m:accPr>
                        <m:chr m:val="̂"/>
                        <m:ctrlP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m:rPr>
                            <m:nor/>
                          </m:rPr>
                          <a:rPr lang="en-US" dirty="0">
                            <a:latin typeface="Garamond" panose="02020404030301010803" pitchFamily="18" charset="0"/>
                            <a:ea typeface="Calibri" panose="020F0502020204030204" pitchFamily="34" charset="0"/>
                            <a:cs typeface="Times New Roman" panose="02020603050405020304" pitchFamily="18" charset="0"/>
                          </a:rPr>
                          <m:t>θ</m:t>
                        </m:r>
                      </m:e>
                    </m:acc>
                    <m:r>
                      <a:rPr lang="en-US" b="1" i="1" dirty="0">
                        <a:latin typeface="Cambria Math" panose="02040503050406030204" pitchFamily="18" charset="0"/>
                        <a:ea typeface="Calibri" panose="020F0502020204030204" pitchFamily="34" charset="0"/>
                        <a:cs typeface="Times New Roman" panose="02020603050405020304" pitchFamily="18" charset="0"/>
                      </a:rPr>
                      <m:t> </m:t>
                    </m:r>
                  </m:oMath>
                </a14:m>
                <a:r>
                  <a:rPr lang="en-US" dirty="0">
                    <a:latin typeface="Garamond" panose="02020404030301010803" pitchFamily="18" charset="0"/>
                    <a:ea typeface="Calibri" panose="020F0502020204030204" pitchFamily="34" charset="0"/>
                    <a:cs typeface="Times New Roman" panose="02020603050405020304" pitchFamily="18" charset="0"/>
                  </a:rPr>
                  <a:t>to the true value of the population parameter θ. </a:t>
                </a:r>
              </a:p>
              <a:p>
                <a:pPr algn="just">
                  <a:lnSpc>
                    <a:spcPct val="115000"/>
                  </a:lnSpc>
                  <a:spcAft>
                    <a:spcPts val="800"/>
                  </a:spcAft>
                </a:pPr>
                <a:r>
                  <a:rPr lang="en-US" dirty="0">
                    <a:latin typeface="Garamond" panose="02020404030301010803" pitchFamily="18" charset="0"/>
                    <a:ea typeface="Calibri" panose="020F0502020204030204" pitchFamily="34" charset="0"/>
                    <a:cs typeface="Times New Roman" panose="02020603050405020304" pitchFamily="18" charset="0"/>
                    <a:sym typeface="Wingdings" panose="05000000000000000000" pitchFamily="2" charset="2"/>
                  </a:rPr>
                  <a:t>  </a:t>
                </a:r>
                <a:r>
                  <a:rPr lang="en-US" b="1" dirty="0">
                    <a:latin typeface="Garamond" panose="02020404030301010803" pitchFamily="18" charset="0"/>
                    <a:ea typeface="Calibri" panose="020F0502020204030204" pitchFamily="34" charset="0"/>
                    <a:cs typeface="Times New Roman" panose="02020603050405020304" pitchFamily="18" charset="0"/>
                    <a:sym typeface="Wingdings" panose="05000000000000000000" pitchFamily="2" charset="2"/>
                  </a:rPr>
                  <a:t> </a:t>
                </a:r>
                <a:r>
                  <a:rPr lang="en-US" b="1" dirty="0">
                    <a:latin typeface="Garamond" panose="02020404030301010803" pitchFamily="18" charset="0"/>
                    <a:ea typeface="Calibri" panose="020F0502020204030204" pitchFamily="34" charset="0"/>
                    <a:cs typeface="Times New Roman" panose="02020603050405020304" pitchFamily="18" charset="0"/>
                  </a:rPr>
                  <a:t>Precision </a:t>
                </a:r>
                <a:r>
                  <a:rPr lang="en-US" dirty="0">
                    <a:latin typeface="Garamond" panose="02020404030301010803" pitchFamily="18" charset="0"/>
                    <a:ea typeface="Calibri" panose="020F0502020204030204" pitchFamily="34" charset="0"/>
                    <a:cs typeface="Times New Roman" panose="02020603050405020304" pitchFamily="18" charset="0"/>
                  </a:rPr>
                  <a:t>is determined by how close the replicable values of an estimate </a:t>
                </a:r>
                <a14:m>
                  <m:oMath xmlns:m="http://schemas.openxmlformats.org/officeDocument/2006/math">
                    <m:acc>
                      <m:accPr>
                        <m:chr m:val="̂"/>
                        <m:ctrlP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m:rPr>
                            <m:nor/>
                          </m:rPr>
                          <a:rPr lang="en-US" dirty="0">
                            <a:latin typeface="Garamond" panose="02020404030301010803" pitchFamily="18" charset="0"/>
                            <a:ea typeface="Calibri" panose="020F0502020204030204" pitchFamily="34" charset="0"/>
                            <a:cs typeface="Times New Roman" panose="02020603050405020304" pitchFamily="18" charset="0"/>
                          </a:rPr>
                          <m:t>θ</m:t>
                        </m:r>
                      </m:e>
                    </m:acc>
                    <m:r>
                      <a:rPr lang="en-US" b="1" i="1" dirty="0">
                        <a:latin typeface="Cambria Math" panose="02040503050406030204" pitchFamily="18" charset="0"/>
                        <a:ea typeface="Calibri" panose="020F0502020204030204" pitchFamily="34" charset="0"/>
                        <a:cs typeface="Times New Roman" panose="02020603050405020304" pitchFamily="18" charset="0"/>
                      </a:rPr>
                      <m:t> </m:t>
                    </m:r>
                  </m:oMath>
                </a14:m>
                <a:r>
                  <a:rPr lang="en-US" dirty="0">
                    <a:latin typeface="Garamond" panose="02020404030301010803" pitchFamily="18" charset="0"/>
                    <a:ea typeface="Calibri" panose="020F0502020204030204" pitchFamily="34" charset="0"/>
                    <a:cs typeface="Times New Roman" panose="02020603050405020304" pitchFamily="18" charset="0"/>
                  </a:rPr>
                  <a:t>are to the population parameter (MSE).</a:t>
                </a:r>
              </a:p>
              <a:p>
                <a:pPr algn="just">
                  <a:lnSpc>
                    <a:spcPct val="115000"/>
                  </a:lnSpc>
                  <a:spcAft>
                    <a:spcPts val="800"/>
                  </a:spcAft>
                </a:pPr>
                <a:r>
                  <a:rPr lang="en-US" sz="1800" dirty="0">
                    <a:solidFill>
                      <a:schemeClr val="tx1">
                        <a:lumMod val="90000"/>
                        <a:lumOff val="10000"/>
                      </a:schemeClr>
                    </a:solidFill>
                    <a:latin typeface="Garamond" panose="02020404030301010803" pitchFamily="18" charset="0"/>
                  </a:rPr>
                  <a:t>	Fay-Harriot estimates </a:t>
                </a:r>
                <a:r>
                  <a:rPr lang="en-US" sz="1800" dirty="0">
                    <a:solidFill>
                      <a:schemeClr val="tx1">
                        <a:lumMod val="90000"/>
                        <a:lumOff val="10000"/>
                      </a:schemeClr>
                    </a:solidFill>
                    <a:latin typeface="Garamond" panose="02020404030301010803" pitchFamily="18" charset="0"/>
                    <a:hlinkClick r:id="rId3" action="ppaction://hlinksldjump"/>
                  </a:rPr>
                  <a:t>sacrifice bias to achieve higher precision than Direct estimates</a:t>
                </a:r>
                <a:endParaRPr lang="en-US" dirty="0">
                  <a:solidFill>
                    <a:schemeClr val="tx1">
                      <a:lumMod val="90000"/>
                      <a:lumOff val="10000"/>
                    </a:schemeClr>
                  </a:solidFill>
                  <a:latin typeface="Garamond" panose="02020404030301010803" pitchFamily="18" charset="0"/>
                  <a:hlinkClick r:id="rId3" action="ppaction://hlinksldjump"/>
                </a:endParaRPr>
              </a:p>
              <a:p>
                <a:pPr marL="285750"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Estimated Mean Squared Error (MSE) is a measure of precision.</a:t>
                </a:r>
              </a:p>
              <a:p>
                <a:pPr marL="285750"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The Coefficient of Variation (CV) is a relative measure of error, represented as cv(</a:t>
                </a:r>
                <a14:m>
                  <m:oMath xmlns:m="http://schemas.openxmlformats.org/officeDocument/2006/math">
                    <m:acc>
                      <m:accPr>
                        <m:chr m:val="̂"/>
                        <m:ctrlP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m:rPr>
                            <m:nor/>
                          </m:rPr>
                          <a:rPr lang="en-US" dirty="0">
                            <a:latin typeface="Garamond" panose="02020404030301010803" pitchFamily="18" charset="0"/>
                            <a:ea typeface="Calibri" panose="020F0502020204030204" pitchFamily="34" charset="0"/>
                            <a:cs typeface="Times New Roman" panose="02020603050405020304" pitchFamily="18" charset="0"/>
                          </a:rPr>
                          <m:t>θ</m:t>
                        </m:r>
                      </m:e>
                    </m:acc>
                  </m:oMath>
                </a14:m>
                <a:r>
                  <a:rPr lang="en-US" dirty="0">
                    <a:latin typeface="Garamond" panose="02020404030301010803" pitchFamily="18" charset="0"/>
                    <a:ea typeface="Calibri" panose="020F0502020204030204" pitchFamily="34" charset="0"/>
                    <a:cs typeface="Times New Roman" panose="02020603050405020304" pitchFamily="18" charset="0"/>
                  </a:rPr>
                  <a:t>)=sqrt(MSE(</a:t>
                </a:r>
                <a14:m>
                  <m:oMath xmlns:m="http://schemas.openxmlformats.org/officeDocument/2006/math">
                    <m:acc>
                      <m:accPr>
                        <m:chr m:val="̂"/>
                        <m:ctrlPr>
                          <a:rPr lang="en-US" b="1" i="1">
                            <a:latin typeface="Cambria Math" panose="02040503050406030204" pitchFamily="18" charset="0"/>
                            <a:ea typeface="Times New Roman" panose="02020603050405020304" pitchFamily="18" charset="0"/>
                            <a:cs typeface="Times New Roman" panose="02020603050405020304" pitchFamily="18" charset="0"/>
                          </a:rPr>
                        </m:ctrlPr>
                      </m:accPr>
                      <m:e>
                        <m:r>
                          <m:rPr>
                            <m:nor/>
                          </m:rPr>
                          <a:rPr lang="en-US" dirty="0">
                            <a:latin typeface="Garamond" panose="02020404030301010803" pitchFamily="18" charset="0"/>
                            <a:ea typeface="Calibri" panose="020F0502020204030204" pitchFamily="34" charset="0"/>
                            <a:cs typeface="Times New Roman" panose="02020603050405020304" pitchFamily="18" charset="0"/>
                          </a:rPr>
                          <m:t>θ</m:t>
                        </m:r>
                      </m:e>
                    </m:acc>
                  </m:oMath>
                </a14:m>
                <a:r>
                  <a:rPr lang="en-US" dirty="0">
                    <a:latin typeface="Garamond" panose="02020404030301010803" pitchFamily="18" charset="0"/>
                    <a:ea typeface="Calibri" panose="020F0502020204030204" pitchFamily="34" charset="0"/>
                    <a:cs typeface="Times New Roman" panose="02020603050405020304" pitchFamily="18" charset="0"/>
                  </a:rPr>
                  <a:t>))/E(</a:t>
                </a:r>
                <a14:m>
                  <m:oMath xmlns:m="http://schemas.openxmlformats.org/officeDocument/2006/math">
                    <m:acc>
                      <m:accPr>
                        <m:chr m:val="̂"/>
                        <m:ctrlPr>
                          <a:rPr lang="en-US" b="1" i="1">
                            <a:latin typeface="Cambria Math" panose="02040503050406030204" pitchFamily="18" charset="0"/>
                            <a:ea typeface="Times New Roman" panose="02020603050405020304" pitchFamily="18" charset="0"/>
                            <a:cs typeface="Times New Roman" panose="02020603050405020304" pitchFamily="18" charset="0"/>
                          </a:rPr>
                        </m:ctrlPr>
                      </m:accPr>
                      <m:e>
                        <m:r>
                          <m:rPr>
                            <m:nor/>
                          </m:rPr>
                          <a:rPr lang="en-US" dirty="0">
                            <a:latin typeface="Garamond" panose="02020404030301010803" pitchFamily="18" charset="0"/>
                            <a:ea typeface="Calibri" panose="020F0502020204030204" pitchFamily="34" charset="0"/>
                            <a:cs typeface="Times New Roman" panose="02020603050405020304" pitchFamily="18" charset="0"/>
                          </a:rPr>
                          <m:t>θ</m:t>
                        </m:r>
                      </m:e>
                    </m:acc>
                  </m:oMath>
                </a14:m>
                <a:r>
                  <a:rPr lang="en-US" dirty="0">
                    <a:latin typeface="Garamond" panose="02020404030301010803" pitchFamily="18" charset="0"/>
                    <a:ea typeface="Calibri" panose="020F0502020204030204" pitchFamily="34" charset="0"/>
                    <a:cs typeface="Times New Roman" panose="02020603050405020304" pitchFamily="18" charset="0"/>
                  </a:rPr>
                  <a:t>), making it easier to interpret than MSE, but its interpretation requires the estimated value to be greater than zero and larger sample sizes.</a:t>
                </a:r>
              </a:p>
              <a:p>
                <a:pPr marL="285750"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The choice of error measures and acceptable error levels depends on guidelines from the National Statistical Office or researchers. </a:t>
                </a:r>
              </a:p>
              <a:p>
                <a:pPr marL="285750" indent="-285750" algn="just">
                  <a:lnSpc>
                    <a:spcPct val="115000"/>
                  </a:lnSpc>
                  <a:spcAft>
                    <a:spcPts val="800"/>
                  </a:spcAft>
                  <a:buFont typeface="Arial" panose="020B0604020202020204" pitchFamily="34" charset="0"/>
                  <a:buChar char="•"/>
                </a:pPr>
                <a:r>
                  <a:rPr lang="en-US" b="1" dirty="0">
                    <a:latin typeface="Garamond" panose="02020404030301010803" pitchFamily="18" charset="0"/>
                    <a:ea typeface="Calibri" panose="020F0502020204030204" pitchFamily="34" charset="0"/>
                    <a:cs typeface="Times New Roman" panose="02020603050405020304" pitchFamily="18" charset="0"/>
                  </a:rPr>
                  <a:t>Note that FH estimates are noisier than unit-level models.</a:t>
                </a:r>
              </a:p>
            </p:txBody>
          </p:sp>
        </mc:Choice>
        <mc:Fallback>
          <p:sp>
            <p:nvSpPr>
              <p:cNvPr id="9" name="TextBox 8">
                <a:extLst>
                  <a:ext uri="{FF2B5EF4-FFF2-40B4-BE49-F238E27FC236}">
                    <a16:creationId xmlns:a16="http://schemas.microsoft.com/office/drawing/2014/main" id="{F4F4CE7A-938B-1132-62C2-DEE88FA639ED}"/>
                  </a:ext>
                </a:extLst>
              </p:cNvPr>
              <p:cNvSpPr txBox="1">
                <a:spLocks noRot="1" noChangeAspect="1" noMove="1" noResize="1" noEditPoints="1" noAdjustHandles="1" noChangeArrowheads="1" noChangeShapeType="1" noTextEdit="1"/>
              </p:cNvSpPr>
              <p:nvPr/>
            </p:nvSpPr>
            <p:spPr>
              <a:xfrm>
                <a:off x="475914" y="1822135"/>
                <a:ext cx="11382711" cy="3989554"/>
              </a:xfrm>
              <a:prstGeom prst="rect">
                <a:avLst/>
              </a:prstGeom>
              <a:blipFill>
                <a:blip r:embed="rId4"/>
                <a:stretch>
                  <a:fillRect l="-428" t="-153" r="-482" b="-1682"/>
                </a:stretch>
              </a:blipFill>
            </p:spPr>
            <p:txBody>
              <a:bodyPr/>
              <a:lstStyle/>
              <a:p>
                <a:r>
                  <a:rPr lang="en-US">
                    <a:noFill/>
                  </a:rPr>
                  <a:t> </a:t>
                </a:r>
              </a:p>
            </p:txBody>
          </p:sp>
        </mc:Fallback>
      </mc:AlternateContent>
    </p:spTree>
    <p:extLst>
      <p:ext uri="{BB962C8B-B14F-4D97-AF65-F5344CB8AC3E}">
        <p14:creationId xmlns:p14="http://schemas.microsoft.com/office/powerpoint/2010/main" val="126945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Evaluation of Estimates</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14</a:t>
            </a:fld>
            <a:endParaRPr lang="en-US" dirty="0">
              <a:solidFill>
                <a:srgbClr val="000000">
                  <a:lumMod val="65000"/>
                  <a:lumOff val="35000"/>
                </a:srgbClr>
              </a:solidFill>
            </a:endParaRPr>
          </a:p>
        </p:txBody>
      </p:sp>
      <p:sp>
        <p:nvSpPr>
          <p:cNvPr id="3" name="TextBox 2">
            <a:extLst>
              <a:ext uri="{FF2B5EF4-FFF2-40B4-BE49-F238E27FC236}">
                <a16:creationId xmlns:a16="http://schemas.microsoft.com/office/drawing/2014/main" id="{477A0121-8A12-C674-CF3D-ECE26EDC7F5F}"/>
              </a:ext>
            </a:extLst>
          </p:cNvPr>
          <p:cNvSpPr txBox="1"/>
          <p:nvPr/>
        </p:nvSpPr>
        <p:spPr>
          <a:xfrm>
            <a:off x="2949546" y="1363388"/>
            <a:ext cx="6097836" cy="646331"/>
          </a:xfrm>
          <a:prstGeom prst="rect">
            <a:avLst/>
          </a:prstGeom>
          <a:noFill/>
        </p:spPr>
        <p:txBody>
          <a:bodyPr wrap="square">
            <a:spAutoFit/>
          </a:bodyPr>
          <a:lstStyle/>
          <a:p>
            <a:pPr marL="0" marR="0" algn="ctr">
              <a:spcBef>
                <a:spcPts val="0"/>
              </a:spcBef>
              <a:spcAft>
                <a:spcPts val="1000"/>
              </a:spcAft>
            </a:pPr>
            <a:r>
              <a:rPr lang="en-US" sz="1800" b="1" i="0"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rPr>
              <a:t>Figure 2: Direct vs Small Area Estimates (Left, point) (Right, SE)</a:t>
            </a:r>
            <a:endParaRPr lang="en-US" sz="1200" i="1"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1F4B459-3718-9332-AFDB-22080B51C3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75914" y="2124606"/>
            <a:ext cx="5388864" cy="3910719"/>
          </a:xfrm>
          <a:prstGeom prst="rect">
            <a:avLst/>
          </a:prstGeom>
          <a:noFill/>
          <a:ln>
            <a:noFill/>
          </a:ln>
        </p:spPr>
      </p:pic>
      <p:pic>
        <p:nvPicPr>
          <p:cNvPr id="6" name="Content Placeholder 9">
            <a:extLst>
              <a:ext uri="{FF2B5EF4-FFF2-40B4-BE49-F238E27FC236}">
                <a16:creationId xmlns:a16="http://schemas.microsoft.com/office/drawing/2014/main" id="{AFAB2AF8-BDB9-959D-4379-5C2F8EEE909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4586" y="2124605"/>
            <a:ext cx="5388863" cy="3910719"/>
          </a:xfrm>
          <a:prstGeom prst="rect">
            <a:avLst/>
          </a:prstGeom>
          <a:noFill/>
          <a:ln>
            <a:noFill/>
          </a:ln>
        </p:spPr>
      </p:pic>
    </p:spTree>
    <p:extLst>
      <p:ext uri="{BB962C8B-B14F-4D97-AF65-F5344CB8AC3E}">
        <p14:creationId xmlns:p14="http://schemas.microsoft.com/office/powerpoint/2010/main" val="512352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r>
              <a:rPr lang="en-US" sz="2800" b="1" dirty="0">
                <a:latin typeface="Garamond" panose="02020404030301010803" pitchFamily="18" charset="0"/>
              </a:rPr>
            </a:br>
            <a:r>
              <a:rPr lang="en-US" sz="2800" b="1" dirty="0">
                <a:latin typeface="Garamond" panose="02020404030301010803" pitchFamily="18" charset="0"/>
              </a:rPr>
              <a:t>Limitations of Fay-Herriot model</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7047E2-9835-830D-55E6-A2452658BC93}"/>
                  </a:ext>
                </a:extLst>
              </p:cNvPr>
              <p:cNvSpPr txBox="1"/>
              <p:nvPr/>
            </p:nvSpPr>
            <p:spPr>
              <a:xfrm>
                <a:off x="233265" y="1500394"/>
                <a:ext cx="11282705" cy="4834144"/>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Estimates are based on a model that needs to be thoroughly checked. </a:t>
                </a:r>
              </a:p>
              <a:p>
                <a:pPr marL="285750" indent="-285750" algn="just">
                  <a:lnSpc>
                    <a:spcPct val="115000"/>
                  </a:lnSpc>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Note that the error variances (</a:t>
                </a:r>
                <a14:m>
                  <m:oMath xmlns:m="http://schemas.openxmlformats.org/officeDocument/2006/math">
                    <m:sSub>
                      <m:sSubPr>
                        <m:ctrlPr>
                          <a:rPr lang="en-US" b="1" i="1">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a:latin typeface="Cambria Math" panose="02040503050406030204" pitchFamily="18" charset="0"/>
                            <a:ea typeface="Times New Roman" panose="02020603050405020304" pitchFamily="18" charset="0"/>
                            <a:cs typeface="Times New Roman" panose="02020603050405020304" pitchFamily="18" charset="0"/>
                          </a:rPr>
                          <m:t>𝝍</m:t>
                        </m:r>
                      </m:e>
                      <m:sub>
                        <m:r>
                          <a:rPr lang="en-US" b="1" i="1">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are assumed to be known but are instead estimated from the data. This is an often-noted caveat of the methodology. </a:t>
                </a:r>
              </a:p>
              <a:p>
                <a:pPr marL="742950" lvl="1"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Note that obtaining estimated for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𝝍</m:t>
                        </m:r>
                      </m:e>
                      <m:sub>
                        <m:r>
                          <a:rPr lang="en-US" b="1" i="1">
                            <a:latin typeface="Cambria Math" panose="02040503050406030204" pitchFamily="18" charset="0"/>
                          </a:rPr>
                          <m:t>𝒅</m:t>
                        </m:r>
                      </m:sub>
                    </m:sSub>
                  </m:oMath>
                </a14:m>
                <a:r>
                  <a:rPr lang="en-US" dirty="0">
                    <a:latin typeface="Garamond" panose="02020404030301010803" pitchFamily="18" charset="0"/>
                    <a:ea typeface="Calibri" panose="020F0502020204030204" pitchFamily="34" charset="0"/>
                    <a:cs typeface="Times New Roman" panose="02020603050405020304" pitchFamily="18" charset="0"/>
                  </a:rPr>
                  <a:t> is not always feasible, e.g., when everyone in the area is poor or not poor or when the area is represented by just one PSU </a:t>
                </a:r>
              </a:p>
              <a:p>
                <a:pPr marL="285750"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The Prasad-Rao MSE estimator (Prasad and Rao 1990) is approximately unbiased under the model with normality but is not design-unbiased for a given area.</a:t>
                </a:r>
              </a:p>
              <a:p>
                <a:pPr marL="285750"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The model is fit only on sampled areas, which can be a very small number out of the total number of areas using only one observation by area (the direct estimator). As a consequence, model parameter estimators will be much less efficient than those obtained under unit-level models, and hence gains in precision are expected to be lower than those of estimators based on unit-level models.</a:t>
                </a:r>
              </a:p>
              <a:p>
                <a:pPr marL="285750"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Every indicator needs its own model.</a:t>
                </a:r>
              </a:p>
              <a:p>
                <a:pPr marL="285750" indent="-285750" algn="just">
                  <a:lnSpc>
                    <a:spcPct val="115000"/>
                  </a:lnSpc>
                  <a:spcAft>
                    <a:spcPts val="800"/>
                  </a:spcAft>
                  <a:buFont typeface="Arial" panose="020B0604020202020204" pitchFamily="34" charset="0"/>
                  <a:buChar char="•"/>
                </a:pPr>
                <a:endParaRPr lang="en-US" dirty="0">
                  <a:latin typeface="Garamond" panose="02020404030301010803" pitchFamily="18"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D7047E2-9835-830D-55E6-A2452658BC93}"/>
                  </a:ext>
                </a:extLst>
              </p:cNvPr>
              <p:cNvSpPr txBox="1">
                <a:spLocks noRot="1" noChangeAspect="1" noMove="1" noResize="1" noEditPoints="1" noAdjustHandles="1" noChangeArrowheads="1" noChangeShapeType="1" noTextEdit="1"/>
              </p:cNvSpPr>
              <p:nvPr/>
            </p:nvSpPr>
            <p:spPr>
              <a:xfrm>
                <a:off x="233265" y="1500394"/>
                <a:ext cx="11282705" cy="4834144"/>
              </a:xfrm>
              <a:prstGeom prst="rect">
                <a:avLst/>
              </a:prstGeom>
              <a:blipFill>
                <a:blip r:embed="rId3"/>
                <a:stretch>
                  <a:fillRect l="-324" r="-486"/>
                </a:stretch>
              </a:blipFill>
            </p:spPr>
            <p:txBody>
              <a:bodyPr/>
              <a:lstStyle/>
              <a:p>
                <a:r>
                  <a:rPr lang="en-US">
                    <a:noFill/>
                  </a:rPr>
                  <a:t> </a:t>
                </a:r>
              </a:p>
            </p:txBody>
          </p:sp>
        </mc:Fallback>
      </mc:AlternateContent>
      <p:sp>
        <p:nvSpPr>
          <p:cNvPr id="3" name="Rectangle: Rounded Corners 2">
            <a:hlinkClick r:id="rId4" action="ppaction://hlinksldjump"/>
            <a:extLst>
              <a:ext uri="{FF2B5EF4-FFF2-40B4-BE49-F238E27FC236}">
                <a16:creationId xmlns:a16="http://schemas.microsoft.com/office/drawing/2014/main" id="{08EB2985-2A5B-3744-6F27-56F13CA730E6}"/>
              </a:ext>
            </a:extLst>
          </p:cNvPr>
          <p:cNvSpPr/>
          <p:nvPr/>
        </p:nvSpPr>
        <p:spPr bwMode="auto">
          <a:xfrm>
            <a:off x="5319660" y="3032823"/>
            <a:ext cx="3152775" cy="361950"/>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How we address this</a:t>
            </a:r>
          </a:p>
        </p:txBody>
      </p:sp>
    </p:spTree>
    <p:extLst>
      <p:ext uri="{BB962C8B-B14F-4D97-AF65-F5344CB8AC3E}">
        <p14:creationId xmlns:p14="http://schemas.microsoft.com/office/powerpoint/2010/main" val="142632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Garamond" panose="02020404030301010803" pitchFamily="18" charset="0"/>
              </a:rPr>
              <a:t>Poverty map - </a:t>
            </a:r>
            <a:r>
              <a:rPr lang="en-US" sz="2800" b="1" dirty="0">
                <a:effectLst/>
                <a:latin typeface="Garamond" panose="02020404030301010803" pitchFamily="18" charset="0"/>
                <a:ea typeface="Calibri" panose="020F0502020204030204" pitchFamily="34" charset="0"/>
                <a:cs typeface="Times New Roman" panose="02020603050405020304" pitchFamily="18" charset="0"/>
              </a:rPr>
              <a:t>Fay Herriot Small Area Estimates of Poverty (deciles)</a:t>
            </a:r>
            <a:endParaRPr lang="en-US" sz="2800" b="1"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16</a:t>
            </a:fld>
            <a:endParaRPr lang="en-US" dirty="0">
              <a:solidFill>
                <a:srgbClr val="000000">
                  <a:lumMod val="65000"/>
                  <a:lumOff val="35000"/>
                </a:srgbClr>
              </a:solidFill>
            </a:endParaRPr>
          </a:p>
        </p:txBody>
      </p:sp>
      <p:pic>
        <p:nvPicPr>
          <p:cNvPr id="3" name="Picture 2">
            <a:extLst>
              <a:ext uri="{FF2B5EF4-FFF2-40B4-BE49-F238E27FC236}">
                <a16:creationId xmlns:a16="http://schemas.microsoft.com/office/drawing/2014/main" id="{ED09E50D-520C-8887-EB28-692C46813822}"/>
              </a:ext>
            </a:extLst>
          </p:cNvPr>
          <p:cNvPicPr>
            <a:picLocks noChangeAspect="1"/>
          </p:cNvPicPr>
          <p:nvPr/>
        </p:nvPicPr>
        <p:blipFill>
          <a:blip r:embed="rId3"/>
          <a:stretch>
            <a:fillRect/>
          </a:stretch>
        </p:blipFill>
        <p:spPr>
          <a:xfrm>
            <a:off x="1209157" y="1399642"/>
            <a:ext cx="4337180" cy="4956711"/>
          </a:xfrm>
          <a:prstGeom prst="rect">
            <a:avLst/>
          </a:prstGeom>
        </p:spPr>
      </p:pic>
      <p:sp>
        <p:nvSpPr>
          <p:cNvPr id="10" name="TextBox 9">
            <a:extLst>
              <a:ext uri="{FF2B5EF4-FFF2-40B4-BE49-F238E27FC236}">
                <a16:creationId xmlns:a16="http://schemas.microsoft.com/office/drawing/2014/main" id="{77CA846E-FCFF-8E1B-2870-C00F30D0C3C5}"/>
              </a:ext>
            </a:extLst>
          </p:cNvPr>
          <p:cNvSpPr txBox="1"/>
          <p:nvPr/>
        </p:nvSpPr>
        <p:spPr>
          <a:xfrm>
            <a:off x="6011183" y="1674673"/>
            <a:ext cx="4616384" cy="1754326"/>
          </a:xfrm>
          <a:prstGeom prst="rect">
            <a:avLst/>
          </a:prstGeom>
          <a:noFill/>
        </p:spPr>
        <p:txBody>
          <a:bodyPr wrap="square">
            <a:spAutoFit/>
          </a:bodyPr>
          <a:lstStyle/>
          <a:p>
            <a:r>
              <a:rPr lang="en-US" dirty="0">
                <a:effectLst/>
                <a:latin typeface="Garamond" panose="02020404030301010803" pitchFamily="18" charset="0"/>
                <a:ea typeface="Times New Roman" panose="02020603050405020304" pitchFamily="18" charset="0"/>
                <a:cs typeface="Times New Roman" panose="02020603050405020304" pitchFamily="18" charset="0"/>
              </a:rPr>
              <a:t>The poverty map corresponding to 2016/17 for Ghana, at the district level</a:t>
            </a:r>
            <a:r>
              <a:rPr lang="en-US" dirty="0">
                <a:latin typeface="Garamond" panose="02020404030301010803" pitchFamily="18" charset="0"/>
                <a:ea typeface="Times New Roman" panose="02020603050405020304" pitchFamily="18" charset="0"/>
                <a:cs typeface="Times New Roman" panose="02020603050405020304" pitchFamily="18" charset="0"/>
              </a:rPr>
              <a:t>.</a:t>
            </a:r>
            <a:endParaRPr lang="en-US" dirty="0">
              <a:effectLst/>
              <a:latin typeface="Garamond" panose="02020404030301010803" pitchFamily="18" charset="0"/>
              <a:ea typeface="Times New Roman" panose="02020603050405020304" pitchFamily="18" charset="0"/>
              <a:cs typeface="Times New Roman" panose="02020603050405020304" pitchFamily="18" charset="0"/>
            </a:endParaRPr>
          </a:p>
          <a:p>
            <a:endParaRPr lang="en-US" dirty="0">
              <a:latin typeface="Garamond" panose="02020404030301010803" pitchFamily="18" charset="0"/>
              <a:cs typeface="Times New Roman" panose="02020603050405020304" pitchFamily="18" charset="0"/>
            </a:endParaRPr>
          </a:p>
          <a:p>
            <a:r>
              <a:rPr lang="en-US" dirty="0">
                <a:effectLst/>
                <a:latin typeface="Garamond" panose="02020404030301010803" pitchFamily="18" charset="0"/>
                <a:ea typeface="Calibri" panose="020F0502020204030204" pitchFamily="34" charset="0"/>
                <a:cs typeface="Times New Roman" panose="02020603050405020304" pitchFamily="18" charset="0"/>
              </a:rPr>
              <a:t>Note: Area-level small area estimates of poverty obtained from a Fay Herriot model.</a:t>
            </a:r>
          </a:p>
          <a:p>
            <a:endParaRPr lang="en-US" dirty="0"/>
          </a:p>
        </p:txBody>
      </p:sp>
    </p:spTree>
    <p:extLst>
      <p:ext uri="{BB962C8B-B14F-4D97-AF65-F5344CB8AC3E}">
        <p14:creationId xmlns:p14="http://schemas.microsoft.com/office/powerpoint/2010/main" val="130374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r>
              <a:rPr lang="en-US" sz="2400" b="1" dirty="0">
                <a:solidFill>
                  <a:schemeClr val="tx1">
                    <a:lumMod val="90000"/>
                    <a:lumOff val="10000"/>
                  </a:schemeClr>
                </a:solidFill>
                <a:latin typeface="Garamond" panose="02020404030301010803" pitchFamily="18" charset="0"/>
              </a:rPr>
            </a:br>
            <a:r>
              <a:rPr lang="en-US" sz="2400" b="1" dirty="0">
                <a:solidFill>
                  <a:schemeClr val="tx1">
                    <a:lumMod val="90000"/>
                    <a:lumOff val="10000"/>
                  </a:schemeClr>
                </a:solidFill>
                <a:latin typeface="Garamond" panose="02020404030301010803" pitchFamily="18" charset="0"/>
              </a:rPr>
              <a:t>Example: Liberia 2016</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1026" name="Picture 2">
            <a:extLst>
              <a:ext uri="{FF2B5EF4-FFF2-40B4-BE49-F238E27FC236}">
                <a16:creationId xmlns:a16="http://schemas.microsoft.com/office/drawing/2014/main" id="{D86112E7-768D-40CA-80B2-B56940B8B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34650"/>
            <a:ext cx="4456445" cy="45192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B40E6B1-1A2A-492F-97E6-D9C2ACF1C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208" y="1683404"/>
            <a:ext cx="4548954" cy="46217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AE056EC-DD03-4413-84A9-07A863ABBA97}"/>
              </a:ext>
            </a:extLst>
          </p:cNvPr>
          <p:cNvSpPr txBox="1"/>
          <p:nvPr/>
        </p:nvSpPr>
        <p:spPr>
          <a:xfrm>
            <a:off x="8537067" y="1534570"/>
            <a:ext cx="3389376" cy="477053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latin typeface="Garamond" panose="02020404030301010803" pitchFamily="18" charset="0"/>
              </a:rPr>
              <a:t>Unit-level SAE wasn’t possible</a:t>
            </a:r>
          </a:p>
          <a:p>
            <a:pPr marL="742950" lvl="1" indent="-285750">
              <a:spcAft>
                <a:spcPts val="600"/>
              </a:spcAft>
              <a:buFont typeface="Arial" panose="020B0604020202020204" pitchFamily="34" charset="0"/>
              <a:buChar char="•"/>
            </a:pPr>
            <a:r>
              <a:rPr lang="en-US" sz="1600" dirty="0">
                <a:latin typeface="Garamond" panose="02020404030301010803" pitchFamily="18" charset="0"/>
              </a:rPr>
              <a:t>Liberia’s survey is from 2016</a:t>
            </a:r>
          </a:p>
          <a:p>
            <a:pPr marL="742950" lvl="1" indent="-285750">
              <a:spcAft>
                <a:spcPts val="600"/>
              </a:spcAft>
              <a:buFont typeface="Arial" panose="020B0604020202020204" pitchFamily="34" charset="0"/>
              <a:buChar char="•"/>
            </a:pPr>
            <a:r>
              <a:rPr lang="en-US" sz="1600" dirty="0">
                <a:latin typeface="Garamond" panose="02020404030301010803" pitchFamily="18" charset="0"/>
              </a:rPr>
              <a:t>Liberia’s Census is from 2008</a:t>
            </a:r>
          </a:p>
          <a:p>
            <a:pPr marL="285750" indent="-285750">
              <a:spcAft>
                <a:spcPts val="600"/>
              </a:spcAft>
              <a:buFont typeface="Arial" panose="020B0604020202020204" pitchFamily="34" charset="0"/>
              <a:buChar char="•"/>
            </a:pPr>
            <a:r>
              <a:rPr lang="en-US" sz="1600" dirty="0">
                <a:latin typeface="Garamond" panose="02020404030301010803" pitchFamily="18" charset="0"/>
              </a:rPr>
              <a:t>We model the spatial distribution of poverty in the corresponding survey year</a:t>
            </a:r>
          </a:p>
          <a:p>
            <a:pPr marL="285750" indent="-285750">
              <a:spcAft>
                <a:spcPts val="600"/>
              </a:spcAft>
              <a:buFont typeface="Arial" panose="020B0604020202020204" pitchFamily="34" charset="0"/>
              <a:buChar char="•"/>
            </a:pPr>
            <a:r>
              <a:rPr lang="en-US" sz="1600" dirty="0">
                <a:latin typeface="Garamond" panose="02020404030301010803" pitchFamily="18" charset="0"/>
              </a:rPr>
              <a:t>The method is ideal for off-census years, but since we use less information for the model it yields noisier estimates than unit-level SAEs</a:t>
            </a:r>
          </a:p>
          <a:p>
            <a:pPr marL="285750" indent="-285750">
              <a:spcAft>
                <a:spcPts val="600"/>
              </a:spcAft>
              <a:buFont typeface="Arial" panose="020B0604020202020204" pitchFamily="34" charset="0"/>
              <a:buChar char="•"/>
            </a:pPr>
            <a:r>
              <a:rPr lang="en-US" sz="1600" dirty="0">
                <a:latin typeface="Garamond" panose="02020404030301010803" pitchFamily="18" charset="0"/>
              </a:rPr>
              <a:t>When data is available at a lower level than the reporting one FH estimates can be aggregated to higher levels with corresponding estimated MSE</a:t>
            </a:r>
          </a:p>
          <a:p>
            <a:endParaRPr lang="en-US" dirty="0">
              <a:latin typeface="Garamond" panose="02020404030301010803" pitchFamily="18" charset="0"/>
            </a:endParaRPr>
          </a:p>
        </p:txBody>
      </p:sp>
    </p:spTree>
    <p:extLst>
      <p:ext uri="{BB962C8B-B14F-4D97-AF65-F5344CB8AC3E}">
        <p14:creationId xmlns:p14="http://schemas.microsoft.com/office/powerpoint/2010/main" val="2799304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Main references for area-level small area estimation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lvl="2">
              <a:spcBef>
                <a:spcPts val="1200"/>
              </a:spcBef>
            </a:pPr>
            <a:endParaRPr lang="en-US" sz="2000" dirty="0">
              <a:solidFill>
                <a:schemeClr val="tx1">
                  <a:lumMod val="90000"/>
                  <a:lumOff val="10000"/>
                </a:schemeClr>
              </a:solidFill>
              <a:latin typeface="Garamond" panose="02020404030301010803" pitchFamily="18" charset="0"/>
            </a:endParaRPr>
          </a:p>
          <a:p>
            <a:pPr lvl="2">
              <a:spcBef>
                <a:spcPts val="1200"/>
              </a:spcBef>
            </a:pPr>
            <a:r>
              <a:rPr lang="en-US" sz="2000" b="0" i="0" dirty="0">
                <a:solidFill>
                  <a:schemeClr val="tx1">
                    <a:lumMod val="90000"/>
                    <a:lumOff val="10000"/>
                  </a:schemeClr>
                </a:solidFill>
                <a:effectLst/>
                <a:latin typeface="Arial" panose="020B0604020202020204" pitchFamily="34" charset="0"/>
              </a:rPr>
              <a:t>Fay III, R. E., &amp; Herriot, R. A. (1979). Estimates of income for small places: an application of James-Stein procedures to census data. </a:t>
            </a:r>
            <a:r>
              <a:rPr lang="en-US" sz="2000" b="0" i="1" dirty="0">
                <a:solidFill>
                  <a:schemeClr val="tx1">
                    <a:lumMod val="90000"/>
                    <a:lumOff val="10000"/>
                  </a:schemeClr>
                </a:solidFill>
                <a:effectLst/>
                <a:latin typeface="Arial" panose="020B0604020202020204" pitchFamily="34" charset="0"/>
              </a:rPr>
              <a:t>Journal of the American Statistical Association</a:t>
            </a:r>
            <a:r>
              <a:rPr lang="en-US" sz="2000" b="0" i="0" dirty="0">
                <a:solidFill>
                  <a:schemeClr val="tx1">
                    <a:lumMod val="90000"/>
                    <a:lumOff val="10000"/>
                  </a:schemeClr>
                </a:solidFill>
                <a:effectLst/>
                <a:latin typeface="Arial" panose="020B0604020202020204" pitchFamily="34" charset="0"/>
              </a:rPr>
              <a:t>, </a:t>
            </a:r>
            <a:r>
              <a:rPr lang="en-US" sz="2000" b="0" i="1" dirty="0">
                <a:solidFill>
                  <a:schemeClr val="tx1">
                    <a:lumMod val="90000"/>
                    <a:lumOff val="10000"/>
                  </a:schemeClr>
                </a:solidFill>
                <a:effectLst/>
                <a:latin typeface="Arial" panose="020B0604020202020204" pitchFamily="34" charset="0"/>
              </a:rPr>
              <a:t>74</a:t>
            </a:r>
            <a:r>
              <a:rPr lang="en-US" sz="2000" b="0" i="0" dirty="0">
                <a:solidFill>
                  <a:schemeClr val="tx1">
                    <a:lumMod val="90000"/>
                    <a:lumOff val="10000"/>
                  </a:schemeClr>
                </a:solidFill>
                <a:effectLst/>
                <a:latin typeface="Arial" panose="020B0604020202020204" pitchFamily="34" charset="0"/>
              </a:rPr>
              <a:t>(366a), 269-277.</a:t>
            </a:r>
            <a:endParaRPr lang="en-US" sz="2000" b="0" i="0" dirty="0">
              <a:solidFill>
                <a:schemeClr val="tx1">
                  <a:lumMod val="90000"/>
                  <a:lumOff val="10000"/>
                </a:schemeClr>
              </a:solidFill>
              <a:effectLst/>
              <a:latin typeface="Garamond" panose="02020404030301010803" pitchFamily="18" charset="0"/>
            </a:endParaRPr>
          </a:p>
          <a:p>
            <a:pPr lvl="2">
              <a:spcBef>
                <a:spcPts val="1200"/>
              </a:spcBef>
            </a:pPr>
            <a:r>
              <a:rPr lang="en-US" sz="2000" b="0" i="0" dirty="0">
                <a:solidFill>
                  <a:schemeClr val="tx1">
                    <a:lumMod val="90000"/>
                    <a:lumOff val="10000"/>
                  </a:schemeClr>
                </a:solidFill>
                <a:effectLst/>
                <a:latin typeface="Arial" panose="020B0604020202020204" pitchFamily="34" charset="0"/>
              </a:rPr>
              <a:t>Rao, J. N., &amp; Molina, I. (2015). </a:t>
            </a:r>
            <a:r>
              <a:rPr lang="en-US" sz="2000" b="0" i="1" dirty="0">
                <a:solidFill>
                  <a:schemeClr val="tx1">
                    <a:lumMod val="90000"/>
                    <a:lumOff val="10000"/>
                  </a:schemeClr>
                </a:solidFill>
                <a:effectLst/>
                <a:latin typeface="Arial" panose="020B0604020202020204" pitchFamily="34" charset="0"/>
              </a:rPr>
              <a:t>Small area estimation</a:t>
            </a:r>
            <a:r>
              <a:rPr lang="en-US" sz="2000" b="0" i="0" dirty="0">
                <a:solidFill>
                  <a:schemeClr val="tx1">
                    <a:lumMod val="90000"/>
                    <a:lumOff val="10000"/>
                  </a:schemeClr>
                </a:solidFill>
                <a:effectLst/>
                <a:latin typeface="Arial" panose="020B0604020202020204" pitchFamily="34" charset="0"/>
              </a:rPr>
              <a:t>. John Wiley &amp; Sons.</a:t>
            </a:r>
            <a:endParaRPr lang="en-US" sz="2000" dirty="0">
              <a:solidFill>
                <a:schemeClr val="tx1">
                  <a:lumMod val="90000"/>
                  <a:lumOff val="10000"/>
                </a:schemeClr>
              </a:solidFill>
              <a:latin typeface="Garamond" panose="02020404030301010803" pitchFamily="18" charset="0"/>
            </a:endParaRPr>
          </a:p>
          <a:p>
            <a:pPr lvl="2">
              <a:spcBef>
                <a:spcPts val="1200"/>
              </a:spcBef>
            </a:pPr>
            <a:r>
              <a:rPr lang="en-US" sz="2000" b="0" i="0" dirty="0" err="1">
                <a:solidFill>
                  <a:schemeClr val="tx1">
                    <a:lumMod val="90000"/>
                    <a:lumOff val="10000"/>
                  </a:schemeClr>
                </a:solidFill>
                <a:effectLst/>
                <a:latin typeface="Arial" panose="020B0604020202020204" pitchFamily="34" charset="0"/>
              </a:rPr>
              <a:t>Pfeffermann</a:t>
            </a:r>
            <a:r>
              <a:rPr lang="en-US" sz="2000" b="0" i="0" dirty="0">
                <a:solidFill>
                  <a:schemeClr val="tx1">
                    <a:lumMod val="90000"/>
                    <a:lumOff val="10000"/>
                  </a:schemeClr>
                </a:solidFill>
                <a:effectLst/>
                <a:latin typeface="Arial" panose="020B0604020202020204" pitchFamily="34" charset="0"/>
              </a:rPr>
              <a:t>, D. (2013). New Important Developments in Small Area Estimation. </a:t>
            </a:r>
            <a:r>
              <a:rPr lang="en-US" sz="2000" b="0" i="1" dirty="0">
                <a:solidFill>
                  <a:schemeClr val="tx1">
                    <a:lumMod val="90000"/>
                    <a:lumOff val="10000"/>
                  </a:schemeClr>
                </a:solidFill>
                <a:effectLst/>
                <a:latin typeface="Arial" panose="020B0604020202020204" pitchFamily="34" charset="0"/>
              </a:rPr>
              <a:t>Statistical Science</a:t>
            </a:r>
            <a:r>
              <a:rPr lang="en-US" sz="2000" b="0" i="0" dirty="0">
                <a:solidFill>
                  <a:schemeClr val="tx1">
                    <a:lumMod val="90000"/>
                    <a:lumOff val="10000"/>
                  </a:schemeClr>
                </a:solidFill>
                <a:effectLst/>
                <a:latin typeface="Arial" panose="020B0604020202020204" pitchFamily="34" charset="0"/>
              </a:rPr>
              <a:t>, </a:t>
            </a:r>
            <a:r>
              <a:rPr lang="en-US" sz="2000" b="0" i="1" dirty="0">
                <a:solidFill>
                  <a:schemeClr val="tx1">
                    <a:lumMod val="90000"/>
                    <a:lumOff val="10000"/>
                  </a:schemeClr>
                </a:solidFill>
                <a:effectLst/>
                <a:latin typeface="Arial" panose="020B0604020202020204" pitchFamily="34" charset="0"/>
              </a:rPr>
              <a:t>28</a:t>
            </a:r>
            <a:r>
              <a:rPr lang="en-US" sz="2000" b="0" i="0" dirty="0">
                <a:solidFill>
                  <a:schemeClr val="tx1">
                    <a:lumMod val="90000"/>
                    <a:lumOff val="10000"/>
                  </a:schemeClr>
                </a:solidFill>
                <a:effectLst/>
                <a:latin typeface="Arial" panose="020B0604020202020204" pitchFamily="34" charset="0"/>
              </a:rPr>
              <a:t>(1), 40-68.</a:t>
            </a:r>
            <a:endParaRPr lang="en-US" sz="2000" b="0" i="0" dirty="0">
              <a:solidFill>
                <a:schemeClr val="tx1">
                  <a:lumMod val="90000"/>
                  <a:lumOff val="10000"/>
                </a:schemeClr>
              </a:solidFill>
              <a:effectLst/>
              <a:latin typeface="Garamond" panose="02020404030301010803" pitchFamily="18" charset="0"/>
            </a:endParaRPr>
          </a:p>
          <a:p>
            <a:pPr lvl="2">
              <a:spcBef>
                <a:spcPts val="1200"/>
              </a:spcBef>
            </a:pPr>
            <a:r>
              <a:rPr lang="en-US" sz="2000" b="0" i="0" dirty="0">
                <a:solidFill>
                  <a:schemeClr val="tx1">
                    <a:lumMod val="90000"/>
                    <a:lumOff val="10000"/>
                  </a:schemeClr>
                </a:solidFill>
                <a:effectLst/>
                <a:latin typeface="Arial" panose="020B0604020202020204" pitchFamily="34" charset="0"/>
              </a:rPr>
              <a:t>Corral, P., Molina, I., Cojocaru, A., &amp; Segovia, S. (2022). Guidelines to Small Area Estimation for Poverty Mapping.</a:t>
            </a:r>
            <a:endParaRPr lang="en-US" sz="2000" dirty="0">
              <a:solidFill>
                <a:schemeClr val="tx1">
                  <a:lumMod val="90000"/>
                  <a:lumOff val="10000"/>
                </a:schemeClr>
              </a:solidFill>
              <a:latin typeface="Garamond" panose="02020404030301010803" pitchFamily="18" charset="0"/>
            </a:endParaRPr>
          </a:p>
          <a:p>
            <a:pPr marL="0" lvl="2" indent="0">
              <a:buNone/>
            </a:pPr>
            <a:endParaRPr lang="en-US" sz="2000" dirty="0">
              <a:solidFill>
                <a:schemeClr val="tx1">
                  <a:lumMod val="90000"/>
                  <a:lumOff val="10000"/>
                </a:schemeClr>
              </a:solidFill>
              <a:latin typeface="Garamond" panose="02020404030301010803" pitchFamily="18" charset="0"/>
            </a:endParaRPr>
          </a:p>
          <a:p>
            <a:pPr lvl="2"/>
            <a:endParaRPr lang="en-US" sz="2000" dirty="0">
              <a:solidFill>
                <a:schemeClr val="tx1">
                  <a:lumMod val="90000"/>
                  <a:lumOff val="10000"/>
                </a:schemeClr>
              </a:solidFill>
              <a:latin typeface="Garamond" panose="02020404030301010803" pitchFamily="18" charset="0"/>
            </a:endParaRPr>
          </a:p>
          <a:p>
            <a:pPr lvl="2"/>
            <a:endParaRPr lang="en-US" sz="2000" dirty="0">
              <a:solidFill>
                <a:schemeClr val="tx1">
                  <a:lumMod val="90000"/>
                  <a:lumOff val="10000"/>
                </a:schemeClr>
              </a:solidFill>
              <a:latin typeface="Garamond" panose="02020404030301010803" pitchFamily="18" charset="0"/>
            </a:endParaRPr>
          </a:p>
          <a:p>
            <a:pPr marL="0" lvl="2" indent="0">
              <a:buNone/>
            </a:pPr>
            <a:endParaRPr lang="en-US" sz="2000" dirty="0">
              <a:solidFill>
                <a:schemeClr val="tx1">
                  <a:lumMod val="90000"/>
                  <a:lumOff val="10000"/>
                </a:schemeClr>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098739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8" name="Title 1">
            <a:extLst>
              <a:ext uri="{FF2B5EF4-FFF2-40B4-BE49-F238E27FC236}">
                <a16:creationId xmlns:a16="http://schemas.microsoft.com/office/drawing/2014/main" id="{F39D6E16-7F94-E60D-00DE-C81D7411784E}"/>
              </a:ext>
            </a:extLst>
          </p:cNvPr>
          <p:cNvSpPr>
            <a:spLocks noGrp="1"/>
          </p:cNvSpPr>
          <p:nvPr>
            <p:ph type="title"/>
          </p:nvPr>
        </p:nvSpPr>
        <p:spPr>
          <a:xfrm>
            <a:off x="476250" y="301625"/>
            <a:ext cx="11282363" cy="757238"/>
          </a:xfrm>
        </p:spPr>
        <p:txBody>
          <a:bodyPr/>
          <a:lstStyle/>
          <a:p>
            <a:r>
              <a:rPr lang="en-US" sz="2600" b="1" dirty="0">
                <a:solidFill>
                  <a:schemeClr val="tx1">
                    <a:lumMod val="90000"/>
                    <a:lumOff val="10000"/>
                  </a:schemeClr>
                </a:solidFill>
                <a:latin typeface="Garamond" panose="02020404030301010803" pitchFamily="18" charset="0"/>
              </a:rPr>
              <a:t>Unbiased but noisy</a:t>
            </a:r>
          </a:p>
        </p:txBody>
      </p:sp>
      <p:pic>
        <p:nvPicPr>
          <p:cNvPr id="6" name="Picture 5">
            <a:extLst>
              <a:ext uri="{FF2B5EF4-FFF2-40B4-BE49-F238E27FC236}">
                <a16:creationId xmlns:a16="http://schemas.microsoft.com/office/drawing/2014/main" id="{25A4DCFF-F3C6-ABC5-721C-B8F784F14127}"/>
              </a:ext>
            </a:extLst>
          </p:cNvPr>
          <p:cNvPicPr>
            <a:picLocks noChangeAspect="1"/>
          </p:cNvPicPr>
          <p:nvPr/>
        </p:nvPicPr>
        <p:blipFill>
          <a:blip r:embed="rId3"/>
          <a:stretch>
            <a:fillRect/>
          </a:stretch>
        </p:blipFill>
        <p:spPr>
          <a:xfrm>
            <a:off x="2" y="1901713"/>
            <a:ext cx="5765990" cy="4185283"/>
          </a:xfrm>
          <a:prstGeom prst="rect">
            <a:avLst/>
          </a:prstGeom>
        </p:spPr>
      </p:pic>
      <p:pic>
        <p:nvPicPr>
          <p:cNvPr id="10" name="Picture 9">
            <a:extLst>
              <a:ext uri="{FF2B5EF4-FFF2-40B4-BE49-F238E27FC236}">
                <a16:creationId xmlns:a16="http://schemas.microsoft.com/office/drawing/2014/main" id="{03241876-C1BB-C9FA-3AB8-75C9BB3A0750}"/>
              </a:ext>
            </a:extLst>
          </p:cNvPr>
          <p:cNvPicPr>
            <a:picLocks noChangeAspect="1"/>
          </p:cNvPicPr>
          <p:nvPr/>
        </p:nvPicPr>
        <p:blipFill>
          <a:blip r:embed="rId4"/>
          <a:stretch>
            <a:fillRect/>
          </a:stretch>
        </p:blipFill>
        <p:spPr>
          <a:xfrm>
            <a:off x="5765992" y="1748986"/>
            <a:ext cx="5765991" cy="4185284"/>
          </a:xfrm>
          <a:prstGeom prst="rect">
            <a:avLst/>
          </a:prstGeom>
        </p:spPr>
      </p:pic>
      <p:sp>
        <p:nvSpPr>
          <p:cNvPr id="12" name="Rectangle: Rounded Corners 11">
            <a:hlinkClick r:id="rId5" action="ppaction://hlinksldjump"/>
            <a:extLst>
              <a:ext uri="{FF2B5EF4-FFF2-40B4-BE49-F238E27FC236}">
                <a16:creationId xmlns:a16="http://schemas.microsoft.com/office/drawing/2014/main" id="{B64EC650-B3C2-35F9-F2FA-37EB035636EF}"/>
              </a:ext>
            </a:extLst>
          </p:cNvPr>
          <p:cNvSpPr/>
          <p:nvPr/>
        </p:nvSpPr>
        <p:spPr bwMode="auto">
          <a:xfrm>
            <a:off x="10020424" y="429209"/>
            <a:ext cx="1511559" cy="369332"/>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GO BACK</a:t>
            </a:r>
          </a:p>
        </p:txBody>
      </p:sp>
    </p:spTree>
    <p:extLst>
      <p:ext uri="{BB962C8B-B14F-4D97-AF65-F5344CB8AC3E}">
        <p14:creationId xmlns:p14="http://schemas.microsoft.com/office/powerpoint/2010/main" val="3001521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7" name="Content Placeholder 2">
            <a:extLst>
              <a:ext uri="{FF2B5EF4-FFF2-40B4-BE49-F238E27FC236}">
                <a16:creationId xmlns:a16="http://schemas.microsoft.com/office/drawing/2014/main" id="{DD2EBA1E-374F-A5F9-B6C6-46BC4C935AFD}"/>
              </a:ext>
            </a:extLst>
          </p:cNvPr>
          <p:cNvSpPr>
            <a:spLocks noGrp="1"/>
          </p:cNvSpPr>
          <p:nvPr>
            <p:ph type="body" sz="quarter" idx="13"/>
          </p:nvPr>
        </p:nvSpPr>
        <p:spPr>
          <a:xfrm>
            <a:off x="465931" y="1398591"/>
            <a:ext cx="11245585" cy="4957762"/>
          </a:xfrm>
        </p:spPr>
        <p:txBody>
          <a:bodyPr>
            <a:normAutofit/>
          </a:bodyPr>
          <a:lstStyle/>
          <a:p>
            <a:pPr marL="0" indent="0"/>
            <a:r>
              <a:rPr lang="en-US" sz="2000" b="1" dirty="0">
                <a:solidFill>
                  <a:schemeClr val="tx1">
                    <a:lumMod val="90000"/>
                    <a:lumOff val="10000"/>
                  </a:schemeClr>
                </a:solidFill>
                <a:latin typeface="Garamond" panose="02020404030301010803" pitchFamily="18" charset="0"/>
              </a:rPr>
              <a:t>Household surveys</a:t>
            </a:r>
            <a:r>
              <a:rPr lang="en-US" sz="2000" dirty="0">
                <a:solidFill>
                  <a:schemeClr val="tx1">
                    <a:lumMod val="90000"/>
                    <a:lumOff val="10000"/>
                  </a:schemeClr>
                </a:solidFill>
                <a:latin typeface="Garamond" panose="02020404030301010803" pitchFamily="18" charset="0"/>
              </a:rPr>
              <a:t> are the main sources of indicators of living conditions, poverty, and social exclusion.</a:t>
            </a:r>
          </a:p>
          <a:p>
            <a:pPr lvl="3"/>
            <a:r>
              <a:rPr lang="en-US" sz="2000" dirty="0">
                <a:solidFill>
                  <a:schemeClr val="tx1">
                    <a:lumMod val="90000"/>
                    <a:lumOff val="10000"/>
                  </a:schemeClr>
                </a:solidFill>
                <a:latin typeface="Garamond" panose="02020404030301010803" pitchFamily="18" charset="0"/>
              </a:rPr>
              <a:t>Provide detailed information on multiple indicators of well-being</a:t>
            </a:r>
          </a:p>
          <a:p>
            <a:pPr lvl="3"/>
            <a:r>
              <a:rPr lang="en-US" sz="2000" dirty="0">
                <a:solidFill>
                  <a:schemeClr val="tx1">
                    <a:lumMod val="90000"/>
                    <a:lumOff val="10000"/>
                  </a:schemeClr>
                </a:solidFill>
                <a:latin typeface="Garamond" panose="02020404030301010803" pitchFamily="18" charset="0"/>
              </a:rPr>
              <a:t>Samples too small to be representative for small sub-national units and don’t cover all areas</a:t>
            </a:r>
          </a:p>
          <a:p>
            <a:pPr>
              <a:buFont typeface="Wingdings" panose="05000000000000000000" pitchFamily="2" charset="2"/>
              <a:buChar char="è"/>
            </a:pPr>
            <a:r>
              <a:rPr lang="en-US" sz="2000" dirty="0">
                <a:solidFill>
                  <a:schemeClr val="tx1">
                    <a:lumMod val="90000"/>
                    <a:lumOff val="10000"/>
                  </a:schemeClr>
                </a:solidFill>
                <a:latin typeface="Garamond" panose="02020404030301010803" pitchFamily="18" charset="0"/>
              </a:rPr>
              <a:t>To obtain poverty estimates at lower levels we must combine survey and other (larger) data to exploit the strengths of each information source. </a:t>
            </a:r>
          </a:p>
          <a:p>
            <a:pPr>
              <a:buFont typeface="Wingdings" panose="05000000000000000000" pitchFamily="2" charset="2"/>
              <a:buChar char="è"/>
            </a:pPr>
            <a:r>
              <a:rPr lang="en-US" sz="2000" b="1" dirty="0">
                <a:solidFill>
                  <a:schemeClr val="tx1">
                    <a:lumMod val="90000"/>
                    <a:lumOff val="10000"/>
                  </a:schemeClr>
                </a:solidFill>
                <a:latin typeface="Garamond" panose="02020404030301010803" pitchFamily="18" charset="0"/>
              </a:rPr>
              <a:t>Small Area Estimation </a:t>
            </a:r>
            <a:r>
              <a:rPr lang="en-US" sz="2000" dirty="0">
                <a:solidFill>
                  <a:schemeClr val="tx1">
                    <a:lumMod val="90000"/>
                    <a:lumOff val="10000"/>
                  </a:schemeClr>
                </a:solidFill>
                <a:latin typeface="Garamond" panose="02020404030301010803" pitchFamily="18" charset="0"/>
              </a:rPr>
              <a:t>is a branch of statistics focused on improving reliability of estimates and the associated measures of uncertainty for populations where samples cannot produce sufficiently reliable estimates.</a:t>
            </a:r>
            <a:r>
              <a:rPr lang="en-US" sz="2000" b="0" i="0" dirty="0">
                <a:solidFill>
                  <a:schemeClr val="tx1">
                    <a:lumMod val="90000"/>
                    <a:lumOff val="10000"/>
                  </a:schemeClr>
                </a:solidFill>
                <a:effectLst/>
                <a:latin typeface="Garamond" panose="02020404030301010803" pitchFamily="18" charset="0"/>
              </a:rPr>
              <a:t> </a:t>
            </a:r>
          </a:p>
          <a:p>
            <a:pPr>
              <a:buFont typeface="Wingdings" panose="05000000000000000000" pitchFamily="2" charset="2"/>
              <a:buChar char="è"/>
            </a:pPr>
            <a:r>
              <a:rPr lang="en-US" sz="2000" dirty="0">
                <a:solidFill>
                  <a:schemeClr val="tx1">
                    <a:lumMod val="90000"/>
                    <a:lumOff val="10000"/>
                  </a:schemeClr>
                </a:solidFill>
                <a:latin typeface="Garamond" panose="02020404030301010803" pitchFamily="18" charset="0"/>
              </a:rPr>
              <a:t>There are two main types of SAE for poverty: </a:t>
            </a:r>
          </a:p>
          <a:p>
            <a:pPr lvl="3">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Unit-level: attempt to model the household’s welfare distribution and from the simulated welfare poverty is estimated (</a:t>
            </a:r>
            <a:r>
              <a:rPr lang="en-US" sz="2000" dirty="0" err="1">
                <a:solidFill>
                  <a:schemeClr val="tx1">
                    <a:lumMod val="90000"/>
                    <a:lumOff val="10000"/>
                  </a:schemeClr>
                </a:solidFill>
                <a:latin typeface="Garamond" panose="02020404030301010803" pitchFamily="18" charset="0"/>
              </a:rPr>
              <a:t>CensusEB</a:t>
            </a:r>
            <a:r>
              <a:rPr lang="en-US" sz="2000" dirty="0">
                <a:solidFill>
                  <a:schemeClr val="tx1">
                    <a:lumMod val="90000"/>
                    <a:lumOff val="10000"/>
                  </a:schemeClr>
                </a:solidFill>
                <a:latin typeface="Garamond" panose="02020404030301010803" pitchFamily="18" charset="0"/>
              </a:rPr>
              <a:t>, EB, ELL)</a:t>
            </a:r>
          </a:p>
          <a:p>
            <a:pPr lvl="3">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Area-level: attempt to model the spatial distribution of poverty (Fay-Herriot, other ML methods)</a:t>
            </a:r>
          </a:p>
          <a:p>
            <a:pPr lvl="2">
              <a:buFont typeface="Arial" panose="020B0604020202020204" pitchFamily="34" charset="0"/>
              <a:buChar char="•"/>
            </a:pPr>
            <a:endParaRPr lang="en-US" sz="2000" dirty="0">
              <a:solidFill>
                <a:schemeClr val="tx1">
                  <a:lumMod val="90000"/>
                  <a:lumOff val="10000"/>
                </a:schemeClr>
              </a:solidFill>
              <a:latin typeface="Garamond" panose="02020404030301010803" pitchFamily="18" charset="0"/>
            </a:endParaRPr>
          </a:p>
          <a:p>
            <a:pPr lvl="2">
              <a:buFont typeface="Arial" panose="020B0604020202020204" pitchFamily="34" charset="0"/>
              <a:buChar char="•"/>
            </a:pPr>
            <a:endParaRPr lang="en-US" sz="2000" dirty="0">
              <a:solidFill>
                <a:schemeClr val="tx1">
                  <a:lumMod val="90000"/>
                  <a:lumOff val="10000"/>
                </a:schemeClr>
              </a:solidFill>
              <a:latin typeface="Garamond" panose="02020404030301010803" pitchFamily="18" charset="0"/>
            </a:endParaRPr>
          </a:p>
          <a:p>
            <a:pPr lvl="3">
              <a:buFont typeface="Arial" panose="020B0604020202020204" pitchFamily="34" charset="0"/>
              <a:buChar char="•"/>
            </a:pPr>
            <a:endParaRPr lang="en-US" sz="2000" dirty="0">
              <a:solidFill>
                <a:schemeClr val="tx1">
                  <a:lumMod val="90000"/>
                  <a:lumOff val="10000"/>
                </a:schemeClr>
              </a:solidFill>
              <a:latin typeface="Garamond" panose="02020404030301010803" pitchFamily="18" charset="0"/>
            </a:endParaRPr>
          </a:p>
          <a:p>
            <a:pPr lvl="3">
              <a:buFont typeface="Arial" panose="020B0604020202020204" pitchFamily="34" charset="0"/>
              <a:buChar char="•"/>
            </a:pPr>
            <a:endParaRPr lang="en-US" sz="2000" dirty="0">
              <a:solidFill>
                <a:schemeClr val="tx1">
                  <a:lumMod val="90000"/>
                  <a:lumOff val="10000"/>
                </a:schemeClr>
              </a:solidFill>
              <a:latin typeface="Garamond" panose="02020404030301010803" pitchFamily="18" charset="0"/>
            </a:endParaRPr>
          </a:p>
          <a:p>
            <a:pPr lvl="2">
              <a:buFont typeface="Wingdings" panose="05000000000000000000" pitchFamily="2" charset="2"/>
              <a:buChar char="è"/>
            </a:pPr>
            <a:endParaRPr lang="en-US" sz="2200" dirty="0">
              <a:solidFill>
                <a:srgbClr val="002060"/>
              </a:solidFill>
              <a:latin typeface="Garamond" panose="02020404030301010803" pitchFamily="18" charset="0"/>
            </a:endParaRPr>
          </a:p>
          <a:p>
            <a:endParaRPr lang="en-US" dirty="0">
              <a:latin typeface="Garamond" panose="02020404030301010803" pitchFamily="18" charset="0"/>
            </a:endParaRPr>
          </a:p>
        </p:txBody>
      </p:sp>
      <p:sp>
        <p:nvSpPr>
          <p:cNvPr id="8" name="Title 1">
            <a:extLst>
              <a:ext uri="{FF2B5EF4-FFF2-40B4-BE49-F238E27FC236}">
                <a16:creationId xmlns:a16="http://schemas.microsoft.com/office/drawing/2014/main" id="{F39D6E16-7F94-E60D-00DE-C81D7411784E}"/>
              </a:ext>
            </a:extLst>
          </p:cNvPr>
          <p:cNvSpPr>
            <a:spLocks noGrp="1"/>
          </p:cNvSpPr>
          <p:nvPr>
            <p:ph type="title"/>
          </p:nvPr>
        </p:nvSpPr>
        <p:spPr>
          <a:xfrm>
            <a:off x="476250" y="301625"/>
            <a:ext cx="11282363" cy="757238"/>
          </a:xfrm>
        </p:spPr>
        <p:txBody>
          <a:bodyPr/>
          <a:lstStyle/>
          <a:p>
            <a:r>
              <a:rPr lang="en-US" sz="2600" b="1" dirty="0">
                <a:solidFill>
                  <a:schemeClr val="tx1">
                    <a:lumMod val="90000"/>
                    <a:lumOff val="10000"/>
                  </a:schemeClr>
                </a:solidFill>
                <a:latin typeface="Garamond" panose="02020404030301010803" pitchFamily="18" charset="0"/>
              </a:rPr>
              <a:t>Introduction – what is small area estimation? </a:t>
            </a:r>
          </a:p>
        </p:txBody>
      </p:sp>
    </p:spTree>
    <p:extLst>
      <p:ext uri="{BB962C8B-B14F-4D97-AF65-F5344CB8AC3E}">
        <p14:creationId xmlns:p14="http://schemas.microsoft.com/office/powerpoint/2010/main" val="1301194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8" name="Title 1">
            <a:extLst>
              <a:ext uri="{FF2B5EF4-FFF2-40B4-BE49-F238E27FC236}">
                <a16:creationId xmlns:a16="http://schemas.microsoft.com/office/drawing/2014/main" id="{F39D6E16-7F94-E60D-00DE-C81D7411784E}"/>
              </a:ext>
            </a:extLst>
          </p:cNvPr>
          <p:cNvSpPr>
            <a:spLocks noGrp="1"/>
          </p:cNvSpPr>
          <p:nvPr>
            <p:ph type="title"/>
          </p:nvPr>
        </p:nvSpPr>
        <p:spPr>
          <a:xfrm>
            <a:off x="476250" y="301625"/>
            <a:ext cx="11282363" cy="757238"/>
          </a:xfrm>
        </p:spPr>
        <p:txBody>
          <a:bodyPr/>
          <a:lstStyle/>
          <a:p>
            <a:r>
              <a:rPr lang="en-US" sz="2600" b="1" dirty="0" err="1">
                <a:solidFill>
                  <a:schemeClr val="tx1">
                    <a:lumMod val="90000"/>
                    <a:lumOff val="10000"/>
                  </a:schemeClr>
                </a:solidFill>
                <a:latin typeface="Garamond" panose="02020404030301010803" pitchFamily="18" charset="0"/>
              </a:rPr>
              <a:t>XGBoost</a:t>
            </a:r>
            <a:r>
              <a:rPr lang="en-US" sz="2600" b="1" dirty="0">
                <a:solidFill>
                  <a:schemeClr val="tx1">
                    <a:lumMod val="90000"/>
                    <a:lumOff val="10000"/>
                  </a:schemeClr>
                </a:solidFill>
                <a:latin typeface="Garamond" panose="02020404030301010803" pitchFamily="18" charset="0"/>
              </a:rPr>
              <a:t> performs nearly as well as unit-level models but it depends on the data used to model poverty rates</a:t>
            </a:r>
          </a:p>
        </p:txBody>
      </p:sp>
      <p:sp>
        <p:nvSpPr>
          <p:cNvPr id="12" name="Rectangle: Rounded Corners 11">
            <a:hlinkClick r:id="rId3" action="ppaction://hlinksldjump"/>
            <a:extLst>
              <a:ext uri="{FF2B5EF4-FFF2-40B4-BE49-F238E27FC236}">
                <a16:creationId xmlns:a16="http://schemas.microsoft.com/office/drawing/2014/main" id="{B64EC650-B3C2-35F9-F2FA-37EB035636EF}"/>
              </a:ext>
            </a:extLst>
          </p:cNvPr>
          <p:cNvSpPr/>
          <p:nvPr/>
        </p:nvSpPr>
        <p:spPr bwMode="auto">
          <a:xfrm>
            <a:off x="5513738" y="1303291"/>
            <a:ext cx="1511559" cy="369332"/>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GO BACK</a:t>
            </a:r>
          </a:p>
        </p:txBody>
      </p:sp>
      <p:pic>
        <p:nvPicPr>
          <p:cNvPr id="4" name="Picture 3">
            <a:extLst>
              <a:ext uri="{FF2B5EF4-FFF2-40B4-BE49-F238E27FC236}">
                <a16:creationId xmlns:a16="http://schemas.microsoft.com/office/drawing/2014/main" id="{AA307A24-4085-924D-A09B-DD1DDC81826A}"/>
              </a:ext>
            </a:extLst>
          </p:cNvPr>
          <p:cNvPicPr>
            <a:picLocks noChangeAspect="1"/>
          </p:cNvPicPr>
          <p:nvPr/>
        </p:nvPicPr>
        <p:blipFill>
          <a:blip r:embed="rId4"/>
          <a:stretch>
            <a:fillRect/>
          </a:stretch>
        </p:blipFill>
        <p:spPr>
          <a:xfrm>
            <a:off x="646970" y="1757539"/>
            <a:ext cx="5275513" cy="3889931"/>
          </a:xfrm>
          <a:prstGeom prst="rect">
            <a:avLst/>
          </a:prstGeom>
        </p:spPr>
      </p:pic>
      <p:pic>
        <p:nvPicPr>
          <p:cNvPr id="7" name="Picture 6">
            <a:extLst>
              <a:ext uri="{FF2B5EF4-FFF2-40B4-BE49-F238E27FC236}">
                <a16:creationId xmlns:a16="http://schemas.microsoft.com/office/drawing/2014/main" id="{02DDD63D-4771-4BE8-C605-EF07C5380238}"/>
              </a:ext>
            </a:extLst>
          </p:cNvPr>
          <p:cNvPicPr>
            <a:picLocks noChangeAspect="1"/>
          </p:cNvPicPr>
          <p:nvPr/>
        </p:nvPicPr>
        <p:blipFill>
          <a:blip r:embed="rId5"/>
          <a:stretch>
            <a:fillRect/>
          </a:stretch>
        </p:blipFill>
        <p:spPr>
          <a:xfrm>
            <a:off x="6269517" y="1757539"/>
            <a:ext cx="5275513" cy="3768878"/>
          </a:xfrm>
          <a:prstGeom prst="rect">
            <a:avLst/>
          </a:prstGeom>
        </p:spPr>
      </p:pic>
      <p:sp>
        <p:nvSpPr>
          <p:cNvPr id="9" name="TextBox 8">
            <a:extLst>
              <a:ext uri="{FF2B5EF4-FFF2-40B4-BE49-F238E27FC236}">
                <a16:creationId xmlns:a16="http://schemas.microsoft.com/office/drawing/2014/main" id="{46CDBD61-A6AA-910A-57F5-76C70B59A123}"/>
              </a:ext>
            </a:extLst>
          </p:cNvPr>
          <p:cNvSpPr txBox="1"/>
          <p:nvPr/>
        </p:nvSpPr>
        <p:spPr>
          <a:xfrm>
            <a:off x="777288" y="6078537"/>
            <a:ext cx="869938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2345"/>
                </a:solidFill>
                <a:effectLst/>
                <a:uLnTx/>
                <a:uFillTx/>
                <a:latin typeface="Arial"/>
                <a:ea typeface="+mn-ea"/>
                <a:cs typeface="+mn-cs"/>
              </a:rPr>
              <a:t>Mexican Intercensal Survey 2015 was used as a census for design-based simulation based on 500 samples.</a:t>
            </a:r>
          </a:p>
        </p:txBody>
      </p:sp>
      <p:sp>
        <p:nvSpPr>
          <p:cNvPr id="11" name="TextBox 10">
            <a:extLst>
              <a:ext uri="{FF2B5EF4-FFF2-40B4-BE49-F238E27FC236}">
                <a16:creationId xmlns:a16="http://schemas.microsoft.com/office/drawing/2014/main" id="{75D11FB6-729F-1C6A-8325-E9D8CF645D83}"/>
              </a:ext>
            </a:extLst>
          </p:cNvPr>
          <p:cNvSpPr txBox="1"/>
          <p:nvPr/>
        </p:nvSpPr>
        <p:spPr>
          <a:xfrm>
            <a:off x="705959" y="5653755"/>
            <a:ext cx="515753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2345"/>
                </a:solidFill>
                <a:effectLst/>
                <a:uLnTx/>
                <a:uFillTx/>
                <a:latin typeface="Arial"/>
                <a:ea typeface="+mn-ea"/>
                <a:cs typeface="+mn-cs"/>
              </a:rPr>
              <a:t>Source: Corral, Henderson, and Segovia</a:t>
            </a:r>
            <a:r>
              <a:rPr lang="en-US" sz="1400" i="1" dirty="0">
                <a:solidFill>
                  <a:srgbClr val="002345"/>
                </a:solidFill>
                <a:latin typeface="Arial"/>
              </a:rPr>
              <a:t> </a:t>
            </a:r>
            <a:r>
              <a:rPr kumimoji="0" lang="en-US" sz="1400" b="0" i="1" u="none" strike="noStrike" kern="1200" cap="none" spc="0" normalizeH="0" baseline="0" noProof="0" dirty="0">
                <a:ln>
                  <a:noFill/>
                </a:ln>
                <a:solidFill>
                  <a:srgbClr val="002345"/>
                </a:solidFill>
                <a:effectLst/>
                <a:uLnTx/>
                <a:uFillTx/>
                <a:latin typeface="Arial"/>
                <a:ea typeface="+mn-ea"/>
                <a:cs typeface="+mn-cs"/>
              </a:rPr>
              <a:t>(2023)</a:t>
            </a:r>
          </a:p>
        </p:txBody>
      </p:sp>
    </p:spTree>
    <p:extLst>
      <p:ext uri="{BB962C8B-B14F-4D97-AF65-F5344CB8AC3E}">
        <p14:creationId xmlns:p14="http://schemas.microsoft.com/office/powerpoint/2010/main" val="1638095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Fay-Harriot – Sampling Variance (1/2)</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5F45FEED-3F78-A32E-A228-DB8538299DE0}"/>
                  </a:ext>
                </a:extLst>
              </p:cNvPr>
              <p:cNvSpPr>
                <a:spLocks noGrp="1"/>
              </p:cNvSpPr>
              <p:nvPr>
                <p:ph type="body" sz="quarter" idx="13"/>
              </p:nvPr>
            </p:nvSpPr>
            <p:spPr>
              <a:xfrm>
                <a:off x="671804" y="1427585"/>
                <a:ext cx="10938242" cy="4105468"/>
              </a:xfrm>
            </p:spPr>
            <p:txBody>
              <a:bodyPr>
                <a:noAutofit/>
              </a:bodyPr>
              <a:lstStyle/>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An advantage of the Ghana Living Standards Survey is that the vast majority of the country’s districts as of 2016/17 are included.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As a result, the estimates for most districts in the country benefit from the information available in the survey.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However, there are many districts which are sampled for which an estimator of the location’s sampling variance is not possible due to poverty rates equal to zero or 1, or due to the district being composed of only one PSU.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The common practice in the small area estimation literature is to implement </a:t>
                </a:r>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sampling variance modelling.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The model proposed here is an adaptation from You and Hidiroglou (2012) as shown in Hidiroglou, Beaumont, and Yung (2019):</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func>
                        <m:func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𝒍𝒐𝒈</m:t>
                          </m:r>
                        </m:fName>
                        <m:e>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e>
                          </m:d>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𝜺</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e>
                      </m:func>
                    </m:oMath>
                  </m:oMathPara>
                </a14:m>
                <a:endParaRPr lang="en-US" sz="1800" b="1"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where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𝜺</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𝑵</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𝟎</m:t>
                        </m:r>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𝜳</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bSup>
                      </m:e>
                    </m:d>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and </a:t>
                </a:r>
                <a14:m>
                  <m:oMath xmlns:m="http://schemas.openxmlformats.org/officeDocument/2006/math">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oMath>
                </a14:m>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are the ordinary least squares coefficients, and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are explanatory variables used in the model. </a:t>
                </a:r>
                <a:endParaRPr lang="en-US" dirty="0">
                  <a:solidFill>
                    <a:schemeClr val="accent4"/>
                  </a:solidFill>
                </a:endParaRPr>
              </a:p>
            </p:txBody>
          </p:sp>
        </mc:Choice>
        <mc:Fallback xmlns="">
          <p:sp>
            <p:nvSpPr>
              <p:cNvPr id="6" name="Text Placeholder 5">
                <a:extLst>
                  <a:ext uri="{FF2B5EF4-FFF2-40B4-BE49-F238E27FC236}">
                    <a16:creationId xmlns:a16="http://schemas.microsoft.com/office/drawing/2014/main" id="{5F45FEED-3F78-A32E-A228-DB8538299DE0}"/>
                  </a:ext>
                </a:extLst>
              </p:cNvPr>
              <p:cNvSpPr>
                <a:spLocks noGrp="1" noRot="1" noChangeAspect="1" noMove="1" noResize="1" noEditPoints="1" noAdjustHandles="1" noChangeArrowheads="1" noChangeShapeType="1" noTextEdit="1"/>
              </p:cNvSpPr>
              <p:nvPr>
                <p:ph type="body" sz="quarter" idx="13"/>
              </p:nvPr>
            </p:nvSpPr>
            <p:spPr>
              <a:xfrm>
                <a:off x="671804" y="1427585"/>
                <a:ext cx="10938242" cy="4105468"/>
              </a:xfrm>
              <a:blipFill>
                <a:blip r:embed="rId3"/>
                <a:stretch>
                  <a:fillRect l="-1281" t="-1187" r="-1281"/>
                </a:stretch>
              </a:blipFill>
            </p:spPr>
            <p:txBody>
              <a:bodyPr/>
              <a:lstStyle/>
              <a:p>
                <a:r>
                  <a:rPr lang="en-US">
                    <a:noFill/>
                  </a:rPr>
                  <a:t> </a:t>
                </a:r>
              </a:p>
            </p:txBody>
          </p:sp>
        </mc:Fallback>
      </mc:AlternateContent>
      <p:sp>
        <p:nvSpPr>
          <p:cNvPr id="3" name="Rectangle: Rounded Corners 2">
            <a:hlinkClick r:id="rId4" action="ppaction://hlinksldjump"/>
            <a:extLst>
              <a:ext uri="{FF2B5EF4-FFF2-40B4-BE49-F238E27FC236}">
                <a16:creationId xmlns:a16="http://schemas.microsoft.com/office/drawing/2014/main" id="{B02E9F84-D14A-C0DF-4329-D8CFF996405F}"/>
              </a:ext>
            </a:extLst>
          </p:cNvPr>
          <p:cNvSpPr/>
          <p:nvPr/>
        </p:nvSpPr>
        <p:spPr bwMode="auto">
          <a:xfrm>
            <a:off x="10020424" y="429209"/>
            <a:ext cx="1511559" cy="369332"/>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GO BACK</a:t>
            </a:r>
          </a:p>
        </p:txBody>
      </p:sp>
    </p:spTree>
    <p:extLst>
      <p:ext uri="{BB962C8B-B14F-4D97-AF65-F5344CB8AC3E}">
        <p14:creationId xmlns:p14="http://schemas.microsoft.com/office/powerpoint/2010/main" val="1148294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Fay-Harriot – Sampling Variance (2/2)</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5F45FEED-3F78-A32E-A228-DB8538299DE0}"/>
                  </a:ext>
                </a:extLst>
              </p:cNvPr>
              <p:cNvSpPr>
                <a:spLocks noGrp="1"/>
              </p:cNvSpPr>
              <p:nvPr>
                <p:ph type="body" sz="quarter" idx="13"/>
              </p:nvPr>
            </p:nvSpPr>
            <p:spPr>
              <a:xfrm>
                <a:off x="475914" y="1380931"/>
                <a:ext cx="11292753" cy="4385388"/>
              </a:xfrm>
            </p:spPr>
            <p:txBody>
              <a:bodyPr>
                <a:noAutofit/>
              </a:bodyPr>
              <a:lstStyle/>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From the model the estimator of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is given by:</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acc>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𝒆𝒙𝒑</m:t>
                          </m:r>
                        </m:fName>
                        <m:e>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𝚫</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e>
                      </m:func>
                    </m:oMath>
                  </m:oMathPara>
                </a14:m>
                <a:endParaRPr lang="en-US" sz="1800" b="1"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where </a:t>
                </a:r>
                <a14:m>
                  <m:oMath xmlns:m="http://schemas.openxmlformats.org/officeDocument/2006/math">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𝚫</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is given by:</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𝚫</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subSup"/>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𝑫</m:t>
                              </m:r>
                            </m:sup>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e>
                              </m:acc>
                            </m:e>
                          </m:nary>
                        </m:num>
                        <m:den>
                          <m:nary>
                            <m:naryPr>
                              <m:chr m:val="∑"/>
                              <m:limLoc m:val="subSup"/>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𝑫</m:t>
                              </m:r>
                            </m:sup>
                            <m:e>
                              <m:func>
                                <m:func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𝒆𝒙𝒑</m:t>
                                  </m:r>
                                </m:fName>
                                <m:e>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e>
                              </m:func>
                            </m:e>
                          </m:nary>
                        </m:den>
                      </m:f>
                    </m:oMath>
                  </m:oMathPara>
                </a14:m>
                <a:endParaRPr lang="en-US" sz="1800" b="1"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endPar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In the present application, all districts where the variance could not be estimated because only 1 enumeration area was sampled and because the district’s direct estimate is equal to 0 or 1 are not used for the modelling. Consequently, their small area estimate is composed entirely of their synthetic estimator.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For all others, either the district’s sampling variance is used and in cases where the sampling variance is not available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acc>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is used.</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dirty="0">
                  <a:solidFill>
                    <a:schemeClr val="accent4"/>
                  </a:solidFill>
                </a:endParaRPr>
              </a:p>
            </p:txBody>
          </p:sp>
        </mc:Choice>
        <mc:Fallback xmlns="">
          <p:sp>
            <p:nvSpPr>
              <p:cNvPr id="6" name="Text Placeholder 5">
                <a:extLst>
                  <a:ext uri="{FF2B5EF4-FFF2-40B4-BE49-F238E27FC236}">
                    <a16:creationId xmlns:a16="http://schemas.microsoft.com/office/drawing/2014/main" id="{5F45FEED-3F78-A32E-A228-DB8538299DE0}"/>
                  </a:ext>
                </a:extLst>
              </p:cNvPr>
              <p:cNvSpPr>
                <a:spLocks noGrp="1" noRot="1" noChangeAspect="1" noMove="1" noResize="1" noEditPoints="1" noAdjustHandles="1" noChangeArrowheads="1" noChangeShapeType="1" noTextEdit="1"/>
              </p:cNvSpPr>
              <p:nvPr>
                <p:ph type="body" sz="quarter" idx="13"/>
              </p:nvPr>
            </p:nvSpPr>
            <p:spPr>
              <a:xfrm>
                <a:off x="475914" y="1380931"/>
                <a:ext cx="11292753" cy="4385388"/>
              </a:xfrm>
              <a:blipFill>
                <a:blip r:embed="rId3"/>
                <a:stretch>
                  <a:fillRect l="-1241" t="-1113" r="-1241"/>
                </a:stretch>
              </a:blipFill>
            </p:spPr>
            <p:txBody>
              <a:bodyPr/>
              <a:lstStyle/>
              <a:p>
                <a:r>
                  <a:rPr lang="en-US">
                    <a:noFill/>
                  </a:rPr>
                  <a:t> </a:t>
                </a:r>
              </a:p>
            </p:txBody>
          </p:sp>
        </mc:Fallback>
      </mc:AlternateContent>
      <p:sp>
        <p:nvSpPr>
          <p:cNvPr id="3" name="Rectangle: Rounded Corners 2">
            <a:hlinkClick r:id="rId4" action="ppaction://hlinksldjump"/>
            <a:extLst>
              <a:ext uri="{FF2B5EF4-FFF2-40B4-BE49-F238E27FC236}">
                <a16:creationId xmlns:a16="http://schemas.microsoft.com/office/drawing/2014/main" id="{31F732E8-C589-5CED-C92E-6CA862165AC0}"/>
              </a:ext>
            </a:extLst>
          </p:cNvPr>
          <p:cNvSpPr/>
          <p:nvPr/>
        </p:nvSpPr>
        <p:spPr bwMode="auto">
          <a:xfrm>
            <a:off x="10020424" y="429209"/>
            <a:ext cx="1511559" cy="369332"/>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GO BACK</a:t>
            </a:r>
          </a:p>
        </p:txBody>
      </p:sp>
    </p:spTree>
    <p:extLst>
      <p:ext uri="{BB962C8B-B14F-4D97-AF65-F5344CB8AC3E}">
        <p14:creationId xmlns:p14="http://schemas.microsoft.com/office/powerpoint/2010/main" val="108677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00" b="1" dirty="0">
                <a:solidFill>
                  <a:schemeClr val="tx1">
                    <a:lumMod val="90000"/>
                    <a:lumOff val="10000"/>
                  </a:schemeClr>
                </a:solidFill>
                <a:latin typeface="Garamond" panose="02020404030301010803" pitchFamily="18" charset="0"/>
              </a:rPr>
              <a:t>Today’s first session focuses on small area estimation when we don’t have access to a valid census for poverty mapping (Fay-Herriot)</a:t>
            </a:r>
          </a:p>
        </p:txBody>
      </p:sp>
      <p:sp>
        <p:nvSpPr>
          <p:cNvPr id="3" name="Content Placeholder 2"/>
          <p:cNvSpPr>
            <a:spLocks noGrp="1"/>
          </p:cNvSpPr>
          <p:nvPr>
            <p:ph type="body" sz="quarter" idx="13"/>
          </p:nvPr>
        </p:nvSpPr>
        <p:spPr>
          <a:xfrm>
            <a:off x="342979" y="1380932"/>
            <a:ext cx="11350326" cy="4898570"/>
          </a:xfrm>
        </p:spPr>
        <p:txBody>
          <a:bodyPr>
            <a:noAutofit/>
          </a:bodyPr>
          <a:lstStyle/>
          <a:p>
            <a:pPr marL="0" lvl="2" indent="0">
              <a:buNone/>
            </a:pPr>
            <a:r>
              <a:rPr lang="en-US" sz="2000" b="1" dirty="0">
                <a:solidFill>
                  <a:schemeClr val="tx1">
                    <a:lumMod val="90000"/>
                    <a:lumOff val="10000"/>
                  </a:schemeClr>
                </a:solidFill>
                <a:latin typeface="Garamond" panose="02020404030301010803" pitchFamily="18" charset="0"/>
              </a:rPr>
              <a:t>Fay-Herriot </a:t>
            </a:r>
            <a:r>
              <a:rPr lang="en-US" sz="2000" dirty="0">
                <a:solidFill>
                  <a:schemeClr val="tx1">
                    <a:lumMod val="90000"/>
                    <a:lumOff val="10000"/>
                  </a:schemeClr>
                </a:solidFill>
                <a:latin typeface="Garamond" panose="02020404030301010803" pitchFamily="18" charset="0"/>
              </a:rPr>
              <a:t>models are the traditional approach for cases where access to microdata is not possible or when the census and survey are not aligned</a:t>
            </a:r>
          </a:p>
          <a:p>
            <a:pPr lvl="2"/>
            <a:r>
              <a:rPr lang="en-US" sz="2000" dirty="0">
                <a:solidFill>
                  <a:schemeClr val="tx1">
                    <a:lumMod val="90000"/>
                    <a:lumOff val="10000"/>
                  </a:schemeClr>
                </a:solidFill>
                <a:latin typeface="Garamond" panose="02020404030301010803" pitchFamily="18" charset="0"/>
              </a:rPr>
              <a:t>Originally introduced to estimate mean per capita income in small areas in the USA (Fay and Herriot 1979)</a:t>
            </a:r>
          </a:p>
          <a:p>
            <a:pPr lvl="2"/>
            <a:r>
              <a:rPr lang="en-US" sz="2000" dirty="0">
                <a:solidFill>
                  <a:schemeClr val="tx1">
                    <a:lumMod val="90000"/>
                    <a:lumOff val="10000"/>
                  </a:schemeClr>
                </a:solidFill>
                <a:latin typeface="Garamond" panose="02020404030301010803" pitchFamily="18" charset="0"/>
              </a:rPr>
              <a:t>The method consists of modelling poverty rates (or other indicators) at the area level </a:t>
            </a:r>
          </a:p>
          <a:p>
            <a:pPr lvl="3"/>
            <a:r>
              <a:rPr lang="en-US" sz="2000" dirty="0">
                <a:solidFill>
                  <a:schemeClr val="tx1">
                    <a:lumMod val="90000"/>
                    <a:lumOff val="10000"/>
                  </a:schemeClr>
                </a:solidFill>
                <a:latin typeface="Garamond" panose="02020404030301010803" pitchFamily="18" charset="0"/>
                <a:hlinkClick r:id="rId3" action="ppaction://hlinksldjump"/>
              </a:rPr>
              <a:t>Noisy but mostly unbiased</a:t>
            </a:r>
            <a:endParaRPr lang="en-US" sz="2000" dirty="0">
              <a:solidFill>
                <a:schemeClr val="tx1">
                  <a:lumMod val="90000"/>
                  <a:lumOff val="10000"/>
                </a:schemeClr>
              </a:solidFill>
              <a:latin typeface="Garamond" panose="02020404030301010803" pitchFamily="18" charset="0"/>
            </a:endParaRPr>
          </a:p>
          <a:p>
            <a:pPr lvl="3"/>
            <a:r>
              <a:rPr lang="en-US" sz="2000" dirty="0">
                <a:solidFill>
                  <a:schemeClr val="tx1">
                    <a:lumMod val="90000"/>
                    <a:lumOff val="10000"/>
                  </a:schemeClr>
                </a:solidFill>
                <a:latin typeface="Garamond" panose="02020404030301010803" pitchFamily="18" charset="0"/>
              </a:rPr>
              <a:t>We obtain the joint distribution of poverty and area-level characteristics.</a:t>
            </a:r>
          </a:p>
          <a:p>
            <a:pPr lvl="4"/>
            <a:r>
              <a:rPr lang="en-US" sz="2000" dirty="0">
                <a:solidFill>
                  <a:schemeClr val="tx1">
                    <a:lumMod val="90000"/>
                    <a:lumOff val="10000"/>
                  </a:schemeClr>
                </a:solidFill>
                <a:latin typeface="Garamond" panose="02020404030301010803" pitchFamily="18" charset="0"/>
              </a:rPr>
              <a:t>The data used for modeling is the same as the one used for predicting.</a:t>
            </a:r>
          </a:p>
          <a:p>
            <a:pPr lvl="2"/>
            <a:r>
              <a:rPr lang="en-US" sz="2000" dirty="0">
                <a:solidFill>
                  <a:schemeClr val="tx1">
                    <a:lumMod val="90000"/>
                    <a:lumOff val="10000"/>
                  </a:schemeClr>
                </a:solidFill>
                <a:latin typeface="Garamond" panose="02020404030301010803" pitchFamily="18" charset="0"/>
              </a:rPr>
              <a:t>The resulting estimate is a weighted average between the direct estimates (those derived directly from the survey) and the model-based estimates</a:t>
            </a:r>
          </a:p>
          <a:p>
            <a:pPr lvl="3"/>
            <a:r>
              <a:rPr lang="en-US" sz="2000" dirty="0">
                <a:solidFill>
                  <a:schemeClr val="tx1">
                    <a:lumMod val="90000"/>
                    <a:lumOff val="10000"/>
                  </a:schemeClr>
                </a:solidFill>
                <a:latin typeface="Garamond" panose="02020404030301010803" pitchFamily="18" charset="0"/>
              </a:rPr>
              <a:t>The weight given to each estimate in a given area depends on the sample size for that area and the quality of the model</a:t>
            </a:r>
          </a:p>
          <a:p>
            <a:pPr lvl="3"/>
            <a:r>
              <a:rPr lang="en-US" sz="2000" dirty="0">
                <a:solidFill>
                  <a:schemeClr val="tx1">
                    <a:lumMod val="90000"/>
                    <a:lumOff val="10000"/>
                  </a:schemeClr>
                </a:solidFill>
                <a:latin typeface="Garamond" panose="02020404030301010803" pitchFamily="18" charset="0"/>
              </a:rPr>
              <a:t>For areas not in the sample we rely solely on the model-based estimates</a:t>
            </a:r>
          </a:p>
          <a:p>
            <a:pPr lvl="2"/>
            <a:r>
              <a:rPr lang="en-US" sz="2000" dirty="0">
                <a:solidFill>
                  <a:schemeClr val="tx1">
                    <a:lumMod val="90000"/>
                    <a:lumOff val="10000"/>
                  </a:schemeClr>
                </a:solidFill>
                <a:latin typeface="Garamond" panose="02020404030301010803" pitchFamily="18" charset="0"/>
              </a:rPr>
              <a:t>Because the model is only fit on sampled areas as opposed to households, the estimates obtained are often less efficient than those obtained under unit-level models</a:t>
            </a: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2"/>
            <a:endParaRPr lang="en-US" sz="2400" dirty="0">
              <a:solidFill>
                <a:schemeClr val="tx1">
                  <a:lumMod val="90000"/>
                  <a:lumOff val="10000"/>
                </a:schemeClr>
              </a:solidFill>
              <a:latin typeface="Garamond" panose="02020404030301010803" pitchFamily="18" charset="0"/>
            </a:endParaRPr>
          </a:p>
          <a:p>
            <a:pPr marL="546100" lvl="3" indent="0">
              <a:buNone/>
            </a:pPr>
            <a:endParaRPr lang="en-US" sz="2800" dirty="0">
              <a:solidFill>
                <a:schemeClr val="tx1">
                  <a:lumMod val="90000"/>
                  <a:lumOff val="10000"/>
                </a:schemeClr>
              </a:solidFill>
              <a:latin typeface="Garamond" panose="02020404030301010803" pitchFamily="18" charset="0"/>
            </a:endParaRPr>
          </a:p>
        </p:txBody>
      </p:sp>
    </p:spTree>
    <p:extLst>
      <p:ext uri="{BB962C8B-B14F-4D97-AF65-F5344CB8AC3E}">
        <p14:creationId xmlns:p14="http://schemas.microsoft.com/office/powerpoint/2010/main" val="319860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00" b="1" dirty="0">
                <a:solidFill>
                  <a:schemeClr val="tx1">
                    <a:lumMod val="90000"/>
                    <a:lumOff val="10000"/>
                  </a:schemeClr>
                </a:solidFill>
                <a:latin typeface="Garamond" panose="02020404030301010803" pitchFamily="18" charset="0"/>
              </a:rPr>
              <a:t>Today’s second session focuses on small area estimation when we don’t have access to a valid census for poverty mapping (Machine Learning)</a:t>
            </a:r>
          </a:p>
        </p:txBody>
      </p:sp>
      <p:sp>
        <p:nvSpPr>
          <p:cNvPr id="3" name="Content Placeholder 2"/>
          <p:cNvSpPr>
            <a:spLocks noGrp="1"/>
          </p:cNvSpPr>
          <p:nvPr>
            <p:ph type="body" sz="quarter" idx="13"/>
          </p:nvPr>
        </p:nvSpPr>
        <p:spPr>
          <a:xfrm>
            <a:off x="342979" y="1629692"/>
            <a:ext cx="11350326" cy="4500519"/>
          </a:xfrm>
        </p:spPr>
        <p:txBody>
          <a:bodyPr>
            <a:noAutofit/>
          </a:bodyPr>
          <a:lstStyle/>
          <a:p>
            <a:pPr lvl="2"/>
            <a:r>
              <a:rPr lang="en-US" sz="2400" b="1" dirty="0">
                <a:solidFill>
                  <a:schemeClr val="tx1">
                    <a:lumMod val="90000"/>
                    <a:lumOff val="10000"/>
                  </a:schemeClr>
                </a:solidFill>
                <a:latin typeface="Garamond" panose="02020404030301010803" pitchFamily="18" charset="0"/>
              </a:rPr>
              <a:t>Machine learning </a:t>
            </a:r>
            <a:r>
              <a:rPr lang="en-US" sz="2400" dirty="0">
                <a:solidFill>
                  <a:schemeClr val="tx1">
                    <a:lumMod val="90000"/>
                    <a:lumOff val="10000"/>
                  </a:schemeClr>
                </a:solidFill>
                <a:latin typeface="Garamond" panose="02020404030301010803" pitchFamily="18" charset="0"/>
              </a:rPr>
              <a:t>approaches are an alternative for poverty mapping in off-census years</a:t>
            </a:r>
          </a:p>
          <a:p>
            <a:pPr lvl="2"/>
            <a:r>
              <a:rPr lang="en-US" sz="2400" dirty="0">
                <a:solidFill>
                  <a:schemeClr val="tx1">
                    <a:lumMod val="90000"/>
                    <a:lumOff val="10000"/>
                  </a:schemeClr>
                </a:solidFill>
                <a:latin typeface="Garamond" panose="02020404030301010803" pitchFamily="18" charset="0"/>
              </a:rPr>
              <a:t>Relevant research in this area: Jean et al (2016), Chi et al. (2021), Corral, Henderson, Segovia (2023)</a:t>
            </a:r>
          </a:p>
          <a:p>
            <a:pPr lvl="2"/>
            <a:r>
              <a:rPr lang="en-US" sz="2400" dirty="0">
                <a:solidFill>
                  <a:schemeClr val="tx1">
                    <a:lumMod val="90000"/>
                    <a:lumOff val="10000"/>
                  </a:schemeClr>
                </a:solidFill>
                <a:latin typeface="Garamond" panose="02020404030301010803" pitchFamily="18" charset="0"/>
              </a:rPr>
              <a:t>The method consists of modelling poverty rates (or other indicators) at the area level, like Fay-Herriot</a:t>
            </a:r>
          </a:p>
          <a:p>
            <a:pPr lvl="3"/>
            <a:r>
              <a:rPr lang="en-US" sz="2400" dirty="0">
                <a:solidFill>
                  <a:schemeClr val="tx1">
                    <a:lumMod val="90000"/>
                    <a:lumOff val="10000"/>
                  </a:schemeClr>
                </a:solidFill>
                <a:latin typeface="Garamond" panose="02020404030301010803" pitchFamily="18" charset="0"/>
                <a:hlinkClick r:id="rId3" action="ppaction://hlinksldjump"/>
              </a:rPr>
              <a:t>Empirically and in the Mexican context performs as well as unit-level models</a:t>
            </a:r>
            <a:endParaRPr lang="en-US" sz="2400" dirty="0">
              <a:solidFill>
                <a:schemeClr val="tx1">
                  <a:lumMod val="90000"/>
                  <a:lumOff val="10000"/>
                </a:schemeClr>
              </a:solidFill>
              <a:latin typeface="Garamond" panose="02020404030301010803" pitchFamily="18" charset="0"/>
            </a:endParaRPr>
          </a:p>
          <a:p>
            <a:pPr lvl="3"/>
            <a:r>
              <a:rPr lang="en-US" sz="2400" dirty="0">
                <a:solidFill>
                  <a:schemeClr val="tx1">
                    <a:lumMod val="90000"/>
                    <a:lumOff val="10000"/>
                  </a:schemeClr>
                </a:solidFill>
                <a:latin typeface="Garamond" panose="02020404030301010803" pitchFamily="18" charset="0"/>
              </a:rPr>
              <a:t>We obtain the joint distribution of poverty and area-level characteristics.</a:t>
            </a:r>
          </a:p>
          <a:p>
            <a:pPr lvl="4"/>
            <a:r>
              <a:rPr lang="en-US" sz="2400" dirty="0">
                <a:solidFill>
                  <a:schemeClr val="tx1">
                    <a:lumMod val="90000"/>
                    <a:lumOff val="10000"/>
                  </a:schemeClr>
                </a:solidFill>
                <a:latin typeface="Garamond" panose="02020404030301010803" pitchFamily="18" charset="0"/>
              </a:rPr>
              <a:t>The data used for modeling is the same as the one used for predicting.</a:t>
            </a:r>
          </a:p>
          <a:p>
            <a:pPr lvl="2"/>
            <a:r>
              <a:rPr lang="en-US" sz="2400" dirty="0">
                <a:solidFill>
                  <a:schemeClr val="tx1">
                    <a:lumMod val="90000"/>
                    <a:lumOff val="10000"/>
                  </a:schemeClr>
                </a:solidFill>
                <a:latin typeface="Garamond" panose="02020404030301010803" pitchFamily="18" charset="0"/>
              </a:rPr>
              <a:t>The resulting estimates are just the model-based estimates</a:t>
            </a:r>
          </a:p>
          <a:p>
            <a:pPr lvl="2"/>
            <a:r>
              <a:rPr lang="en-US" sz="2400" dirty="0">
                <a:solidFill>
                  <a:schemeClr val="tx1">
                    <a:lumMod val="90000"/>
                    <a:lumOff val="10000"/>
                  </a:schemeClr>
                </a:solidFill>
                <a:latin typeface="Garamond" panose="02020404030301010803" pitchFamily="18" charset="0"/>
              </a:rPr>
              <a:t>Requires a large number of areas to work best</a:t>
            </a:r>
          </a:p>
          <a:p>
            <a:pPr marL="0" lvl="2" indent="0">
              <a:buNone/>
            </a:pPr>
            <a:endParaRPr lang="en-US" sz="20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2"/>
            <a:endParaRPr lang="en-US" sz="2400" dirty="0">
              <a:solidFill>
                <a:schemeClr val="tx1">
                  <a:lumMod val="90000"/>
                  <a:lumOff val="10000"/>
                </a:schemeClr>
              </a:solidFill>
              <a:latin typeface="Garamond" panose="02020404030301010803" pitchFamily="18" charset="0"/>
            </a:endParaRPr>
          </a:p>
          <a:p>
            <a:pPr marL="546100" lvl="3" indent="0">
              <a:buNone/>
            </a:pPr>
            <a:endParaRPr lang="en-US" sz="2800" dirty="0">
              <a:solidFill>
                <a:schemeClr val="tx1">
                  <a:lumMod val="90000"/>
                  <a:lumOff val="10000"/>
                </a:schemeClr>
              </a:solidFill>
              <a:latin typeface="Garamond" panose="02020404030301010803" pitchFamily="18" charset="0"/>
            </a:endParaRPr>
          </a:p>
        </p:txBody>
      </p:sp>
    </p:spTree>
    <p:extLst>
      <p:ext uri="{BB962C8B-B14F-4D97-AF65-F5344CB8AC3E}">
        <p14:creationId xmlns:p14="http://schemas.microsoft.com/office/powerpoint/2010/main" val="161739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00" b="1" dirty="0">
                <a:solidFill>
                  <a:schemeClr val="tx1">
                    <a:lumMod val="90000"/>
                    <a:lumOff val="10000"/>
                  </a:schemeClr>
                </a:solidFill>
                <a:latin typeface="Garamond" panose="02020404030301010803" pitchFamily="18" charset="0"/>
              </a:rPr>
              <a:t>Today’s session will be split into Fay-Herriot and Machine Learning models for poverty mapping</a:t>
            </a:r>
          </a:p>
        </p:txBody>
      </p:sp>
      <p:sp>
        <p:nvSpPr>
          <p:cNvPr id="3" name="Content Placeholder 2"/>
          <p:cNvSpPr>
            <a:spLocks noGrp="1"/>
          </p:cNvSpPr>
          <p:nvPr>
            <p:ph type="body" sz="quarter" idx="13"/>
          </p:nvPr>
        </p:nvSpPr>
        <p:spPr>
          <a:xfrm>
            <a:off x="342979" y="1629692"/>
            <a:ext cx="11350326" cy="4500519"/>
          </a:xfrm>
        </p:spPr>
        <p:txBody>
          <a:bodyPr anchor="b">
            <a:noAutofit/>
          </a:bodyPr>
          <a:lstStyle/>
          <a:p>
            <a:pPr lvl="2"/>
            <a:r>
              <a:rPr lang="en-US" sz="2400" dirty="0">
                <a:solidFill>
                  <a:schemeClr val="tx1">
                    <a:lumMod val="90000"/>
                    <a:lumOff val="10000"/>
                  </a:schemeClr>
                </a:solidFill>
                <a:latin typeface="Garamond" panose="02020404030301010803" pitchFamily="18" charset="0"/>
              </a:rPr>
              <a:t>We will begin with the traditional Fay-Herriot models</a:t>
            </a:r>
          </a:p>
          <a:p>
            <a:pPr lvl="2"/>
            <a:r>
              <a:rPr lang="en-US" sz="2400" dirty="0">
                <a:solidFill>
                  <a:schemeClr val="tx1">
                    <a:lumMod val="90000"/>
                    <a:lumOff val="10000"/>
                  </a:schemeClr>
                </a:solidFill>
                <a:latin typeface="Garamond" panose="02020404030301010803" pitchFamily="18" charset="0"/>
              </a:rPr>
              <a:t>Then we will discuss machine learning applications for poverty mapping</a:t>
            </a:r>
          </a:p>
          <a:p>
            <a:pPr lvl="2"/>
            <a:r>
              <a:rPr lang="en-US" sz="2400" dirty="0">
                <a:solidFill>
                  <a:schemeClr val="tx1">
                    <a:lumMod val="90000"/>
                    <a:lumOff val="10000"/>
                  </a:schemeClr>
                </a:solidFill>
                <a:latin typeface="Garamond" panose="02020404030301010803" pitchFamily="18" charset="0"/>
              </a:rPr>
              <a:t>The sessions will give you intuition and understanding of the methods, but you are expected to follow up on literature and others to deepen your understanding.</a:t>
            </a: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2"/>
            <a:endParaRPr lang="en-US" sz="2400" dirty="0">
              <a:solidFill>
                <a:schemeClr val="tx1">
                  <a:lumMod val="90000"/>
                  <a:lumOff val="10000"/>
                </a:schemeClr>
              </a:solidFill>
              <a:latin typeface="Garamond" panose="02020404030301010803" pitchFamily="18" charset="0"/>
            </a:endParaRPr>
          </a:p>
          <a:p>
            <a:pPr marL="546100" lvl="3" indent="0">
              <a:buNone/>
            </a:pPr>
            <a:endParaRPr lang="en-US" sz="2800" dirty="0">
              <a:solidFill>
                <a:schemeClr val="tx1">
                  <a:lumMod val="90000"/>
                  <a:lumOff val="10000"/>
                </a:schemeClr>
              </a:solidFill>
              <a:latin typeface="Garamond" panose="02020404030301010803" pitchFamily="18" charset="0"/>
            </a:endParaRPr>
          </a:p>
        </p:txBody>
      </p:sp>
    </p:spTree>
    <p:extLst>
      <p:ext uri="{BB962C8B-B14F-4D97-AF65-F5344CB8AC3E}">
        <p14:creationId xmlns:p14="http://schemas.microsoft.com/office/powerpoint/2010/main" val="192462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18610" y="2176064"/>
            <a:ext cx="9954780" cy="1200150"/>
          </a:xfrm>
        </p:spPr>
        <p:txBody>
          <a:bodyPr>
            <a:noAutofit/>
          </a:bodyPr>
          <a:lstStyle/>
          <a:p>
            <a:pPr algn="ctr"/>
            <a:r>
              <a:rPr lang="en-US" sz="8800" b="0" dirty="0">
                <a:latin typeface="Garamond" panose="02020404030301010803" pitchFamily="18" charset="0"/>
              </a:rPr>
              <a:t>Fay-Herriot Area Level Models</a:t>
            </a:r>
            <a:endParaRPr lang="en-US" sz="5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76139"/>
            <a:ext cx="9144000" cy="8319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2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2415533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AB23-B364-0B1E-BDCF-E01574C735EE}"/>
              </a:ext>
            </a:extLst>
          </p:cNvPr>
          <p:cNvSpPr>
            <a:spLocks noGrp="1"/>
          </p:cNvSpPr>
          <p:nvPr>
            <p:ph type="title"/>
          </p:nvPr>
        </p:nvSpPr>
        <p:spPr>
          <a:xfrm>
            <a:off x="486061" y="399804"/>
            <a:ext cx="11282705" cy="526491"/>
          </a:xfrm>
        </p:spPr>
        <p:txBody>
          <a:bodyPr/>
          <a:lstStyle/>
          <a:p>
            <a:r>
              <a:rPr lang="en-US" sz="2600" b="1" i="0" dirty="0">
                <a:solidFill>
                  <a:schemeClr val="accent4"/>
                </a:solidFill>
                <a:effectLst/>
                <a:latin typeface="Garamond" panose="02020404030301010803" pitchFamily="18" charset="0"/>
              </a:rPr>
              <a:t>Application of Fay-Herriot Model for GHANA</a:t>
            </a:r>
            <a:endParaRPr lang="en-US" sz="2600" b="1" dirty="0">
              <a:solidFill>
                <a:schemeClr val="accent4"/>
              </a:solidFill>
              <a:latin typeface="Garamond" panose="02020404030301010803" pitchFamily="18" charset="0"/>
            </a:endParaRPr>
          </a:p>
        </p:txBody>
      </p:sp>
      <p:sp>
        <p:nvSpPr>
          <p:cNvPr id="3" name="Text Placeholder 2">
            <a:extLst>
              <a:ext uri="{FF2B5EF4-FFF2-40B4-BE49-F238E27FC236}">
                <a16:creationId xmlns:a16="http://schemas.microsoft.com/office/drawing/2014/main" id="{C9273EBC-A27D-8D20-6D65-33C8EBF4349B}"/>
              </a:ext>
            </a:extLst>
          </p:cNvPr>
          <p:cNvSpPr>
            <a:spLocks noGrp="1"/>
          </p:cNvSpPr>
          <p:nvPr>
            <p:ph type="body" sz="quarter" idx="13"/>
          </p:nvPr>
        </p:nvSpPr>
        <p:spPr>
          <a:xfrm>
            <a:off x="465766" y="1495976"/>
            <a:ext cx="11303000" cy="4363648"/>
          </a:xfrm>
        </p:spPr>
        <p:txBody>
          <a:bodyPr>
            <a:normAutofit/>
          </a:bodyPr>
          <a:lstStyle/>
          <a:p>
            <a:pPr marL="0" indent="0">
              <a:lnSpc>
                <a:spcPct val="120000"/>
              </a:lnSpc>
            </a:pPr>
            <a:endParaRPr lang="en-US" sz="9600" dirty="0">
              <a:latin typeface="Garamond" panose="02020404030301010803" pitchFamily="18" charset="0"/>
            </a:endParaRPr>
          </a:p>
          <a:p>
            <a:pPr marL="0" indent="0">
              <a:buNone/>
            </a:pPr>
            <a:endParaRPr lang="en-US" sz="1800" b="1" dirty="0">
              <a:latin typeface="Garamond" panose="02020404030301010803" pitchFamily="18" charset="0"/>
            </a:endParaRPr>
          </a:p>
          <a:p>
            <a:pPr marL="342900" indent="-342900">
              <a:buAutoNum type="arabicParenR"/>
            </a:pPr>
            <a:endParaRPr lang="en-US" sz="1800" dirty="0">
              <a:latin typeface="CMSSI10"/>
            </a:endParaRPr>
          </a:p>
        </p:txBody>
      </p:sp>
      <p:sp>
        <p:nvSpPr>
          <p:cNvPr id="5" name="TextBox 4">
            <a:extLst>
              <a:ext uri="{FF2B5EF4-FFF2-40B4-BE49-F238E27FC236}">
                <a16:creationId xmlns:a16="http://schemas.microsoft.com/office/drawing/2014/main" id="{9AB681F5-2F6E-3259-BD51-8DAC6145AFC1}"/>
              </a:ext>
            </a:extLst>
          </p:cNvPr>
          <p:cNvSpPr txBox="1"/>
          <p:nvPr/>
        </p:nvSpPr>
        <p:spPr>
          <a:xfrm>
            <a:off x="465766" y="2113492"/>
            <a:ext cx="7508415" cy="2308324"/>
          </a:xfrm>
          <a:prstGeom prst="rect">
            <a:avLst/>
          </a:prstGeom>
          <a:noFill/>
        </p:spPr>
        <p:txBody>
          <a:bodyPr wrap="square" rtlCol="0">
            <a:spAutoFit/>
          </a:bodyPr>
          <a:lstStyle/>
          <a:p>
            <a:pPr marL="457200" indent="-457200">
              <a:buFont typeface="+mj-lt"/>
              <a:buAutoNum type="arabicPeriod"/>
            </a:pPr>
            <a:r>
              <a:rPr lang="en-US" sz="2400" dirty="0">
                <a:effectLst/>
                <a:latin typeface="Garamond" panose="02020404030301010803" pitchFamily="18" charset="0"/>
                <a:ea typeface="Calibri" panose="020F0502020204030204" pitchFamily="34" charset="0"/>
              </a:rPr>
              <a:t>Data requirements</a:t>
            </a:r>
          </a:p>
          <a:p>
            <a:pPr marL="457200" indent="-457200">
              <a:buFont typeface="+mj-lt"/>
              <a:buAutoNum type="arabicPeriod"/>
            </a:pPr>
            <a:r>
              <a:rPr lang="en-US" sz="2400" dirty="0">
                <a:effectLst/>
                <a:latin typeface="Garamond" panose="02020404030301010803" pitchFamily="18" charset="0"/>
                <a:ea typeface="Calibri" panose="020F0502020204030204" pitchFamily="34" charset="0"/>
              </a:rPr>
              <a:t>Assumed model </a:t>
            </a:r>
          </a:p>
          <a:p>
            <a:pPr marL="457200" indent="-457200">
              <a:buFont typeface="+mj-lt"/>
              <a:buAutoNum type="arabicPeriod"/>
            </a:pPr>
            <a:r>
              <a:rPr lang="en-US" sz="2400" dirty="0">
                <a:effectLst/>
                <a:latin typeface="Garamond" panose="02020404030301010803" pitchFamily="18" charset="0"/>
                <a:ea typeface="Calibri" panose="020F0502020204030204" pitchFamily="34" charset="0"/>
              </a:rPr>
              <a:t>Model selection </a:t>
            </a:r>
          </a:p>
          <a:p>
            <a:pPr marL="457200" marR="0" lvl="0" indent="-457200">
              <a:spcBef>
                <a:spcPts val="0"/>
              </a:spcBef>
              <a:spcAft>
                <a:spcPts val="0"/>
              </a:spcAft>
              <a:buFont typeface="+mj-lt"/>
              <a:buAutoNum type="arabicPeriod"/>
            </a:pPr>
            <a:r>
              <a:rPr lang="en-US" sz="2400" dirty="0">
                <a:effectLst/>
                <a:latin typeface="Garamond" panose="02020404030301010803" pitchFamily="18" charset="0"/>
                <a:ea typeface="Calibri" panose="020F0502020204030204" pitchFamily="34" charset="0"/>
              </a:rPr>
              <a:t>Check assumptions </a:t>
            </a:r>
          </a:p>
          <a:p>
            <a:pPr marL="457200" marR="0" lvl="0" indent="-457200">
              <a:spcBef>
                <a:spcPts val="0"/>
              </a:spcBef>
              <a:spcAft>
                <a:spcPts val="0"/>
              </a:spcAft>
              <a:buFont typeface="+mj-lt"/>
              <a:buAutoNum type="arabicPeriod"/>
            </a:pPr>
            <a:r>
              <a:rPr lang="en-US" sz="2400" dirty="0">
                <a:latin typeface="Garamond" panose="02020404030301010803" pitchFamily="18" charset="0"/>
                <a:ea typeface="Calibri" panose="020F0502020204030204" pitchFamily="34" charset="0"/>
              </a:rPr>
              <a:t>E</a:t>
            </a:r>
            <a:r>
              <a:rPr lang="en-US" sz="2400" dirty="0">
                <a:effectLst/>
                <a:latin typeface="Garamond" panose="02020404030301010803" pitchFamily="18" charset="0"/>
                <a:ea typeface="Calibri" panose="020F0502020204030204" pitchFamily="34" charset="0"/>
              </a:rPr>
              <a:t>valuation of estimates</a:t>
            </a:r>
          </a:p>
          <a:p>
            <a:pPr marL="457200" marR="0" lvl="0" indent="-457200">
              <a:spcBef>
                <a:spcPts val="0"/>
              </a:spcBef>
              <a:spcAft>
                <a:spcPts val="0"/>
              </a:spcAft>
              <a:buFont typeface="+mj-lt"/>
              <a:buAutoNum type="arabicPeriod"/>
            </a:pPr>
            <a:r>
              <a:rPr lang="en-US" sz="2400" dirty="0">
                <a:latin typeface="Garamond" panose="02020404030301010803" pitchFamily="18" charset="0"/>
                <a:ea typeface="Calibri" panose="020F0502020204030204" pitchFamily="34" charset="0"/>
              </a:rPr>
              <a:t>Limitations</a:t>
            </a:r>
            <a:endParaRPr lang="en-US" sz="2400" dirty="0">
              <a:effectLst/>
              <a:latin typeface="Garamond" panose="02020404030301010803" pitchFamily="18" charset="0"/>
              <a:ea typeface="Calibri" panose="020F0502020204030204" pitchFamily="34" charset="0"/>
            </a:endParaRPr>
          </a:p>
        </p:txBody>
      </p:sp>
      <p:sp>
        <p:nvSpPr>
          <p:cNvPr id="9" name="TextBox 8">
            <a:extLst>
              <a:ext uri="{FF2B5EF4-FFF2-40B4-BE49-F238E27FC236}">
                <a16:creationId xmlns:a16="http://schemas.microsoft.com/office/drawing/2014/main" id="{FF91E06A-C67E-5FA9-D93D-B961E7F008ED}"/>
              </a:ext>
            </a:extLst>
          </p:cNvPr>
          <p:cNvSpPr txBox="1"/>
          <p:nvPr/>
        </p:nvSpPr>
        <p:spPr>
          <a:xfrm>
            <a:off x="4335432" y="1713383"/>
            <a:ext cx="7270414" cy="3847207"/>
          </a:xfrm>
          <a:prstGeom prst="rect">
            <a:avLst/>
          </a:prstGeom>
          <a:solidFill>
            <a:schemeClr val="bg1">
              <a:lumMod val="85000"/>
            </a:schemeClr>
          </a:solidFill>
        </p:spPr>
        <p:txBody>
          <a:bodyPr wrap="square">
            <a:spAutoFit/>
          </a:bodyPr>
          <a:lstStyle/>
          <a:p>
            <a:pPr marL="546100" lvl="3">
              <a:spcBef>
                <a:spcPts val="600"/>
              </a:spcBef>
            </a:pPr>
            <a:r>
              <a:rPr lang="en-US" sz="1600" dirty="0">
                <a:solidFill>
                  <a:schemeClr val="tx1"/>
                </a:solidFill>
                <a:latin typeface="Garamond" panose="02020404030301010803" pitchFamily="18" charset="0"/>
              </a:rPr>
              <a:t>Download repository for training: </a:t>
            </a:r>
            <a:r>
              <a:rPr lang="en-US" sz="1600" dirty="0">
                <a:solidFill>
                  <a:schemeClr val="tx1"/>
                </a:solidFill>
                <a:latin typeface="Garamond" panose="02020404030301010803" pitchFamily="18" charset="0"/>
                <a:hlinkClick r:id="rId2"/>
              </a:rPr>
              <a:t>https://github.com/pcorralrodas/wb_sae_training</a:t>
            </a:r>
            <a:r>
              <a:rPr lang="en-US" sz="1600" dirty="0">
                <a:solidFill>
                  <a:schemeClr val="tx1"/>
                </a:solidFill>
                <a:latin typeface="Garamond" panose="02020404030301010803" pitchFamily="18" charset="0"/>
              </a:rPr>
              <a:t> </a:t>
            </a:r>
          </a:p>
          <a:p>
            <a:pPr marL="546100" lvl="3">
              <a:spcBef>
                <a:spcPts val="600"/>
              </a:spcBef>
            </a:pPr>
            <a:r>
              <a:rPr lang="en-US" sz="1600" dirty="0">
                <a:latin typeface="Garamond" panose="02020404030301010803" pitchFamily="18" charset="0"/>
              </a:rPr>
              <a:t>In Stata type: </a:t>
            </a:r>
          </a:p>
          <a:p>
            <a:pPr marL="546100" lvl="3">
              <a:spcBef>
                <a:spcPts val="600"/>
              </a:spcBef>
            </a:pPr>
            <a:r>
              <a:rPr lang="en-US" sz="1600" dirty="0">
                <a:solidFill>
                  <a:schemeClr val="bg1"/>
                </a:solidFill>
                <a:highlight>
                  <a:srgbClr val="000000"/>
                </a:highlight>
                <a:latin typeface="Garamond" panose="02020404030301010803" pitchFamily="18" charset="0"/>
              </a:rPr>
              <a:t>cap: net install </a:t>
            </a:r>
            <a:r>
              <a:rPr lang="en-US" sz="1600" dirty="0" err="1">
                <a:solidFill>
                  <a:schemeClr val="bg1"/>
                </a:solidFill>
                <a:highlight>
                  <a:srgbClr val="000000"/>
                </a:highlight>
                <a:latin typeface="Garamond" panose="02020404030301010803" pitchFamily="18" charset="0"/>
              </a:rPr>
              <a:t>github</a:t>
            </a:r>
            <a:r>
              <a:rPr lang="en-US" sz="1600" dirty="0">
                <a:solidFill>
                  <a:schemeClr val="bg1"/>
                </a:solidFill>
                <a:highlight>
                  <a:srgbClr val="000000"/>
                </a:highlight>
                <a:latin typeface="Garamond" panose="02020404030301010803" pitchFamily="18" charset="0"/>
              </a:rPr>
              <a:t>, from("https://haghish.github.io/</a:t>
            </a:r>
            <a:r>
              <a:rPr lang="en-US" sz="1600" dirty="0" err="1">
                <a:solidFill>
                  <a:schemeClr val="bg1"/>
                </a:solidFill>
                <a:highlight>
                  <a:srgbClr val="000000"/>
                </a:highlight>
                <a:latin typeface="Garamond" panose="02020404030301010803" pitchFamily="18" charset="0"/>
              </a:rPr>
              <a:t>github</a:t>
            </a:r>
            <a:r>
              <a:rPr lang="en-US" sz="1600" dirty="0">
                <a:solidFill>
                  <a:schemeClr val="bg1"/>
                </a:solidFill>
                <a:highlight>
                  <a:srgbClr val="000000"/>
                </a:highlight>
                <a:latin typeface="Garamond" panose="02020404030301010803" pitchFamily="18" charset="0"/>
              </a:rPr>
              <a:t>/")</a:t>
            </a:r>
          </a:p>
          <a:p>
            <a:pPr marL="546100" lvl="3">
              <a:spcBef>
                <a:spcPts val="600"/>
              </a:spcBef>
            </a:pPr>
            <a:r>
              <a:rPr lang="en-US" sz="1600" dirty="0" err="1">
                <a:solidFill>
                  <a:schemeClr val="bg1"/>
                </a:solidFill>
                <a:highlight>
                  <a:srgbClr val="000000"/>
                </a:highlight>
                <a:latin typeface="Garamond" panose="02020404030301010803" pitchFamily="18" charset="0"/>
              </a:rPr>
              <a:t>github</a:t>
            </a:r>
            <a:r>
              <a:rPr lang="en-US" sz="1600" dirty="0">
                <a:solidFill>
                  <a:schemeClr val="bg1"/>
                </a:solidFill>
                <a:highlight>
                  <a:srgbClr val="000000"/>
                </a:highlight>
                <a:latin typeface="Garamond" panose="02020404030301010803" pitchFamily="18" charset="0"/>
              </a:rPr>
              <a:t> install </a:t>
            </a:r>
            <a:r>
              <a:rPr lang="en-US" sz="1600" dirty="0" err="1">
                <a:solidFill>
                  <a:schemeClr val="bg1"/>
                </a:solidFill>
                <a:highlight>
                  <a:srgbClr val="000000"/>
                </a:highlight>
                <a:latin typeface="Garamond" panose="02020404030301010803" pitchFamily="18" charset="0"/>
              </a:rPr>
              <a:t>jpazvd</a:t>
            </a:r>
            <a:r>
              <a:rPr lang="en-US" sz="1600" dirty="0">
                <a:solidFill>
                  <a:schemeClr val="bg1"/>
                </a:solidFill>
                <a:highlight>
                  <a:srgbClr val="000000"/>
                </a:highlight>
                <a:latin typeface="Garamond" panose="02020404030301010803" pitchFamily="18" charset="0"/>
              </a:rPr>
              <a:t>/</a:t>
            </a:r>
            <a:r>
              <a:rPr lang="en-US" sz="1600" dirty="0" err="1">
                <a:solidFill>
                  <a:schemeClr val="bg1"/>
                </a:solidFill>
                <a:highlight>
                  <a:srgbClr val="000000"/>
                </a:highlight>
                <a:latin typeface="Garamond" panose="02020404030301010803" pitchFamily="18" charset="0"/>
              </a:rPr>
              <a:t>fhsae</a:t>
            </a:r>
            <a:endParaRPr lang="en-US" sz="1600" dirty="0">
              <a:solidFill>
                <a:schemeClr val="bg1"/>
              </a:solidFill>
              <a:highlight>
                <a:srgbClr val="000000"/>
              </a:highlight>
              <a:latin typeface="Garamond" panose="02020404030301010803" pitchFamily="18" charset="0"/>
            </a:endParaRPr>
          </a:p>
          <a:p>
            <a:pPr marL="546100" lvl="3" indent="0">
              <a:spcBef>
                <a:spcPts val="600"/>
              </a:spcBef>
              <a:buNone/>
            </a:pPr>
            <a:r>
              <a:rPr lang="en-US" sz="1600" dirty="0" err="1">
                <a:solidFill>
                  <a:schemeClr val="bg1"/>
                </a:solidFill>
                <a:highlight>
                  <a:srgbClr val="000000"/>
                </a:highlight>
                <a:latin typeface="Garamond" panose="02020404030301010803" pitchFamily="18" charset="0"/>
              </a:rPr>
              <a:t>github</a:t>
            </a:r>
            <a:r>
              <a:rPr lang="en-US" sz="1600" dirty="0">
                <a:solidFill>
                  <a:schemeClr val="bg1"/>
                </a:solidFill>
                <a:highlight>
                  <a:srgbClr val="000000"/>
                </a:highlight>
                <a:latin typeface="Garamond" panose="02020404030301010803" pitchFamily="18" charset="0"/>
              </a:rPr>
              <a:t> install </a:t>
            </a:r>
            <a:r>
              <a:rPr lang="en-US" sz="1600" dirty="0" err="1">
                <a:solidFill>
                  <a:schemeClr val="bg1"/>
                </a:solidFill>
                <a:highlight>
                  <a:srgbClr val="000000"/>
                </a:highlight>
                <a:latin typeface="Garamond" panose="02020404030301010803" pitchFamily="18" charset="0"/>
                <a:hlinkClick r:id="rId3">
                  <a:extLst>
                    <a:ext uri="{A12FA001-AC4F-418D-AE19-62706E023703}">
                      <ahyp:hlinkClr xmlns:ahyp="http://schemas.microsoft.com/office/drawing/2018/hyperlinkcolor" val="tx"/>
                    </a:ext>
                  </a:extLst>
                </a:hlinkClick>
              </a:rPr>
              <a:t>pcorralrodas</a:t>
            </a:r>
            <a:r>
              <a:rPr lang="en-US" sz="1600" dirty="0">
                <a:solidFill>
                  <a:schemeClr val="bg1"/>
                </a:solidFill>
                <a:highlight>
                  <a:srgbClr val="000000"/>
                </a:highlight>
                <a:latin typeface="Garamond" panose="02020404030301010803" pitchFamily="18" charset="0"/>
                <a:hlinkClick r:id="rId3">
                  <a:extLst>
                    <a:ext uri="{A12FA001-AC4F-418D-AE19-62706E023703}">
                      <ahyp:hlinkClr xmlns:ahyp="http://schemas.microsoft.com/office/drawing/2018/hyperlinkcolor" val="tx"/>
                    </a:ext>
                  </a:extLst>
                </a:hlinkClick>
              </a:rPr>
              <a:t>/</a:t>
            </a:r>
            <a:r>
              <a:rPr lang="en-US" sz="1600" dirty="0" err="1">
                <a:solidFill>
                  <a:schemeClr val="bg1"/>
                </a:solidFill>
                <a:highlight>
                  <a:srgbClr val="000000"/>
                </a:highlight>
                <a:latin typeface="Garamond" panose="02020404030301010803" pitchFamily="18" charset="0"/>
                <a:hlinkClick r:id="rId3">
                  <a:extLst>
                    <a:ext uri="{A12FA001-AC4F-418D-AE19-62706E023703}">
                      <ahyp:hlinkClr xmlns:ahyp="http://schemas.microsoft.com/office/drawing/2018/hyperlinkcolor" val="tx"/>
                    </a:ext>
                  </a:extLst>
                </a:hlinkClick>
              </a:rPr>
              <a:t>groupfunction</a:t>
            </a:r>
            <a:r>
              <a:rPr lang="en-US" sz="1600" dirty="0">
                <a:solidFill>
                  <a:schemeClr val="bg1"/>
                </a:solidFill>
                <a:highlight>
                  <a:srgbClr val="000000"/>
                </a:highlight>
                <a:latin typeface="Garamond" panose="02020404030301010803" pitchFamily="18" charset="0"/>
              </a:rPr>
              <a:t> </a:t>
            </a:r>
          </a:p>
          <a:p>
            <a:pPr marL="546100" lvl="3" indent="0">
              <a:spcBef>
                <a:spcPts val="600"/>
              </a:spcBef>
              <a:buNone/>
            </a:pPr>
            <a:r>
              <a:rPr lang="en-US" sz="1600" dirty="0" err="1">
                <a:solidFill>
                  <a:schemeClr val="bg1"/>
                </a:solidFill>
                <a:highlight>
                  <a:srgbClr val="000000"/>
                </a:highlight>
                <a:latin typeface="Garamond" panose="02020404030301010803" pitchFamily="18" charset="0"/>
                <a:hlinkClick r:id="rId4">
                  <a:extLst>
                    <a:ext uri="{A12FA001-AC4F-418D-AE19-62706E023703}">
                      <ahyp:hlinkClr xmlns:ahyp="http://schemas.microsoft.com/office/drawing/2018/hyperlinkcolor" val="tx"/>
                    </a:ext>
                  </a:extLst>
                </a:hlinkClick>
              </a:rPr>
              <a:t>github</a:t>
            </a:r>
            <a:r>
              <a:rPr lang="en-US" sz="1600" dirty="0">
                <a:solidFill>
                  <a:schemeClr val="bg1"/>
                </a:solidFill>
                <a:highlight>
                  <a:srgbClr val="000000"/>
                </a:highlight>
                <a:latin typeface="Garamond" panose="02020404030301010803" pitchFamily="18" charset="0"/>
                <a:hlinkClick r:id="rId4">
                  <a:extLst>
                    <a:ext uri="{A12FA001-AC4F-418D-AE19-62706E023703}">
                      <ahyp:hlinkClr xmlns:ahyp="http://schemas.microsoft.com/office/drawing/2018/hyperlinkcolor" val="tx"/>
                    </a:ext>
                  </a:extLst>
                </a:hlinkClick>
              </a:rPr>
              <a:t> install </a:t>
            </a:r>
            <a:r>
              <a:rPr lang="en-US" sz="1600" dirty="0" err="1">
                <a:solidFill>
                  <a:schemeClr val="bg1"/>
                </a:solidFill>
                <a:highlight>
                  <a:srgbClr val="000000"/>
                </a:highlight>
                <a:latin typeface="Garamond" panose="02020404030301010803" pitchFamily="18" charset="0"/>
                <a:hlinkClick r:id="rId4">
                  <a:extLst>
                    <a:ext uri="{A12FA001-AC4F-418D-AE19-62706E023703}">
                      <ahyp:hlinkClr xmlns:ahyp="http://schemas.microsoft.com/office/drawing/2018/hyperlinkcolor" val="tx"/>
                    </a:ext>
                  </a:extLst>
                </a:hlinkClick>
              </a:rPr>
              <a:t>pcorralrodas</a:t>
            </a:r>
            <a:r>
              <a:rPr lang="en-US" sz="1600" dirty="0">
                <a:solidFill>
                  <a:schemeClr val="bg1"/>
                </a:solidFill>
                <a:highlight>
                  <a:srgbClr val="000000"/>
                </a:highlight>
                <a:latin typeface="Garamond" panose="02020404030301010803" pitchFamily="18" charset="0"/>
                <a:hlinkClick r:id="rId4">
                  <a:extLst>
                    <a:ext uri="{A12FA001-AC4F-418D-AE19-62706E023703}">
                      <ahyp:hlinkClr xmlns:ahyp="http://schemas.microsoft.com/office/drawing/2018/hyperlinkcolor" val="tx"/>
                    </a:ext>
                  </a:extLst>
                </a:hlinkClick>
              </a:rPr>
              <a:t>/sp_groupfunction</a:t>
            </a:r>
            <a:endParaRPr lang="en-US" sz="1600" dirty="0">
              <a:solidFill>
                <a:schemeClr val="bg1"/>
              </a:solidFill>
              <a:highlight>
                <a:srgbClr val="000000"/>
              </a:highlight>
              <a:latin typeface="Garamond" panose="02020404030301010803" pitchFamily="18" charset="0"/>
            </a:endParaRPr>
          </a:p>
          <a:p>
            <a:pPr marL="546100" lvl="3" indent="0">
              <a:spcBef>
                <a:spcPts val="600"/>
              </a:spcBef>
              <a:buNone/>
            </a:pPr>
            <a:r>
              <a:rPr lang="en-US" sz="1600" dirty="0">
                <a:solidFill>
                  <a:schemeClr val="tx1"/>
                </a:solidFill>
                <a:latin typeface="Garamond" panose="02020404030301010803" pitchFamily="18" charset="0"/>
              </a:rPr>
              <a:t>We will be following the Guidelines to SAE for poverty mapping: </a:t>
            </a:r>
            <a:r>
              <a:rPr lang="es-MX" sz="16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Corral, P., Molina, I., Cojocaru, A., and Segovia, S. (2022). </a:t>
            </a:r>
            <a:r>
              <a:rPr lang="en-US" sz="1600" b="1"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Guidelines to small area estimation for poverty mapping. </a:t>
            </a:r>
            <a:r>
              <a:rPr lang="en-US" sz="16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The World Bank, Washington, DC. </a:t>
            </a:r>
            <a:r>
              <a:rPr lang="en-US" sz="1600" u="sng" dirty="0">
                <a:solidFill>
                  <a:srgbClr val="0563C1"/>
                </a:solidFill>
                <a:effectLst/>
                <a:latin typeface="Garamond" panose="02020404030301010803" pitchFamily="18" charset="0"/>
                <a:ea typeface="Calibri" panose="020F0502020204030204" pitchFamily="34" charset="0"/>
                <a:cs typeface="Times New Roman" panose="02020603050405020304" pitchFamily="18" charset="0"/>
                <a:hlinkClick r:id="rId5"/>
              </a:rPr>
              <a:t>http://hdl.handle.net/10986/37728</a:t>
            </a:r>
            <a:endParaRPr lang="en-US" sz="1600" u="sng" dirty="0">
              <a:solidFill>
                <a:srgbClr val="0563C1"/>
              </a:solidFill>
              <a:effectLst/>
              <a:latin typeface="Garamond" panose="02020404030301010803" pitchFamily="18" charset="0"/>
              <a:ea typeface="Calibri" panose="020F0502020204030204" pitchFamily="34" charset="0"/>
              <a:cs typeface="Times New Roman" panose="02020603050405020304" pitchFamily="18" charset="0"/>
            </a:endParaRPr>
          </a:p>
          <a:p>
            <a:pPr marL="1174750" lvl="4" indent="-171450">
              <a:spcBef>
                <a:spcPts val="600"/>
              </a:spcBef>
              <a:buFont typeface="Arial" panose="020B0604020202020204" pitchFamily="34" charset="0"/>
              <a:buChar char="•"/>
            </a:pPr>
            <a:r>
              <a:rPr lang="en-US" sz="1600" dirty="0">
                <a:solidFill>
                  <a:schemeClr val="tx2">
                    <a:lumMod val="95000"/>
                    <a:lumOff val="5000"/>
                  </a:schemeClr>
                </a:solidFill>
                <a:latin typeface="Garamond" panose="02020404030301010803" pitchFamily="18" charset="0"/>
                <a:ea typeface="Calibri" panose="020F0502020204030204" pitchFamily="34" charset="0"/>
                <a:cs typeface="Times New Roman" panose="02020603050405020304" pitchFamily="18" charset="0"/>
              </a:rPr>
              <a:t>We will be following the material from Chapter 3 and Chapter 5</a:t>
            </a:r>
          </a:p>
          <a:p>
            <a:pPr marL="546100" lvl="3" indent="0">
              <a:spcBef>
                <a:spcPts val="600"/>
              </a:spcBef>
              <a:buNone/>
            </a:pPr>
            <a:endParaRPr lang="en-US" sz="1200" u="sng" dirty="0">
              <a:solidFill>
                <a:srgbClr val="0563C1"/>
              </a:solidFill>
              <a:effectLst/>
              <a:latin typeface="Garamond" panose="020204040303010108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8640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Data requirements</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8</a:t>
            </a:fld>
            <a:endParaRPr lang="en-US" dirty="0">
              <a:solidFill>
                <a:srgbClr val="000000">
                  <a:lumMod val="65000"/>
                  <a:lumOff val="35000"/>
                </a:srgbClr>
              </a:solidFill>
            </a:endParaRPr>
          </a:p>
        </p:txBody>
      </p:sp>
      <p:sp>
        <p:nvSpPr>
          <p:cNvPr id="14" name="TextBox 13">
            <a:extLst>
              <a:ext uri="{FF2B5EF4-FFF2-40B4-BE49-F238E27FC236}">
                <a16:creationId xmlns:a16="http://schemas.microsoft.com/office/drawing/2014/main" id="{56ADED0B-5404-A3E1-D6FA-DE7A7D4F71AD}"/>
              </a:ext>
            </a:extLst>
          </p:cNvPr>
          <p:cNvSpPr txBox="1"/>
          <p:nvPr/>
        </p:nvSpPr>
        <p:spPr>
          <a:xfrm>
            <a:off x="332366" y="1424477"/>
            <a:ext cx="10748813" cy="4009046"/>
          </a:xfrm>
          <a:prstGeom prst="rect">
            <a:avLst/>
          </a:prstGeom>
          <a:noFill/>
        </p:spPr>
        <p:txBody>
          <a:bodyPr wrap="square" rtlCol="0">
            <a:spAutoFit/>
          </a:bodyPr>
          <a:lstStyle/>
          <a:p>
            <a:pPr marL="342900" marR="0" indent="-342900">
              <a:spcBef>
                <a:spcPts val="0"/>
              </a:spcBef>
              <a:spcAft>
                <a:spcPts val="0"/>
              </a:spcAft>
              <a:buFont typeface="+mj-lt"/>
              <a:buAutoNum type="arabicPeriod"/>
            </a:pPr>
            <a:r>
              <a:rPr lang="en-US" b="1" dirty="0">
                <a:effectLst/>
                <a:latin typeface="Garamond" panose="02020404030301010803" pitchFamily="18" charset="0"/>
                <a:ea typeface="Calibri" panose="020F0502020204030204" pitchFamily="34" charset="0"/>
              </a:rPr>
              <a:t>Direct estimates</a:t>
            </a:r>
            <a:r>
              <a:rPr lang="en-US" dirty="0">
                <a:effectLst/>
                <a:latin typeface="Garamond" panose="02020404030301010803" pitchFamily="18" charset="0"/>
                <a:ea typeface="Calibri" panose="020F0502020204030204" pitchFamily="34" charset="0"/>
              </a:rPr>
              <a:t> of indicators of interest and its sampling variance for the areas considered (from the survey).</a:t>
            </a:r>
          </a:p>
          <a:p>
            <a:pPr marL="742950" lvl="1" indent="-285750">
              <a:lnSpc>
                <a:spcPct val="107000"/>
              </a:lnSpc>
              <a:buFont typeface="Arial" panose="020B0604020202020204" pitchFamily="34" charset="0"/>
              <a:buChar char="•"/>
            </a:pPr>
            <a:r>
              <a:rPr lang="en-US" dirty="0">
                <a:latin typeface="Garamond" panose="02020404030301010803" pitchFamily="18" charset="0"/>
              </a:rPr>
              <a:t>GLSS-7: 14,009 households, nationally and regionally representative</a:t>
            </a:r>
          </a:p>
          <a:p>
            <a:pPr marL="742950" lvl="1" indent="-285750">
              <a:lnSpc>
                <a:spcPct val="107000"/>
              </a:lnSpc>
              <a:buFont typeface="Arial" panose="020B0604020202020204" pitchFamily="34" charset="0"/>
              <a:buChar char="•"/>
            </a:pPr>
            <a:r>
              <a:rPr lang="en-US"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rPr>
              <a:t>We will need poverty estimates at the district level derived from GLSS7</a:t>
            </a:r>
          </a:p>
          <a:p>
            <a:pPr marL="742950" lvl="1" indent="-285750">
              <a:buFont typeface="Arial" panose="020B0604020202020204" pitchFamily="34" charset="0"/>
              <a:buChar char="•"/>
            </a:pPr>
            <a:r>
              <a:rPr lang="en-US" sz="1800" dirty="0">
                <a:latin typeface="Garamond" panose="02020404030301010803" pitchFamily="18" charset="0"/>
              </a:rPr>
              <a:t>National poverty rate in GLSS7: 23.4%</a:t>
            </a:r>
          </a:p>
          <a:p>
            <a:pPr marL="742950" lvl="1" indent="-285750">
              <a:buFont typeface="Arial" panose="020B0604020202020204" pitchFamily="34" charset="0"/>
              <a:buChar char="•"/>
            </a:pPr>
            <a:r>
              <a:rPr lang="en-US" dirty="0">
                <a:effectLst/>
                <a:latin typeface="Garamond" panose="02020404030301010803" pitchFamily="18" charset="0"/>
                <a:ea typeface="Calibri" panose="020F0502020204030204" pitchFamily="34" charset="0"/>
              </a:rPr>
              <a:t>Representative at the national and regional level</a:t>
            </a:r>
          </a:p>
          <a:p>
            <a:pPr marL="742950" lvl="1" indent="-285750">
              <a:buFont typeface="Arial" panose="020B0604020202020204" pitchFamily="34" charset="0"/>
              <a:buChar char="•"/>
            </a:pPr>
            <a:r>
              <a:rPr lang="en-US" dirty="0">
                <a:latin typeface="Garamond" panose="02020404030301010803" pitchFamily="18" charset="0"/>
                <a:ea typeface="Calibri" panose="020F0502020204030204" pitchFamily="34" charset="0"/>
              </a:rPr>
              <a:t>We need to know the survey sample structure</a:t>
            </a:r>
            <a:endParaRPr lang="en-US" dirty="0">
              <a:effectLst/>
              <a:latin typeface="Garamond" panose="02020404030301010803" pitchFamily="18" charset="0"/>
              <a:ea typeface="Calibri" panose="020F0502020204030204" pitchFamily="34" charset="0"/>
            </a:endParaRPr>
          </a:p>
          <a:p>
            <a:pPr lvl="1"/>
            <a:endParaRPr lang="en-US" dirty="0">
              <a:effectLst/>
              <a:latin typeface="Garamond" panose="02020404030301010803" pitchFamily="18" charset="0"/>
              <a:ea typeface="Calibri" panose="020F0502020204030204" pitchFamily="34" charset="0"/>
            </a:endParaRPr>
          </a:p>
          <a:p>
            <a:pPr marL="342900" marR="0" indent="-342900">
              <a:spcBef>
                <a:spcPts val="0"/>
              </a:spcBef>
              <a:spcAft>
                <a:spcPts val="0"/>
              </a:spcAft>
              <a:buFont typeface="+mj-lt"/>
              <a:buAutoNum type="arabicPeriod"/>
            </a:pPr>
            <a:r>
              <a:rPr lang="en-US" b="1" dirty="0">
                <a:effectLst/>
                <a:latin typeface="Garamond" panose="02020404030301010803" pitchFamily="18" charset="0"/>
                <a:ea typeface="Calibri" panose="020F0502020204030204" pitchFamily="34" charset="0"/>
              </a:rPr>
              <a:t>Aggregate data</a:t>
            </a:r>
            <a:r>
              <a:rPr lang="en-US" dirty="0">
                <a:effectLst/>
                <a:latin typeface="Garamond" panose="02020404030301010803" pitchFamily="18" charset="0"/>
                <a:ea typeface="Calibri" panose="020F0502020204030204" pitchFamily="34" charset="0"/>
              </a:rPr>
              <a:t> at the area level of all covariates at hand</a:t>
            </a:r>
          </a:p>
          <a:p>
            <a:pPr marL="742950" lvl="1" indent="-285750">
              <a:buFont typeface="Arial" panose="020B0604020202020204" pitchFamily="34" charset="0"/>
              <a:buChar char="•"/>
            </a:pPr>
            <a:r>
              <a:rPr lang="en-US" b="0" i="0" dirty="0">
                <a:solidFill>
                  <a:srgbClr val="374151"/>
                </a:solidFill>
                <a:effectLst/>
                <a:latin typeface="Garamond" panose="02020404030301010803" pitchFamily="18" charset="0"/>
              </a:rPr>
              <a:t>2010 Population and Housing Census. </a:t>
            </a:r>
          </a:p>
          <a:p>
            <a:pPr marL="742950" lvl="1" indent="-285750">
              <a:buFont typeface="Arial" panose="020B0604020202020204" pitchFamily="34" charset="0"/>
              <a:buChar char="•"/>
            </a:pPr>
            <a:r>
              <a:rPr lang="en-US"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rPr>
              <a:t>District level aggregates from the 2010 census. (we will only require census aggregates, so no need for access to micro data) </a:t>
            </a:r>
          </a:p>
          <a:p>
            <a:pPr marL="342900" marR="0" indent="-342900">
              <a:spcBef>
                <a:spcPts val="0"/>
              </a:spcBef>
              <a:spcAft>
                <a:spcPts val="0"/>
              </a:spcAft>
              <a:buFont typeface="+mj-lt"/>
              <a:buAutoNum type="arabicPeriod"/>
            </a:pPr>
            <a:endParaRPr lang="en-US" dirty="0">
              <a:effectLst/>
              <a:latin typeface="Garamond" panose="02020404030301010803" pitchFamily="18" charset="0"/>
              <a:ea typeface="Calibri" panose="020F0502020204030204" pitchFamily="34" charset="0"/>
            </a:endParaRPr>
          </a:p>
          <a:p>
            <a:pPr marR="0">
              <a:spcBef>
                <a:spcPts val="0"/>
              </a:spcBef>
              <a:spcAft>
                <a:spcPts val="0"/>
              </a:spcAft>
            </a:pPr>
            <a:r>
              <a:rPr lang="en-US" dirty="0">
                <a:effectLst/>
                <a:latin typeface="Garamond" panose="02020404030301010803" pitchFamily="18" charset="0"/>
                <a:ea typeface="Calibri" panose="020F0502020204030204" pitchFamily="34" charset="0"/>
              </a:rPr>
              <a:t>3.     Additionally, we need a </a:t>
            </a:r>
            <a:r>
              <a:rPr lang="en-US" b="1" dirty="0">
                <a:effectLst/>
                <a:latin typeface="Garamond" panose="02020404030301010803" pitchFamily="18" charset="0"/>
                <a:ea typeface="Calibri" panose="020F0502020204030204" pitchFamily="34" charset="0"/>
              </a:rPr>
              <a:t>location variable </a:t>
            </a:r>
            <a:r>
              <a:rPr lang="en-US" dirty="0">
                <a:effectLst/>
                <a:latin typeface="Garamond" panose="02020404030301010803" pitchFamily="18" charset="0"/>
                <a:ea typeface="Calibri" panose="020F0502020204030204" pitchFamily="34" charset="0"/>
              </a:rPr>
              <a:t>to link the census (or any other auxiliar data) and survey at that level.</a:t>
            </a:r>
          </a:p>
          <a:p>
            <a:pPr marR="0">
              <a:spcBef>
                <a:spcPts val="0"/>
              </a:spcBef>
              <a:spcAft>
                <a:spcPts val="0"/>
              </a:spcAft>
            </a:pPr>
            <a:r>
              <a:rPr lang="en-US" dirty="0">
                <a:effectLst/>
                <a:latin typeface="Garamond" panose="02020404030301010803" pitchFamily="18" charset="0"/>
                <a:ea typeface="Calibri" panose="020F0502020204030204" pitchFamily="34" charset="0"/>
                <a:sym typeface="Wingdings" panose="05000000000000000000" pitchFamily="2" charset="2"/>
              </a:rPr>
              <a:t>	 We make sure both data sets are linkable at the district level. </a:t>
            </a:r>
            <a:endParaRPr lang="en-US" dirty="0">
              <a:effectLst/>
              <a:latin typeface="Garamond" panose="02020404030301010803" pitchFamily="18" charset="0"/>
              <a:ea typeface="Calibri" panose="020F0502020204030204" pitchFamily="34" charset="0"/>
            </a:endParaRPr>
          </a:p>
        </p:txBody>
      </p:sp>
      <p:sp>
        <p:nvSpPr>
          <p:cNvPr id="4" name="TextBox 3">
            <a:extLst>
              <a:ext uri="{FF2B5EF4-FFF2-40B4-BE49-F238E27FC236}">
                <a16:creationId xmlns:a16="http://schemas.microsoft.com/office/drawing/2014/main" id="{D952275D-A8DA-2C0A-1E27-171E48805AB8}"/>
              </a:ext>
            </a:extLst>
          </p:cNvPr>
          <p:cNvSpPr txBox="1"/>
          <p:nvPr/>
        </p:nvSpPr>
        <p:spPr>
          <a:xfrm>
            <a:off x="1017635" y="5630387"/>
            <a:ext cx="9603473" cy="338554"/>
          </a:xfrm>
          <a:prstGeom prst="rect">
            <a:avLst/>
          </a:prstGeom>
          <a:solidFill>
            <a:schemeClr val="bg1">
              <a:lumMod val="85000"/>
            </a:schemeClr>
          </a:solidFill>
        </p:spPr>
        <p:txBody>
          <a:bodyPr wrap="square">
            <a:spAutoFit/>
          </a:bodyPr>
          <a:lstStyle/>
          <a:p>
            <a:pPr marL="546100" lvl="3" indent="0">
              <a:spcBef>
                <a:spcPts val="600"/>
              </a:spcBef>
              <a:buNone/>
            </a:pPr>
            <a:r>
              <a:rPr lang="en-US" sz="1600" dirty="0">
                <a:solidFill>
                  <a:schemeClr val="tx1"/>
                </a:solidFill>
                <a:latin typeface="Garamond" panose="02020404030301010803" pitchFamily="18" charset="0"/>
              </a:rPr>
              <a:t>Open following do-file:  </a:t>
            </a:r>
            <a:r>
              <a:rPr lang="en-US" sz="1600" b="1" dirty="0">
                <a:solidFill>
                  <a:schemeClr val="tx1"/>
                </a:solidFill>
                <a:latin typeface="Garamond" panose="02020404030301010803" pitchFamily="18" charset="0"/>
              </a:rPr>
              <a:t>~01.dofiles/FayHerriot/1.SVY_prep.do</a:t>
            </a:r>
          </a:p>
        </p:txBody>
      </p:sp>
    </p:spTree>
    <p:extLst>
      <p:ext uri="{BB962C8B-B14F-4D97-AF65-F5344CB8AC3E}">
        <p14:creationId xmlns:p14="http://schemas.microsoft.com/office/powerpoint/2010/main" val="147745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r>
              <a:rPr lang="en-US" sz="2800" b="1" dirty="0">
                <a:latin typeface="Garamond" panose="02020404030301010803" pitchFamily="18" charset="0"/>
              </a:rPr>
            </a:br>
            <a:r>
              <a:rPr lang="en-US" sz="2800" b="1" dirty="0">
                <a:latin typeface="Garamond" panose="02020404030301010803" pitchFamily="18" charset="0"/>
              </a:rPr>
              <a:t>Assumed model: Fay-Herriot – set-up</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D7047E2-9835-830D-55E6-A2452658BC93}"/>
                  </a:ext>
                </a:extLst>
              </p:cNvPr>
              <p:cNvSpPr txBox="1"/>
              <p:nvPr/>
            </p:nvSpPr>
            <p:spPr>
              <a:xfrm>
                <a:off x="271089" y="1305508"/>
                <a:ext cx="11282705" cy="5415970"/>
              </a:xfrm>
              <a:prstGeom prst="rect">
                <a:avLst/>
              </a:prstGeom>
              <a:noFill/>
            </p:spPr>
            <p:txBody>
              <a:bodyPr wrap="square">
                <a:spAutoFit/>
              </a:bodyPr>
              <a:lstStyle/>
              <a:p>
                <a:pPr marR="0" algn="just">
                  <a:lnSpc>
                    <a:spcPct val="115000"/>
                  </a:lnSpc>
                  <a:spcBef>
                    <a:spcPts val="0"/>
                  </a:spcBef>
                  <a:spcAft>
                    <a:spcPts val="800"/>
                  </a:spcAft>
                </a:pPr>
                <a:r>
                  <a:rPr lang="en-US" u="sng" dirty="0">
                    <a:latin typeface="Garamond" panose="02020404030301010803" pitchFamily="18" charset="0"/>
                    <a:ea typeface="Calibri" panose="020F0502020204030204" pitchFamily="34" charset="0"/>
                    <a:cs typeface="Times New Roman" panose="02020603050405020304" pitchFamily="18" charset="0"/>
                  </a:rPr>
                  <a:t>F</a:t>
                </a:r>
                <a:r>
                  <a:rPr lang="en-US" sz="1800" u="sng" dirty="0">
                    <a:effectLst/>
                    <a:latin typeface="Garamond" panose="02020404030301010803" pitchFamily="18" charset="0"/>
                    <a:ea typeface="Calibri" panose="020F0502020204030204" pitchFamily="34" charset="0"/>
                    <a:cs typeface="Times New Roman" panose="02020603050405020304" pitchFamily="18" charset="0"/>
                  </a:rPr>
                  <a:t>irst stage </a:t>
                </a:r>
                <a:r>
                  <a:rPr lang="en-US" sz="1800" dirty="0">
                    <a:effectLst/>
                    <a:latin typeface="Garamond" panose="02020404030301010803" pitchFamily="18" charset="0"/>
                    <a:ea typeface="Calibri" panose="020F0502020204030204" pitchFamily="34" charset="0"/>
                    <a:cs typeface="Times New Roman" panose="02020603050405020304" pitchFamily="18" charset="0"/>
                  </a:rPr>
                  <a:t>assumes that the </a:t>
                </a:r>
                <a:r>
                  <a:rPr lang="en-US" sz="1800" i="1" dirty="0">
                    <a:effectLst/>
                    <a:latin typeface="Garamond" panose="02020404030301010803" pitchFamily="18" charset="0"/>
                    <a:ea typeface="Calibri" panose="020F0502020204030204" pitchFamily="34" charset="0"/>
                    <a:cs typeface="Times New Roman" panose="02020603050405020304" pitchFamily="18" charset="0"/>
                  </a:rPr>
                  <a:t>true </a:t>
                </a:r>
                <a:r>
                  <a:rPr lang="en-US" sz="1800" dirty="0">
                    <a:effectLst/>
                    <a:latin typeface="Garamond" panose="02020404030301010803" pitchFamily="18" charset="0"/>
                    <a:ea typeface="Calibri" panose="020F0502020204030204" pitchFamily="34" charset="0"/>
                    <a:cs typeface="Times New Roman" panose="02020603050405020304" pitchFamily="18" charset="0"/>
                  </a:rPr>
                  <a:t>district level poverty rate, </a:t>
                </a: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𝒚</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for all districts </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𝑫</m:t>
                    </m:r>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a:t>
                </a:r>
                <a:r>
                  <a:rPr lang="en-US" sz="1800" b="1" dirty="0">
                    <a:effectLst/>
                    <a:latin typeface="Garamond" panose="02020404030301010803" pitchFamily="18" charset="0"/>
                    <a:ea typeface="Calibri" panose="020F0502020204030204" pitchFamily="34" charset="0"/>
                    <a:cs typeface="Times New Roman" panose="02020603050405020304" pitchFamily="18" charset="0"/>
                  </a:rPr>
                  <a:t> </a:t>
                </a:r>
                <a:r>
                  <a:rPr lang="en-US" sz="1800" dirty="0">
                    <a:effectLst/>
                    <a:latin typeface="Garamond" panose="02020404030301010803" pitchFamily="18" charset="0"/>
                    <a:ea typeface="Calibri" panose="020F0502020204030204" pitchFamily="34" charset="0"/>
                    <a:cs typeface="Times New Roman" panose="02020603050405020304" pitchFamily="18" charset="0"/>
                  </a:rPr>
                  <a:t>is linearly related to a set of district level covariates, </a:t>
                </a: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through the following linking model:</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pPr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𝒚</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b="1" i="1">
                          <a:effectLst/>
                          <a:latin typeface="Cambria Math" panose="02040503050406030204" pitchFamily="18" charset="0"/>
                          <a:ea typeface="Calibri" panose="020F0502020204030204" pitchFamily="34" charset="0"/>
                          <a:cs typeface="Times New Roman" panose="02020603050405020304" pitchFamily="18" charset="0"/>
                        </a:rPr>
                        <m:t>𝜷</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𝒖</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b="1" dirty="0">
                  <a:effectLst/>
                  <a:latin typeface="Garamond" panose="02020404030301010803"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Times New Roman" panose="02020603050405020304" pitchFamily="18" charset="0"/>
                    <a:cs typeface="Times New Roman" panose="02020603050405020304" pitchFamily="18" charset="0"/>
                  </a:rPr>
                  <a:t>R</a:t>
                </a:r>
                <a:r>
                  <a:rPr lang="en-US" dirty="0">
                    <a:effectLst/>
                    <a:latin typeface="Garamond" panose="02020404030301010803" pitchFamily="18" charset="0"/>
                    <a:ea typeface="Times New Roman" panose="02020603050405020304" pitchFamily="18" charset="0"/>
                    <a:cs typeface="Times New Roman" panose="02020603050405020304" pitchFamily="18" charset="0"/>
                  </a:rPr>
                  <a:t>andom errors (area effects) and represent unexplained heterogeneity between areas</a:t>
                </a:r>
                <a:r>
                  <a:rPr lang="en-US" dirty="0">
                    <a:latin typeface="Garamond" panose="02020404030301010803" pitchFamily="18" charset="0"/>
                    <a:ea typeface="Times New Roman" panose="02020603050405020304" pitchFamily="18" charset="0"/>
                    <a:cs typeface="Times New Roman" panose="02020603050405020304" pitchFamily="18" charset="0"/>
                  </a:rPr>
                  <a:t>, </a:t>
                </a:r>
                <a:r>
                  <a:rPr lang="en-US" dirty="0">
                    <a:effectLst/>
                    <a:latin typeface="Garamond" panose="02020404030301010803" pitchFamily="18" charset="0"/>
                    <a:ea typeface="Times New Roman" panose="02020603050405020304" pitchFamily="18" charset="0"/>
                    <a:cs typeface="Times New Roman" panose="02020603050405020304" pitchFamily="18" charset="0"/>
                  </a:rPr>
                  <a:t>assumed to have a zero mean and constant variance, </a:t>
                </a:r>
                <a14:m>
                  <m:oMath xmlns:m="http://schemas.openxmlformats.org/officeDocument/2006/math">
                    <m:sSubSup>
                      <m:sSubSupPr>
                        <m:ctrlPr>
                          <a:rPr lang="en-US"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b="1" i="1">
                            <a:effectLst/>
                            <a:latin typeface="Cambria Math" panose="02040503050406030204" pitchFamily="18" charset="0"/>
                            <a:ea typeface="Times New Roman" panose="02020603050405020304" pitchFamily="18" charset="0"/>
                            <a:cs typeface="Times New Roman" panose="02020603050405020304" pitchFamily="18" charset="0"/>
                          </a:rPr>
                          <m:t>𝝈</m:t>
                        </m:r>
                      </m:e>
                      <m: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𝒖</m:t>
                        </m:r>
                      </m:sub>
                      <m:sup>
                        <m:r>
                          <a:rPr lang="en-US"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US"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b="1" dirty="0">
                    <a:effectLst/>
                    <a:latin typeface="Garamond" panose="02020404030301010803" pitchFamily="18" charset="0"/>
                    <a:ea typeface="Times New Roman" panose="02020603050405020304" pitchFamily="18" charset="0"/>
                    <a:cs typeface="Times New Roman" panose="02020603050405020304" pitchFamily="18" charset="0"/>
                  </a:rPr>
                  <a:t> </a:t>
                </a:r>
              </a:p>
              <a:p>
                <a:pPr marL="742950" lvl="1" indent="-285750" algn="just">
                  <a:lnSpc>
                    <a:spcPct val="115000"/>
                  </a:lnSpc>
                  <a:spcAft>
                    <a:spcPts val="800"/>
                  </a:spcAft>
                  <a:buFont typeface="Arial" panose="020B0604020202020204" pitchFamily="34" charset="0"/>
                  <a:buChar char="•"/>
                </a:pPr>
                <a:r>
                  <a:rPr lang="en-US" dirty="0">
                    <a:effectLst/>
                    <a:latin typeface="Garamond" panose="02020404030301010803" pitchFamily="18" charset="0"/>
                    <a:ea typeface="Times New Roman" panose="02020603050405020304" pitchFamily="18" charset="0"/>
                    <a:cs typeface="Times New Roman" panose="02020603050405020304" pitchFamily="18" charset="0"/>
                  </a:rPr>
                  <a:t>The model presented here cannot be fit since the </a:t>
                </a:r>
                <a:r>
                  <a:rPr lang="en-US" i="1" dirty="0">
                    <a:effectLst/>
                    <a:latin typeface="Garamond" panose="02020404030301010803" pitchFamily="18" charset="0"/>
                    <a:ea typeface="Times New Roman" panose="02020603050405020304" pitchFamily="18" charset="0"/>
                    <a:cs typeface="Times New Roman" panose="02020603050405020304" pitchFamily="18" charset="0"/>
                  </a:rPr>
                  <a:t>true </a:t>
                </a:r>
                <a:r>
                  <a:rPr lang="en-US" dirty="0">
                    <a:effectLst/>
                    <a:latin typeface="Garamond" panose="02020404030301010803" pitchFamily="18" charset="0"/>
                    <a:ea typeface="Times New Roman" panose="02020603050405020304" pitchFamily="18" charset="0"/>
                    <a:cs typeface="Times New Roman" panose="02020603050405020304" pitchFamily="18" charset="0"/>
                  </a:rPr>
                  <a:t>district level poverty estimates are unobserved and instead what is observed are the survey based direct estimates of poverty at the district level,  </a:t>
                </a:r>
                <a14:m>
                  <m:oMath xmlns:m="http://schemas.openxmlformats.org/officeDocument/2006/math">
                    <m:sSubSup>
                      <m:sSubSupPr>
                        <m:ctrlPr>
                          <a:rPr lang="en-US"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b="1" i="1">
                            <a:effectLst/>
                            <a:latin typeface="Cambria Math" panose="02040503050406030204" pitchFamily="18" charset="0"/>
                            <a:ea typeface="Times New Roman" panose="02020603050405020304" pitchFamily="18" charset="0"/>
                            <a:cs typeface="Times New Roman" panose="02020603050405020304" pitchFamily="18" charset="0"/>
                          </a:rPr>
                          <m:t>𝒅𝒊𝒓</m:t>
                        </m:r>
                      </m:sup>
                    </m:sSubSup>
                  </m:oMath>
                </a14:m>
                <a:r>
                  <a:rPr lang="en-US" b="1" dirty="0">
                    <a:effectLst/>
                    <a:latin typeface="Garamond" panose="02020404030301010803" pitchFamily="18" charset="0"/>
                    <a:ea typeface="Times New Roman" panose="02020603050405020304" pitchFamily="18" charset="0"/>
                    <a:cs typeface="Times New Roman" panose="02020603050405020304" pitchFamily="18" charset="0"/>
                  </a:rPr>
                  <a:t>. </a:t>
                </a:r>
              </a:p>
              <a:p>
                <a:pPr marL="742950" lvl="1" indent="-285750" algn="just">
                  <a:lnSpc>
                    <a:spcPct val="115000"/>
                  </a:lnSpc>
                  <a:spcAft>
                    <a:spcPts val="800"/>
                  </a:spcAft>
                  <a:buFont typeface="Arial" panose="020B0604020202020204" pitchFamily="34" charset="0"/>
                  <a:buChar char="•"/>
                </a:pPr>
                <a:r>
                  <a:rPr lang="en-US" dirty="0">
                    <a:effectLst/>
                    <a:latin typeface="Garamond" panose="02020404030301010803" pitchFamily="18" charset="0"/>
                    <a:ea typeface="Times New Roman" panose="02020603050405020304" pitchFamily="18" charset="0"/>
                    <a:cs typeface="Times New Roman" panose="02020603050405020304" pitchFamily="18" charset="0"/>
                  </a:rPr>
                  <a:t>The GLSS7 is representative at the regional level, and while estimates at the district level are possible these are quite noisy due to small sample sizes. </a:t>
                </a:r>
                <a:r>
                  <a:rPr lang="en-US" dirty="0">
                    <a:latin typeface="Garamond" panose="02020404030301010803" pitchFamily="18" charset="0"/>
                    <a:ea typeface="Times New Roman" panose="02020603050405020304" pitchFamily="18" charset="0"/>
                    <a:cs typeface="Times New Roman" panose="02020603050405020304" pitchFamily="18" charset="0"/>
                  </a:rPr>
                  <a:t> </a:t>
                </a:r>
                <a:r>
                  <a:rPr lang="en-US" dirty="0">
                    <a:effectLst/>
                    <a:latin typeface="Garamond" panose="02020404030301010803" pitchFamily="18" charset="0"/>
                    <a:ea typeface="Times New Roman" panose="02020603050405020304" pitchFamily="18" charset="0"/>
                    <a:cs typeface="Times New Roman" panose="02020603050405020304" pitchFamily="18" charset="0"/>
                  </a:rPr>
                  <a:t>However, despite being noisy, direct estimates are mostly unbiased. </a:t>
                </a:r>
              </a:p>
              <a:p>
                <a:pPr marR="0" algn="just">
                  <a:lnSpc>
                    <a:spcPct val="115000"/>
                  </a:lnSpc>
                  <a:spcBef>
                    <a:spcPts val="0"/>
                  </a:spcBef>
                  <a:spcAft>
                    <a:spcPts val="800"/>
                  </a:spcAft>
                </a:pPr>
                <a:r>
                  <a:rPr lang="en-US" dirty="0">
                    <a:latin typeface="Garamond" panose="02020404030301010803"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b="0" i="1" smtClean="0">
                        <a:latin typeface="Cambria Math" panose="02040503050406030204" pitchFamily="18" charset="0"/>
                        <a:ea typeface="Times New Roman" panose="02020603050405020304" pitchFamily="18" charset="0"/>
                        <a:cs typeface="Times New Roman" panose="02020603050405020304" pitchFamily="18" charset="0"/>
                      </a:rPr>
                      <m:t>𝐸</m:t>
                    </m:r>
                    <m:d>
                      <m:dPr>
                        <m:ctrlPr>
                          <a:rPr lang="en-US" b="0" i="1" smtClean="0">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b="0" i="1" smtClean="0">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b="0" i="1" smtClean="0">
                                    <a:latin typeface="Cambria Math" panose="02040503050406030204" pitchFamily="18" charset="0"/>
                                    <a:ea typeface="Times New Roman" panose="02020603050405020304" pitchFamily="18" charset="0"/>
                                    <a:cs typeface="Times New Roman" panose="02020603050405020304" pitchFamily="18" charset="0"/>
                                  </a:rPr>
                                </m:ctrlPr>
                              </m:accPr>
                              <m:e>
                                <m:r>
                                  <a:rPr lang="en-US" b="0" i="1" smtClean="0">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𝑑</m:t>
                            </m:r>
                          </m:sub>
                          <m:sup>
                            <m:r>
                              <a:rPr lang="en-US" b="0" i="1" smtClean="0">
                                <a:latin typeface="Cambria Math" panose="02040503050406030204" pitchFamily="18" charset="0"/>
                                <a:ea typeface="Times New Roman" panose="02020603050405020304" pitchFamily="18" charset="0"/>
                                <a:cs typeface="Times New Roman" panose="02020603050405020304" pitchFamily="18" charset="0"/>
                              </a:rPr>
                              <m:t>𝑑𝑖𝑟</m:t>
                            </m:r>
                          </m:sup>
                        </m:sSubSup>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b="0" i="1" smtClean="0">
                                <a:latin typeface="Cambria Math" panose="02040503050406030204" pitchFamily="18" charset="0"/>
                                <a:ea typeface="Times New Roman" panose="02020603050405020304" pitchFamily="18" charset="0"/>
                                <a:cs typeface="Times New Roman" panose="02020603050405020304" pitchFamily="18" charset="0"/>
                              </a:rPr>
                            </m:ctrlPr>
                          </m:sSubPr>
                          <m:e>
                            <m:r>
                              <a:rPr lang="en-US" b="0" i="1" smtClean="0">
                                <a:latin typeface="Cambria Math" panose="02040503050406030204" pitchFamily="18" charset="0"/>
                                <a:ea typeface="Times New Roman" panose="02020603050405020304" pitchFamily="18" charset="0"/>
                                <a:cs typeface="Times New Roman" panose="02020603050405020304" pitchFamily="18" charset="0"/>
                              </a:rPr>
                              <m:t>𝑦</m:t>
                            </m:r>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𝑑</m:t>
                            </m:r>
                          </m:sub>
                        </m:sSub>
                      </m:e>
                    </m:d>
                    <m:r>
                      <a:rPr lang="en-US" b="0" i="1" smtClean="0">
                        <a:latin typeface="Cambria Math" panose="02040503050406030204" pitchFamily="18" charset="0"/>
                        <a:ea typeface="Times New Roman" panose="02020603050405020304" pitchFamily="18" charset="0"/>
                        <a:cs typeface="Times New Roman" panose="02020603050405020304" pitchFamily="18" charset="0"/>
                      </a:rPr>
                      <m:t>=0</m:t>
                    </m:r>
                  </m:oMath>
                </a14:m>
                <a:endParaRPr lang="en-US" dirty="0">
                  <a:latin typeface="Garamond" panose="02020404030301010803" pitchFamily="18" charset="0"/>
                  <a:ea typeface="Times New Roman" panose="02020603050405020304" pitchFamily="18" charset="0"/>
                  <a:cs typeface="Times New Roman" panose="02020603050405020304" pitchFamily="18" charset="0"/>
                </a:endParaRPr>
              </a:p>
              <a:p>
                <a:pPr marR="0" algn="just">
                  <a:lnSpc>
                    <a:spcPct val="115000"/>
                  </a:lnSpc>
                  <a:spcBef>
                    <a:spcPts val="0"/>
                  </a:spcBef>
                  <a:spcAft>
                    <a:spcPts val="800"/>
                  </a:spcAft>
                </a:pPr>
                <a:r>
                  <a:rPr lang="en-US" u="sng" dirty="0">
                    <a:latin typeface="Garamond" panose="02020404030301010803" pitchFamily="18" charset="0"/>
                    <a:ea typeface="Times New Roman" panose="02020603050405020304" pitchFamily="18" charset="0"/>
                    <a:cs typeface="Times New Roman" panose="02020603050405020304" pitchFamily="18" charset="0"/>
                  </a:rPr>
                  <a:t>S</a:t>
                </a:r>
                <a:r>
                  <a:rPr lang="en-US" sz="1800" u="sng" dirty="0">
                    <a:effectLst/>
                    <a:latin typeface="Garamond" panose="02020404030301010803" pitchFamily="18" charset="0"/>
                    <a:ea typeface="Times New Roman" panose="02020603050405020304" pitchFamily="18" charset="0"/>
                    <a:cs typeface="Times New Roman" panose="02020603050405020304" pitchFamily="18" charset="0"/>
                  </a:rPr>
                  <a:t>econd stage</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models the sampling error by assuming the direct estimators are centered around the true district poverty rates:</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𝒅𝒊𝒓</m:t>
                          </m:r>
                        </m:sup>
                      </m:sSub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800" b="1" dirty="0">
                  <a:effectLst/>
                  <a:latin typeface="Garamond" panose="02020404030301010803"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Font typeface="Arial" panose="020B0604020202020204" pitchFamily="34" charset="0"/>
                  <a:buChar char="•"/>
                </a:pPr>
                <a:r>
                  <a:rPr lang="en-US" dirty="0">
                    <a:effectLst/>
                    <a:latin typeface="Garamond" panose="02020404030301010803" pitchFamily="18" charset="0"/>
                    <a:ea typeface="Times New Roman" panose="02020603050405020304" pitchFamily="18" charset="0"/>
                    <a:cs typeface="Times New Roman" panose="02020603050405020304" pitchFamily="18" charset="0"/>
                  </a:rPr>
                  <a:t>The errors,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r>
                  <a:rPr lang="en-US" dirty="0">
                    <a:effectLst/>
                    <a:latin typeface="Garamond" panose="02020404030301010803" pitchFamily="18" charset="0"/>
                    <a:ea typeface="Times New Roman" panose="02020603050405020304" pitchFamily="18" charset="0"/>
                    <a:cs typeface="Times New Roman" panose="02020603050405020304" pitchFamily="18" charset="0"/>
                  </a:rPr>
                  <a:t>, in equation 2 are assumed to be </a:t>
                </a:r>
                <a:r>
                  <a:rPr lang="en-US" b="1" dirty="0">
                    <a:effectLst/>
                    <a:latin typeface="Garamond" panose="02020404030301010803" pitchFamily="18" charset="0"/>
                    <a:ea typeface="Times New Roman" panose="02020603050405020304" pitchFamily="18" charset="0"/>
                    <a:cs typeface="Times New Roman" panose="02020603050405020304" pitchFamily="18" charset="0"/>
                  </a:rPr>
                  <a:t>heteroskedastic</a:t>
                </a:r>
                <a:r>
                  <a:rPr lang="en-US" dirty="0">
                    <a:effectLst/>
                    <a:latin typeface="Garamond" panose="02020404030301010803" pitchFamily="18" charset="0"/>
                    <a:ea typeface="Times New Roman" panose="02020603050405020304" pitchFamily="18" charset="0"/>
                    <a:cs typeface="Times New Roman" panose="02020603050405020304" pitchFamily="18" charset="0"/>
                  </a:rPr>
                  <a:t>, where </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𝑣𝑎𝑟</m:t>
                    </m:r>
                    <m:d>
                      <m:dPr>
                        <m:begChr m:val="["/>
                        <m:endChr m:val="]"/>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e>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d>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𝜓</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r>
                  <a:rPr lang="en-US" dirty="0">
                    <a:effectLst/>
                    <a:latin typeface="Garamond" panose="02020404030301010803" pitchFamily="18" charset="0"/>
                    <a:ea typeface="Times New Roman" panose="02020603050405020304" pitchFamily="18" charset="0"/>
                    <a:cs typeface="Times New Roman" panose="02020603050405020304" pitchFamily="18" charset="0"/>
                  </a:rPr>
                  <a:t>. </a:t>
                </a:r>
                <a:endParaRPr lang="en-US" b="1"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200" dirty="0">
                    <a:effectLst/>
                    <a:latin typeface="Garamond" panose="02020404030301010803" pitchFamily="18" charset="0"/>
                    <a:ea typeface="Calibri" panose="020F0502020204030204" pitchFamily="34" charset="0"/>
                    <a:cs typeface="Times New Roman" panose="02020603050405020304" pitchFamily="18" charset="0"/>
                  </a:rPr>
                  <a:t>	</a:t>
                </a:r>
              </a:p>
            </p:txBody>
          </p:sp>
        </mc:Choice>
        <mc:Fallback>
          <p:sp>
            <p:nvSpPr>
              <p:cNvPr id="8" name="TextBox 7">
                <a:extLst>
                  <a:ext uri="{FF2B5EF4-FFF2-40B4-BE49-F238E27FC236}">
                    <a16:creationId xmlns:a16="http://schemas.microsoft.com/office/drawing/2014/main" id="{8D7047E2-9835-830D-55E6-A2452658BC93}"/>
                  </a:ext>
                </a:extLst>
              </p:cNvPr>
              <p:cNvSpPr txBox="1">
                <a:spLocks noRot="1" noChangeAspect="1" noMove="1" noResize="1" noEditPoints="1" noAdjustHandles="1" noChangeArrowheads="1" noChangeShapeType="1" noTextEdit="1"/>
              </p:cNvSpPr>
              <p:nvPr/>
            </p:nvSpPr>
            <p:spPr>
              <a:xfrm>
                <a:off x="271089" y="1305508"/>
                <a:ext cx="11282705" cy="5415970"/>
              </a:xfrm>
              <a:prstGeom prst="rect">
                <a:avLst/>
              </a:prstGeom>
              <a:blipFill>
                <a:blip r:embed="rId3"/>
                <a:stretch>
                  <a:fillRect l="-432" r="-486"/>
                </a:stretch>
              </a:blipFill>
            </p:spPr>
            <p:txBody>
              <a:bodyPr/>
              <a:lstStyle/>
              <a:p>
                <a:r>
                  <a:rPr lang="en-US">
                    <a:noFill/>
                  </a:rPr>
                  <a:t> </a:t>
                </a:r>
              </a:p>
            </p:txBody>
          </p:sp>
        </mc:Fallback>
      </mc:AlternateContent>
      <p:sp>
        <p:nvSpPr>
          <p:cNvPr id="3" name="Rectangle: Rounded Corners 2">
            <a:hlinkClick r:id="rId4" action="ppaction://hlinksldjump"/>
            <a:extLst>
              <a:ext uri="{FF2B5EF4-FFF2-40B4-BE49-F238E27FC236}">
                <a16:creationId xmlns:a16="http://schemas.microsoft.com/office/drawing/2014/main" id="{8CDC4771-8E9F-EDCC-46D4-ABEDD214083A}"/>
              </a:ext>
            </a:extLst>
          </p:cNvPr>
          <p:cNvSpPr/>
          <p:nvPr/>
        </p:nvSpPr>
        <p:spPr bwMode="auto">
          <a:xfrm>
            <a:off x="9084281" y="4330709"/>
            <a:ext cx="1026367" cy="307910"/>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lang="en-US" sz="1300" dirty="0">
                <a:latin typeface="Trebuchet MS" pitchFamily="34" charset="0"/>
                <a:cs typeface="Times New Roman" pitchFamily="18" charset="0"/>
              </a:rPr>
              <a:t>unbiased</a:t>
            </a:r>
            <a:endParaRPr kumimoji="0" lang="en-US" sz="1300" b="0" i="0" u="none" strike="noStrike" cap="none" normalizeH="0" baseline="0" dirty="0">
              <a:ln>
                <a:noFill/>
              </a:ln>
              <a:solidFill>
                <a:schemeClr val="tx1"/>
              </a:solidFill>
              <a:effectLst/>
              <a:latin typeface="Trebuchet MS" pitchFamily="34" charset="0"/>
              <a:cs typeface="Times New Roman" pitchFamily="18" charset="0"/>
            </a:endParaRPr>
          </a:p>
        </p:txBody>
      </p:sp>
    </p:spTree>
    <p:extLst>
      <p:ext uri="{BB962C8B-B14F-4D97-AF65-F5344CB8AC3E}">
        <p14:creationId xmlns:p14="http://schemas.microsoft.com/office/powerpoint/2010/main" val="2316494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ull Page Interior">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4192</TotalTime>
  <Words>3665</Words>
  <Application>Microsoft Office PowerPoint</Application>
  <PresentationFormat>Widescreen</PresentationFormat>
  <Paragraphs>262</Paragraphs>
  <Slides>22</Slides>
  <Notes>21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22</vt:i4>
      </vt:variant>
    </vt:vector>
  </HeadingPairs>
  <TitlesOfParts>
    <vt:vector size="36" baseType="lpstr">
      <vt:lpstr>Andes ExtraLight</vt:lpstr>
      <vt:lpstr>Arial</vt:lpstr>
      <vt:lpstr>Arial Bold</vt:lpstr>
      <vt:lpstr>Calibri</vt:lpstr>
      <vt:lpstr>Calibri Light</vt:lpstr>
      <vt:lpstr>Cambria Math</vt:lpstr>
      <vt:lpstr>CMSSI10</vt:lpstr>
      <vt:lpstr>Garamond</vt:lpstr>
      <vt:lpstr>Neo Sans</vt:lpstr>
      <vt:lpstr>Trebuchet MS</vt:lpstr>
      <vt:lpstr>VladaRHSans Med</vt:lpstr>
      <vt:lpstr>Wingdings</vt:lpstr>
      <vt:lpstr>Office Theme</vt:lpstr>
      <vt:lpstr>Full Page Interior</vt:lpstr>
      <vt:lpstr>Poverty mapping in off-census years</vt:lpstr>
      <vt:lpstr>Introduction – what is small area estimation? </vt:lpstr>
      <vt:lpstr>Today’s first session focuses on small area estimation when we don’t have access to a valid census for poverty mapping (Fay-Herriot)</vt:lpstr>
      <vt:lpstr>Today’s second session focuses on small area estimation when we don’t have access to a valid census for poverty mapping (Machine Learning)</vt:lpstr>
      <vt:lpstr>Today’s session will be split into Fay-Herriot and Machine Learning models for poverty mapping</vt:lpstr>
      <vt:lpstr>Fay-Herriot Area Level Models</vt:lpstr>
      <vt:lpstr>Application of Fay-Herriot Model for GHANA</vt:lpstr>
      <vt:lpstr>Data requirements</vt:lpstr>
      <vt:lpstr> Assumed model: Fay-Herriot – set-up</vt:lpstr>
      <vt:lpstr> Assumed model: Fay-Herriot - solution</vt:lpstr>
      <vt:lpstr>Model selection and estimates</vt:lpstr>
      <vt:lpstr>Checking assumptions </vt:lpstr>
      <vt:lpstr>Evaluation of Estimates</vt:lpstr>
      <vt:lpstr>Evaluation of Estimates</vt:lpstr>
      <vt:lpstr> Limitations of Fay-Herriot model</vt:lpstr>
      <vt:lpstr>Poverty map - Fay Herriot Small Area Estimates of Poverty (deciles)</vt:lpstr>
      <vt:lpstr> Example: Liberia 2016</vt:lpstr>
      <vt:lpstr>Main references for area-level small area estimation</vt:lpstr>
      <vt:lpstr>Unbiased but noisy</vt:lpstr>
      <vt:lpstr>XGBoost performs nearly as well as unit-level models but it depends on the data used to model poverty rates</vt:lpstr>
      <vt:lpstr>Fay-Harriot – Sampling Variance (1/2)</vt:lpstr>
      <vt:lpstr>Fay-Harriot – Sampling Variance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Area Estimation</dc:title>
  <dc:creator>Paul Andres Corral Rodas</dc:creator>
  <cp:lastModifiedBy>Paul Andres Corral Rodas</cp:lastModifiedBy>
  <cp:revision>47</cp:revision>
  <dcterms:created xsi:type="dcterms:W3CDTF">2022-07-04T12:10:58Z</dcterms:created>
  <dcterms:modified xsi:type="dcterms:W3CDTF">2024-06-04T17:08:32Z</dcterms:modified>
</cp:coreProperties>
</file>