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7" r:id="rId3"/>
    <p:sldId id="259" r:id="rId4"/>
    <p:sldId id="297" r:id="rId5"/>
    <p:sldId id="298" r:id="rId6"/>
    <p:sldId id="264" r:id="rId7"/>
    <p:sldId id="279" r:id="rId8"/>
    <p:sldId id="299" r:id="rId9"/>
    <p:sldId id="300" r:id="rId10"/>
    <p:sldId id="301" r:id="rId11"/>
    <p:sldId id="278" r:id="rId12"/>
    <p:sldId id="302" r:id="rId13"/>
  </p:sldIdLst>
  <p:sldSz cx="9144000" cy="5143500" type="screen16x9"/>
  <p:notesSz cx="6858000" cy="9144000"/>
  <p:embeddedFontLst>
    <p:embeddedFont>
      <p:font typeface="Advent Pro Medium"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Livvic Light" pitchFamily="2" charset="0"/>
      <p:regular r:id="rId23"/>
      <p:italic r:id="rId24"/>
    </p:embeddedFont>
    <p:embeddedFont>
      <p:font typeface="Maven Pro" panose="020B0604020202020204" charset="0"/>
      <p:regular r:id="rId25"/>
      <p:bold r:id="rId26"/>
    </p:embeddedFont>
    <p:embeddedFont>
      <p:font typeface="Nunito Light" pitchFamily="2" charset="0"/>
      <p:regular r:id="rId27"/>
      <p:italic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A9F917-E346-48A8-95C8-15A06936FB9C}">
  <a:tblStyle styleId="{15A9F917-E346-48A8-95C8-15A06936F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oebe Corwin" userId="0f6a3a344adda672" providerId="LiveId" clId="{52810016-6DEA-497C-8E44-753AEF1CE4A8}"/>
    <pc:docChg chg="modSld">
      <pc:chgData name="Phoebe Corwin" userId="0f6a3a344adda672" providerId="LiveId" clId="{52810016-6DEA-497C-8E44-753AEF1CE4A8}" dt="2023-08-23T04:04:40.983" v="13" actId="20577"/>
      <pc:docMkLst>
        <pc:docMk/>
      </pc:docMkLst>
      <pc:sldChg chg="modSp mod">
        <pc:chgData name="Phoebe Corwin" userId="0f6a3a344adda672" providerId="LiveId" clId="{52810016-6DEA-497C-8E44-753AEF1CE4A8}" dt="2023-08-23T04:03:47.983" v="1" actId="1076"/>
        <pc:sldMkLst>
          <pc:docMk/>
          <pc:sldMk cId="0" sldId="259"/>
        </pc:sldMkLst>
        <pc:grpChg chg="mod">
          <ac:chgData name="Phoebe Corwin" userId="0f6a3a344adda672" providerId="LiveId" clId="{52810016-6DEA-497C-8E44-753AEF1CE4A8}" dt="2023-08-23T04:03:47.983" v="1" actId="1076"/>
          <ac:grpSpMkLst>
            <pc:docMk/>
            <pc:sldMk cId="0" sldId="259"/>
            <ac:grpSpMk id="2" creationId="{3094B766-D5D6-DED1-79D5-9360DDC06CC2}"/>
          </ac:grpSpMkLst>
        </pc:grpChg>
      </pc:sldChg>
      <pc:sldChg chg="modSp mod">
        <pc:chgData name="Phoebe Corwin" userId="0f6a3a344adda672" providerId="LiveId" clId="{52810016-6DEA-497C-8E44-753AEF1CE4A8}" dt="2023-08-23T04:04:23.183" v="5" actId="1076"/>
        <pc:sldMkLst>
          <pc:docMk/>
          <pc:sldMk cId="0" sldId="264"/>
        </pc:sldMkLst>
        <pc:spChg chg="mod">
          <ac:chgData name="Phoebe Corwin" userId="0f6a3a344adda672" providerId="LiveId" clId="{52810016-6DEA-497C-8E44-753AEF1CE4A8}" dt="2023-08-23T04:04:23.183" v="5" actId="1076"/>
          <ac:spMkLst>
            <pc:docMk/>
            <pc:sldMk cId="0" sldId="264"/>
            <ac:spMk id="15" creationId="{1DE7AB58-E5D8-1055-A310-BAAF12E7A891}"/>
          </ac:spMkLst>
        </pc:spChg>
        <pc:graphicFrameChg chg="mod">
          <ac:chgData name="Phoebe Corwin" userId="0f6a3a344adda672" providerId="LiveId" clId="{52810016-6DEA-497C-8E44-753AEF1CE4A8}" dt="2023-08-23T04:04:13.585" v="3" actId="1076"/>
          <ac:graphicFrameMkLst>
            <pc:docMk/>
            <pc:sldMk cId="0" sldId="264"/>
            <ac:graphicFrameMk id="12" creationId="{74DE69C1-EB6D-6834-F884-E63C57079E4A}"/>
          </ac:graphicFrameMkLst>
        </pc:graphicFrameChg>
        <pc:graphicFrameChg chg="mod">
          <ac:chgData name="Phoebe Corwin" userId="0f6a3a344adda672" providerId="LiveId" clId="{52810016-6DEA-497C-8E44-753AEF1CE4A8}" dt="2023-08-23T04:04:04.775" v="2" actId="1076"/>
          <ac:graphicFrameMkLst>
            <pc:docMk/>
            <pc:sldMk cId="0" sldId="264"/>
            <ac:graphicFrameMk id="13" creationId="{1136CE8B-A643-5A5A-0869-AF3270AAA469}"/>
          </ac:graphicFrameMkLst>
        </pc:graphicFrameChg>
      </pc:sldChg>
      <pc:sldChg chg="modSp mod">
        <pc:chgData name="Phoebe Corwin" userId="0f6a3a344adda672" providerId="LiveId" clId="{52810016-6DEA-497C-8E44-753AEF1CE4A8}" dt="2023-08-23T04:04:40.983" v="13" actId="20577"/>
        <pc:sldMkLst>
          <pc:docMk/>
          <pc:sldMk cId="76053429" sldId="301"/>
        </pc:sldMkLst>
        <pc:spChg chg="mod">
          <ac:chgData name="Phoebe Corwin" userId="0f6a3a344adda672" providerId="LiveId" clId="{52810016-6DEA-497C-8E44-753AEF1CE4A8}" dt="2023-08-23T04:04:40.983" v="13" actId="20577"/>
          <ac:spMkLst>
            <pc:docMk/>
            <pc:sldMk cId="76053429" sldId="301"/>
            <ac:spMk id="465" creationId="{00000000-0000-0000-0000-000000000000}"/>
          </ac:spMkLst>
        </pc:spChg>
      </pc:sldChg>
      <pc:sldChg chg="modSp mod">
        <pc:chgData name="Phoebe Corwin" userId="0f6a3a344adda672" providerId="LiveId" clId="{52810016-6DEA-497C-8E44-753AEF1CE4A8}" dt="2023-08-23T04:03:36.169" v="0" actId="20577"/>
        <pc:sldMkLst>
          <pc:docMk/>
          <pc:sldMk cId="358811105" sldId="302"/>
        </pc:sldMkLst>
        <pc:spChg chg="mod">
          <ac:chgData name="Phoebe Corwin" userId="0f6a3a344adda672" providerId="LiveId" clId="{52810016-6DEA-497C-8E44-753AEF1CE4A8}" dt="2023-08-23T04:03:36.169" v="0" actId="20577"/>
          <ac:spMkLst>
            <pc:docMk/>
            <pc:sldMk cId="358811105" sldId="302"/>
            <ac:spMk id="10" creationId="{0ABDCFF7-D08D-8222-5E95-B343EC89F9E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Share Tech" panose="020B0604020202020204" charset="0"/>
              </a:rPr>
              <a:t>High Value Leads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High Value Leads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FF3-44DA-AB82-BB7EDDA0C008}"/>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DFF3-44DA-AB82-BB7EDDA0C008}"/>
              </c:ext>
            </c:extLst>
          </c:dPt>
          <c:cat>
            <c:strRef>
              <c:f>Sheet1!$A$2:$A$3</c:f>
              <c:strCache>
                <c:ptCount val="2"/>
                <c:pt idx="0">
                  <c:v>Accurate Prediction</c:v>
                </c:pt>
                <c:pt idx="1">
                  <c:v>Inaccurate Prediction</c:v>
                </c:pt>
              </c:strCache>
            </c:strRef>
          </c:cat>
          <c:val>
            <c:numRef>
              <c:f>Sheet1!$B$2:$B$3</c:f>
              <c:numCache>
                <c:formatCode>General</c:formatCode>
                <c:ptCount val="2"/>
                <c:pt idx="0">
                  <c:v>545</c:v>
                </c:pt>
                <c:pt idx="1">
                  <c:v>35</c:v>
                </c:pt>
              </c:numCache>
            </c:numRef>
          </c:val>
          <c:extLst>
            <c:ext xmlns:c16="http://schemas.microsoft.com/office/drawing/2014/chart" uri="{C3380CC4-5D6E-409C-BE32-E72D297353CC}">
              <c16:uniqueId val="{00000004-DFF3-44DA-AB82-BB7EDDA0C0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Share Tech" panose="020B0604020202020204" charset="0"/>
              </a:rPr>
              <a:t>Low Value Leads</a:t>
            </a:r>
          </a:p>
        </c:rich>
      </c:tx>
      <c:layout>
        <c:manualLayout>
          <c:xMode val="edge"/>
          <c:yMode val="edge"/>
          <c:x val="0.21982356710254713"/>
          <c:y val="4.768816695114069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Low Value Leads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E78-4946-A744-50F91CC8283D}"/>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E78-4946-A744-50F91CC8283D}"/>
              </c:ext>
            </c:extLst>
          </c:dPt>
          <c:cat>
            <c:strRef>
              <c:f>Sheet1!$A$2:$A$3</c:f>
              <c:strCache>
                <c:ptCount val="2"/>
                <c:pt idx="0">
                  <c:v>Accurately Predicted</c:v>
                </c:pt>
                <c:pt idx="1">
                  <c:v>Inaccurately Predicted</c:v>
                </c:pt>
              </c:strCache>
            </c:strRef>
          </c:cat>
          <c:val>
            <c:numRef>
              <c:f>Sheet1!$B$2:$B$3</c:f>
              <c:numCache>
                <c:formatCode>General</c:formatCode>
                <c:ptCount val="2"/>
                <c:pt idx="0">
                  <c:v>180</c:v>
                </c:pt>
                <c:pt idx="1">
                  <c:v>31</c:v>
                </c:pt>
              </c:numCache>
            </c:numRef>
          </c:val>
          <c:extLst>
            <c:ext xmlns:c16="http://schemas.microsoft.com/office/drawing/2014/chart" uri="{C3380CC4-5D6E-409C-BE32-E72D297353CC}">
              <c16:uniqueId val="{00000004-3E78-4946-A744-50F91CC8283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928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3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77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82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6c60e245bf_1_3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6c60e245bf_1_3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43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31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65"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Efficiently categorizing leads as high or low quality</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Lead Quality</a:t>
            </a:r>
            <a:br>
              <a:rPr lang="en" dirty="0"/>
            </a:br>
            <a:r>
              <a:rPr lang="en" dirty="0"/>
              <a:t>Prediction Model</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7076861" y="428551"/>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471773" y="1337623"/>
            <a:ext cx="4512210" cy="2962169"/>
          </a:xfrm>
          <a:prstGeom prst="rect">
            <a:avLst/>
          </a:prstGeom>
        </p:spPr>
        <p:txBody>
          <a:bodyPr spcFirstLastPara="1" wrap="square" lIns="91425" tIns="91425" rIns="91425" bIns="91425" anchor="t" anchorCtr="0">
            <a:noAutofit/>
          </a:bodyPr>
          <a:lstStyle/>
          <a:p>
            <a:pPr marL="152400" indent="0">
              <a:buSzPts val="1200"/>
              <a:buNone/>
            </a:pPr>
            <a:r>
              <a:rPr lang="en-US" sz="1600" dirty="0"/>
              <a:t>Web Application</a:t>
            </a:r>
          </a:p>
          <a:p>
            <a:pPr marL="495300" indent="-342900">
              <a:buSzPts val="1200"/>
            </a:pPr>
            <a:r>
              <a:rPr lang="en-US" sz="1400" dirty="0"/>
              <a:t>The model can be implemented as a web app</a:t>
            </a:r>
          </a:p>
          <a:p>
            <a:pPr marL="495300" indent="-342900">
              <a:buSzPts val="1200"/>
            </a:pPr>
            <a:r>
              <a:rPr lang="en-US" sz="1400" dirty="0"/>
              <a:t>Authenticated users can use the app to determine if a lead with sufficient data is high or low value</a:t>
            </a:r>
          </a:p>
          <a:p>
            <a:pPr marL="495300" indent="-342900">
              <a:buSzPts val="1200"/>
            </a:pPr>
            <a:r>
              <a:rPr lang="en-US" sz="1400" dirty="0"/>
              <a:t>This would </a:t>
            </a:r>
            <a:r>
              <a:rPr lang="en-US" sz="1400"/>
              <a:t>require further feature </a:t>
            </a:r>
            <a:r>
              <a:rPr lang="en-US" sz="1400" dirty="0"/>
              <a:t>engineering, as users may not have all necessary data for this specific model</a:t>
            </a:r>
          </a:p>
          <a:p>
            <a:pPr marL="495300" indent="-342900">
              <a:buSzPts val="1200"/>
            </a:pPr>
            <a:r>
              <a:rPr lang="en-US" sz="1400" dirty="0"/>
              <a:t>Without sufficient data, the Score feature is about as accurate as the model at present.</a:t>
            </a:r>
          </a:p>
          <a:p>
            <a:pPr marL="495300" indent="-342900">
              <a:buSzPts val="1200"/>
            </a:pPr>
            <a:r>
              <a:rPr lang="en-US" sz="1400" dirty="0"/>
              <a:t>Authenticated data can be added to the larger dataset for improved performance over time</a:t>
            </a:r>
          </a:p>
          <a:p>
            <a:pPr marL="152400" indent="0">
              <a:buSzPts val="1200"/>
              <a:buNone/>
            </a:pPr>
            <a:endParaRPr lang="en-US" sz="1600" dirty="0"/>
          </a:p>
          <a:p>
            <a:pPr marL="152400" indent="0">
              <a:buSzPts val="1200"/>
              <a:buNone/>
            </a:pPr>
            <a:endParaRPr lang="en-US" sz="2000" dirty="0"/>
          </a:p>
          <a:p>
            <a:pPr marL="152400" indent="0">
              <a:buSzPts val="1200"/>
              <a:buNone/>
            </a:pPr>
            <a:r>
              <a:rPr lang="en-US" sz="2000" dirty="0"/>
              <a:t>	</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Deployment</a:t>
            </a:r>
            <a:endParaRPr dirty="0"/>
          </a:p>
        </p:txBody>
      </p:sp>
      <p:grpSp>
        <p:nvGrpSpPr>
          <p:cNvPr id="2" name="Google Shape;13376;p64">
            <a:extLst>
              <a:ext uri="{FF2B5EF4-FFF2-40B4-BE49-F238E27FC236}">
                <a16:creationId xmlns:a16="http://schemas.microsoft.com/office/drawing/2014/main" id="{45052462-123B-B3DE-2CA4-20F4688037BB}"/>
              </a:ext>
            </a:extLst>
          </p:cNvPr>
          <p:cNvGrpSpPr/>
          <p:nvPr/>
        </p:nvGrpSpPr>
        <p:grpSpPr>
          <a:xfrm>
            <a:off x="6682648" y="1276141"/>
            <a:ext cx="1607242" cy="1230473"/>
            <a:chOff x="7500054" y="2934735"/>
            <a:chExt cx="350576" cy="280454"/>
          </a:xfrm>
        </p:grpSpPr>
        <p:sp>
          <p:nvSpPr>
            <p:cNvPr id="3" name="Google Shape;13377;p64">
              <a:extLst>
                <a:ext uri="{FF2B5EF4-FFF2-40B4-BE49-F238E27FC236}">
                  <a16:creationId xmlns:a16="http://schemas.microsoft.com/office/drawing/2014/main" id="{B1F6DA7C-5723-1564-B26D-686BCA908143}"/>
                </a:ext>
              </a:extLst>
            </p:cNvPr>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378;p64">
              <a:extLst>
                <a:ext uri="{FF2B5EF4-FFF2-40B4-BE49-F238E27FC236}">
                  <a16:creationId xmlns:a16="http://schemas.microsoft.com/office/drawing/2014/main" id="{B94C7A19-12EA-CE36-3373-16840BC8BD19}"/>
                </a:ext>
              </a:extLst>
            </p:cNvPr>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379;p64">
              <a:extLst>
                <a:ext uri="{FF2B5EF4-FFF2-40B4-BE49-F238E27FC236}">
                  <a16:creationId xmlns:a16="http://schemas.microsoft.com/office/drawing/2014/main" id="{AA63D441-50E7-DB7B-BD04-E6E6DDF7EF04}"/>
                </a:ext>
              </a:extLst>
            </p:cNvPr>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80;p64">
              <a:extLst>
                <a:ext uri="{FF2B5EF4-FFF2-40B4-BE49-F238E27FC236}">
                  <a16:creationId xmlns:a16="http://schemas.microsoft.com/office/drawing/2014/main" id="{95453867-43E3-7F4A-9E58-60AC33D33F4C}"/>
                </a:ext>
              </a:extLst>
            </p:cNvPr>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81;p64">
              <a:extLst>
                <a:ext uri="{FF2B5EF4-FFF2-40B4-BE49-F238E27FC236}">
                  <a16:creationId xmlns:a16="http://schemas.microsoft.com/office/drawing/2014/main" id="{A8EFFC69-77C9-9DC5-CE21-3BFAB7891BDD}"/>
                </a:ext>
              </a:extLst>
            </p:cNvPr>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82;p64">
              <a:extLst>
                <a:ext uri="{FF2B5EF4-FFF2-40B4-BE49-F238E27FC236}">
                  <a16:creationId xmlns:a16="http://schemas.microsoft.com/office/drawing/2014/main" id="{B17DF372-1FED-BCE0-98DD-3DC249A32DDE}"/>
                </a:ext>
              </a:extLst>
            </p:cNvPr>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83;p64">
              <a:extLst>
                <a:ext uri="{FF2B5EF4-FFF2-40B4-BE49-F238E27FC236}">
                  <a16:creationId xmlns:a16="http://schemas.microsoft.com/office/drawing/2014/main" id="{DE097BFE-275E-D341-C426-24FB2C0D2E97}"/>
                </a:ext>
              </a:extLst>
            </p:cNvPr>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84;p64">
              <a:extLst>
                <a:ext uri="{FF2B5EF4-FFF2-40B4-BE49-F238E27FC236}">
                  <a16:creationId xmlns:a16="http://schemas.microsoft.com/office/drawing/2014/main" id="{FBD71BD0-3D29-9780-BB9E-036B02AAC927}"/>
                </a:ext>
              </a:extLst>
            </p:cNvPr>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040;p60">
            <a:extLst>
              <a:ext uri="{FF2B5EF4-FFF2-40B4-BE49-F238E27FC236}">
                <a16:creationId xmlns:a16="http://schemas.microsoft.com/office/drawing/2014/main" id="{E980BD0E-62A3-584C-2354-4B8E89BCC692}"/>
              </a:ext>
            </a:extLst>
          </p:cNvPr>
          <p:cNvGrpSpPr/>
          <p:nvPr/>
        </p:nvGrpSpPr>
        <p:grpSpPr>
          <a:xfrm>
            <a:off x="7403023" y="2558910"/>
            <a:ext cx="1570811" cy="1427599"/>
            <a:chOff x="7070872" y="2410871"/>
            <a:chExt cx="398321" cy="371013"/>
          </a:xfrm>
        </p:grpSpPr>
        <p:sp>
          <p:nvSpPr>
            <p:cNvPr id="17" name="Google Shape;11041;p60">
              <a:extLst>
                <a:ext uri="{FF2B5EF4-FFF2-40B4-BE49-F238E27FC236}">
                  <a16:creationId xmlns:a16="http://schemas.microsoft.com/office/drawing/2014/main" id="{3D5B9D6A-5599-5146-A8B7-F1964B95EE9F}"/>
                </a:ext>
              </a:extLst>
            </p:cNvPr>
            <p:cNvSpPr/>
            <p:nvPr/>
          </p:nvSpPr>
          <p:spPr>
            <a:xfrm>
              <a:off x="7204643" y="2603364"/>
              <a:ext cx="123586" cy="107641"/>
            </a:xfrm>
            <a:custGeom>
              <a:avLst/>
              <a:gdLst/>
              <a:ahLst/>
              <a:cxnLst/>
              <a:rect l="l" t="t" r="r" b="b"/>
              <a:pathLst>
                <a:path w="3883" h="3382" extrusionOk="0">
                  <a:moveTo>
                    <a:pt x="1942" y="1"/>
                  </a:moveTo>
                  <a:cubicBezTo>
                    <a:pt x="1846" y="1"/>
                    <a:pt x="1751" y="96"/>
                    <a:pt x="1751" y="203"/>
                  </a:cubicBezTo>
                  <a:lnTo>
                    <a:pt x="1751" y="2072"/>
                  </a:lnTo>
                  <a:lnTo>
                    <a:pt x="132" y="3013"/>
                  </a:lnTo>
                  <a:cubicBezTo>
                    <a:pt x="37" y="3072"/>
                    <a:pt x="1" y="3192"/>
                    <a:pt x="60" y="3287"/>
                  </a:cubicBezTo>
                  <a:cubicBezTo>
                    <a:pt x="84" y="3346"/>
                    <a:pt x="156" y="3382"/>
                    <a:pt x="215" y="3382"/>
                  </a:cubicBezTo>
                  <a:cubicBezTo>
                    <a:pt x="251" y="3382"/>
                    <a:pt x="298" y="3370"/>
                    <a:pt x="322" y="3358"/>
                  </a:cubicBezTo>
                  <a:lnTo>
                    <a:pt x="1942" y="2418"/>
                  </a:lnTo>
                  <a:lnTo>
                    <a:pt x="3573" y="3358"/>
                  </a:lnTo>
                  <a:cubicBezTo>
                    <a:pt x="3596" y="3370"/>
                    <a:pt x="3632" y="3382"/>
                    <a:pt x="3668" y="3382"/>
                  </a:cubicBezTo>
                  <a:cubicBezTo>
                    <a:pt x="3751" y="3382"/>
                    <a:pt x="3811" y="3358"/>
                    <a:pt x="3835" y="3287"/>
                  </a:cubicBezTo>
                  <a:cubicBezTo>
                    <a:pt x="3882" y="3192"/>
                    <a:pt x="3847" y="3072"/>
                    <a:pt x="3763" y="3013"/>
                  </a:cubicBezTo>
                  <a:lnTo>
                    <a:pt x="2144" y="2072"/>
                  </a:lnTo>
                  <a:lnTo>
                    <a:pt x="2144" y="203"/>
                  </a:lnTo>
                  <a:cubicBezTo>
                    <a:pt x="2144" y="96"/>
                    <a:pt x="2049" y="1"/>
                    <a:pt x="194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42;p60">
              <a:extLst>
                <a:ext uri="{FF2B5EF4-FFF2-40B4-BE49-F238E27FC236}">
                  <a16:creationId xmlns:a16="http://schemas.microsoft.com/office/drawing/2014/main" id="{A4AD53DA-4529-394B-20E0-67D262A24D5D}"/>
                </a:ext>
              </a:extLst>
            </p:cNvPr>
            <p:cNvSpPr/>
            <p:nvPr/>
          </p:nvSpPr>
          <p:spPr>
            <a:xfrm>
              <a:off x="7203147" y="2410871"/>
              <a:ext cx="133421" cy="178902"/>
            </a:xfrm>
            <a:custGeom>
              <a:avLst/>
              <a:gdLst/>
              <a:ahLst/>
              <a:cxnLst/>
              <a:rect l="l" t="t" r="r" b="b"/>
              <a:pathLst>
                <a:path w="4192" h="5621" extrusionOk="0">
                  <a:moveTo>
                    <a:pt x="2131" y="405"/>
                  </a:moveTo>
                  <a:cubicBezTo>
                    <a:pt x="2631" y="405"/>
                    <a:pt x="3048" y="822"/>
                    <a:pt x="3048" y="1322"/>
                  </a:cubicBezTo>
                  <a:lnTo>
                    <a:pt x="3048" y="1441"/>
                  </a:lnTo>
                  <a:lnTo>
                    <a:pt x="3036" y="1441"/>
                  </a:lnTo>
                  <a:cubicBezTo>
                    <a:pt x="2762" y="1381"/>
                    <a:pt x="2679" y="1012"/>
                    <a:pt x="2679" y="1012"/>
                  </a:cubicBezTo>
                  <a:cubicBezTo>
                    <a:pt x="2667" y="941"/>
                    <a:pt x="2608" y="881"/>
                    <a:pt x="2524" y="858"/>
                  </a:cubicBezTo>
                  <a:cubicBezTo>
                    <a:pt x="2515" y="856"/>
                    <a:pt x="2506" y="855"/>
                    <a:pt x="2497" y="855"/>
                  </a:cubicBezTo>
                  <a:cubicBezTo>
                    <a:pt x="2435" y="855"/>
                    <a:pt x="2375" y="889"/>
                    <a:pt x="2334" y="941"/>
                  </a:cubicBezTo>
                  <a:cubicBezTo>
                    <a:pt x="1977" y="1417"/>
                    <a:pt x="1191" y="1429"/>
                    <a:pt x="1179" y="1429"/>
                  </a:cubicBezTo>
                  <a:cubicBezTo>
                    <a:pt x="1143" y="1429"/>
                    <a:pt x="1131" y="1429"/>
                    <a:pt x="1119" y="1441"/>
                  </a:cubicBezTo>
                  <a:lnTo>
                    <a:pt x="1119" y="1322"/>
                  </a:lnTo>
                  <a:cubicBezTo>
                    <a:pt x="1119" y="822"/>
                    <a:pt x="1536" y="405"/>
                    <a:pt x="2036" y="405"/>
                  </a:cubicBezTo>
                  <a:close/>
                  <a:moveTo>
                    <a:pt x="976" y="1965"/>
                  </a:moveTo>
                  <a:lnTo>
                    <a:pt x="976" y="2215"/>
                  </a:lnTo>
                  <a:cubicBezTo>
                    <a:pt x="941" y="2191"/>
                    <a:pt x="905" y="2143"/>
                    <a:pt x="905" y="2084"/>
                  </a:cubicBezTo>
                  <a:cubicBezTo>
                    <a:pt x="905" y="2036"/>
                    <a:pt x="917" y="2012"/>
                    <a:pt x="953" y="1977"/>
                  </a:cubicBezTo>
                  <a:cubicBezTo>
                    <a:pt x="965" y="1977"/>
                    <a:pt x="965" y="1977"/>
                    <a:pt x="976" y="1965"/>
                  </a:cubicBezTo>
                  <a:close/>
                  <a:moveTo>
                    <a:pt x="3215" y="1977"/>
                  </a:moveTo>
                  <a:cubicBezTo>
                    <a:pt x="3239" y="2012"/>
                    <a:pt x="3251" y="2048"/>
                    <a:pt x="3251" y="2084"/>
                  </a:cubicBezTo>
                  <a:cubicBezTo>
                    <a:pt x="3251" y="2143"/>
                    <a:pt x="3227" y="2179"/>
                    <a:pt x="3191" y="2215"/>
                  </a:cubicBezTo>
                  <a:lnTo>
                    <a:pt x="3191" y="1977"/>
                  </a:lnTo>
                  <a:close/>
                  <a:moveTo>
                    <a:pt x="2441" y="1393"/>
                  </a:moveTo>
                  <a:cubicBezTo>
                    <a:pt x="2512" y="1536"/>
                    <a:pt x="2631" y="1679"/>
                    <a:pt x="2810" y="1750"/>
                  </a:cubicBezTo>
                  <a:lnTo>
                    <a:pt x="2810" y="2322"/>
                  </a:lnTo>
                  <a:cubicBezTo>
                    <a:pt x="2810" y="2679"/>
                    <a:pt x="2524" y="2941"/>
                    <a:pt x="2191" y="2941"/>
                  </a:cubicBezTo>
                  <a:lnTo>
                    <a:pt x="2012" y="2941"/>
                  </a:lnTo>
                  <a:cubicBezTo>
                    <a:pt x="1667" y="2941"/>
                    <a:pt x="1381" y="2667"/>
                    <a:pt x="1381" y="2322"/>
                  </a:cubicBezTo>
                  <a:lnTo>
                    <a:pt x="1381" y="1798"/>
                  </a:lnTo>
                  <a:cubicBezTo>
                    <a:pt x="1631" y="1774"/>
                    <a:pt x="2096" y="1679"/>
                    <a:pt x="2441" y="1393"/>
                  </a:cubicBezTo>
                  <a:close/>
                  <a:moveTo>
                    <a:pt x="2286" y="3346"/>
                  </a:moveTo>
                  <a:lnTo>
                    <a:pt x="2286" y="3453"/>
                  </a:lnTo>
                  <a:lnTo>
                    <a:pt x="2310" y="3453"/>
                  </a:lnTo>
                  <a:lnTo>
                    <a:pt x="2084" y="3679"/>
                  </a:lnTo>
                  <a:lnTo>
                    <a:pt x="1869" y="3477"/>
                  </a:lnTo>
                  <a:lnTo>
                    <a:pt x="1869" y="3346"/>
                  </a:lnTo>
                  <a:close/>
                  <a:moveTo>
                    <a:pt x="2048" y="0"/>
                  </a:moveTo>
                  <a:cubicBezTo>
                    <a:pt x="1322" y="0"/>
                    <a:pt x="726" y="596"/>
                    <a:pt x="726" y="1322"/>
                  </a:cubicBezTo>
                  <a:lnTo>
                    <a:pt x="726" y="1667"/>
                  </a:lnTo>
                  <a:cubicBezTo>
                    <a:pt x="607" y="1774"/>
                    <a:pt x="512" y="1917"/>
                    <a:pt x="512" y="2096"/>
                  </a:cubicBezTo>
                  <a:cubicBezTo>
                    <a:pt x="512" y="2393"/>
                    <a:pt x="738" y="2632"/>
                    <a:pt x="1036" y="2643"/>
                  </a:cubicBezTo>
                  <a:cubicBezTo>
                    <a:pt x="1107" y="2882"/>
                    <a:pt x="1274" y="3096"/>
                    <a:pt x="1500" y="3215"/>
                  </a:cubicBezTo>
                  <a:lnTo>
                    <a:pt x="1500" y="3322"/>
                  </a:lnTo>
                  <a:lnTo>
                    <a:pt x="691" y="3632"/>
                  </a:lnTo>
                  <a:cubicBezTo>
                    <a:pt x="619" y="3655"/>
                    <a:pt x="0" y="3917"/>
                    <a:pt x="0" y="4715"/>
                  </a:cubicBezTo>
                  <a:lnTo>
                    <a:pt x="0" y="5418"/>
                  </a:lnTo>
                  <a:cubicBezTo>
                    <a:pt x="0" y="5525"/>
                    <a:pt x="84" y="5608"/>
                    <a:pt x="191" y="5608"/>
                  </a:cubicBezTo>
                  <a:lnTo>
                    <a:pt x="691" y="5608"/>
                  </a:lnTo>
                  <a:cubicBezTo>
                    <a:pt x="798" y="5608"/>
                    <a:pt x="893" y="5525"/>
                    <a:pt x="893" y="5418"/>
                  </a:cubicBezTo>
                  <a:cubicBezTo>
                    <a:pt x="893" y="5310"/>
                    <a:pt x="798" y="5227"/>
                    <a:pt x="691" y="5227"/>
                  </a:cubicBezTo>
                  <a:lnTo>
                    <a:pt x="393" y="5227"/>
                  </a:lnTo>
                  <a:lnTo>
                    <a:pt x="393" y="4715"/>
                  </a:lnTo>
                  <a:cubicBezTo>
                    <a:pt x="393" y="4167"/>
                    <a:pt x="834" y="4013"/>
                    <a:pt x="846" y="4001"/>
                  </a:cubicBezTo>
                  <a:lnTo>
                    <a:pt x="857" y="4001"/>
                  </a:lnTo>
                  <a:lnTo>
                    <a:pt x="1608" y="3715"/>
                  </a:lnTo>
                  <a:lnTo>
                    <a:pt x="1989" y="4108"/>
                  </a:lnTo>
                  <a:cubicBezTo>
                    <a:pt x="2024" y="4132"/>
                    <a:pt x="2084" y="4167"/>
                    <a:pt x="2119" y="4167"/>
                  </a:cubicBezTo>
                  <a:cubicBezTo>
                    <a:pt x="2179" y="4167"/>
                    <a:pt x="2227" y="4132"/>
                    <a:pt x="2262" y="4108"/>
                  </a:cubicBezTo>
                  <a:lnTo>
                    <a:pt x="2631" y="3715"/>
                  </a:lnTo>
                  <a:lnTo>
                    <a:pt x="3370" y="4013"/>
                  </a:lnTo>
                  <a:lnTo>
                    <a:pt x="3393" y="4013"/>
                  </a:lnTo>
                  <a:cubicBezTo>
                    <a:pt x="3405" y="4013"/>
                    <a:pt x="3834" y="4179"/>
                    <a:pt x="3834" y="4727"/>
                  </a:cubicBezTo>
                  <a:lnTo>
                    <a:pt x="3834" y="5239"/>
                  </a:lnTo>
                  <a:lnTo>
                    <a:pt x="1334" y="5239"/>
                  </a:lnTo>
                  <a:cubicBezTo>
                    <a:pt x="1227" y="5239"/>
                    <a:pt x="1143" y="5322"/>
                    <a:pt x="1143" y="5430"/>
                  </a:cubicBezTo>
                  <a:cubicBezTo>
                    <a:pt x="1143" y="5537"/>
                    <a:pt x="1227" y="5620"/>
                    <a:pt x="1334" y="5620"/>
                  </a:cubicBezTo>
                  <a:lnTo>
                    <a:pt x="4048" y="5620"/>
                  </a:lnTo>
                  <a:cubicBezTo>
                    <a:pt x="4108" y="5608"/>
                    <a:pt x="4191" y="5525"/>
                    <a:pt x="4191" y="5418"/>
                  </a:cubicBezTo>
                  <a:lnTo>
                    <a:pt x="4191" y="4715"/>
                  </a:lnTo>
                  <a:cubicBezTo>
                    <a:pt x="4191" y="3917"/>
                    <a:pt x="3572" y="3655"/>
                    <a:pt x="3501" y="3632"/>
                  </a:cubicBezTo>
                  <a:lnTo>
                    <a:pt x="2703" y="3322"/>
                  </a:lnTo>
                  <a:lnTo>
                    <a:pt x="2703" y="3215"/>
                  </a:lnTo>
                  <a:cubicBezTo>
                    <a:pt x="2917" y="3096"/>
                    <a:pt x="3084" y="2882"/>
                    <a:pt x="3167" y="2643"/>
                  </a:cubicBezTo>
                  <a:cubicBezTo>
                    <a:pt x="3453" y="2620"/>
                    <a:pt x="3679" y="2382"/>
                    <a:pt x="3679" y="2096"/>
                  </a:cubicBezTo>
                  <a:cubicBezTo>
                    <a:pt x="3679" y="1917"/>
                    <a:pt x="3596" y="1774"/>
                    <a:pt x="3465" y="1667"/>
                  </a:cubicBezTo>
                  <a:lnTo>
                    <a:pt x="3465" y="1322"/>
                  </a:lnTo>
                  <a:cubicBezTo>
                    <a:pt x="3465" y="596"/>
                    <a:pt x="2870" y="0"/>
                    <a:pt x="2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43;p60">
              <a:extLst>
                <a:ext uri="{FF2B5EF4-FFF2-40B4-BE49-F238E27FC236}">
                  <a16:creationId xmlns:a16="http://schemas.microsoft.com/office/drawing/2014/main" id="{FD1FBFC4-A4F6-B16A-ED80-AD6C44F3E730}"/>
                </a:ext>
              </a:extLst>
            </p:cNvPr>
            <p:cNvSpPr/>
            <p:nvPr/>
          </p:nvSpPr>
          <p:spPr>
            <a:xfrm>
              <a:off x="7334245" y="2602600"/>
              <a:ext cx="134949" cy="179284"/>
            </a:xfrm>
            <a:custGeom>
              <a:avLst/>
              <a:gdLst/>
              <a:ahLst/>
              <a:cxnLst/>
              <a:rect l="l" t="t" r="r" b="b"/>
              <a:pathLst>
                <a:path w="4240" h="5633" extrusionOk="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39" y="845"/>
                    <a:pt x="2530" y="844"/>
                    <a:pt x="2521" y="844"/>
                  </a:cubicBezTo>
                  <a:cubicBezTo>
                    <a:pt x="2456" y="844"/>
                    <a:pt x="2389" y="878"/>
                    <a:pt x="2358" y="930"/>
                  </a:cubicBezTo>
                  <a:cubicBezTo>
                    <a:pt x="2001" y="1418"/>
                    <a:pt x="1203" y="1430"/>
                    <a:pt x="1191"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51" y="2180"/>
                    <a:pt x="3215" y="2203"/>
                  </a:cubicBezTo>
                  <a:lnTo>
                    <a:pt x="3215" y="1965"/>
                  </a:lnTo>
                  <a:close/>
                  <a:moveTo>
                    <a:pt x="1001" y="1965"/>
                  </a:moveTo>
                  <a:lnTo>
                    <a:pt x="1001" y="2215"/>
                  </a:lnTo>
                  <a:cubicBezTo>
                    <a:pt x="953" y="2192"/>
                    <a:pt x="929" y="2144"/>
                    <a:pt x="929" y="2084"/>
                  </a:cubicBezTo>
                  <a:cubicBezTo>
                    <a:pt x="929" y="2037"/>
                    <a:pt x="941" y="2013"/>
                    <a:pt x="965" y="1977"/>
                  </a:cubicBezTo>
                  <a:cubicBezTo>
                    <a:pt x="989" y="1977"/>
                    <a:pt x="989" y="1977"/>
                    <a:pt x="1001" y="1965"/>
                  </a:cubicBezTo>
                  <a:close/>
                  <a:moveTo>
                    <a:pt x="2442" y="1406"/>
                  </a:moveTo>
                  <a:cubicBezTo>
                    <a:pt x="2513" y="1537"/>
                    <a:pt x="2632" y="1680"/>
                    <a:pt x="2811" y="1763"/>
                  </a:cubicBezTo>
                  <a:lnTo>
                    <a:pt x="2811" y="2323"/>
                  </a:lnTo>
                  <a:cubicBezTo>
                    <a:pt x="2834" y="2668"/>
                    <a:pt x="2549" y="2954"/>
                    <a:pt x="2191" y="2954"/>
                  </a:cubicBezTo>
                  <a:lnTo>
                    <a:pt x="2013" y="2954"/>
                  </a:lnTo>
                  <a:cubicBezTo>
                    <a:pt x="1668" y="2954"/>
                    <a:pt x="1382" y="2668"/>
                    <a:pt x="1382" y="2323"/>
                  </a:cubicBezTo>
                  <a:lnTo>
                    <a:pt x="1382" y="1799"/>
                  </a:lnTo>
                  <a:cubicBezTo>
                    <a:pt x="1644" y="1775"/>
                    <a:pt x="2084" y="1680"/>
                    <a:pt x="2442" y="1406"/>
                  </a:cubicBezTo>
                  <a:close/>
                  <a:moveTo>
                    <a:pt x="2311" y="3335"/>
                  </a:moveTo>
                  <a:lnTo>
                    <a:pt x="2322"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8" y="5609"/>
                    <a:pt x="894" y="5525"/>
                    <a:pt x="894" y="5418"/>
                  </a:cubicBezTo>
                  <a:cubicBezTo>
                    <a:pt x="894" y="5311"/>
                    <a:pt x="798"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1"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39" y="5537"/>
                    <a:pt x="4239" y="5430"/>
                  </a:cubicBezTo>
                  <a:lnTo>
                    <a:pt x="4239" y="4739"/>
                  </a:lnTo>
                  <a:cubicBezTo>
                    <a:pt x="4204" y="3918"/>
                    <a:pt x="3573" y="3668"/>
                    <a:pt x="3501" y="3632"/>
                  </a:cubicBezTo>
                  <a:lnTo>
                    <a:pt x="2715" y="3323"/>
                  </a:lnTo>
                  <a:lnTo>
                    <a:pt x="2715" y="3216"/>
                  </a:lnTo>
                  <a:cubicBezTo>
                    <a:pt x="2918" y="3096"/>
                    <a:pt x="3084" y="2894"/>
                    <a:pt x="3168" y="2656"/>
                  </a:cubicBezTo>
                  <a:cubicBezTo>
                    <a:pt x="3454" y="2620"/>
                    <a:pt x="3680" y="2382"/>
                    <a:pt x="3680" y="2096"/>
                  </a:cubicBezTo>
                  <a:cubicBezTo>
                    <a:pt x="3680" y="1918"/>
                    <a:pt x="3608" y="1775"/>
                    <a:pt x="3465" y="1668"/>
                  </a:cubicBezTo>
                  <a:lnTo>
                    <a:pt x="3465" y="1322"/>
                  </a:lnTo>
                  <a:cubicBezTo>
                    <a:pt x="3465" y="596"/>
                    <a:pt x="2870" y="1"/>
                    <a:pt x="2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44;p60">
              <a:extLst>
                <a:ext uri="{FF2B5EF4-FFF2-40B4-BE49-F238E27FC236}">
                  <a16:creationId xmlns:a16="http://schemas.microsoft.com/office/drawing/2014/main" id="{C7295A83-46B0-64C7-EF88-4A1B2E48B39A}"/>
                </a:ext>
              </a:extLst>
            </p:cNvPr>
            <p:cNvSpPr/>
            <p:nvPr/>
          </p:nvSpPr>
          <p:spPr>
            <a:xfrm>
              <a:off x="7070872" y="2602600"/>
              <a:ext cx="134949" cy="179284"/>
            </a:xfrm>
            <a:custGeom>
              <a:avLst/>
              <a:gdLst/>
              <a:ahLst/>
              <a:cxnLst/>
              <a:rect l="l" t="t" r="r" b="b"/>
              <a:pathLst>
                <a:path w="4240" h="5633" extrusionOk="0">
                  <a:moveTo>
                    <a:pt x="2144" y="394"/>
                  </a:moveTo>
                  <a:cubicBezTo>
                    <a:pt x="2656" y="394"/>
                    <a:pt x="3073" y="810"/>
                    <a:pt x="3073" y="1311"/>
                  </a:cubicBezTo>
                  <a:lnTo>
                    <a:pt x="3073" y="1430"/>
                  </a:lnTo>
                  <a:lnTo>
                    <a:pt x="3049" y="1430"/>
                  </a:lnTo>
                  <a:cubicBezTo>
                    <a:pt x="2787" y="1370"/>
                    <a:pt x="2692" y="1001"/>
                    <a:pt x="2692" y="1001"/>
                  </a:cubicBezTo>
                  <a:cubicBezTo>
                    <a:pt x="2680" y="930"/>
                    <a:pt x="2620" y="870"/>
                    <a:pt x="2549" y="846"/>
                  </a:cubicBezTo>
                  <a:cubicBezTo>
                    <a:pt x="2540" y="845"/>
                    <a:pt x="2530" y="844"/>
                    <a:pt x="2521" y="844"/>
                  </a:cubicBezTo>
                  <a:cubicBezTo>
                    <a:pt x="2457" y="844"/>
                    <a:pt x="2389" y="878"/>
                    <a:pt x="2358" y="930"/>
                  </a:cubicBezTo>
                  <a:cubicBezTo>
                    <a:pt x="2001" y="1418"/>
                    <a:pt x="1203" y="1430"/>
                    <a:pt x="1192" y="1430"/>
                  </a:cubicBezTo>
                  <a:lnTo>
                    <a:pt x="1132" y="1430"/>
                  </a:lnTo>
                  <a:lnTo>
                    <a:pt x="1132" y="1311"/>
                  </a:lnTo>
                  <a:cubicBezTo>
                    <a:pt x="1132" y="810"/>
                    <a:pt x="1549" y="394"/>
                    <a:pt x="2061" y="394"/>
                  </a:cubicBezTo>
                  <a:close/>
                  <a:moveTo>
                    <a:pt x="3227" y="1965"/>
                  </a:moveTo>
                  <a:cubicBezTo>
                    <a:pt x="3263" y="2001"/>
                    <a:pt x="3275" y="2037"/>
                    <a:pt x="3275" y="2073"/>
                  </a:cubicBezTo>
                  <a:cubicBezTo>
                    <a:pt x="3275" y="2132"/>
                    <a:pt x="3239" y="2180"/>
                    <a:pt x="3216" y="2203"/>
                  </a:cubicBezTo>
                  <a:lnTo>
                    <a:pt x="3216" y="1965"/>
                  </a:lnTo>
                  <a:close/>
                  <a:moveTo>
                    <a:pt x="1001" y="1965"/>
                  </a:moveTo>
                  <a:lnTo>
                    <a:pt x="1001" y="2215"/>
                  </a:lnTo>
                  <a:cubicBezTo>
                    <a:pt x="953" y="2192"/>
                    <a:pt x="930" y="2144"/>
                    <a:pt x="930" y="2084"/>
                  </a:cubicBezTo>
                  <a:cubicBezTo>
                    <a:pt x="930" y="2037"/>
                    <a:pt x="941" y="2013"/>
                    <a:pt x="965" y="1977"/>
                  </a:cubicBezTo>
                  <a:cubicBezTo>
                    <a:pt x="989" y="1977"/>
                    <a:pt x="989" y="1977"/>
                    <a:pt x="1001" y="1965"/>
                  </a:cubicBezTo>
                  <a:close/>
                  <a:moveTo>
                    <a:pt x="2454" y="1406"/>
                  </a:moveTo>
                  <a:cubicBezTo>
                    <a:pt x="2525" y="1537"/>
                    <a:pt x="2644" y="1680"/>
                    <a:pt x="2823" y="1763"/>
                  </a:cubicBezTo>
                  <a:lnTo>
                    <a:pt x="2823" y="2323"/>
                  </a:lnTo>
                  <a:cubicBezTo>
                    <a:pt x="2835" y="2668"/>
                    <a:pt x="2549" y="2954"/>
                    <a:pt x="2204" y="2954"/>
                  </a:cubicBezTo>
                  <a:lnTo>
                    <a:pt x="2025" y="2954"/>
                  </a:lnTo>
                  <a:cubicBezTo>
                    <a:pt x="1680" y="2954"/>
                    <a:pt x="1406" y="2668"/>
                    <a:pt x="1406" y="2323"/>
                  </a:cubicBezTo>
                  <a:lnTo>
                    <a:pt x="1406" y="1799"/>
                  </a:lnTo>
                  <a:cubicBezTo>
                    <a:pt x="1656" y="1775"/>
                    <a:pt x="2120" y="1680"/>
                    <a:pt x="2454" y="1406"/>
                  </a:cubicBezTo>
                  <a:close/>
                  <a:moveTo>
                    <a:pt x="2311" y="3335"/>
                  </a:moveTo>
                  <a:lnTo>
                    <a:pt x="2323" y="3442"/>
                  </a:lnTo>
                  <a:lnTo>
                    <a:pt x="2096" y="3668"/>
                  </a:lnTo>
                  <a:lnTo>
                    <a:pt x="1894" y="3466"/>
                  </a:lnTo>
                  <a:lnTo>
                    <a:pt x="1894" y="3335"/>
                  </a:lnTo>
                  <a:close/>
                  <a:moveTo>
                    <a:pt x="2061" y="1"/>
                  </a:moveTo>
                  <a:cubicBezTo>
                    <a:pt x="1322" y="1"/>
                    <a:pt x="727" y="596"/>
                    <a:pt x="727" y="1322"/>
                  </a:cubicBezTo>
                  <a:lnTo>
                    <a:pt x="727" y="1668"/>
                  </a:lnTo>
                  <a:cubicBezTo>
                    <a:pt x="608" y="1775"/>
                    <a:pt x="525" y="1918"/>
                    <a:pt x="525" y="2096"/>
                  </a:cubicBezTo>
                  <a:cubicBezTo>
                    <a:pt x="525" y="2394"/>
                    <a:pt x="739" y="2632"/>
                    <a:pt x="1037" y="2656"/>
                  </a:cubicBezTo>
                  <a:cubicBezTo>
                    <a:pt x="1120" y="2894"/>
                    <a:pt x="1275" y="3096"/>
                    <a:pt x="1501" y="3216"/>
                  </a:cubicBezTo>
                  <a:lnTo>
                    <a:pt x="1501" y="3323"/>
                  </a:lnTo>
                  <a:lnTo>
                    <a:pt x="703" y="3632"/>
                  </a:lnTo>
                  <a:cubicBezTo>
                    <a:pt x="620" y="3668"/>
                    <a:pt x="1" y="3918"/>
                    <a:pt x="1" y="4716"/>
                  </a:cubicBezTo>
                  <a:lnTo>
                    <a:pt x="1" y="5418"/>
                  </a:lnTo>
                  <a:cubicBezTo>
                    <a:pt x="1" y="5525"/>
                    <a:pt x="84" y="5609"/>
                    <a:pt x="191" y="5609"/>
                  </a:cubicBezTo>
                  <a:lnTo>
                    <a:pt x="703" y="5609"/>
                  </a:lnTo>
                  <a:cubicBezTo>
                    <a:pt x="799" y="5609"/>
                    <a:pt x="894" y="5525"/>
                    <a:pt x="894" y="5418"/>
                  </a:cubicBezTo>
                  <a:cubicBezTo>
                    <a:pt x="894" y="5311"/>
                    <a:pt x="799" y="5228"/>
                    <a:pt x="703" y="5228"/>
                  </a:cubicBezTo>
                  <a:lnTo>
                    <a:pt x="406" y="5228"/>
                  </a:lnTo>
                  <a:lnTo>
                    <a:pt x="406" y="4716"/>
                  </a:lnTo>
                  <a:cubicBezTo>
                    <a:pt x="406" y="4168"/>
                    <a:pt x="834" y="4025"/>
                    <a:pt x="846" y="4001"/>
                  </a:cubicBezTo>
                  <a:lnTo>
                    <a:pt x="858" y="4001"/>
                  </a:lnTo>
                  <a:lnTo>
                    <a:pt x="1608" y="3727"/>
                  </a:lnTo>
                  <a:lnTo>
                    <a:pt x="1989" y="4108"/>
                  </a:lnTo>
                  <a:cubicBezTo>
                    <a:pt x="2025" y="4144"/>
                    <a:pt x="2084" y="4168"/>
                    <a:pt x="2132" y="4168"/>
                  </a:cubicBezTo>
                  <a:cubicBezTo>
                    <a:pt x="2192" y="4168"/>
                    <a:pt x="2227" y="4144"/>
                    <a:pt x="2263" y="4108"/>
                  </a:cubicBezTo>
                  <a:lnTo>
                    <a:pt x="2632" y="3727"/>
                  </a:lnTo>
                  <a:lnTo>
                    <a:pt x="3382" y="4025"/>
                  </a:lnTo>
                  <a:lnTo>
                    <a:pt x="3394" y="4025"/>
                  </a:lnTo>
                  <a:cubicBezTo>
                    <a:pt x="3406" y="4025"/>
                    <a:pt x="3835" y="4180"/>
                    <a:pt x="3835" y="4739"/>
                  </a:cubicBezTo>
                  <a:lnTo>
                    <a:pt x="3835" y="5240"/>
                  </a:lnTo>
                  <a:lnTo>
                    <a:pt x="1334" y="5240"/>
                  </a:lnTo>
                  <a:cubicBezTo>
                    <a:pt x="1239" y="5240"/>
                    <a:pt x="1144" y="5335"/>
                    <a:pt x="1144" y="5430"/>
                  </a:cubicBezTo>
                  <a:cubicBezTo>
                    <a:pt x="1144" y="5537"/>
                    <a:pt x="1239" y="5632"/>
                    <a:pt x="1334" y="5632"/>
                  </a:cubicBezTo>
                  <a:lnTo>
                    <a:pt x="4049" y="5632"/>
                  </a:lnTo>
                  <a:cubicBezTo>
                    <a:pt x="4156" y="5632"/>
                    <a:pt x="4240" y="5537"/>
                    <a:pt x="4240" y="5430"/>
                  </a:cubicBezTo>
                  <a:lnTo>
                    <a:pt x="4240" y="4739"/>
                  </a:lnTo>
                  <a:cubicBezTo>
                    <a:pt x="4216" y="3918"/>
                    <a:pt x="3573" y="3668"/>
                    <a:pt x="3501" y="3632"/>
                  </a:cubicBezTo>
                  <a:lnTo>
                    <a:pt x="2716" y="3323"/>
                  </a:lnTo>
                  <a:lnTo>
                    <a:pt x="2716" y="3216"/>
                  </a:lnTo>
                  <a:cubicBezTo>
                    <a:pt x="2918" y="3096"/>
                    <a:pt x="3085" y="2894"/>
                    <a:pt x="3168" y="2656"/>
                  </a:cubicBezTo>
                  <a:cubicBezTo>
                    <a:pt x="3454" y="2620"/>
                    <a:pt x="3680" y="2382"/>
                    <a:pt x="3680" y="2096"/>
                  </a:cubicBezTo>
                  <a:cubicBezTo>
                    <a:pt x="3680" y="1918"/>
                    <a:pt x="3608" y="1775"/>
                    <a:pt x="3466" y="1668"/>
                  </a:cubicBezTo>
                  <a:lnTo>
                    <a:pt x="3466" y="1322"/>
                  </a:lnTo>
                  <a:cubicBezTo>
                    <a:pt x="3466" y="596"/>
                    <a:pt x="2870" y="1"/>
                    <a:pt x="2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65;p26">
            <a:extLst>
              <a:ext uri="{FF2B5EF4-FFF2-40B4-BE49-F238E27FC236}">
                <a16:creationId xmlns:a16="http://schemas.microsoft.com/office/drawing/2014/main" id="{77663EF5-E1B3-9965-577D-EAC409671A81}"/>
              </a:ext>
            </a:extLst>
          </p:cNvPr>
          <p:cNvSpPr txBox="1">
            <a:spLocks/>
          </p:cNvSpPr>
          <p:nvPr/>
        </p:nvSpPr>
        <p:spPr>
          <a:xfrm>
            <a:off x="5294576" y="3018116"/>
            <a:ext cx="1797853" cy="139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152400" indent="0">
              <a:buSzPts val="1200"/>
              <a:buFont typeface="Livvic Light"/>
              <a:buNone/>
            </a:pPr>
            <a:r>
              <a:rPr lang="en-US" sz="1600" dirty="0"/>
              <a:t>Considerations </a:t>
            </a:r>
          </a:p>
          <a:p>
            <a:pPr marL="495300" indent="-342900">
              <a:buSzPts val="1200"/>
            </a:pPr>
            <a:r>
              <a:rPr lang="en-US" sz="1400" dirty="0"/>
              <a:t>Cost</a:t>
            </a:r>
          </a:p>
          <a:p>
            <a:pPr marL="495300" indent="-342900">
              <a:buSzPts val="1200"/>
            </a:pPr>
            <a:r>
              <a:rPr lang="en-US" sz="1400" dirty="0"/>
              <a:t>Architecture</a:t>
            </a:r>
          </a:p>
          <a:p>
            <a:pPr marL="495300" indent="-342900">
              <a:buSzPts val="1200"/>
            </a:pPr>
            <a:r>
              <a:rPr lang="en-US" sz="1400" dirty="0"/>
              <a:t>Security</a:t>
            </a:r>
            <a:endParaRPr lang="en-US" sz="1600" dirty="0"/>
          </a:p>
          <a:p>
            <a:pPr marL="152400" indent="0">
              <a:buSzPts val="1200"/>
              <a:buFont typeface="Livvic Light"/>
              <a:buNone/>
            </a:pPr>
            <a:endParaRPr lang="en-US" sz="2000" dirty="0"/>
          </a:p>
          <a:p>
            <a:pPr marL="152400" indent="0">
              <a:buSzPts val="1200"/>
              <a:buFont typeface="Livvic Light"/>
              <a:buNone/>
            </a:pPr>
            <a:r>
              <a:rPr lang="en-US" sz="2000" dirty="0"/>
              <a:t>	</a:t>
            </a:r>
          </a:p>
        </p:txBody>
      </p:sp>
    </p:spTree>
    <p:extLst>
      <p:ext uri="{BB962C8B-B14F-4D97-AF65-F5344CB8AC3E}">
        <p14:creationId xmlns:p14="http://schemas.microsoft.com/office/powerpoint/2010/main" val="7605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552341" y="472888"/>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Questions</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2376;p62">
            <a:extLst>
              <a:ext uri="{FF2B5EF4-FFF2-40B4-BE49-F238E27FC236}">
                <a16:creationId xmlns:a16="http://schemas.microsoft.com/office/drawing/2014/main" id="{63DF998B-DC5D-EFA0-E5DB-0036DF217948}"/>
              </a:ext>
            </a:extLst>
          </p:cNvPr>
          <p:cNvGrpSpPr/>
          <p:nvPr/>
        </p:nvGrpSpPr>
        <p:grpSpPr>
          <a:xfrm>
            <a:off x="3792746" y="1908721"/>
            <a:ext cx="1201285" cy="1326057"/>
            <a:chOff x="1367060" y="2422129"/>
            <a:chExt cx="269261" cy="352050"/>
          </a:xfrm>
        </p:grpSpPr>
        <p:sp>
          <p:nvSpPr>
            <p:cNvPr id="3" name="Google Shape;12377;p62">
              <a:extLst>
                <a:ext uri="{FF2B5EF4-FFF2-40B4-BE49-F238E27FC236}">
                  <a16:creationId xmlns:a16="http://schemas.microsoft.com/office/drawing/2014/main" id="{BCC462D2-BB4E-06E9-66C7-70E463C14BD1}"/>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378;p62">
              <a:extLst>
                <a:ext uri="{FF2B5EF4-FFF2-40B4-BE49-F238E27FC236}">
                  <a16:creationId xmlns:a16="http://schemas.microsoft.com/office/drawing/2014/main" id="{D0D4E7F6-06B0-D037-0811-E4128CE88B4D}"/>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379;p62">
              <a:extLst>
                <a:ext uri="{FF2B5EF4-FFF2-40B4-BE49-F238E27FC236}">
                  <a16:creationId xmlns:a16="http://schemas.microsoft.com/office/drawing/2014/main" id="{E359BC53-395D-60F3-1083-092CBADE0C25}"/>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80;p62">
              <a:extLst>
                <a:ext uri="{FF2B5EF4-FFF2-40B4-BE49-F238E27FC236}">
                  <a16:creationId xmlns:a16="http://schemas.microsoft.com/office/drawing/2014/main" id="{FE4E2CCC-F2B3-9D75-5411-3BC6389C7E7F}"/>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81;p62">
              <a:extLst>
                <a:ext uri="{FF2B5EF4-FFF2-40B4-BE49-F238E27FC236}">
                  <a16:creationId xmlns:a16="http://schemas.microsoft.com/office/drawing/2014/main" id="{4412AFB3-B3D9-7255-8DC1-ADD769384111}"/>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82;p62">
              <a:extLst>
                <a:ext uri="{FF2B5EF4-FFF2-40B4-BE49-F238E27FC236}">
                  <a16:creationId xmlns:a16="http://schemas.microsoft.com/office/drawing/2014/main" id="{6612582D-B22A-32E4-5271-CC41131313AE}"/>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383;p62">
              <a:extLst>
                <a:ext uri="{FF2B5EF4-FFF2-40B4-BE49-F238E27FC236}">
                  <a16:creationId xmlns:a16="http://schemas.microsoft.com/office/drawing/2014/main" id="{B7118893-DB11-1961-46E3-6238B9E2336D}"/>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384;p62">
              <a:extLst>
                <a:ext uri="{FF2B5EF4-FFF2-40B4-BE49-F238E27FC236}">
                  <a16:creationId xmlns:a16="http://schemas.microsoft.com/office/drawing/2014/main" id="{7B785FAC-FA1E-28ED-4051-D64351838AD5}"/>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385;p62">
              <a:extLst>
                <a:ext uri="{FF2B5EF4-FFF2-40B4-BE49-F238E27FC236}">
                  <a16:creationId xmlns:a16="http://schemas.microsoft.com/office/drawing/2014/main" id="{1D4A726B-0370-59E1-0863-262FE289EB6C}"/>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86;p62">
              <a:extLst>
                <a:ext uri="{FF2B5EF4-FFF2-40B4-BE49-F238E27FC236}">
                  <a16:creationId xmlns:a16="http://schemas.microsoft.com/office/drawing/2014/main" id="{D914624D-DE0A-1B11-7BFD-8B77746E0D7B}"/>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87;p62">
              <a:extLst>
                <a:ext uri="{FF2B5EF4-FFF2-40B4-BE49-F238E27FC236}">
                  <a16:creationId xmlns:a16="http://schemas.microsoft.com/office/drawing/2014/main" id="{9F7E3DFA-1F23-82EF-C86B-40F8791DE197}"/>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88;p62">
              <a:extLst>
                <a:ext uri="{FF2B5EF4-FFF2-40B4-BE49-F238E27FC236}">
                  <a16:creationId xmlns:a16="http://schemas.microsoft.com/office/drawing/2014/main" id="{769DB251-98C7-2B88-DD0F-56F88449786A}"/>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89;p62">
              <a:extLst>
                <a:ext uri="{FF2B5EF4-FFF2-40B4-BE49-F238E27FC236}">
                  <a16:creationId xmlns:a16="http://schemas.microsoft.com/office/drawing/2014/main" id="{FC2A28F0-7E58-C820-55DF-EEC9F4DDE790}"/>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390;p62">
              <a:extLst>
                <a:ext uri="{FF2B5EF4-FFF2-40B4-BE49-F238E27FC236}">
                  <a16:creationId xmlns:a16="http://schemas.microsoft.com/office/drawing/2014/main" id="{5A505B8B-A1D8-E752-DCF9-0C636383D47C}"/>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0" name="Google Shape;1361;p47">
            <a:extLst>
              <a:ext uri="{FF2B5EF4-FFF2-40B4-BE49-F238E27FC236}">
                <a16:creationId xmlns:a16="http://schemas.microsoft.com/office/drawing/2014/main" id="{0ABDCFF7-D08D-8222-5E95-B343EC89F9E9}"/>
              </a:ext>
            </a:extLst>
          </p:cNvPr>
          <p:cNvSpPr txBox="1">
            <a:spLocks/>
          </p:cNvSpPr>
          <p:nvPr/>
        </p:nvSpPr>
        <p:spPr>
          <a:xfrm>
            <a:off x="2144116" y="1563055"/>
            <a:ext cx="4855767" cy="20173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ctr"/>
            <a:r>
              <a:rPr lang="en-US" sz="6000" dirty="0"/>
              <a:t>Thank you for your time!</a:t>
            </a:r>
          </a:p>
        </p:txBody>
      </p:sp>
      <p:sp>
        <p:nvSpPr>
          <p:cNvPr id="11" name="Google Shape;434;p25">
            <a:extLst>
              <a:ext uri="{FF2B5EF4-FFF2-40B4-BE49-F238E27FC236}">
                <a16:creationId xmlns:a16="http://schemas.microsoft.com/office/drawing/2014/main" id="{5A32B9EE-BCD6-D819-23E7-7E0932E1249D}"/>
              </a:ext>
            </a:extLst>
          </p:cNvPr>
          <p:cNvSpPr txBox="1">
            <a:spLocks/>
          </p:cNvSpPr>
          <p:nvPr/>
        </p:nvSpPr>
        <p:spPr>
          <a:xfrm>
            <a:off x="2924250" y="4171064"/>
            <a:ext cx="3295500" cy="5315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lt1"/>
              </a:buClr>
              <a:buSzPts val="1000"/>
              <a:buFont typeface="Livvic Light"/>
              <a:buChar char="●"/>
              <a:defRPr sz="1200" b="0" i="0" u="none" strike="noStrike" cap="none">
                <a:solidFill>
                  <a:schemeClr val="lt1"/>
                </a:solidFill>
                <a:latin typeface="Maven Pro"/>
                <a:ea typeface="Maven Pro"/>
                <a:cs typeface="Maven Pro"/>
                <a:sym typeface="Maven Pro"/>
              </a:defRPr>
            </a:lvl1pPr>
            <a:lvl2pPr marL="914400" marR="0" lvl="1"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2pPr>
            <a:lvl3pPr marL="1371600" marR="0" lvl="2"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3pPr>
            <a:lvl4pPr marL="1828800" marR="0" lvl="3"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4pPr>
            <a:lvl5pPr marL="2286000" marR="0" lvl="4"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5pPr>
            <a:lvl6pPr marL="2743200" marR="0" lvl="5"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6pPr>
            <a:lvl7pPr marL="3200400" marR="0" lvl="6"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7pPr>
            <a:lvl8pPr marL="3657600" marR="0" lvl="7" indent="-292100" algn="l" rtl="0">
              <a:lnSpc>
                <a:spcPct val="115000"/>
              </a:lnSpc>
              <a:spcBef>
                <a:spcPts val="1600"/>
              </a:spcBef>
              <a:spcAft>
                <a:spcPts val="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8pPr>
            <a:lvl9pPr marL="4114800" marR="0" lvl="8" indent="-292100" algn="l" rtl="0">
              <a:lnSpc>
                <a:spcPct val="115000"/>
              </a:lnSpc>
              <a:spcBef>
                <a:spcPts val="1600"/>
              </a:spcBef>
              <a:spcAft>
                <a:spcPts val="1600"/>
              </a:spcAft>
              <a:buClr>
                <a:schemeClr val="lt1"/>
              </a:buClr>
              <a:buSzPts val="1000"/>
              <a:buFont typeface="Nunito Light"/>
              <a:buChar char="■"/>
              <a:defRPr sz="1400" b="0" i="0" u="none" strike="noStrike" cap="none">
                <a:solidFill>
                  <a:schemeClr val="lt1"/>
                </a:solidFill>
                <a:latin typeface="Maven Pro"/>
                <a:ea typeface="Maven Pro"/>
                <a:cs typeface="Maven Pro"/>
                <a:sym typeface="Maven Pro"/>
              </a:defRPr>
            </a:lvl9pPr>
          </a:lstStyle>
          <a:p>
            <a:pPr marL="0" indent="0" algn="ctr">
              <a:buFont typeface="Livvic Light"/>
              <a:buNone/>
            </a:pPr>
            <a:r>
              <a:rPr lang="en-US" dirty="0"/>
              <a:t>Presentation by: Phoebe Corwin</a:t>
            </a:r>
          </a:p>
          <a:p>
            <a:pPr marL="0" indent="0" algn="ctr">
              <a:buFont typeface="Livvic Light"/>
              <a:buNone/>
            </a:pPr>
            <a:r>
              <a:rPr lang="en-US" dirty="0"/>
              <a:t>phoebe.corwin23@gmail.com</a:t>
            </a:r>
          </a:p>
        </p:txBody>
      </p:sp>
    </p:spTree>
    <p:extLst>
      <p:ext uri="{BB962C8B-B14F-4D97-AF65-F5344CB8AC3E}">
        <p14:creationId xmlns:p14="http://schemas.microsoft.com/office/powerpoint/2010/main" val="35881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38550" y="995214"/>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sz="2000" dirty="0"/>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Introduction</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Approach/Methods</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Machine Learning Model</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Model Performance</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Conclusions and Future Model Improvements</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The Score Feature – Qualitative Analysis</a:t>
            </a:r>
          </a:p>
          <a:p>
            <a:pPr marL="457200" lvl="0" indent="-304800" algn="l" rtl="0">
              <a:lnSpc>
                <a:spcPct val="100000"/>
              </a:lnSpc>
              <a:spcBef>
                <a:spcPts val="0"/>
              </a:spcBef>
              <a:spcAft>
                <a:spcPts val="0"/>
              </a:spcAft>
              <a:buClr>
                <a:schemeClr val="lt1"/>
              </a:buClr>
              <a:buSzPts val="1200"/>
              <a:buFont typeface="Maven Pro"/>
              <a:buAutoNum type="arabicPeriod"/>
            </a:pPr>
            <a:r>
              <a:rPr lang="en-US" sz="2000" dirty="0"/>
              <a:t>Model Deployment and Data Access</a:t>
            </a:r>
            <a:endParaRPr sz="2000" dirty="0"/>
          </a:p>
          <a:p>
            <a:pPr marL="0" lvl="0" indent="0" algn="l" rtl="0">
              <a:lnSpc>
                <a:spcPct val="100000"/>
              </a:lnSpc>
              <a:spcBef>
                <a:spcPts val="1600"/>
              </a:spcBef>
              <a:spcAft>
                <a:spcPts val="1600"/>
              </a:spcAft>
              <a:buNone/>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grpSp>
        <p:nvGrpSpPr>
          <p:cNvPr id="2" name="Google Shape;10478;p59">
            <a:extLst>
              <a:ext uri="{FF2B5EF4-FFF2-40B4-BE49-F238E27FC236}">
                <a16:creationId xmlns:a16="http://schemas.microsoft.com/office/drawing/2014/main" id="{AB682C78-515F-630C-A0C1-6FC7E630006A}"/>
              </a:ext>
            </a:extLst>
          </p:cNvPr>
          <p:cNvGrpSpPr/>
          <p:nvPr/>
        </p:nvGrpSpPr>
        <p:grpSpPr>
          <a:xfrm>
            <a:off x="6541849" y="1503969"/>
            <a:ext cx="1963601" cy="2135562"/>
            <a:chOff x="852385" y="1510916"/>
            <a:chExt cx="353145" cy="351998"/>
          </a:xfrm>
        </p:grpSpPr>
        <p:sp>
          <p:nvSpPr>
            <p:cNvPr id="3" name="Google Shape;10479;p59">
              <a:extLst>
                <a:ext uri="{FF2B5EF4-FFF2-40B4-BE49-F238E27FC236}">
                  <a16:creationId xmlns:a16="http://schemas.microsoft.com/office/drawing/2014/main" id="{1E22BACB-521D-7E85-9F3E-859736BC434C}"/>
                </a:ext>
              </a:extLst>
            </p:cNvPr>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80;p59">
              <a:extLst>
                <a:ext uri="{FF2B5EF4-FFF2-40B4-BE49-F238E27FC236}">
                  <a16:creationId xmlns:a16="http://schemas.microsoft.com/office/drawing/2014/main" id="{9D4C2D21-CCFF-16FD-EE92-DF9B831184F6}"/>
                </a:ext>
              </a:extLst>
            </p:cNvPr>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81;p59">
              <a:extLst>
                <a:ext uri="{FF2B5EF4-FFF2-40B4-BE49-F238E27FC236}">
                  <a16:creationId xmlns:a16="http://schemas.microsoft.com/office/drawing/2014/main" id="{B898A9FA-D9D7-BD2A-30E1-FFC143EA413B}"/>
                </a:ext>
              </a:extLst>
            </p:cNvPr>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482116" y="1010171"/>
            <a:ext cx="6116038" cy="3020195"/>
          </a:xfrm>
          <a:prstGeom prst="rect">
            <a:avLst/>
          </a:prstGeom>
        </p:spPr>
        <p:txBody>
          <a:bodyPr spcFirstLastPara="1" wrap="square" lIns="91425" tIns="91425" rIns="91425" bIns="91425" anchor="t" anchorCtr="0">
            <a:noAutofit/>
          </a:bodyPr>
          <a:lstStyle/>
          <a:p>
            <a:r>
              <a:rPr lang="en-US" sz="1600" dirty="0">
                <a:effectLst/>
                <a:latin typeface="Calibri" panose="020F0502020204030204" pitchFamily="34" charset="0"/>
                <a:ea typeface="Calibri" panose="020F0502020204030204" pitchFamily="34" charset="0"/>
                <a:cs typeface="Calibri" panose="020F0502020204030204" pitchFamily="34" charset="0"/>
              </a:rPr>
              <a:t>ABC Bank wants to expand their outreach to B2B customers and grow their B2B business. Currently, the sales team does not engage with many of the leads qualified by marketing. The reasons for this could be for the following reasons:</a:t>
            </a:r>
          </a:p>
          <a:p>
            <a:pPr lvl="1"/>
            <a:r>
              <a:rPr lang="en-US" sz="1600" dirty="0">
                <a:latin typeface="Calibri" panose="020F0502020204030204" pitchFamily="34" charset="0"/>
                <a:ea typeface="Calibri" panose="020F0502020204030204" pitchFamily="34" charset="0"/>
                <a:cs typeface="Calibri" panose="020F0502020204030204" pitchFamily="34" charset="0"/>
              </a:rPr>
              <a:t>M</a:t>
            </a:r>
            <a:r>
              <a:rPr lang="en-US" sz="1600" dirty="0">
                <a:effectLst/>
                <a:latin typeface="Calibri" panose="020F0502020204030204" pitchFamily="34" charset="0"/>
                <a:ea typeface="Calibri" panose="020F0502020204030204" pitchFamily="34" charset="0"/>
                <a:cs typeface="Calibri" panose="020F0502020204030204" pitchFamily="34" charset="0"/>
              </a:rPr>
              <a:t>arketing is not scoring leads well (scoring is arbitrary based on various nurturing activities)</a:t>
            </a:r>
          </a:p>
          <a:p>
            <a:pPr lvl="1"/>
            <a:r>
              <a:rPr lang="en-US" sz="1600" dirty="0">
                <a:latin typeface="Calibri" panose="020F0502020204030204" pitchFamily="34" charset="0"/>
                <a:ea typeface="Calibri" panose="020F0502020204030204" pitchFamily="34" charset="0"/>
                <a:cs typeface="Calibri" panose="020F0502020204030204" pitchFamily="34" charset="0"/>
              </a:rPr>
              <a:t>M</a:t>
            </a:r>
            <a:r>
              <a:rPr lang="en-US" sz="1600" dirty="0">
                <a:effectLst/>
                <a:latin typeface="Calibri" panose="020F0502020204030204" pitchFamily="34" charset="0"/>
                <a:ea typeface="Calibri" panose="020F0502020204030204" pitchFamily="34" charset="0"/>
                <a:cs typeface="Calibri" panose="020F0502020204030204" pitchFamily="34" charset="0"/>
              </a:rPr>
              <a:t>arketing is pushing leads over too early/late (marketing qualified leads are automatically pushed over to sales when they reach a lead score of 15)</a:t>
            </a:r>
          </a:p>
          <a:p>
            <a:pPr lvl="1"/>
            <a:r>
              <a:rPr lang="en-US" sz="1600" dirty="0">
                <a:latin typeface="Calibri" panose="020F0502020204030204" pitchFamily="34" charset="0"/>
                <a:ea typeface="Calibri" panose="020F0502020204030204" pitchFamily="34" charset="0"/>
                <a:cs typeface="Calibri" panose="020F0502020204030204" pitchFamily="34" charset="0"/>
              </a:rPr>
              <a:t>S</a:t>
            </a:r>
            <a:r>
              <a:rPr lang="en-US" sz="1600" dirty="0">
                <a:effectLst/>
                <a:latin typeface="Calibri" panose="020F0502020204030204" pitchFamily="34" charset="0"/>
                <a:ea typeface="Calibri" panose="020F0502020204030204" pitchFamily="34" charset="0"/>
                <a:cs typeface="Calibri" panose="020F0502020204030204" pitchFamily="34" charset="0"/>
              </a:rPr>
              <a:t>ales is overwhelmed with the large amount of leads marketing sends over</a:t>
            </a:r>
          </a:p>
          <a:p>
            <a:pPr marL="0" lvl="0" indent="0" algn="l" rtl="0">
              <a:spcBef>
                <a:spcPts val="0"/>
              </a:spcBef>
              <a:spcAft>
                <a:spcPts val="0"/>
              </a:spcAft>
              <a:buNone/>
            </a:pP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2" name="Google Shape;12593;p62">
            <a:extLst>
              <a:ext uri="{FF2B5EF4-FFF2-40B4-BE49-F238E27FC236}">
                <a16:creationId xmlns:a16="http://schemas.microsoft.com/office/drawing/2014/main" id="{3094B766-D5D6-DED1-79D5-9360DDC06CC2}"/>
              </a:ext>
            </a:extLst>
          </p:cNvPr>
          <p:cNvGrpSpPr/>
          <p:nvPr/>
        </p:nvGrpSpPr>
        <p:grpSpPr>
          <a:xfrm>
            <a:off x="6598154" y="720044"/>
            <a:ext cx="2405169" cy="2156037"/>
            <a:chOff x="1865381" y="4277506"/>
            <a:chExt cx="396131" cy="355612"/>
          </a:xfrm>
        </p:grpSpPr>
        <p:sp>
          <p:nvSpPr>
            <p:cNvPr id="3" name="Google Shape;12594;p62">
              <a:extLst>
                <a:ext uri="{FF2B5EF4-FFF2-40B4-BE49-F238E27FC236}">
                  <a16:creationId xmlns:a16="http://schemas.microsoft.com/office/drawing/2014/main" id="{E12D437D-7E3B-864D-31A3-19770404777B}"/>
                </a:ext>
              </a:extLst>
            </p:cNvPr>
            <p:cNvSpPr/>
            <p:nvPr/>
          </p:nvSpPr>
          <p:spPr>
            <a:xfrm>
              <a:off x="1865381" y="4277506"/>
              <a:ext cx="396131" cy="355612"/>
            </a:xfrm>
            <a:custGeom>
              <a:avLst/>
              <a:gdLst/>
              <a:ahLst/>
              <a:cxnLst/>
              <a:rect l="l" t="t" r="r" b="b"/>
              <a:pathLst>
                <a:path w="12455" h="11181" extrusionOk="0">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595;p62">
              <a:extLst>
                <a:ext uri="{FF2B5EF4-FFF2-40B4-BE49-F238E27FC236}">
                  <a16:creationId xmlns:a16="http://schemas.microsoft.com/office/drawing/2014/main" id="{CEDF3ABC-923F-5129-B7A4-C6DAFF736C29}"/>
                </a:ext>
              </a:extLst>
            </p:cNvPr>
            <p:cNvSpPr/>
            <p:nvPr/>
          </p:nvSpPr>
          <p:spPr>
            <a:xfrm>
              <a:off x="2057770" y="4294553"/>
              <a:ext cx="22741" cy="35622"/>
            </a:xfrm>
            <a:custGeom>
              <a:avLst/>
              <a:gdLst/>
              <a:ahLst/>
              <a:cxnLst/>
              <a:rect l="l" t="t" r="r" b="b"/>
              <a:pathLst>
                <a:path w="715" h="1120" extrusionOk="0">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596;p62">
              <a:extLst>
                <a:ext uri="{FF2B5EF4-FFF2-40B4-BE49-F238E27FC236}">
                  <a16:creationId xmlns:a16="http://schemas.microsoft.com/office/drawing/2014/main" id="{62BB0317-2E80-2DAA-648B-12DA34E8F2F6}"/>
                </a:ext>
              </a:extLst>
            </p:cNvPr>
            <p:cNvSpPr/>
            <p:nvPr/>
          </p:nvSpPr>
          <p:spPr>
            <a:xfrm>
              <a:off x="2048292" y="4456250"/>
              <a:ext cx="30724" cy="64055"/>
            </a:xfrm>
            <a:custGeom>
              <a:avLst/>
              <a:gdLst/>
              <a:ahLst/>
              <a:cxnLst/>
              <a:rect l="l" t="t" r="r" b="b"/>
              <a:pathLst>
                <a:path w="966" h="2014" extrusionOk="0">
                  <a:moveTo>
                    <a:pt x="477" y="0"/>
                  </a:moveTo>
                  <a:cubicBezTo>
                    <a:pt x="370" y="0"/>
                    <a:pt x="298" y="84"/>
                    <a:pt x="298" y="179"/>
                  </a:cubicBezTo>
                  <a:lnTo>
                    <a:pt x="298" y="262"/>
                  </a:lnTo>
                  <a:cubicBezTo>
                    <a:pt x="120" y="334"/>
                    <a:pt x="1" y="512"/>
                    <a:pt x="1" y="703"/>
                  </a:cubicBezTo>
                  <a:cubicBezTo>
                    <a:pt x="1" y="977"/>
                    <a:pt x="215" y="1191"/>
                    <a:pt x="489" y="1191"/>
                  </a:cubicBezTo>
                  <a:cubicBezTo>
                    <a:pt x="560" y="1191"/>
                    <a:pt x="608" y="1250"/>
                    <a:pt x="608" y="1310"/>
                  </a:cubicBezTo>
                  <a:cubicBezTo>
                    <a:pt x="608" y="1381"/>
                    <a:pt x="548" y="1429"/>
                    <a:pt x="489" y="1429"/>
                  </a:cubicBezTo>
                  <a:cubicBezTo>
                    <a:pt x="441" y="1429"/>
                    <a:pt x="394" y="1405"/>
                    <a:pt x="382" y="1358"/>
                  </a:cubicBezTo>
                  <a:cubicBezTo>
                    <a:pt x="346" y="1287"/>
                    <a:pt x="284" y="1249"/>
                    <a:pt x="216" y="1249"/>
                  </a:cubicBezTo>
                  <a:cubicBezTo>
                    <a:pt x="192" y="1249"/>
                    <a:pt x="168" y="1253"/>
                    <a:pt x="144" y="1262"/>
                  </a:cubicBezTo>
                  <a:cubicBezTo>
                    <a:pt x="60" y="1310"/>
                    <a:pt x="13" y="1417"/>
                    <a:pt x="60" y="1500"/>
                  </a:cubicBezTo>
                  <a:cubicBezTo>
                    <a:pt x="120" y="1608"/>
                    <a:pt x="203" y="1703"/>
                    <a:pt x="310" y="1739"/>
                  </a:cubicBezTo>
                  <a:lnTo>
                    <a:pt x="310" y="1834"/>
                  </a:lnTo>
                  <a:cubicBezTo>
                    <a:pt x="310" y="1941"/>
                    <a:pt x="382" y="2012"/>
                    <a:pt x="489" y="2012"/>
                  </a:cubicBezTo>
                  <a:cubicBezTo>
                    <a:pt x="495" y="2013"/>
                    <a:pt x="501" y="2014"/>
                    <a:pt x="507" y="2014"/>
                  </a:cubicBezTo>
                  <a:cubicBezTo>
                    <a:pt x="586" y="2014"/>
                    <a:pt x="667" y="1945"/>
                    <a:pt x="667" y="1846"/>
                  </a:cubicBezTo>
                  <a:lnTo>
                    <a:pt x="667" y="1762"/>
                  </a:lnTo>
                  <a:cubicBezTo>
                    <a:pt x="846" y="1691"/>
                    <a:pt x="965" y="1512"/>
                    <a:pt x="965" y="1310"/>
                  </a:cubicBezTo>
                  <a:cubicBezTo>
                    <a:pt x="965" y="1048"/>
                    <a:pt x="739" y="822"/>
                    <a:pt x="477" y="822"/>
                  </a:cubicBezTo>
                  <a:cubicBezTo>
                    <a:pt x="394" y="822"/>
                    <a:pt x="358" y="762"/>
                    <a:pt x="358" y="703"/>
                  </a:cubicBezTo>
                  <a:cubicBezTo>
                    <a:pt x="358" y="631"/>
                    <a:pt x="417" y="584"/>
                    <a:pt x="477" y="584"/>
                  </a:cubicBezTo>
                  <a:cubicBezTo>
                    <a:pt x="513" y="584"/>
                    <a:pt x="548" y="596"/>
                    <a:pt x="572" y="643"/>
                  </a:cubicBezTo>
                  <a:cubicBezTo>
                    <a:pt x="608" y="700"/>
                    <a:pt x="660" y="727"/>
                    <a:pt x="717" y="727"/>
                  </a:cubicBezTo>
                  <a:cubicBezTo>
                    <a:pt x="755" y="727"/>
                    <a:pt x="796" y="715"/>
                    <a:pt x="834" y="691"/>
                  </a:cubicBezTo>
                  <a:cubicBezTo>
                    <a:pt x="917" y="631"/>
                    <a:pt x="929" y="524"/>
                    <a:pt x="870" y="441"/>
                  </a:cubicBezTo>
                  <a:cubicBezTo>
                    <a:pt x="810" y="357"/>
                    <a:pt x="739" y="286"/>
                    <a:pt x="656" y="262"/>
                  </a:cubicBezTo>
                  <a:lnTo>
                    <a:pt x="656" y="179"/>
                  </a:lnTo>
                  <a:cubicBezTo>
                    <a:pt x="656" y="84"/>
                    <a:pt x="572" y="0"/>
                    <a:pt x="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597;p62">
              <a:extLst>
                <a:ext uri="{FF2B5EF4-FFF2-40B4-BE49-F238E27FC236}">
                  <a16:creationId xmlns:a16="http://schemas.microsoft.com/office/drawing/2014/main" id="{5EF4695F-6253-2CFF-746C-A93AE463BD62}"/>
                </a:ext>
              </a:extLst>
            </p:cNvPr>
            <p:cNvSpPr/>
            <p:nvPr/>
          </p:nvSpPr>
          <p:spPr>
            <a:xfrm>
              <a:off x="1898713" y="4487196"/>
              <a:ext cx="17461" cy="16030"/>
            </a:xfrm>
            <a:custGeom>
              <a:avLst/>
              <a:gdLst/>
              <a:ahLst/>
              <a:cxnLst/>
              <a:rect l="l" t="t" r="r" b="b"/>
              <a:pathLst>
                <a:path w="549" h="504" extrusionOk="0">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98;p62">
              <a:extLst>
                <a:ext uri="{FF2B5EF4-FFF2-40B4-BE49-F238E27FC236}">
                  <a16:creationId xmlns:a16="http://schemas.microsoft.com/office/drawing/2014/main" id="{884657AC-7B78-E616-4E02-9A8545E77AD3}"/>
                </a:ext>
              </a:extLst>
            </p:cNvPr>
            <p:cNvSpPr/>
            <p:nvPr/>
          </p:nvSpPr>
          <p:spPr>
            <a:xfrm>
              <a:off x="1887740" y="4502494"/>
              <a:ext cx="19337" cy="13231"/>
            </a:xfrm>
            <a:custGeom>
              <a:avLst/>
              <a:gdLst/>
              <a:ahLst/>
              <a:cxnLst/>
              <a:rect l="l" t="t" r="r" b="b"/>
              <a:pathLst>
                <a:path w="608" h="416" extrusionOk="0">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99;p62">
              <a:extLst>
                <a:ext uri="{FF2B5EF4-FFF2-40B4-BE49-F238E27FC236}">
                  <a16:creationId xmlns:a16="http://schemas.microsoft.com/office/drawing/2014/main" id="{CC53D4B2-1B6D-5CDD-D091-3F2F69F7C365}"/>
                </a:ext>
              </a:extLst>
            </p:cNvPr>
            <p:cNvSpPr/>
            <p:nvPr/>
          </p:nvSpPr>
          <p:spPr>
            <a:xfrm>
              <a:off x="1913852" y="4477019"/>
              <a:ext cx="13676" cy="17874"/>
            </a:xfrm>
            <a:custGeom>
              <a:avLst/>
              <a:gdLst/>
              <a:ahLst/>
              <a:cxnLst/>
              <a:rect l="l" t="t" r="r" b="b"/>
              <a:pathLst>
                <a:path w="430" h="562" extrusionOk="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989475"/>
            <a:ext cx="3908700" cy="3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The approach taken in solving the aforementioned questions is to categorize the figures </a:t>
            </a:r>
            <a:r>
              <a:rPr lang="en-US" sz="1400" dirty="0"/>
              <a:t>in the data set as high quality or low quality.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For classification, there are many machine learning algorithms that can be implemented:</a:t>
            </a: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K-Means Clustering</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Decision Trees</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Support Vector Machine (SVM)</a:t>
            </a:r>
          </a:p>
          <a:p>
            <a:pPr marL="241300" lvl="0" indent="-215900" algn="l" rtl="0">
              <a:spcBef>
                <a:spcPts val="300"/>
              </a:spcBef>
              <a:spcAft>
                <a:spcPts val="0"/>
              </a:spcAft>
              <a:buClr>
                <a:schemeClr val="accent2"/>
              </a:buClr>
              <a:buSzPts val="1400"/>
              <a:buFont typeface="Maven Pro"/>
              <a:buChar char="●"/>
            </a:pPr>
            <a:r>
              <a:rPr lang="en-US" sz="1400" dirty="0">
                <a:solidFill>
                  <a:schemeClr val="hlink"/>
                </a:solidFill>
                <a:uFill>
                  <a:noFill/>
                </a:uFill>
              </a:rPr>
              <a:t>Random Forest</a:t>
            </a:r>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Approach and Methods</a:t>
            </a:r>
            <a:endParaRPr dirty="0"/>
          </a:p>
        </p:txBody>
      </p:sp>
      <p:sp>
        <p:nvSpPr>
          <p:cNvPr id="1588" name="Google Shape;1588;p49"/>
          <p:cNvSpPr txBox="1">
            <a:spLocks noGrp="1"/>
          </p:cNvSpPr>
          <p:nvPr>
            <p:ph type="body" idx="2"/>
          </p:nvPr>
        </p:nvSpPr>
        <p:spPr>
          <a:xfrm>
            <a:off x="4690125" y="1557495"/>
            <a:ext cx="3908700" cy="2427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lt1"/>
                </a:solidFill>
                <a:latin typeface="Share Tech"/>
                <a:ea typeface="Share Tech"/>
                <a:cs typeface="Share Tech"/>
                <a:sym typeface="Share Tech"/>
              </a:rPr>
              <a:t>Data</a:t>
            </a: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400" dirty="0">
                <a:solidFill>
                  <a:schemeClr val="hlink"/>
                </a:solidFill>
                <a:uFill>
                  <a:noFill/>
                </a:uFill>
              </a:rPr>
              <a:t>The data was merged based on the prospect; their profile (company, job title, etc.) and their activities per the provided datasets.</a:t>
            </a:r>
          </a:p>
          <a:p>
            <a:pPr marL="241300" lvl="0" indent="-215900" algn="l" rtl="0">
              <a:spcBef>
                <a:spcPts val="300"/>
              </a:spcBef>
              <a:spcAft>
                <a:spcPts val="0"/>
              </a:spcAft>
              <a:buClr>
                <a:schemeClr val="accent3"/>
              </a:buClr>
              <a:buSzPts val="1400"/>
              <a:buFont typeface="Maven Pro"/>
              <a:buChar char="●"/>
            </a:pPr>
            <a:r>
              <a:rPr lang="en-US" sz="1400" dirty="0">
                <a:solidFill>
                  <a:schemeClr val="hlink"/>
                </a:solidFill>
                <a:uFill>
                  <a:noFill/>
                </a:uFill>
              </a:rPr>
              <a:t>This allows for more thorough testing to see if any included features have significance to the predictions made by the model</a:t>
            </a:r>
            <a:endParaRPr sz="1400" dirty="0"/>
          </a:p>
          <a:p>
            <a:pPr marL="0" lvl="0" indent="0" algn="l" rtl="0">
              <a:spcBef>
                <a:spcPts val="0"/>
              </a:spcBef>
              <a:spcAft>
                <a:spcPts val="1600"/>
              </a:spcAft>
              <a:buNone/>
            </a:pPr>
            <a:endParaRPr sz="1400" dirty="0"/>
          </a:p>
        </p:txBody>
      </p:sp>
      <p:grpSp>
        <p:nvGrpSpPr>
          <p:cNvPr id="27" name="Google Shape;11117;p60">
            <a:extLst>
              <a:ext uri="{FF2B5EF4-FFF2-40B4-BE49-F238E27FC236}">
                <a16:creationId xmlns:a16="http://schemas.microsoft.com/office/drawing/2014/main" id="{CAC3A547-9551-5AE7-6B6B-FE18806E203F}"/>
              </a:ext>
            </a:extLst>
          </p:cNvPr>
          <p:cNvGrpSpPr/>
          <p:nvPr/>
        </p:nvGrpSpPr>
        <p:grpSpPr>
          <a:xfrm>
            <a:off x="6069918" y="3710389"/>
            <a:ext cx="1149114" cy="1141758"/>
            <a:chOff x="3541011" y="3367320"/>
            <a:chExt cx="348257" cy="346188"/>
          </a:xfrm>
        </p:grpSpPr>
        <p:sp>
          <p:nvSpPr>
            <p:cNvPr id="28" name="Google Shape;11118;p60">
              <a:extLst>
                <a:ext uri="{FF2B5EF4-FFF2-40B4-BE49-F238E27FC236}">
                  <a16:creationId xmlns:a16="http://schemas.microsoft.com/office/drawing/2014/main" id="{AF040215-B0C3-9D73-AD5A-AEAE266576EE}"/>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19;p60">
              <a:extLst>
                <a:ext uri="{FF2B5EF4-FFF2-40B4-BE49-F238E27FC236}">
                  <a16:creationId xmlns:a16="http://schemas.microsoft.com/office/drawing/2014/main" id="{52571ACD-FCF3-B607-1DFC-1FE10004FB28}"/>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20;p60">
              <a:extLst>
                <a:ext uri="{FF2B5EF4-FFF2-40B4-BE49-F238E27FC236}">
                  <a16:creationId xmlns:a16="http://schemas.microsoft.com/office/drawing/2014/main" id="{AE4CC463-826B-F05F-C974-ACB31DEE3BF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21;p60">
              <a:extLst>
                <a:ext uri="{FF2B5EF4-FFF2-40B4-BE49-F238E27FC236}">
                  <a16:creationId xmlns:a16="http://schemas.microsoft.com/office/drawing/2014/main" id="{9CA5D1C9-1632-4676-CB51-8B47394D5B75}"/>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295;p60">
            <a:extLst>
              <a:ext uri="{FF2B5EF4-FFF2-40B4-BE49-F238E27FC236}">
                <a16:creationId xmlns:a16="http://schemas.microsoft.com/office/drawing/2014/main" id="{D69D57ED-15D5-40F6-D6C1-C4B83F488BFF}"/>
              </a:ext>
            </a:extLst>
          </p:cNvPr>
          <p:cNvGrpSpPr/>
          <p:nvPr/>
        </p:nvGrpSpPr>
        <p:grpSpPr>
          <a:xfrm>
            <a:off x="2057747" y="3820885"/>
            <a:ext cx="1030856" cy="920766"/>
            <a:chOff x="2165809" y="3811059"/>
            <a:chExt cx="422542" cy="342973"/>
          </a:xfrm>
        </p:grpSpPr>
        <p:sp>
          <p:nvSpPr>
            <p:cNvPr id="33" name="Google Shape;11296;p60">
              <a:extLst>
                <a:ext uri="{FF2B5EF4-FFF2-40B4-BE49-F238E27FC236}">
                  <a16:creationId xmlns:a16="http://schemas.microsoft.com/office/drawing/2014/main" id="{099D2205-1061-F11B-1615-2BBA328E1F07}"/>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97;p60">
              <a:extLst>
                <a:ext uri="{FF2B5EF4-FFF2-40B4-BE49-F238E27FC236}">
                  <a16:creationId xmlns:a16="http://schemas.microsoft.com/office/drawing/2014/main" id="{9AD3B477-BBF0-EB21-78AE-156C4D55539C}"/>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98;p60">
              <a:extLst>
                <a:ext uri="{FF2B5EF4-FFF2-40B4-BE49-F238E27FC236}">
                  <a16:creationId xmlns:a16="http://schemas.microsoft.com/office/drawing/2014/main" id="{19315BC4-F18C-18D6-5C3A-362A8AC5DB9F}"/>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99;p60">
              <a:extLst>
                <a:ext uri="{FF2B5EF4-FFF2-40B4-BE49-F238E27FC236}">
                  <a16:creationId xmlns:a16="http://schemas.microsoft.com/office/drawing/2014/main" id="{DD4A40D1-C8D8-4CD7-8A3C-9A149236BB2E}"/>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300;p60">
              <a:extLst>
                <a:ext uri="{FF2B5EF4-FFF2-40B4-BE49-F238E27FC236}">
                  <a16:creationId xmlns:a16="http://schemas.microsoft.com/office/drawing/2014/main" id="{0098D13A-0215-4330-610F-58CF372A73AC}"/>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01;p60">
              <a:extLst>
                <a:ext uri="{FF2B5EF4-FFF2-40B4-BE49-F238E27FC236}">
                  <a16:creationId xmlns:a16="http://schemas.microsoft.com/office/drawing/2014/main" id="{3CDA3CA2-CD9C-43AB-2F81-7346DB6D9DB6}"/>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02;p60">
              <a:extLst>
                <a:ext uri="{FF2B5EF4-FFF2-40B4-BE49-F238E27FC236}">
                  <a16:creationId xmlns:a16="http://schemas.microsoft.com/office/drawing/2014/main" id="{436F7FCB-73DC-3620-EBCB-A7FDD9F066AB}"/>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03;p60">
              <a:extLst>
                <a:ext uri="{FF2B5EF4-FFF2-40B4-BE49-F238E27FC236}">
                  <a16:creationId xmlns:a16="http://schemas.microsoft.com/office/drawing/2014/main" id="{56E696D4-5A37-B09C-36FD-BBC5A2AA1047}"/>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04;p60">
              <a:extLst>
                <a:ext uri="{FF2B5EF4-FFF2-40B4-BE49-F238E27FC236}">
                  <a16:creationId xmlns:a16="http://schemas.microsoft.com/office/drawing/2014/main" id="{F64FA972-0BE9-7BE4-EAEA-3DAAADC7DB87}"/>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05;p60">
              <a:extLst>
                <a:ext uri="{FF2B5EF4-FFF2-40B4-BE49-F238E27FC236}">
                  <a16:creationId xmlns:a16="http://schemas.microsoft.com/office/drawing/2014/main" id="{5E0F6E23-A40D-A92E-4B5C-BF5FCB23DBA9}"/>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06;p60">
              <a:extLst>
                <a:ext uri="{FF2B5EF4-FFF2-40B4-BE49-F238E27FC236}">
                  <a16:creationId xmlns:a16="http://schemas.microsoft.com/office/drawing/2014/main" id="{79EEC7D9-A396-86ED-39EF-A90DF5F198FB}"/>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07;p60">
              <a:extLst>
                <a:ext uri="{FF2B5EF4-FFF2-40B4-BE49-F238E27FC236}">
                  <a16:creationId xmlns:a16="http://schemas.microsoft.com/office/drawing/2014/main" id="{76CD62FF-6025-EFE6-588F-B61F4351FEFE}"/>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08;p60">
              <a:extLst>
                <a:ext uri="{FF2B5EF4-FFF2-40B4-BE49-F238E27FC236}">
                  <a16:creationId xmlns:a16="http://schemas.microsoft.com/office/drawing/2014/main" id="{D385DF0C-94C8-5622-CBF9-6D1F2A4BE88F}"/>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09;p60">
              <a:extLst>
                <a:ext uri="{FF2B5EF4-FFF2-40B4-BE49-F238E27FC236}">
                  <a16:creationId xmlns:a16="http://schemas.microsoft.com/office/drawing/2014/main" id="{E2767B86-A846-38CF-4E51-A26BA33D01AC}"/>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10;p60">
              <a:extLst>
                <a:ext uri="{FF2B5EF4-FFF2-40B4-BE49-F238E27FC236}">
                  <a16:creationId xmlns:a16="http://schemas.microsoft.com/office/drawing/2014/main" id="{EC6CE577-2FA9-71F3-8C7C-4F428D39DCAA}"/>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11;p60">
              <a:extLst>
                <a:ext uri="{FF2B5EF4-FFF2-40B4-BE49-F238E27FC236}">
                  <a16:creationId xmlns:a16="http://schemas.microsoft.com/office/drawing/2014/main" id="{FAD34056-4AF3-4FCD-D7D0-EA93A02A738A}"/>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12;p60">
              <a:extLst>
                <a:ext uri="{FF2B5EF4-FFF2-40B4-BE49-F238E27FC236}">
                  <a16:creationId xmlns:a16="http://schemas.microsoft.com/office/drawing/2014/main" id="{C0D56034-22BA-E450-88A2-9D22922696EE}"/>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313;p60">
              <a:extLst>
                <a:ext uri="{FF2B5EF4-FFF2-40B4-BE49-F238E27FC236}">
                  <a16:creationId xmlns:a16="http://schemas.microsoft.com/office/drawing/2014/main" id="{7D7A50C6-D152-638A-1B08-EC09CE2FCAA1}"/>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518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706152" y="1085044"/>
            <a:ext cx="3908700" cy="2268303"/>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a:solidFill>
                  <a:schemeClr val="lt1"/>
                </a:solidFill>
                <a:latin typeface="Share Tech"/>
                <a:ea typeface="Share Tech"/>
                <a:cs typeface="Share Tech"/>
                <a:sym typeface="Share Tech"/>
              </a:rPr>
              <a:t>Why?</a:t>
            </a:r>
            <a:endParaRPr sz="1800" dirty="0">
              <a:latin typeface="Advent Pro Medium"/>
              <a:ea typeface="Advent Pro Medium"/>
              <a:cs typeface="Advent Pro Medium"/>
              <a:sym typeface="Advent Pro Medium"/>
            </a:endParaRPr>
          </a:p>
          <a:p>
            <a:pPr marL="241300" indent="-215900">
              <a:spcBef>
                <a:spcPts val="300"/>
              </a:spcBef>
              <a:buClr>
                <a:schemeClr val="accent2"/>
              </a:buClr>
              <a:buSzPts val="1400"/>
              <a:buFont typeface="Maven Pro"/>
              <a:buChar char="●"/>
            </a:pPr>
            <a:r>
              <a:rPr lang="en-US" sz="1400" dirty="0"/>
              <a:t>Performed consistently and accurately compared to other algorithms</a:t>
            </a:r>
          </a:p>
          <a:p>
            <a:pPr marL="241300" indent="-215900">
              <a:spcBef>
                <a:spcPts val="300"/>
              </a:spcBef>
              <a:buClr>
                <a:schemeClr val="accent2"/>
              </a:buClr>
              <a:buSzPts val="1400"/>
              <a:buFont typeface="Maven Pro"/>
              <a:buChar char="●"/>
            </a:pPr>
            <a:r>
              <a:rPr lang="en-US" sz="1400" dirty="0"/>
              <a:t>RFC creates multiple decision trees based on randomly selected features</a:t>
            </a:r>
          </a:p>
          <a:p>
            <a:pPr marL="241300" indent="-215900">
              <a:spcBef>
                <a:spcPts val="300"/>
              </a:spcBef>
              <a:buClr>
                <a:schemeClr val="accent2"/>
              </a:buClr>
              <a:buSzPts val="1400"/>
              <a:buFont typeface="Maven Pro"/>
              <a:buChar char="●"/>
            </a:pPr>
            <a:r>
              <a:rPr lang="en-US" sz="1400" dirty="0"/>
              <a:t>Allows for data analysis from different perspectives </a:t>
            </a:r>
          </a:p>
          <a:p>
            <a:pPr marL="241300" indent="-215900">
              <a:spcBef>
                <a:spcPts val="300"/>
              </a:spcBef>
              <a:buClr>
                <a:schemeClr val="accent2"/>
              </a:buClr>
              <a:buSzPts val="1400"/>
              <a:buFont typeface="Maven Pro"/>
              <a:buChar char="●"/>
            </a:pPr>
            <a:r>
              <a:rPr lang="en-US" sz="1400" dirty="0"/>
              <a:t>Generates more reliable predictions.</a:t>
            </a:r>
          </a:p>
          <a:p>
            <a:pPr marL="25400" indent="0">
              <a:spcBef>
                <a:spcPts val="300"/>
              </a:spcBef>
              <a:buClr>
                <a:schemeClr val="accent2"/>
              </a:buClr>
              <a:buSzPts val="1400"/>
              <a:buNone/>
            </a:pPr>
            <a:endParaRPr lang="en-US"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Random Forest Classifier</a:t>
            </a:r>
            <a:endParaRPr dirty="0"/>
          </a:p>
        </p:txBody>
      </p:sp>
      <p:sp>
        <p:nvSpPr>
          <p:cNvPr id="1588" name="Google Shape;1588;p49"/>
          <p:cNvSpPr txBox="1">
            <a:spLocks noGrp="1"/>
          </p:cNvSpPr>
          <p:nvPr>
            <p:ph type="body" idx="2"/>
          </p:nvPr>
        </p:nvSpPr>
        <p:spPr>
          <a:xfrm>
            <a:off x="4830802" y="1291115"/>
            <a:ext cx="3908700" cy="1983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lt1"/>
                </a:solidFill>
                <a:latin typeface="Share Tech"/>
                <a:ea typeface="Share Tech"/>
                <a:cs typeface="Share Tech"/>
                <a:sym typeface="Share Tech"/>
              </a:rPr>
              <a:t>Improving Performance</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 sz="1400" dirty="0">
                <a:solidFill>
                  <a:schemeClr val="hlink"/>
                </a:solidFill>
                <a:uFill>
                  <a:noFill/>
                </a:uFill>
              </a:rPr>
              <a:t>U</a:t>
            </a:r>
            <a:r>
              <a:rPr lang="en-US" sz="1400" dirty="0">
                <a:solidFill>
                  <a:schemeClr val="hlink"/>
                </a:solidFill>
                <a:uFill>
                  <a:noFill/>
                </a:uFill>
              </a:rPr>
              <a:t>s</a:t>
            </a:r>
            <a:r>
              <a:rPr lang="en" sz="1400" dirty="0">
                <a:solidFill>
                  <a:schemeClr val="hlink"/>
                </a:solidFill>
                <a:uFill>
                  <a:noFill/>
                </a:uFill>
              </a:rPr>
              <a:t>ing GridSearch, the best performing hyperparameters were calculated for improved model efficiency</a:t>
            </a:r>
            <a:endParaRPr sz="1400" dirty="0"/>
          </a:p>
          <a:p>
            <a:pPr marL="241300" lvl="0" indent="-215900" algn="l" rtl="0">
              <a:spcBef>
                <a:spcPts val="300"/>
              </a:spcBef>
              <a:spcAft>
                <a:spcPts val="0"/>
              </a:spcAft>
              <a:buClr>
                <a:schemeClr val="accent3"/>
              </a:buClr>
              <a:buSzPts val="1400"/>
              <a:buFont typeface="Maven Pro"/>
              <a:buChar char="●"/>
            </a:pPr>
            <a:r>
              <a:rPr lang="en-US" sz="1400" dirty="0">
                <a:solidFill>
                  <a:schemeClr val="hlink"/>
                </a:solidFill>
                <a:uFill>
                  <a:noFill/>
                </a:uFill>
              </a:rPr>
              <a:t>Feature importance was key in determining which features were most relevant to improving accuracy</a:t>
            </a:r>
            <a:endParaRPr sz="1400" dirty="0"/>
          </a:p>
          <a:p>
            <a:pPr marL="0" lvl="0" indent="0" algn="l" rtl="0">
              <a:spcBef>
                <a:spcPts val="0"/>
              </a:spcBef>
              <a:spcAft>
                <a:spcPts val="1600"/>
              </a:spcAft>
              <a:buNone/>
            </a:pPr>
            <a:endParaRPr sz="1400" dirty="0"/>
          </a:p>
        </p:txBody>
      </p:sp>
      <p:grpSp>
        <p:nvGrpSpPr>
          <p:cNvPr id="2" name="Google Shape;13549;p64">
            <a:extLst>
              <a:ext uri="{FF2B5EF4-FFF2-40B4-BE49-F238E27FC236}">
                <a16:creationId xmlns:a16="http://schemas.microsoft.com/office/drawing/2014/main" id="{8CEBDE89-933C-DDCE-99FC-6EB5359AF4EF}"/>
              </a:ext>
            </a:extLst>
          </p:cNvPr>
          <p:cNvGrpSpPr/>
          <p:nvPr/>
        </p:nvGrpSpPr>
        <p:grpSpPr>
          <a:xfrm>
            <a:off x="2088283" y="3579599"/>
            <a:ext cx="1210741" cy="1104370"/>
            <a:chOff x="3712952" y="1970604"/>
            <a:chExt cx="354363" cy="354395"/>
          </a:xfrm>
        </p:grpSpPr>
        <p:sp>
          <p:nvSpPr>
            <p:cNvPr id="3" name="Google Shape;13550;p64">
              <a:extLst>
                <a:ext uri="{FF2B5EF4-FFF2-40B4-BE49-F238E27FC236}">
                  <a16:creationId xmlns:a16="http://schemas.microsoft.com/office/drawing/2014/main" id="{C9324EF9-A307-6594-9AEC-90CE45DA04D2}"/>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551;p64">
              <a:extLst>
                <a:ext uri="{FF2B5EF4-FFF2-40B4-BE49-F238E27FC236}">
                  <a16:creationId xmlns:a16="http://schemas.microsoft.com/office/drawing/2014/main" id="{2AE195C7-F586-32EA-D691-9860D6BB24DF}"/>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552;p64">
              <a:extLst>
                <a:ext uri="{FF2B5EF4-FFF2-40B4-BE49-F238E27FC236}">
                  <a16:creationId xmlns:a16="http://schemas.microsoft.com/office/drawing/2014/main" id="{A7E3ADBB-8778-2517-9591-7214FC12832B}"/>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553;p64">
              <a:extLst>
                <a:ext uri="{FF2B5EF4-FFF2-40B4-BE49-F238E27FC236}">
                  <a16:creationId xmlns:a16="http://schemas.microsoft.com/office/drawing/2014/main" id="{A2E05D0C-13B0-37CA-2C7E-F3ED71766944}"/>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554;p64">
              <a:extLst>
                <a:ext uri="{FF2B5EF4-FFF2-40B4-BE49-F238E27FC236}">
                  <a16:creationId xmlns:a16="http://schemas.microsoft.com/office/drawing/2014/main" id="{8D11E968-9C68-6947-2382-A63192F8F687}"/>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555;p64">
              <a:extLst>
                <a:ext uri="{FF2B5EF4-FFF2-40B4-BE49-F238E27FC236}">
                  <a16:creationId xmlns:a16="http://schemas.microsoft.com/office/drawing/2014/main" id="{ED286975-94EE-2919-6AE7-5153D114A1B4}"/>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556;p64">
              <a:extLst>
                <a:ext uri="{FF2B5EF4-FFF2-40B4-BE49-F238E27FC236}">
                  <a16:creationId xmlns:a16="http://schemas.microsoft.com/office/drawing/2014/main" id="{A27CBDE3-7C0C-4DE8-F873-B9F0513F18C1}"/>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557;p64">
              <a:extLst>
                <a:ext uri="{FF2B5EF4-FFF2-40B4-BE49-F238E27FC236}">
                  <a16:creationId xmlns:a16="http://schemas.microsoft.com/office/drawing/2014/main" id="{210495E8-83BE-DBF3-36E1-8538E7662E44}"/>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558;p64">
              <a:extLst>
                <a:ext uri="{FF2B5EF4-FFF2-40B4-BE49-F238E27FC236}">
                  <a16:creationId xmlns:a16="http://schemas.microsoft.com/office/drawing/2014/main" id="{4E02E635-A5BA-2A7B-D912-BE578D03CE6E}"/>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3549;p64">
            <a:extLst>
              <a:ext uri="{FF2B5EF4-FFF2-40B4-BE49-F238E27FC236}">
                <a16:creationId xmlns:a16="http://schemas.microsoft.com/office/drawing/2014/main" id="{5A9576C6-0ACB-5139-12B8-039C0009A6BC}"/>
              </a:ext>
            </a:extLst>
          </p:cNvPr>
          <p:cNvGrpSpPr/>
          <p:nvPr/>
        </p:nvGrpSpPr>
        <p:grpSpPr>
          <a:xfrm>
            <a:off x="3488433" y="3579597"/>
            <a:ext cx="1210741" cy="1104370"/>
            <a:chOff x="3712952" y="1970604"/>
            <a:chExt cx="354363" cy="354395"/>
          </a:xfrm>
        </p:grpSpPr>
        <p:sp>
          <p:nvSpPr>
            <p:cNvPr id="13" name="Google Shape;13550;p64">
              <a:extLst>
                <a:ext uri="{FF2B5EF4-FFF2-40B4-BE49-F238E27FC236}">
                  <a16:creationId xmlns:a16="http://schemas.microsoft.com/office/drawing/2014/main" id="{166D7ACD-8CAC-1949-7C89-076638A256BE}"/>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551;p64">
              <a:extLst>
                <a:ext uri="{FF2B5EF4-FFF2-40B4-BE49-F238E27FC236}">
                  <a16:creationId xmlns:a16="http://schemas.microsoft.com/office/drawing/2014/main" id="{A256AF5D-62B7-FCE3-A001-4DDBB0EF7FDE}"/>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552;p64">
              <a:extLst>
                <a:ext uri="{FF2B5EF4-FFF2-40B4-BE49-F238E27FC236}">
                  <a16:creationId xmlns:a16="http://schemas.microsoft.com/office/drawing/2014/main" id="{EA2C5889-7623-6DF2-2831-813D02BDD4D8}"/>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553;p64">
              <a:extLst>
                <a:ext uri="{FF2B5EF4-FFF2-40B4-BE49-F238E27FC236}">
                  <a16:creationId xmlns:a16="http://schemas.microsoft.com/office/drawing/2014/main" id="{55498BBD-6E22-AB87-05C6-F639537D0363}"/>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554;p64">
              <a:extLst>
                <a:ext uri="{FF2B5EF4-FFF2-40B4-BE49-F238E27FC236}">
                  <a16:creationId xmlns:a16="http://schemas.microsoft.com/office/drawing/2014/main" id="{83B40330-35C3-F9F1-7CCE-E0F41A74F822}"/>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555;p64">
              <a:extLst>
                <a:ext uri="{FF2B5EF4-FFF2-40B4-BE49-F238E27FC236}">
                  <a16:creationId xmlns:a16="http://schemas.microsoft.com/office/drawing/2014/main" id="{0075A460-C951-6712-A413-CB0ACF953750}"/>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556;p64">
              <a:extLst>
                <a:ext uri="{FF2B5EF4-FFF2-40B4-BE49-F238E27FC236}">
                  <a16:creationId xmlns:a16="http://schemas.microsoft.com/office/drawing/2014/main" id="{BE3EB3D8-CC4C-B34E-C94B-0C75B13B54C7}"/>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557;p64">
              <a:extLst>
                <a:ext uri="{FF2B5EF4-FFF2-40B4-BE49-F238E27FC236}">
                  <a16:creationId xmlns:a16="http://schemas.microsoft.com/office/drawing/2014/main" id="{D46ADCA8-3A0A-C0EA-1FC9-88CC523240CA}"/>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58;p64">
              <a:extLst>
                <a:ext uri="{FF2B5EF4-FFF2-40B4-BE49-F238E27FC236}">
                  <a16:creationId xmlns:a16="http://schemas.microsoft.com/office/drawing/2014/main" id="{52B0AA35-F89B-8105-4DED-49CF0D1748DC}"/>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3549;p64">
            <a:extLst>
              <a:ext uri="{FF2B5EF4-FFF2-40B4-BE49-F238E27FC236}">
                <a16:creationId xmlns:a16="http://schemas.microsoft.com/office/drawing/2014/main" id="{5A469F37-B704-9466-77F3-ACF36E63C15E}"/>
              </a:ext>
            </a:extLst>
          </p:cNvPr>
          <p:cNvGrpSpPr/>
          <p:nvPr/>
        </p:nvGrpSpPr>
        <p:grpSpPr>
          <a:xfrm>
            <a:off x="702775" y="3565454"/>
            <a:ext cx="1210741" cy="1104370"/>
            <a:chOff x="3712952" y="1970604"/>
            <a:chExt cx="354363" cy="354395"/>
          </a:xfrm>
        </p:grpSpPr>
        <p:sp>
          <p:nvSpPr>
            <p:cNvPr id="23" name="Google Shape;13550;p64">
              <a:extLst>
                <a:ext uri="{FF2B5EF4-FFF2-40B4-BE49-F238E27FC236}">
                  <a16:creationId xmlns:a16="http://schemas.microsoft.com/office/drawing/2014/main" id="{DAE6AF4A-866A-3E0E-92F3-7D8D342CB0BB}"/>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51;p64">
              <a:extLst>
                <a:ext uri="{FF2B5EF4-FFF2-40B4-BE49-F238E27FC236}">
                  <a16:creationId xmlns:a16="http://schemas.microsoft.com/office/drawing/2014/main" id="{D644BF11-E8FD-A005-21DA-9C88831682CD}"/>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52;p64">
              <a:extLst>
                <a:ext uri="{FF2B5EF4-FFF2-40B4-BE49-F238E27FC236}">
                  <a16:creationId xmlns:a16="http://schemas.microsoft.com/office/drawing/2014/main" id="{7BE5D57A-2951-6D8C-298C-9EE073462EB6}"/>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53;p64">
              <a:extLst>
                <a:ext uri="{FF2B5EF4-FFF2-40B4-BE49-F238E27FC236}">
                  <a16:creationId xmlns:a16="http://schemas.microsoft.com/office/drawing/2014/main" id="{A5EB5137-2BAD-7120-E546-7BEED58CD252}"/>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54;p64">
              <a:extLst>
                <a:ext uri="{FF2B5EF4-FFF2-40B4-BE49-F238E27FC236}">
                  <a16:creationId xmlns:a16="http://schemas.microsoft.com/office/drawing/2014/main" id="{CBFB749F-4BB0-E959-AEDA-D301133EB79C}"/>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55;p64">
              <a:extLst>
                <a:ext uri="{FF2B5EF4-FFF2-40B4-BE49-F238E27FC236}">
                  <a16:creationId xmlns:a16="http://schemas.microsoft.com/office/drawing/2014/main" id="{81DC3E59-E680-D4A6-DE18-589B7FE3A89E}"/>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56;p64">
              <a:extLst>
                <a:ext uri="{FF2B5EF4-FFF2-40B4-BE49-F238E27FC236}">
                  <a16:creationId xmlns:a16="http://schemas.microsoft.com/office/drawing/2014/main" id="{F85B6643-3D29-4DD3-5DFD-7FD02D920C8B}"/>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57;p64">
              <a:extLst>
                <a:ext uri="{FF2B5EF4-FFF2-40B4-BE49-F238E27FC236}">
                  <a16:creationId xmlns:a16="http://schemas.microsoft.com/office/drawing/2014/main" id="{11A86682-EC45-A6DB-F9C3-3593B9E7631F}"/>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58;p64">
              <a:extLst>
                <a:ext uri="{FF2B5EF4-FFF2-40B4-BE49-F238E27FC236}">
                  <a16:creationId xmlns:a16="http://schemas.microsoft.com/office/drawing/2014/main" id="{2EB78C4C-BC10-0D5D-0A98-216A9EBE2EBC}"/>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0918;p60">
            <a:extLst>
              <a:ext uri="{FF2B5EF4-FFF2-40B4-BE49-F238E27FC236}">
                <a16:creationId xmlns:a16="http://schemas.microsoft.com/office/drawing/2014/main" id="{A18B2A0E-02BB-3EF1-FECB-31520204122E}"/>
              </a:ext>
            </a:extLst>
          </p:cNvPr>
          <p:cNvGrpSpPr/>
          <p:nvPr/>
        </p:nvGrpSpPr>
        <p:grpSpPr>
          <a:xfrm>
            <a:off x="7372491" y="882544"/>
            <a:ext cx="926370" cy="980063"/>
            <a:chOff x="3539102" y="2427549"/>
            <a:chExt cx="355099" cy="355481"/>
          </a:xfrm>
        </p:grpSpPr>
        <p:sp>
          <p:nvSpPr>
            <p:cNvPr id="33" name="Google Shape;10919;p60">
              <a:extLst>
                <a:ext uri="{FF2B5EF4-FFF2-40B4-BE49-F238E27FC236}">
                  <a16:creationId xmlns:a16="http://schemas.microsoft.com/office/drawing/2014/main" id="{7BE89485-2B99-7788-F39B-140B121A5AAA}"/>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20;p60">
              <a:extLst>
                <a:ext uri="{FF2B5EF4-FFF2-40B4-BE49-F238E27FC236}">
                  <a16:creationId xmlns:a16="http://schemas.microsoft.com/office/drawing/2014/main" id="{2EFB952C-B4FA-30DB-2BA7-00A2D720A970}"/>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256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Overall Performance – 91%</a:t>
            </a:r>
            <a:endParaRPr dirty="0"/>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 name="Content Placeholder 5">
            <a:extLst>
              <a:ext uri="{FF2B5EF4-FFF2-40B4-BE49-F238E27FC236}">
                <a16:creationId xmlns:a16="http://schemas.microsoft.com/office/drawing/2014/main" id="{74DE69C1-EB6D-6834-F884-E63C57079E4A}"/>
              </a:ext>
            </a:extLst>
          </p:cNvPr>
          <p:cNvGraphicFramePr>
            <a:graphicFrameLocks/>
          </p:cNvGraphicFramePr>
          <p:nvPr>
            <p:extLst>
              <p:ext uri="{D42A27DB-BD31-4B8C-83A1-F6EECF244321}">
                <p14:modId xmlns:p14="http://schemas.microsoft.com/office/powerpoint/2010/main" val="2544621976"/>
              </p:ext>
            </p:extLst>
          </p:nvPr>
        </p:nvGraphicFramePr>
        <p:xfrm>
          <a:off x="618825" y="951257"/>
          <a:ext cx="3189501" cy="23968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1136CE8B-A643-5A5A-0869-AF3270AAA469}"/>
              </a:ext>
            </a:extLst>
          </p:cNvPr>
          <p:cNvGraphicFramePr/>
          <p:nvPr>
            <p:extLst>
              <p:ext uri="{D42A27DB-BD31-4B8C-83A1-F6EECF244321}">
                <p14:modId xmlns:p14="http://schemas.microsoft.com/office/powerpoint/2010/main" val="2686080085"/>
              </p:ext>
            </p:extLst>
          </p:nvPr>
        </p:nvGraphicFramePr>
        <p:xfrm>
          <a:off x="4715854" y="920181"/>
          <a:ext cx="3085479" cy="2396821"/>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676;p31">
            <a:extLst>
              <a:ext uri="{FF2B5EF4-FFF2-40B4-BE49-F238E27FC236}">
                <a16:creationId xmlns:a16="http://schemas.microsoft.com/office/drawing/2014/main" id="{44FFCA68-06AA-949C-823D-5448C7473D44}"/>
              </a:ext>
            </a:extLst>
          </p:cNvPr>
          <p:cNvSpPr txBox="1">
            <a:spLocks/>
          </p:cNvSpPr>
          <p:nvPr/>
        </p:nvSpPr>
        <p:spPr>
          <a:xfrm>
            <a:off x="417907" y="3317002"/>
            <a:ext cx="3390417" cy="1656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400" dirty="0"/>
              <a:t>When identifying high value leads, the model is 94% accurate, with the remaining 6% of high value leads being incorrectly classified as low value </a:t>
            </a:r>
          </a:p>
        </p:txBody>
      </p:sp>
      <p:sp>
        <p:nvSpPr>
          <p:cNvPr id="15" name="Google Shape;676;p31">
            <a:extLst>
              <a:ext uri="{FF2B5EF4-FFF2-40B4-BE49-F238E27FC236}">
                <a16:creationId xmlns:a16="http://schemas.microsoft.com/office/drawing/2014/main" id="{1DE7AB58-E5D8-1055-A310-BAAF12E7A891}"/>
              </a:ext>
            </a:extLst>
          </p:cNvPr>
          <p:cNvSpPr txBox="1">
            <a:spLocks/>
          </p:cNvSpPr>
          <p:nvPr/>
        </p:nvSpPr>
        <p:spPr>
          <a:xfrm>
            <a:off x="4563384" y="3317001"/>
            <a:ext cx="3390418" cy="16569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ctr">
              <a:lnSpc>
                <a:spcPct val="100000"/>
              </a:lnSpc>
              <a:spcAft>
                <a:spcPts val="1600"/>
              </a:spcAft>
              <a:buFont typeface="Maven Pro"/>
              <a:buNone/>
            </a:pPr>
            <a:r>
              <a:rPr lang="en-US" sz="1400" dirty="0"/>
              <a:t>When identifying low value leads, the model is 82% accurate, with the remaining 18% of low value leads being incorrectly classified as high value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Additional Data</a:t>
            </a:r>
            <a:endParaRPr dirty="0"/>
          </a:p>
        </p:txBody>
      </p:sp>
      <p:pic>
        <p:nvPicPr>
          <p:cNvPr id="3" name="Picture 2" descr="A graph of blue and white bars&#10;&#10;Description automatically generated with medium confidence">
            <a:extLst>
              <a:ext uri="{FF2B5EF4-FFF2-40B4-BE49-F238E27FC236}">
                <a16:creationId xmlns:a16="http://schemas.microsoft.com/office/drawing/2014/main" id="{4957B401-00A0-89B6-4A15-0318788D731A}"/>
              </a:ext>
            </a:extLst>
          </p:cNvPr>
          <p:cNvPicPr>
            <a:picLocks noChangeAspect="1"/>
          </p:cNvPicPr>
          <p:nvPr/>
        </p:nvPicPr>
        <p:blipFill>
          <a:blip r:embed="rId3"/>
          <a:stretch>
            <a:fillRect/>
          </a:stretch>
        </p:blipFill>
        <p:spPr>
          <a:xfrm>
            <a:off x="358821" y="1190729"/>
            <a:ext cx="4404098" cy="2572985"/>
          </a:xfrm>
          <a:prstGeom prst="rect">
            <a:avLst/>
          </a:prstGeom>
        </p:spPr>
      </p:pic>
      <p:pic>
        <p:nvPicPr>
          <p:cNvPr id="5" name="Picture 4" descr="A diagram of a confusion matrix&#10;&#10;Description automatically generated with medium confidence">
            <a:extLst>
              <a:ext uri="{FF2B5EF4-FFF2-40B4-BE49-F238E27FC236}">
                <a16:creationId xmlns:a16="http://schemas.microsoft.com/office/drawing/2014/main" id="{1257E9C9-8571-180B-C17E-52D59336B3D2}"/>
              </a:ext>
            </a:extLst>
          </p:cNvPr>
          <p:cNvPicPr>
            <a:picLocks noChangeAspect="1"/>
          </p:cNvPicPr>
          <p:nvPr/>
        </p:nvPicPr>
        <p:blipFill>
          <a:blip r:embed="rId4"/>
          <a:stretch>
            <a:fillRect/>
          </a:stretch>
        </p:blipFill>
        <p:spPr>
          <a:xfrm>
            <a:off x="5677320" y="1190728"/>
            <a:ext cx="2928178" cy="25729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18825" y="1256494"/>
            <a:ext cx="3908700" cy="19388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model is most accurate when identifying high value leads; this enables the sales team to pursue more high value leads.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model is less accurate, but still adept, when identifying low value leads. This means that potentially, some high value leads would be incorrectly identified to be low value.</a:t>
            </a:r>
            <a:endParaRPr sz="1800" dirty="0">
              <a:latin typeface="Advent Pro Medium"/>
              <a:ea typeface="Advent Pro Medium"/>
              <a:cs typeface="Advent Pro Medium"/>
              <a:sym typeface="Advent Pro Medium"/>
            </a:endParaRPr>
          </a:p>
        </p:txBody>
      </p:sp>
      <p:sp>
        <p:nvSpPr>
          <p:cNvPr id="1587" name="Google Shape;1587;p49"/>
          <p:cNvSpPr txBox="1">
            <a:spLocks noGrp="1"/>
          </p:cNvSpPr>
          <p:nvPr>
            <p:ph type="ctrTitle"/>
          </p:nvPr>
        </p:nvSpPr>
        <p:spPr>
          <a:xfrm>
            <a:off x="618825" y="411675"/>
            <a:ext cx="518912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 and Improvements</a:t>
            </a:r>
            <a:endParaRPr dirty="0"/>
          </a:p>
        </p:txBody>
      </p:sp>
      <p:sp>
        <p:nvSpPr>
          <p:cNvPr id="1588" name="Google Shape;1588;p49"/>
          <p:cNvSpPr txBox="1">
            <a:spLocks noGrp="1"/>
          </p:cNvSpPr>
          <p:nvPr>
            <p:ph type="body" idx="2"/>
          </p:nvPr>
        </p:nvSpPr>
        <p:spPr>
          <a:xfrm>
            <a:off x="4840850" y="1256494"/>
            <a:ext cx="3908700" cy="24277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lt1"/>
                </a:solidFill>
                <a:latin typeface="Share Tech"/>
                <a:ea typeface="Share Tech"/>
                <a:cs typeface="Share Tech"/>
                <a:sym typeface="Share Tech"/>
              </a:rPr>
              <a:t>Improving these results</a:t>
            </a:r>
            <a:endParaRPr sz="1800" dirty="0">
              <a:latin typeface="Advent Pro Medium"/>
              <a:ea typeface="Advent Pro Medium"/>
              <a:cs typeface="Advent Pro Medium"/>
              <a:sym typeface="Advent Pro Medium"/>
            </a:endParaRPr>
          </a:p>
          <a:p>
            <a:pPr marL="241300" lvl="0" indent="-215900" algn="l" rtl="0">
              <a:spcBef>
                <a:spcPts val="300"/>
              </a:spcBef>
              <a:spcAft>
                <a:spcPts val="0"/>
              </a:spcAft>
              <a:buClr>
                <a:schemeClr val="accent3"/>
              </a:buClr>
              <a:buSzPts val="1400"/>
              <a:buFont typeface="Maven Pro"/>
              <a:buChar char="●"/>
            </a:pPr>
            <a:r>
              <a:rPr lang="en-US" sz="1400" dirty="0">
                <a:solidFill>
                  <a:schemeClr val="hlink"/>
                </a:solidFill>
                <a:uFill>
                  <a:noFill/>
                </a:uFill>
              </a:rPr>
              <a:t>More Data: In this dataset, there are 580 high value leads provided for testing, but only 220 low value leads. More low value leads would improve performance when classifying a lead as low value.</a:t>
            </a:r>
          </a:p>
          <a:p>
            <a:pPr marL="241300" lvl="0" indent="-215900" algn="l" rtl="0">
              <a:spcBef>
                <a:spcPts val="300"/>
              </a:spcBef>
              <a:spcAft>
                <a:spcPts val="0"/>
              </a:spcAft>
              <a:buClr>
                <a:schemeClr val="accent3"/>
              </a:buClr>
              <a:buSzPts val="1400"/>
              <a:buFont typeface="Maven Pro"/>
              <a:buChar char="●"/>
            </a:pPr>
            <a:r>
              <a:rPr lang="en-US" sz="1400" dirty="0">
                <a:solidFill>
                  <a:schemeClr val="hlink"/>
                </a:solidFill>
                <a:uFill>
                  <a:noFill/>
                </a:uFill>
              </a:rPr>
              <a:t>More Features: Date/Time of prospect activity, length of activity engagement, and categories of lead generation may improve performance.</a:t>
            </a:r>
            <a:endParaRPr sz="1400" dirty="0"/>
          </a:p>
          <a:p>
            <a:pPr marL="0" lvl="0" indent="0" algn="l" rtl="0">
              <a:spcBef>
                <a:spcPts val="0"/>
              </a:spcBef>
              <a:spcAft>
                <a:spcPts val="1600"/>
              </a:spcAft>
              <a:buNone/>
            </a:pPr>
            <a:endParaRPr sz="1400" dirty="0"/>
          </a:p>
        </p:txBody>
      </p:sp>
      <p:sp>
        <p:nvSpPr>
          <p:cNvPr id="2" name="Google Shape;9845;p58">
            <a:extLst>
              <a:ext uri="{FF2B5EF4-FFF2-40B4-BE49-F238E27FC236}">
                <a16:creationId xmlns:a16="http://schemas.microsoft.com/office/drawing/2014/main" id="{5E9F09B7-1DCE-73CB-F94C-0D12AB7777D9}"/>
              </a:ext>
            </a:extLst>
          </p:cNvPr>
          <p:cNvSpPr/>
          <p:nvPr/>
        </p:nvSpPr>
        <p:spPr>
          <a:xfrm>
            <a:off x="1971830" y="3462395"/>
            <a:ext cx="1202690" cy="115138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9948;p58">
            <a:extLst>
              <a:ext uri="{FF2B5EF4-FFF2-40B4-BE49-F238E27FC236}">
                <a16:creationId xmlns:a16="http://schemas.microsoft.com/office/drawing/2014/main" id="{40551AE3-E52A-EDEA-583F-6EB983EF53E2}"/>
              </a:ext>
            </a:extLst>
          </p:cNvPr>
          <p:cNvSpPr/>
          <p:nvPr/>
        </p:nvSpPr>
        <p:spPr>
          <a:xfrm>
            <a:off x="6229978" y="3951230"/>
            <a:ext cx="1113859" cy="1002607"/>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95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38550" y="995214"/>
            <a:ext cx="5561283" cy="3786900"/>
          </a:xfrm>
          <a:prstGeom prst="rect">
            <a:avLst/>
          </a:prstGeom>
        </p:spPr>
        <p:txBody>
          <a:bodyPr spcFirstLastPara="1" wrap="square" lIns="91425" tIns="91425" rIns="91425" bIns="91425" anchor="t" anchorCtr="0">
            <a:noAutofit/>
          </a:bodyPr>
          <a:lstStyle/>
          <a:p>
            <a:pPr marL="152400" indent="0">
              <a:buSzPts val="1200"/>
              <a:buNone/>
            </a:pPr>
            <a:r>
              <a:rPr lang="en-US" sz="1600" dirty="0"/>
              <a:t>The score feature is useful!</a:t>
            </a:r>
          </a:p>
          <a:p>
            <a:pPr marL="495300" indent="-342900">
              <a:buSzPts val="1200"/>
            </a:pPr>
            <a:r>
              <a:rPr lang="en-US" sz="1600" dirty="0"/>
              <a:t>73% accurate!</a:t>
            </a:r>
          </a:p>
          <a:p>
            <a:pPr marL="495300" indent="-342900">
              <a:buSzPts val="1200"/>
            </a:pPr>
            <a:r>
              <a:rPr lang="en-US" sz="1600" dirty="0"/>
              <a:t>Provides a 2% boost to the model when included for a total of 93% accuracy</a:t>
            </a:r>
          </a:p>
          <a:p>
            <a:pPr marL="495300" indent="-342900">
              <a:buSzPts val="1200"/>
            </a:pPr>
            <a:endParaRPr lang="en-US" sz="1600" dirty="0"/>
          </a:p>
          <a:p>
            <a:pPr marL="152400" indent="0">
              <a:buSzPts val="1200"/>
              <a:buNone/>
            </a:pPr>
            <a:r>
              <a:rPr lang="en-US" sz="1600" dirty="0"/>
              <a:t>This behavior calls into question how the score feature is calculated</a:t>
            </a:r>
          </a:p>
          <a:p>
            <a:pPr marL="495300" indent="-342900">
              <a:buSzPts val="1200"/>
            </a:pPr>
            <a:r>
              <a:rPr lang="en-US" sz="1600" dirty="0"/>
              <a:t>Considered the most important feature… but only gives a 2% boost </a:t>
            </a:r>
          </a:p>
          <a:p>
            <a:pPr marL="152400" indent="0">
              <a:buSzPts val="1200"/>
              <a:buNone/>
            </a:pPr>
            <a:endParaRPr lang="en-US" sz="1600" dirty="0"/>
          </a:p>
          <a:p>
            <a:pPr marL="152400" indent="0">
              <a:buSzPts val="1200"/>
              <a:buNone/>
            </a:pPr>
            <a:r>
              <a:rPr lang="en-US" sz="1600" dirty="0"/>
              <a:t>While score is a good metric, it can and should be fine-tuned.</a:t>
            </a:r>
          </a:p>
          <a:p>
            <a:pPr marL="495300" indent="-342900">
              <a:buSzPts val="1200"/>
            </a:pPr>
            <a:r>
              <a:rPr lang="en-US" sz="1600" dirty="0"/>
              <a:t>Pushing leads to sales at a score of 15 may not be ideal, but an in-depth analysis of the feature is needed to be certain of any improvements.</a:t>
            </a:r>
          </a:p>
          <a:p>
            <a:pPr marL="152400" indent="0">
              <a:buSzPts val="1200"/>
              <a:buNone/>
            </a:pPr>
            <a:endParaRPr lang="en-US" sz="2000" dirty="0"/>
          </a:p>
          <a:p>
            <a:pPr marL="152400" indent="0">
              <a:buSzPts val="1200"/>
              <a:buNone/>
            </a:pPr>
            <a:endParaRPr lang="en-US" sz="2000" dirty="0"/>
          </a:p>
          <a:p>
            <a:pPr marL="152400" indent="0">
              <a:buSzPts val="1200"/>
              <a:buNone/>
            </a:pPr>
            <a:r>
              <a:rPr lang="en-US" sz="2000" dirty="0"/>
              <a:t>	</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Score Feature</a:t>
            </a:r>
            <a:endParaRPr dirty="0"/>
          </a:p>
        </p:txBody>
      </p:sp>
      <p:grpSp>
        <p:nvGrpSpPr>
          <p:cNvPr id="6" name="Google Shape;13345;p64">
            <a:extLst>
              <a:ext uri="{FF2B5EF4-FFF2-40B4-BE49-F238E27FC236}">
                <a16:creationId xmlns:a16="http://schemas.microsoft.com/office/drawing/2014/main" id="{882ED9CD-88C2-CE96-187A-26DA74AFF4F2}"/>
              </a:ext>
            </a:extLst>
          </p:cNvPr>
          <p:cNvGrpSpPr/>
          <p:nvPr/>
        </p:nvGrpSpPr>
        <p:grpSpPr>
          <a:xfrm>
            <a:off x="6777370" y="1749773"/>
            <a:ext cx="1954648" cy="1917875"/>
            <a:chOff x="4667216" y="2915382"/>
            <a:chExt cx="320273" cy="318395"/>
          </a:xfrm>
        </p:grpSpPr>
        <p:sp>
          <p:nvSpPr>
            <p:cNvPr id="7" name="Google Shape;13346;p64">
              <a:extLst>
                <a:ext uri="{FF2B5EF4-FFF2-40B4-BE49-F238E27FC236}">
                  <a16:creationId xmlns:a16="http://schemas.microsoft.com/office/drawing/2014/main" id="{D442B07D-65C6-C252-086B-E951AE0BE5EA}"/>
                </a:ext>
              </a:extLst>
            </p:cNvPr>
            <p:cNvSpPr/>
            <p:nvPr/>
          </p:nvSpPr>
          <p:spPr>
            <a:xfrm>
              <a:off x="4686154" y="2938140"/>
              <a:ext cx="166789" cy="163734"/>
            </a:xfrm>
            <a:custGeom>
              <a:avLst/>
              <a:gdLst/>
              <a:ahLst/>
              <a:cxnLst/>
              <a:rect l="l" t="t" r="r" b="b"/>
              <a:pathLst>
                <a:path w="5240" h="5144" extrusionOk="0">
                  <a:moveTo>
                    <a:pt x="2668" y="0"/>
                  </a:moveTo>
                  <a:cubicBezTo>
                    <a:pt x="2013" y="0"/>
                    <a:pt x="1358" y="250"/>
                    <a:pt x="858" y="750"/>
                  </a:cubicBezTo>
                  <a:cubicBezTo>
                    <a:pt x="620" y="989"/>
                    <a:pt x="429" y="1286"/>
                    <a:pt x="298" y="1608"/>
                  </a:cubicBezTo>
                  <a:cubicBezTo>
                    <a:pt x="263" y="1679"/>
                    <a:pt x="298" y="1762"/>
                    <a:pt x="370" y="1798"/>
                  </a:cubicBezTo>
                  <a:cubicBezTo>
                    <a:pt x="388" y="1804"/>
                    <a:pt x="407" y="1807"/>
                    <a:pt x="426" y="1807"/>
                  </a:cubicBezTo>
                  <a:cubicBezTo>
                    <a:pt x="484" y="1807"/>
                    <a:pt x="542" y="1780"/>
                    <a:pt x="560" y="1727"/>
                  </a:cubicBezTo>
                  <a:cubicBezTo>
                    <a:pt x="679" y="1441"/>
                    <a:pt x="846" y="1191"/>
                    <a:pt x="1060" y="977"/>
                  </a:cubicBezTo>
                  <a:cubicBezTo>
                    <a:pt x="1495" y="536"/>
                    <a:pt x="2075" y="316"/>
                    <a:pt x="2656" y="316"/>
                  </a:cubicBezTo>
                  <a:cubicBezTo>
                    <a:pt x="3236" y="316"/>
                    <a:pt x="3817" y="536"/>
                    <a:pt x="4251" y="977"/>
                  </a:cubicBezTo>
                  <a:cubicBezTo>
                    <a:pt x="4692" y="1405"/>
                    <a:pt x="4930" y="1977"/>
                    <a:pt x="4930" y="2584"/>
                  </a:cubicBezTo>
                  <a:cubicBezTo>
                    <a:pt x="4930" y="3191"/>
                    <a:pt x="4692" y="3763"/>
                    <a:pt x="4251" y="4191"/>
                  </a:cubicBezTo>
                  <a:cubicBezTo>
                    <a:pt x="3823" y="4620"/>
                    <a:pt x="3263" y="4858"/>
                    <a:pt x="2644" y="4858"/>
                  </a:cubicBezTo>
                  <a:cubicBezTo>
                    <a:pt x="2037" y="4858"/>
                    <a:pt x="1477" y="4620"/>
                    <a:pt x="1037" y="4191"/>
                  </a:cubicBezTo>
                  <a:cubicBezTo>
                    <a:pt x="536" y="3679"/>
                    <a:pt x="298" y="2989"/>
                    <a:pt x="405" y="2274"/>
                  </a:cubicBezTo>
                  <a:cubicBezTo>
                    <a:pt x="417" y="2191"/>
                    <a:pt x="358" y="2120"/>
                    <a:pt x="286" y="2108"/>
                  </a:cubicBezTo>
                  <a:cubicBezTo>
                    <a:pt x="279" y="2107"/>
                    <a:pt x="272" y="2106"/>
                    <a:pt x="265" y="2106"/>
                  </a:cubicBezTo>
                  <a:cubicBezTo>
                    <a:pt x="191" y="2106"/>
                    <a:pt x="131" y="2162"/>
                    <a:pt x="120" y="2227"/>
                  </a:cubicBezTo>
                  <a:cubicBezTo>
                    <a:pt x="1" y="3024"/>
                    <a:pt x="263" y="3822"/>
                    <a:pt x="846" y="4394"/>
                  </a:cubicBezTo>
                  <a:cubicBezTo>
                    <a:pt x="1334" y="4894"/>
                    <a:pt x="1977" y="5144"/>
                    <a:pt x="2668" y="5144"/>
                  </a:cubicBezTo>
                  <a:cubicBezTo>
                    <a:pt x="3346" y="5144"/>
                    <a:pt x="3989" y="4870"/>
                    <a:pt x="4477" y="4394"/>
                  </a:cubicBezTo>
                  <a:cubicBezTo>
                    <a:pt x="4966" y="3906"/>
                    <a:pt x="5228" y="3263"/>
                    <a:pt x="5228" y="2584"/>
                  </a:cubicBezTo>
                  <a:cubicBezTo>
                    <a:pt x="5239" y="1870"/>
                    <a:pt x="4966" y="1227"/>
                    <a:pt x="4477" y="750"/>
                  </a:cubicBezTo>
                  <a:cubicBezTo>
                    <a:pt x="3977" y="250"/>
                    <a:pt x="3323" y="0"/>
                    <a:pt x="2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47;p64">
              <a:extLst>
                <a:ext uri="{FF2B5EF4-FFF2-40B4-BE49-F238E27FC236}">
                  <a16:creationId xmlns:a16="http://schemas.microsoft.com/office/drawing/2014/main" id="{AB0B70CB-84E9-96A2-9417-20FF389FFA8B}"/>
                </a:ext>
              </a:extLst>
            </p:cNvPr>
            <p:cNvSpPr/>
            <p:nvPr/>
          </p:nvSpPr>
          <p:spPr>
            <a:xfrm>
              <a:off x="4667216" y="2915382"/>
              <a:ext cx="320273" cy="318395"/>
            </a:xfrm>
            <a:custGeom>
              <a:avLst/>
              <a:gdLst/>
              <a:ahLst/>
              <a:cxnLst/>
              <a:rect l="l" t="t" r="r" b="b"/>
              <a:pathLst>
                <a:path w="10062" h="10003" extrusionOk="0">
                  <a:moveTo>
                    <a:pt x="5668" y="5502"/>
                  </a:moveTo>
                  <a:lnTo>
                    <a:pt x="5977" y="5811"/>
                  </a:lnTo>
                  <a:lnTo>
                    <a:pt x="5799" y="5990"/>
                  </a:lnTo>
                  <a:lnTo>
                    <a:pt x="5489" y="5680"/>
                  </a:lnTo>
                  <a:lnTo>
                    <a:pt x="5584" y="5585"/>
                  </a:lnTo>
                  <a:lnTo>
                    <a:pt x="5668" y="5502"/>
                  </a:lnTo>
                  <a:close/>
                  <a:moveTo>
                    <a:pt x="8347" y="7597"/>
                  </a:moveTo>
                  <a:lnTo>
                    <a:pt x="8501" y="7752"/>
                  </a:lnTo>
                  <a:lnTo>
                    <a:pt x="7739" y="8502"/>
                  </a:lnTo>
                  <a:lnTo>
                    <a:pt x="7585" y="8359"/>
                  </a:lnTo>
                  <a:lnTo>
                    <a:pt x="8347" y="7597"/>
                  </a:lnTo>
                  <a:close/>
                  <a:moveTo>
                    <a:pt x="8704" y="7954"/>
                  </a:moveTo>
                  <a:lnTo>
                    <a:pt x="8894" y="8157"/>
                  </a:lnTo>
                  <a:lnTo>
                    <a:pt x="8132" y="8907"/>
                  </a:lnTo>
                  <a:lnTo>
                    <a:pt x="7989" y="8764"/>
                  </a:lnTo>
                  <a:lnTo>
                    <a:pt x="7942" y="8716"/>
                  </a:lnTo>
                  <a:lnTo>
                    <a:pt x="8704" y="7954"/>
                  </a:lnTo>
                  <a:close/>
                  <a:moveTo>
                    <a:pt x="9097" y="8359"/>
                  </a:moveTo>
                  <a:lnTo>
                    <a:pt x="9621" y="8895"/>
                  </a:lnTo>
                  <a:cubicBezTo>
                    <a:pt x="9728" y="8966"/>
                    <a:pt x="9728" y="9121"/>
                    <a:pt x="9644" y="9228"/>
                  </a:cubicBezTo>
                  <a:lnTo>
                    <a:pt x="9216" y="9657"/>
                  </a:lnTo>
                  <a:cubicBezTo>
                    <a:pt x="9168" y="9699"/>
                    <a:pt x="9109" y="9719"/>
                    <a:pt x="9048" y="9719"/>
                  </a:cubicBezTo>
                  <a:cubicBezTo>
                    <a:pt x="8987" y="9719"/>
                    <a:pt x="8924" y="9699"/>
                    <a:pt x="8871" y="9657"/>
                  </a:cubicBezTo>
                  <a:lnTo>
                    <a:pt x="8335" y="9121"/>
                  </a:lnTo>
                  <a:lnTo>
                    <a:pt x="9097" y="8359"/>
                  </a:lnTo>
                  <a:close/>
                  <a:moveTo>
                    <a:pt x="3282" y="1"/>
                  </a:moveTo>
                  <a:cubicBezTo>
                    <a:pt x="2441" y="1"/>
                    <a:pt x="1602" y="322"/>
                    <a:pt x="965" y="965"/>
                  </a:cubicBezTo>
                  <a:cubicBezTo>
                    <a:pt x="334" y="1584"/>
                    <a:pt x="0" y="2406"/>
                    <a:pt x="0" y="3287"/>
                  </a:cubicBezTo>
                  <a:cubicBezTo>
                    <a:pt x="0" y="4156"/>
                    <a:pt x="334" y="4978"/>
                    <a:pt x="965" y="5609"/>
                  </a:cubicBezTo>
                  <a:cubicBezTo>
                    <a:pt x="1608" y="6240"/>
                    <a:pt x="2441" y="6573"/>
                    <a:pt x="3286" y="6573"/>
                  </a:cubicBezTo>
                  <a:cubicBezTo>
                    <a:pt x="3989" y="6573"/>
                    <a:pt x="4703" y="6347"/>
                    <a:pt x="5275" y="5883"/>
                  </a:cubicBezTo>
                  <a:lnTo>
                    <a:pt x="5608" y="6216"/>
                  </a:lnTo>
                  <a:cubicBezTo>
                    <a:pt x="5477" y="6418"/>
                    <a:pt x="5501" y="6692"/>
                    <a:pt x="5680" y="6871"/>
                  </a:cubicBezTo>
                  <a:lnTo>
                    <a:pt x="6370" y="7561"/>
                  </a:lnTo>
                  <a:cubicBezTo>
                    <a:pt x="6400" y="7585"/>
                    <a:pt x="6436" y="7597"/>
                    <a:pt x="6471" y="7597"/>
                  </a:cubicBezTo>
                  <a:cubicBezTo>
                    <a:pt x="6507" y="7597"/>
                    <a:pt x="6543" y="7585"/>
                    <a:pt x="6573" y="7561"/>
                  </a:cubicBezTo>
                  <a:cubicBezTo>
                    <a:pt x="6632" y="7502"/>
                    <a:pt x="6632" y="7407"/>
                    <a:pt x="6573" y="7347"/>
                  </a:cubicBezTo>
                  <a:lnTo>
                    <a:pt x="5894" y="6668"/>
                  </a:lnTo>
                  <a:cubicBezTo>
                    <a:pt x="5799" y="6573"/>
                    <a:pt x="5799" y="6418"/>
                    <a:pt x="5894" y="6323"/>
                  </a:cubicBezTo>
                  <a:lnTo>
                    <a:pt x="6323" y="5895"/>
                  </a:lnTo>
                  <a:cubicBezTo>
                    <a:pt x="6370" y="5847"/>
                    <a:pt x="6430" y="5811"/>
                    <a:pt x="6489" y="5811"/>
                  </a:cubicBezTo>
                  <a:cubicBezTo>
                    <a:pt x="6549" y="5811"/>
                    <a:pt x="6608" y="5847"/>
                    <a:pt x="6644" y="5895"/>
                  </a:cubicBezTo>
                  <a:lnTo>
                    <a:pt x="8156" y="7395"/>
                  </a:lnTo>
                  <a:lnTo>
                    <a:pt x="7394" y="8157"/>
                  </a:lnTo>
                  <a:lnTo>
                    <a:pt x="6966" y="7716"/>
                  </a:lnTo>
                  <a:cubicBezTo>
                    <a:pt x="6936" y="7686"/>
                    <a:pt x="6897" y="7672"/>
                    <a:pt x="6858" y="7672"/>
                  </a:cubicBezTo>
                  <a:cubicBezTo>
                    <a:pt x="6820" y="7672"/>
                    <a:pt x="6781" y="7686"/>
                    <a:pt x="6751" y="7716"/>
                  </a:cubicBezTo>
                  <a:cubicBezTo>
                    <a:pt x="6692" y="7776"/>
                    <a:pt x="6692" y="7871"/>
                    <a:pt x="6751" y="7930"/>
                  </a:cubicBezTo>
                  <a:lnTo>
                    <a:pt x="8668" y="9847"/>
                  </a:lnTo>
                  <a:cubicBezTo>
                    <a:pt x="8775" y="9955"/>
                    <a:pt x="8906" y="10002"/>
                    <a:pt x="9049" y="10002"/>
                  </a:cubicBezTo>
                  <a:cubicBezTo>
                    <a:pt x="9180" y="10002"/>
                    <a:pt x="9311" y="9955"/>
                    <a:pt x="9418" y="9847"/>
                  </a:cubicBezTo>
                  <a:lnTo>
                    <a:pt x="9847" y="9419"/>
                  </a:lnTo>
                  <a:cubicBezTo>
                    <a:pt x="10061" y="9228"/>
                    <a:pt x="10061" y="8883"/>
                    <a:pt x="9847" y="8669"/>
                  </a:cubicBezTo>
                  <a:lnTo>
                    <a:pt x="6858" y="5680"/>
                  </a:lnTo>
                  <a:cubicBezTo>
                    <a:pt x="6751" y="5573"/>
                    <a:pt x="6620" y="5525"/>
                    <a:pt x="6489" y="5525"/>
                  </a:cubicBezTo>
                  <a:cubicBezTo>
                    <a:pt x="6382" y="5525"/>
                    <a:pt x="6299" y="5561"/>
                    <a:pt x="6204" y="5609"/>
                  </a:cubicBezTo>
                  <a:lnTo>
                    <a:pt x="5870" y="5275"/>
                  </a:lnTo>
                  <a:cubicBezTo>
                    <a:pt x="6144" y="4930"/>
                    <a:pt x="6334" y="4537"/>
                    <a:pt x="6454" y="4097"/>
                  </a:cubicBezTo>
                  <a:cubicBezTo>
                    <a:pt x="6465" y="4025"/>
                    <a:pt x="6430" y="3942"/>
                    <a:pt x="6346" y="3918"/>
                  </a:cubicBezTo>
                  <a:cubicBezTo>
                    <a:pt x="6339" y="3917"/>
                    <a:pt x="6332" y="3916"/>
                    <a:pt x="6324" y="3916"/>
                  </a:cubicBezTo>
                  <a:cubicBezTo>
                    <a:pt x="6258" y="3916"/>
                    <a:pt x="6189" y="3961"/>
                    <a:pt x="6168" y="4025"/>
                  </a:cubicBezTo>
                  <a:cubicBezTo>
                    <a:pt x="6037" y="4537"/>
                    <a:pt x="5775" y="5013"/>
                    <a:pt x="5394" y="5383"/>
                  </a:cubicBezTo>
                  <a:cubicBezTo>
                    <a:pt x="4816" y="5960"/>
                    <a:pt x="4051" y="6249"/>
                    <a:pt x="3285" y="6249"/>
                  </a:cubicBezTo>
                  <a:cubicBezTo>
                    <a:pt x="2519" y="6249"/>
                    <a:pt x="1751" y="5960"/>
                    <a:pt x="1167" y="5383"/>
                  </a:cubicBezTo>
                  <a:cubicBezTo>
                    <a:pt x="608" y="4823"/>
                    <a:pt x="298" y="4073"/>
                    <a:pt x="298" y="3263"/>
                  </a:cubicBezTo>
                  <a:cubicBezTo>
                    <a:pt x="298" y="2466"/>
                    <a:pt x="608" y="1715"/>
                    <a:pt x="1167" y="1156"/>
                  </a:cubicBezTo>
                  <a:cubicBezTo>
                    <a:pt x="1751" y="572"/>
                    <a:pt x="2519" y="281"/>
                    <a:pt x="3285" y="281"/>
                  </a:cubicBezTo>
                  <a:cubicBezTo>
                    <a:pt x="4051" y="281"/>
                    <a:pt x="4816" y="572"/>
                    <a:pt x="5394" y="1156"/>
                  </a:cubicBezTo>
                  <a:cubicBezTo>
                    <a:pt x="6013" y="1763"/>
                    <a:pt x="6323" y="2608"/>
                    <a:pt x="6263" y="3478"/>
                  </a:cubicBezTo>
                  <a:cubicBezTo>
                    <a:pt x="6263" y="3549"/>
                    <a:pt x="6323" y="3620"/>
                    <a:pt x="6394" y="3644"/>
                  </a:cubicBezTo>
                  <a:cubicBezTo>
                    <a:pt x="6465" y="3644"/>
                    <a:pt x="6549" y="3585"/>
                    <a:pt x="6561" y="3501"/>
                  </a:cubicBezTo>
                  <a:cubicBezTo>
                    <a:pt x="6620" y="2549"/>
                    <a:pt x="6275" y="1632"/>
                    <a:pt x="5608" y="965"/>
                  </a:cubicBezTo>
                  <a:cubicBezTo>
                    <a:pt x="4965" y="322"/>
                    <a:pt x="4123" y="1"/>
                    <a:pt x="32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48;p64">
              <a:extLst>
                <a:ext uri="{FF2B5EF4-FFF2-40B4-BE49-F238E27FC236}">
                  <a16:creationId xmlns:a16="http://schemas.microsoft.com/office/drawing/2014/main" id="{B2120E4A-87B2-E38E-4A06-C38FC38DD818}"/>
                </a:ext>
              </a:extLst>
            </p:cNvPr>
            <p:cNvSpPr/>
            <p:nvPr/>
          </p:nvSpPr>
          <p:spPr>
            <a:xfrm>
              <a:off x="4733899" y="2960772"/>
              <a:ext cx="75469" cy="86546"/>
            </a:xfrm>
            <a:custGeom>
              <a:avLst/>
              <a:gdLst/>
              <a:ahLst/>
              <a:cxnLst/>
              <a:rect l="l" t="t" r="r" b="b"/>
              <a:pathLst>
                <a:path w="2371" h="2719" extrusionOk="0">
                  <a:moveTo>
                    <a:pt x="1218" y="276"/>
                  </a:moveTo>
                  <a:cubicBezTo>
                    <a:pt x="1233" y="276"/>
                    <a:pt x="1248" y="277"/>
                    <a:pt x="1263" y="278"/>
                  </a:cubicBezTo>
                  <a:cubicBezTo>
                    <a:pt x="1703" y="313"/>
                    <a:pt x="2061" y="647"/>
                    <a:pt x="2084" y="1099"/>
                  </a:cubicBezTo>
                  <a:cubicBezTo>
                    <a:pt x="2073" y="1456"/>
                    <a:pt x="1858" y="1802"/>
                    <a:pt x="1537" y="1944"/>
                  </a:cubicBezTo>
                  <a:cubicBezTo>
                    <a:pt x="1430" y="1992"/>
                    <a:pt x="1370" y="2099"/>
                    <a:pt x="1370" y="2218"/>
                  </a:cubicBezTo>
                  <a:cubicBezTo>
                    <a:pt x="1370" y="2313"/>
                    <a:pt x="1275" y="2409"/>
                    <a:pt x="1180" y="2409"/>
                  </a:cubicBezTo>
                  <a:cubicBezTo>
                    <a:pt x="1072" y="2409"/>
                    <a:pt x="989" y="2313"/>
                    <a:pt x="989" y="2218"/>
                  </a:cubicBezTo>
                  <a:cubicBezTo>
                    <a:pt x="989" y="1944"/>
                    <a:pt x="1132" y="1694"/>
                    <a:pt x="1382" y="1587"/>
                  </a:cubicBezTo>
                  <a:cubicBezTo>
                    <a:pt x="1561" y="1504"/>
                    <a:pt x="1680" y="1325"/>
                    <a:pt x="1668" y="1111"/>
                  </a:cubicBezTo>
                  <a:cubicBezTo>
                    <a:pt x="1656" y="873"/>
                    <a:pt x="1465" y="682"/>
                    <a:pt x="1227" y="670"/>
                  </a:cubicBezTo>
                  <a:lnTo>
                    <a:pt x="1191" y="670"/>
                  </a:lnTo>
                  <a:cubicBezTo>
                    <a:pt x="1072" y="670"/>
                    <a:pt x="953" y="706"/>
                    <a:pt x="870" y="801"/>
                  </a:cubicBezTo>
                  <a:cubicBezTo>
                    <a:pt x="763" y="885"/>
                    <a:pt x="715" y="1028"/>
                    <a:pt x="715" y="1159"/>
                  </a:cubicBezTo>
                  <a:cubicBezTo>
                    <a:pt x="715" y="1266"/>
                    <a:pt x="632" y="1349"/>
                    <a:pt x="525" y="1349"/>
                  </a:cubicBezTo>
                  <a:cubicBezTo>
                    <a:pt x="418" y="1349"/>
                    <a:pt x="334" y="1266"/>
                    <a:pt x="334" y="1159"/>
                  </a:cubicBezTo>
                  <a:cubicBezTo>
                    <a:pt x="334" y="920"/>
                    <a:pt x="429" y="682"/>
                    <a:pt x="608" y="516"/>
                  </a:cubicBezTo>
                  <a:cubicBezTo>
                    <a:pt x="775" y="359"/>
                    <a:pt x="995" y="276"/>
                    <a:pt x="1218" y="276"/>
                  </a:cubicBezTo>
                  <a:close/>
                  <a:moveTo>
                    <a:pt x="1163" y="0"/>
                  </a:moveTo>
                  <a:cubicBezTo>
                    <a:pt x="872" y="0"/>
                    <a:pt x="586" y="108"/>
                    <a:pt x="370" y="313"/>
                  </a:cubicBezTo>
                  <a:cubicBezTo>
                    <a:pt x="132" y="539"/>
                    <a:pt x="1" y="849"/>
                    <a:pt x="1" y="1159"/>
                  </a:cubicBezTo>
                  <a:cubicBezTo>
                    <a:pt x="1" y="1432"/>
                    <a:pt x="227" y="1647"/>
                    <a:pt x="489" y="1647"/>
                  </a:cubicBezTo>
                  <a:cubicBezTo>
                    <a:pt x="763" y="1647"/>
                    <a:pt x="989" y="1432"/>
                    <a:pt x="989" y="1159"/>
                  </a:cubicBezTo>
                  <a:cubicBezTo>
                    <a:pt x="989" y="1099"/>
                    <a:pt x="1001" y="1051"/>
                    <a:pt x="1049" y="1028"/>
                  </a:cubicBezTo>
                  <a:cubicBezTo>
                    <a:pt x="1078" y="998"/>
                    <a:pt x="1115" y="977"/>
                    <a:pt x="1161" y="977"/>
                  </a:cubicBezTo>
                  <a:cubicBezTo>
                    <a:pt x="1171" y="977"/>
                    <a:pt x="1181" y="978"/>
                    <a:pt x="1191" y="980"/>
                  </a:cubicBezTo>
                  <a:cubicBezTo>
                    <a:pt x="1287" y="980"/>
                    <a:pt x="1358" y="1075"/>
                    <a:pt x="1370" y="1159"/>
                  </a:cubicBezTo>
                  <a:cubicBezTo>
                    <a:pt x="1370" y="1230"/>
                    <a:pt x="1322" y="1313"/>
                    <a:pt x="1263" y="1337"/>
                  </a:cubicBezTo>
                  <a:cubicBezTo>
                    <a:pt x="930" y="1504"/>
                    <a:pt x="703" y="1849"/>
                    <a:pt x="703" y="2230"/>
                  </a:cubicBezTo>
                  <a:cubicBezTo>
                    <a:pt x="703" y="2504"/>
                    <a:pt x="930" y="2718"/>
                    <a:pt x="1191" y="2718"/>
                  </a:cubicBezTo>
                  <a:cubicBezTo>
                    <a:pt x="1465" y="2718"/>
                    <a:pt x="1680" y="2504"/>
                    <a:pt x="1680" y="2230"/>
                  </a:cubicBezTo>
                  <a:lnTo>
                    <a:pt x="1680" y="2218"/>
                  </a:lnTo>
                  <a:cubicBezTo>
                    <a:pt x="2096" y="2004"/>
                    <a:pt x="2370" y="1563"/>
                    <a:pt x="2334" y="1087"/>
                  </a:cubicBezTo>
                  <a:cubicBezTo>
                    <a:pt x="2311" y="504"/>
                    <a:pt x="1834" y="27"/>
                    <a:pt x="1251" y="4"/>
                  </a:cubicBezTo>
                  <a:cubicBezTo>
                    <a:pt x="1222" y="1"/>
                    <a:pt x="1192" y="0"/>
                    <a:pt x="11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49;p64">
              <a:extLst>
                <a:ext uri="{FF2B5EF4-FFF2-40B4-BE49-F238E27FC236}">
                  <a16:creationId xmlns:a16="http://schemas.microsoft.com/office/drawing/2014/main" id="{CEB55553-8050-725C-C436-40C1494082F2}"/>
                </a:ext>
              </a:extLst>
            </p:cNvPr>
            <p:cNvSpPr/>
            <p:nvPr/>
          </p:nvSpPr>
          <p:spPr>
            <a:xfrm>
              <a:off x="4755894" y="3048431"/>
              <a:ext cx="31098" cy="32244"/>
            </a:xfrm>
            <a:custGeom>
              <a:avLst/>
              <a:gdLst/>
              <a:ahLst/>
              <a:cxnLst/>
              <a:rect l="l" t="t" r="r" b="b"/>
              <a:pathLst>
                <a:path w="977" h="1013" extrusionOk="0">
                  <a:moveTo>
                    <a:pt x="489" y="298"/>
                  </a:moveTo>
                  <a:cubicBezTo>
                    <a:pt x="596" y="298"/>
                    <a:pt x="679" y="381"/>
                    <a:pt x="679" y="488"/>
                  </a:cubicBezTo>
                  <a:lnTo>
                    <a:pt x="679" y="500"/>
                  </a:lnTo>
                  <a:cubicBezTo>
                    <a:pt x="679" y="607"/>
                    <a:pt x="596" y="702"/>
                    <a:pt x="489" y="702"/>
                  </a:cubicBezTo>
                  <a:cubicBezTo>
                    <a:pt x="381" y="702"/>
                    <a:pt x="298" y="607"/>
                    <a:pt x="298" y="500"/>
                  </a:cubicBezTo>
                  <a:lnTo>
                    <a:pt x="298" y="488"/>
                  </a:lnTo>
                  <a:cubicBezTo>
                    <a:pt x="298" y="381"/>
                    <a:pt x="381" y="298"/>
                    <a:pt x="489" y="298"/>
                  </a:cubicBezTo>
                  <a:close/>
                  <a:moveTo>
                    <a:pt x="489" y="0"/>
                  </a:moveTo>
                  <a:cubicBezTo>
                    <a:pt x="215" y="0"/>
                    <a:pt x="0" y="226"/>
                    <a:pt x="0" y="488"/>
                  </a:cubicBezTo>
                  <a:lnTo>
                    <a:pt x="0" y="524"/>
                  </a:lnTo>
                  <a:cubicBezTo>
                    <a:pt x="0" y="786"/>
                    <a:pt x="215" y="1012"/>
                    <a:pt x="489" y="1012"/>
                  </a:cubicBezTo>
                  <a:cubicBezTo>
                    <a:pt x="751" y="1012"/>
                    <a:pt x="977" y="786"/>
                    <a:pt x="977" y="524"/>
                  </a:cubicBezTo>
                  <a:lnTo>
                    <a:pt x="977" y="488"/>
                  </a:lnTo>
                  <a:cubicBezTo>
                    <a:pt x="977" y="226"/>
                    <a:pt x="751"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352864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711</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Maven Pro</vt:lpstr>
      <vt:lpstr>Nunito Light</vt:lpstr>
      <vt:lpstr>Share Tech</vt:lpstr>
      <vt:lpstr>Advent Pro Medium</vt:lpstr>
      <vt:lpstr>Livvic Light</vt:lpstr>
      <vt:lpstr>Data Science Consulting by Slidesgo</vt:lpstr>
      <vt:lpstr>Lead Quality Prediction Model</vt:lpstr>
      <vt:lpstr>Table of Contents</vt:lpstr>
      <vt:lpstr>Introduction</vt:lpstr>
      <vt:lpstr>Approach and Methods</vt:lpstr>
      <vt:lpstr>Random Forest Classifier</vt:lpstr>
      <vt:lpstr>Overall Performance – 91%</vt:lpstr>
      <vt:lpstr>Additional Data</vt:lpstr>
      <vt:lpstr>Conclusions and Improvements</vt:lpstr>
      <vt:lpstr>The Score Feature</vt:lpstr>
      <vt:lpstr>Model Deployment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Quality Prediction Model</dc:title>
  <cp:lastModifiedBy>Phoebe Corwin</cp:lastModifiedBy>
  <cp:revision>1</cp:revision>
  <dcterms:modified xsi:type="dcterms:W3CDTF">2023-08-23T04:04:44Z</dcterms:modified>
</cp:coreProperties>
</file>