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0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4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254E-CF32-4712-A3CF-C1D8D27CF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0652-E07D-4EB0-ADFB-64B43A97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FB23-EE37-43BE-90EC-9B493B65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CF64-7D0A-430A-95A3-486FE1A4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D586-6950-499D-8B2C-076B724C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6307-9EBB-4EA5-BCA2-2BBC74E2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FD72-1198-4DCD-9582-417162CE4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29A6-5532-48B6-A3B6-46875C24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DA04-9FD3-4EEF-AB35-0A3BAEBF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5F83-BE9F-4E2C-90BF-3BDC4347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AAC40-0EFE-4FDA-99B5-D5319191F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DEF15-F0F3-4C9F-9B0C-AAB0EACD9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C6DF-A99D-4C1D-928A-1530877B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9135-F023-4FA7-8F57-7D0B90F6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EB465-A0FD-435B-B0EA-981FFAC2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9AA3-37AE-4E15-B167-44D86342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2745-4DE3-4E9B-9CE3-ECCFF98C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9830-7198-41BC-B4DB-5A7E40F4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98E8-4C2D-4422-9B51-2C1D1A3B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3E0C-51D3-488C-99F6-C37006B8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8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3BF3-BEBF-4441-BDC7-535DFF13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63CE-FB4E-4DF1-AE6F-FF16201C0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6220-7E22-4D2E-A541-13AFF324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DCE6-C380-4912-A867-2983F233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7A90-F5CB-4910-918F-2307C684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30FC-A812-48F6-852F-0FB63DD9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525C-2C60-4E3A-A7EA-32F7C446D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9B86-A898-4D2E-B8F4-C96BD628D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F16F8-E13D-4D88-979B-ADEC03B0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BF860-C368-4082-AF1A-A21F3EAF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51341-D9BE-4AB1-93F8-3228B359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C6E9-CBBE-4123-82D9-F154BA00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55F4D-B2FF-408D-93C3-F1FC48DB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0B85-64FE-488E-B9AF-62B6FD089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ABB88-79BF-4007-9FF4-CB5435131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18999-A5B4-45C8-9511-D877883F9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2D561-0C42-4C57-94DC-5310060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CB220-9DFC-4ADF-B195-49CCB3FF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EC050-20D6-4029-A763-A15EA612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F51C-92F1-4136-95A4-CC6108EA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AF20A-16CB-42A0-A21B-9D14D9FF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774B9-EF4B-408C-BCB3-3D5B0540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B328E-E241-4D2D-A049-B220B967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3B17C-D2E8-4ABF-9A48-80C61EF8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C2B62-2476-4AEA-8F0F-42F0C09A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F045F-1E44-4B12-905A-9F242701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BEED-A1DE-473D-A880-B9C1C903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D1D6-4AD4-4B9E-A92D-A7201344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E15FE-A7F5-481B-B436-E30E83A2E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807A5-2CFD-4357-9291-847F47CE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15F4-C408-4889-9609-72CED03D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9F81-E611-4B3E-A05E-4B66C0D9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2F8E-FBAA-4AD2-A968-8AAB8299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4DDD9-585D-44B0-B5E6-0FE1D5F29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86DC4-43A7-4A26-8BBE-CDE8904A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B091-BE9F-43BB-AA1F-9D44C195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574DF-1B9F-439F-8618-8D800190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A70F7-F2B5-4C97-8FFA-ABC5C50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5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6F95D-4BAB-4B05-B2CD-46998EBB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285D1-8EDB-4462-81F0-C590E39E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48D8C-531F-4C3A-B47F-E3E38EFFD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922-3DCB-41FF-82A0-0EEF32F662F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29EF-9504-4CBC-A74F-F1280D58F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705D-2D3F-471A-A6D5-6197F1B16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11BD-7520-4155-B4B3-F05C6E61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.quantecon.org/" TargetMode="External"/><Relationship Id="rId2" Type="http://schemas.openxmlformats.org/officeDocument/2006/relationships/hyperlink" Target="mailto:Anstreicher@wisc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nvas.wisc.edu/courses/222489" TargetMode="External"/><Relationship Id="rId4" Type="http://schemas.openxmlformats.org/officeDocument/2006/relationships/hyperlink" Target="https://docs.julialang.org/en/v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B3F8-7C49-4587-B152-BFBE788D8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11ADD-F85B-4B31-AFD4-6D59841A5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 – Fundamentals</a:t>
            </a:r>
          </a:p>
        </p:txBody>
      </p:sp>
    </p:spTree>
    <p:extLst>
      <p:ext uri="{BB962C8B-B14F-4D97-AF65-F5344CB8AC3E}">
        <p14:creationId xmlns:p14="http://schemas.microsoft.com/office/powerpoint/2010/main" val="378910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821B-99C2-4E4B-A3E3-DF1E82B6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Options – </a:t>
            </a:r>
            <a:r>
              <a:rPr lang="en-US" dirty="0" err="1"/>
              <a:t>Matlab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643C-5981-44A8-8BDD-48BE9BBA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Widely used.</a:t>
            </a:r>
          </a:p>
          <a:p>
            <a:pPr lvl="1"/>
            <a:r>
              <a:rPr lang="en-US" dirty="0"/>
              <a:t>Very wide functionality.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Vectorization required for performance (more on this next lecture). This substantially hurts readability.</a:t>
            </a:r>
          </a:p>
        </p:txBody>
      </p:sp>
    </p:spTree>
    <p:extLst>
      <p:ext uri="{BB962C8B-B14F-4D97-AF65-F5344CB8AC3E}">
        <p14:creationId xmlns:p14="http://schemas.microsoft.com/office/powerpoint/2010/main" val="183193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7DEB-4EE0-4727-88FF-9DEE6C3F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Options –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5E19-79BB-4896-A559-822BE38E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Reads like English.</a:t>
            </a:r>
          </a:p>
          <a:p>
            <a:pPr lvl="1"/>
            <a:r>
              <a:rPr lang="en-US" dirty="0"/>
              <a:t>Enormous community.</a:t>
            </a:r>
          </a:p>
          <a:p>
            <a:pPr lvl="1"/>
            <a:r>
              <a:rPr lang="en-US" dirty="0"/>
              <a:t>Unparalleled breadth of functionality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Vanilla python is not compiled, which means that it is slow.</a:t>
            </a:r>
          </a:p>
          <a:p>
            <a:pPr lvl="1"/>
            <a:r>
              <a:rPr lang="en-US" dirty="0"/>
              <a:t>Options exist for compilation, but my understanding is that they can be clunky.</a:t>
            </a:r>
          </a:p>
        </p:txBody>
      </p:sp>
    </p:spTree>
    <p:extLst>
      <p:ext uri="{BB962C8B-B14F-4D97-AF65-F5344CB8AC3E}">
        <p14:creationId xmlns:p14="http://schemas.microsoft.com/office/powerpoint/2010/main" val="194717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A3A5-8E9F-4ED4-AA52-750D6D24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Options – Julia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5636-DCA9-4092-A922-51ACD8E7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Reads like English, so easy to debug and modify. </a:t>
            </a:r>
          </a:p>
          <a:p>
            <a:pPr lvl="1"/>
            <a:r>
              <a:rPr lang="en-US" dirty="0"/>
              <a:t>High performance – looped Julia is roughly as fast as vectorized </a:t>
            </a:r>
            <a:r>
              <a:rPr lang="en-US" dirty="0" err="1"/>
              <a:t>Matlab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Great combination of </a:t>
            </a:r>
            <a:r>
              <a:rPr lang="en-US" b="1" dirty="0"/>
              <a:t>running</a:t>
            </a:r>
            <a:r>
              <a:rPr lang="en-US" dirty="0"/>
              <a:t> speed and </a:t>
            </a:r>
            <a:r>
              <a:rPr lang="en-US" b="1" dirty="0"/>
              <a:t>development</a:t>
            </a:r>
            <a:r>
              <a:rPr lang="en-US" dirty="0"/>
              <a:t> speed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Young, so less legacy code and less developed community.</a:t>
            </a:r>
          </a:p>
          <a:p>
            <a:pPr lvl="1"/>
            <a:r>
              <a:rPr lang="en-US" dirty="0"/>
              <a:t>Optimizing Julia’s performance can take some work.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3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2BC-A710-478C-8333-24D60AF4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3C67-5EFB-406C-AA5C-9E12D6D4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Familiarity with numerical analysis and dynamic programming and how they apply to economics.</a:t>
            </a:r>
          </a:p>
          <a:p>
            <a:r>
              <a:rPr lang="en-US" dirty="0"/>
              <a:t>Broader understanding of how computers work and what happens “under the hood” when we execute code.</a:t>
            </a:r>
          </a:p>
          <a:p>
            <a:r>
              <a:rPr lang="en-US" dirty="0"/>
              <a:t>Familiarity with the Julia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8218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9E04-FCAD-4F86-B112-23D51D40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962C-9649-4CAE-9A26-D4DFE6EF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 – Introduction to Julia</a:t>
            </a:r>
          </a:p>
          <a:p>
            <a:r>
              <a:rPr lang="en-US" dirty="0"/>
              <a:t>Week 2 – Advanced Usage</a:t>
            </a:r>
          </a:p>
          <a:p>
            <a:r>
              <a:rPr lang="en-US" dirty="0"/>
              <a:t>Week 3 – Dynamic Programming</a:t>
            </a:r>
          </a:p>
          <a:p>
            <a:r>
              <a:rPr lang="en-US" dirty="0"/>
              <a:t>Week 4 – Monte-Carlo (and something else TBD)</a:t>
            </a:r>
          </a:p>
        </p:txBody>
      </p:sp>
    </p:spTree>
    <p:extLst>
      <p:ext uri="{BB962C8B-B14F-4D97-AF65-F5344CB8AC3E}">
        <p14:creationId xmlns:p14="http://schemas.microsoft.com/office/powerpoint/2010/main" val="350181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891F-AFFA-4D97-B230-B2428774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65DA-3D6C-4ECE-A905-11B795ED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hours: 2:00-3:15 Mondays and Wednesdays (on Canvas)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Anstreicher@wisc.edu</a:t>
            </a:r>
            <a:r>
              <a:rPr lang="en-US" dirty="0"/>
              <a:t>. Office: 7316 Social Sciences.</a:t>
            </a:r>
          </a:p>
          <a:p>
            <a:r>
              <a:rPr lang="en-US" dirty="0"/>
              <a:t>Additional resources and exercises: </a:t>
            </a:r>
            <a:r>
              <a:rPr lang="en-US" u="sng" dirty="0">
                <a:hlinkClick r:id="rId3"/>
              </a:rPr>
              <a:t>https://julia.quantecon.org/</a:t>
            </a:r>
            <a:endParaRPr lang="en-US" u="sng" dirty="0"/>
          </a:p>
          <a:p>
            <a:r>
              <a:rPr lang="en-US" dirty="0"/>
              <a:t>Julia documentation: </a:t>
            </a:r>
            <a:r>
              <a:rPr lang="en-US" u="sng" dirty="0">
                <a:hlinkClick r:id="rId4"/>
              </a:rPr>
              <a:t>https://docs.julialang.org/en/v1/</a:t>
            </a:r>
            <a:endParaRPr lang="en-US" u="sng" dirty="0"/>
          </a:p>
          <a:p>
            <a:r>
              <a:rPr lang="en-US" dirty="0"/>
              <a:t>Canvas page: </a:t>
            </a:r>
            <a:r>
              <a:rPr lang="en-US" dirty="0">
                <a:hlinkClick r:id="rId5"/>
              </a:rPr>
              <a:t>https://canvas.wisc.edu/courses/222489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233C-873B-4350-A4A8-66CDD51A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AB0B-216E-4AE8-9E30-DF610E38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stressful time</a:t>
            </a:r>
          </a:p>
          <a:p>
            <a:r>
              <a:rPr lang="en-US" dirty="0"/>
              <a:t>This class is not meant to be stressful</a:t>
            </a:r>
          </a:p>
          <a:p>
            <a:pPr lvl="1"/>
            <a:r>
              <a:rPr lang="en-US" dirty="0"/>
              <a:t>Participate as much or as little as you would like</a:t>
            </a:r>
          </a:p>
          <a:p>
            <a:r>
              <a:rPr lang="en-US" dirty="0"/>
              <a:t>Meant to provide a structured opportunity to learn a useful skill</a:t>
            </a:r>
          </a:p>
          <a:p>
            <a:r>
              <a:rPr lang="en-US" dirty="0"/>
              <a:t>Answers to many of the problem set questions can be found online</a:t>
            </a:r>
          </a:p>
          <a:p>
            <a:pPr lvl="1"/>
            <a:r>
              <a:rPr lang="en-US" dirty="0"/>
              <a:t>Feel free to reference these</a:t>
            </a:r>
          </a:p>
          <a:p>
            <a:pPr lvl="2"/>
            <a:r>
              <a:rPr lang="en-US" dirty="0"/>
              <a:t>Working off of somebody else’s code is a great way to learn how to code yourself </a:t>
            </a:r>
          </a:p>
          <a:p>
            <a:pPr lvl="2"/>
            <a:r>
              <a:rPr lang="en-US" dirty="0"/>
              <a:t>AS LONG AS YOU DON’T COPY AND PASTE</a:t>
            </a:r>
          </a:p>
          <a:p>
            <a:pPr lvl="2"/>
            <a:r>
              <a:rPr lang="en-US" sz="1200" dirty="0"/>
              <a:t>Also less work for 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4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0AEC-B0D7-4CC1-B33C-E603C057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Googling is an important programming skill</a:t>
            </a:r>
          </a:p>
        </p:txBody>
      </p:sp>
      <p:pic>
        <p:nvPicPr>
          <p:cNvPr id="5" name="Content Placeholder 4" descr="A picture containing toy, teddy, bear, sitting&#10;&#10;Description automatically generated">
            <a:extLst>
              <a:ext uri="{FF2B5EF4-FFF2-40B4-BE49-F238E27FC236}">
                <a16:creationId xmlns:a16="http://schemas.microsoft.com/office/drawing/2014/main" id="{83430B99-5185-47B0-A3DD-91C85B168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9939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3518-21FF-480B-87BA-2A25F465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B448-21BB-4A15-8F9E-797E4E75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you know Stata or R very well. </a:t>
            </a:r>
          </a:p>
          <a:p>
            <a:r>
              <a:rPr lang="en-US" dirty="0"/>
              <a:t>These languages are very good at data analysis and management.</a:t>
            </a:r>
          </a:p>
          <a:p>
            <a:r>
              <a:rPr lang="en-US" dirty="0"/>
              <a:t>Typically not as good at approximating and optimizing arbitrary continuous functions.</a:t>
            </a:r>
          </a:p>
          <a:p>
            <a:pPr lvl="1"/>
            <a:r>
              <a:rPr lang="en-US" dirty="0"/>
              <a:t>Solving for decision rules in economic problems, such as how much to save or consume.</a:t>
            </a:r>
          </a:p>
          <a:p>
            <a:pPr lvl="1"/>
            <a:r>
              <a:rPr lang="en-US" dirty="0"/>
              <a:t>Selecting parameters to optimize some aspect of the performance or fit of an economic model.</a:t>
            </a:r>
          </a:p>
          <a:p>
            <a:r>
              <a:rPr lang="en-US" dirty="0"/>
              <a:t>Executing these important tasks quickly typically requires the use of a numerical programming language.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0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548E-EB4D-4C3B-9853-B78BE3FE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A025A-A2A8-4DA8-8B2E-B6CD638FA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is a scarce resource in grad school</a:t>
            </a:r>
          </a:p>
          <a:p>
            <a:r>
              <a:rPr lang="en-US" dirty="0"/>
              <a:t>Most code we’ll write in this course runs in fractions of seconds</a:t>
            </a:r>
          </a:p>
          <a:p>
            <a:pPr lvl="1"/>
            <a:r>
              <a:rPr lang="en-US" dirty="0"/>
              <a:t>In practice, well-written code can run days or weeks faster than poorly-written code.</a:t>
            </a:r>
          </a:p>
          <a:p>
            <a:pPr lvl="1"/>
            <a:r>
              <a:rPr lang="en-US" dirty="0"/>
              <a:t>This makes a big difference over the long run.</a:t>
            </a:r>
          </a:p>
          <a:p>
            <a:r>
              <a:rPr lang="en-US" dirty="0"/>
              <a:t>Investing in your productivity now is a very good idea.</a:t>
            </a:r>
          </a:p>
        </p:txBody>
      </p:sp>
    </p:spTree>
    <p:extLst>
      <p:ext uri="{BB962C8B-B14F-4D97-AF65-F5344CB8AC3E}">
        <p14:creationId xmlns:p14="http://schemas.microsoft.com/office/powerpoint/2010/main" val="36565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3906-5513-458E-AD0B-84599E65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Options –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3799-0B9F-4F6E-8B5F-06FB06E3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b="1" dirty="0"/>
              <a:t>Compiled</a:t>
            </a:r>
            <a:r>
              <a:rPr lang="en-US" dirty="0"/>
              <a:t> language, which makes it extremely fast (more on this next lecture). </a:t>
            </a:r>
          </a:p>
          <a:p>
            <a:pPr lvl="1"/>
            <a:r>
              <a:rPr lang="en-US" dirty="0"/>
              <a:t>Very old: developed in 1950s. Lots of legacy code.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Code must be compiled before it is run.</a:t>
            </a:r>
          </a:p>
          <a:p>
            <a:pPr lvl="1"/>
            <a:r>
              <a:rPr lang="en-US" dirty="0"/>
              <a:t>Difficult debugging.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30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563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Programming Bootcamp</vt:lpstr>
      <vt:lpstr>Course Goals </vt:lpstr>
      <vt:lpstr>Course Outline</vt:lpstr>
      <vt:lpstr>Other Information and Resources</vt:lpstr>
      <vt:lpstr>General Note</vt:lpstr>
      <vt:lpstr>Googling is an important programming skill</vt:lpstr>
      <vt:lpstr>Why this is useful</vt:lpstr>
      <vt:lpstr>Speed Matters</vt:lpstr>
      <vt:lpstr>Language Options – Fortran</vt:lpstr>
      <vt:lpstr>Language Options – Matlab </vt:lpstr>
      <vt:lpstr>Language Options – Python </vt:lpstr>
      <vt:lpstr>Language Options – Julia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</dc:creator>
  <cp:lastModifiedBy>Garrett</cp:lastModifiedBy>
  <cp:revision>20</cp:revision>
  <dcterms:created xsi:type="dcterms:W3CDTF">2020-03-24T14:06:44Z</dcterms:created>
  <dcterms:modified xsi:type="dcterms:W3CDTF">2020-06-02T15:16:17Z</dcterms:modified>
</cp:coreProperties>
</file>