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5" r:id="rId11"/>
    <p:sldId id="266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F21E-53D6-4AA9-8207-1D3629F6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57E77-B4CA-4DD7-B5EB-9305DD603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D027-13EA-4D57-BF2D-44A4750C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7A79-DE51-47BF-9A46-0869AD03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FB84-94C5-4280-814D-2501A11D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600-4CC3-4B14-843F-EF1810C8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3C2FD-DA3B-4446-B5EF-893C7615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2D1C-66A0-4FF3-85E8-77222B20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3CB5-8FAD-4DE6-9083-E5EBA482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E8C4-3DDE-4100-BD0D-38B7B883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D1BC-23B2-4F6E-933F-7250D240A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5DCD8-A9D5-4437-A0C9-658D67C0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B838-B543-4DE5-82FA-4891E469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3D11-81CF-420A-9597-F74DF75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64DA-0018-4FE3-BC0B-ACA7D990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15F4-91EC-4193-B2BC-264F355B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0E90-7CC5-43EF-8481-DB704902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7F6E-6F95-4309-BF02-0AB34202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60C2-D53A-4BBC-ABDD-1E6C7D8C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BB67-E150-4BF3-A68F-F048F81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8DDC-85E1-463B-BCC9-5837DE93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2B329-70CB-405D-BE9A-88ADB5C5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1820-A046-4977-A577-88702A0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07F6-39B5-415A-8625-74C88F7B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0FF8-43F9-411A-A4AF-F017D63C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DA7E-CC15-4CA8-BFA2-E95B415C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23DB-C466-4BA1-9541-5E1FBF97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374B-094E-49A1-8625-35B0826A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855F5-F54E-4889-926F-E6B46951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241E-8DC7-4C0B-B4F7-712087A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D803-6C5C-490C-9F3F-85E27A17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493-4DA8-4C7F-905A-5AD99ECC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5668-AE73-43A1-9BAB-27208F1A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FC2AC-F5EE-4C8F-928E-592BF190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1A8AA-DF2D-4FEA-9A7D-B30E57A5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731E2-FB41-449B-B0D7-215993896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3BCA1-2C34-4C0C-BFAF-8A556E28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D473B-97DD-467C-B5A0-6C05CB3B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EE863-9F1A-49DD-B0F1-68B472F8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6AF0-167E-4FC4-ADF8-7917D7E3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03A8E-619E-4D41-8AD9-DEE734B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41047-FDBD-4DC5-B319-9C3770DC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5863F-C4A1-4B76-83D6-C1D11963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C14EC-0EBE-4ECC-995F-834349CF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87CD5-A6B5-45C0-95CE-F3E9D557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84E26-94D0-4EE4-86AE-A07A4485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D201-83B1-4A5A-93D8-FBE9CF2E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EFE5-0D31-407E-B6AE-C5624FBD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100C-E4BA-467C-82F8-19E29186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CE96-2211-4A4B-8C62-EAF9DD5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AD30-B4EB-495C-A937-811AC651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6FF8-C966-4D4E-8AC0-C262DAE7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4EBE-49F7-4118-9401-CD1EDA93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B6EA2-9958-492B-A1DA-A4ACB0359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CBC68-9ED9-49C5-B0B1-5371FE72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4565-AE19-4EAB-B715-15285000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315-A7B4-415E-AA6B-33E92973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BAF45-7D9E-4C1E-8A35-D1F07D2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FFB1F-D222-4460-B5DE-B2B6823A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0794-0EF6-4CB8-B8BC-049010C9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8C86-F7C5-4CEC-A09F-CDF71A5C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E08B-6175-4954-AFF9-C07BA60AF4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1514-8559-4CA4-94AE-E5EE303F2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9615-76A3-4A8B-95AD-AA025921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0941-7654-468E-A800-BB7F87619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5CE7-A437-420C-A583-B996A502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DC18-E5D1-43C3-850F-26C11F7AA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– Good coding practices: performance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6439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B2FF-9D69-46A6-A91A-E6ADA0BC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3906-0D66-4418-99F2-F1658525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cases, vectorization is easy and intuitive.</a:t>
            </a:r>
          </a:p>
          <a:p>
            <a:r>
              <a:rPr lang="en-US" dirty="0"/>
              <a:t>Vectorizing complex loops and functions, however, can be extremely difficult and detract considerably from readability.</a:t>
            </a:r>
          </a:p>
          <a:p>
            <a:r>
              <a:rPr lang="en-US" dirty="0"/>
              <a:t>Vectorization is not required in Julia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703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BA97-06CB-4C53-8879-F80CE0D0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performance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B648-605B-42A8-A46C-D767071D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compiles functions when run for the first time – JIT (just in time) compilation.</a:t>
            </a:r>
          </a:p>
          <a:p>
            <a:r>
              <a:rPr lang="en-US" dirty="0"/>
              <a:t>An upshot of this is that anything substantial in your program should be housed in a function so that it can be turned into assembly.</a:t>
            </a:r>
          </a:p>
          <a:p>
            <a:r>
              <a:rPr lang="en-US" dirty="0"/>
              <a:t>In particular, avoid global variables.</a:t>
            </a:r>
          </a:p>
          <a:p>
            <a:r>
              <a:rPr lang="en-US" dirty="0"/>
              <a:t>Type declarations are also helpful.</a:t>
            </a:r>
          </a:p>
          <a:p>
            <a:r>
              <a:rPr lang="en-US" dirty="0"/>
              <a:t>Julia’s profiler also allows you to hunt for bottlenecks.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2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48B8-29D2-4D96-BC8A-A6139A8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5924-0800-4A45-B744-BE6EE1C4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Economists complain frequently about how hard it is to maintain good version control, especially in collaborative projects.</a:t>
            </a:r>
          </a:p>
          <a:p>
            <a:r>
              <a:rPr lang="en-US" dirty="0"/>
              <a:t>Computer scientists figured out a good system for version control in 2005.</a:t>
            </a:r>
          </a:p>
          <a:p>
            <a:r>
              <a:rPr lang="en-US" dirty="0"/>
              <a:t>This system is called Git. </a:t>
            </a:r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Can be used for any text-based file type.</a:t>
            </a:r>
          </a:p>
          <a:p>
            <a:pPr lvl="1"/>
            <a:r>
              <a:rPr lang="en-US" dirty="0"/>
              <a:t>Never have to have a file name like “draft_v3_final_FINAL” ever again</a:t>
            </a:r>
          </a:p>
          <a:p>
            <a:pPr lvl="1"/>
            <a:r>
              <a:rPr lang="en-US" dirty="0"/>
              <a:t>COMPLETE documentation of changes made (and when)</a:t>
            </a:r>
          </a:p>
          <a:p>
            <a:pPr lvl="1"/>
            <a:r>
              <a:rPr lang="en-US" dirty="0"/>
              <a:t>Easily allows for multiple people to work on the same file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1780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82FC-5704-4C42-A010-56675E21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B212-408F-4E65-83F8-5E409B7A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Softwares</a:t>
            </a:r>
            <a:endParaRPr lang="en-US" dirty="0"/>
          </a:p>
          <a:p>
            <a:pPr lvl="1"/>
            <a:r>
              <a:rPr lang="en-US" b="1" dirty="0"/>
              <a:t>Git</a:t>
            </a:r>
            <a:r>
              <a:rPr lang="en-US" dirty="0"/>
              <a:t>: basic software. Can be run entirely locally</a:t>
            </a:r>
          </a:p>
          <a:p>
            <a:pPr lvl="1"/>
            <a:r>
              <a:rPr lang="en-US" b="1" dirty="0" err="1"/>
              <a:t>Github</a:t>
            </a:r>
            <a:r>
              <a:rPr lang="en-US" dirty="0"/>
              <a:t>: Online application that allows Git to update and pull repositories from the cloud</a:t>
            </a:r>
          </a:p>
          <a:p>
            <a:pPr lvl="1"/>
            <a:r>
              <a:rPr lang="en-US" b="1" dirty="0" err="1"/>
              <a:t>Github</a:t>
            </a:r>
            <a:r>
              <a:rPr lang="en-US" b="1" dirty="0"/>
              <a:t> desktop</a:t>
            </a:r>
            <a:r>
              <a:rPr lang="en-US" dirty="0"/>
              <a:t>: GUI application for Git</a:t>
            </a:r>
          </a:p>
          <a:p>
            <a:r>
              <a:rPr lang="en-US" dirty="0"/>
              <a:t>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: essentially, an approved change to some code.</a:t>
            </a:r>
          </a:p>
          <a:p>
            <a:pPr lvl="1"/>
            <a:r>
              <a:rPr lang="en-US" b="1" dirty="0"/>
              <a:t>Push: </a:t>
            </a:r>
            <a:r>
              <a:rPr lang="en-US" dirty="0"/>
              <a:t>apply code changes to a repository (requires writing privileges)</a:t>
            </a:r>
          </a:p>
          <a:p>
            <a:pPr lvl="1"/>
            <a:r>
              <a:rPr lang="en-US" b="1" dirty="0"/>
              <a:t>Pull:</a:t>
            </a:r>
            <a:r>
              <a:rPr lang="en-US" dirty="0"/>
              <a:t> retrieve changes from a repository (allows collaboration across machines)</a:t>
            </a:r>
          </a:p>
          <a:p>
            <a:pPr lvl="1"/>
            <a:r>
              <a:rPr lang="en-US" b="1" dirty="0"/>
              <a:t>Pull Request</a:t>
            </a:r>
            <a:r>
              <a:rPr lang="en-US" dirty="0"/>
              <a:t>: Request that somebody else incorporate changes suggested by you.</a:t>
            </a:r>
            <a:endParaRPr lang="en-US" b="1" dirty="0"/>
          </a:p>
          <a:p>
            <a:pPr lvl="1"/>
            <a:r>
              <a:rPr lang="en-US" b="1" dirty="0"/>
              <a:t>Fork:</a:t>
            </a:r>
            <a:r>
              <a:rPr lang="en-US" dirty="0"/>
              <a:t> Copy somebody else’s repository on </a:t>
            </a:r>
            <a:r>
              <a:rPr lang="en-US" dirty="0" err="1"/>
              <a:t>Github</a:t>
            </a:r>
            <a:r>
              <a:rPr lang="en-US" dirty="0"/>
              <a:t> to your own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pPr lvl="1"/>
            <a:r>
              <a:rPr lang="en-US" b="1" dirty="0"/>
              <a:t>Clone:</a:t>
            </a:r>
            <a:r>
              <a:rPr lang="en-US" dirty="0"/>
              <a:t> Copy somebody else’s repository to your local machine.</a:t>
            </a:r>
          </a:p>
          <a:p>
            <a:pPr lvl="1"/>
            <a:r>
              <a:rPr lang="en-US" b="1" dirty="0"/>
              <a:t>Branch</a:t>
            </a:r>
            <a:r>
              <a:rPr lang="en-US" dirty="0"/>
              <a:t>: Create a working copy of repository to make changes that will eventually be merged back into the master code (think: testing out new feature).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1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2E76-566A-47DF-8693-3C1A370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3"/>
            <a:ext cx="10515600" cy="1325563"/>
          </a:xfrm>
        </p:spPr>
        <p:txBody>
          <a:bodyPr/>
          <a:lstStyle/>
          <a:p>
            <a:r>
              <a:rPr lang="en-US" dirty="0"/>
              <a:t>Why doing things properly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FAC-F665-485A-B068-DE2611C6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extended project, you’ll likely be revisiting and editing the same piece of code over and over.</a:t>
            </a:r>
          </a:p>
          <a:p>
            <a:r>
              <a:rPr lang="en-US" dirty="0"/>
              <a:t>Putting effort into making your code clear will make editing considerably easier.</a:t>
            </a:r>
          </a:p>
          <a:p>
            <a:r>
              <a:rPr lang="en-US" dirty="0"/>
              <a:t>Fast code saves times for obvious reasons.</a:t>
            </a:r>
          </a:p>
          <a:p>
            <a:r>
              <a:rPr lang="en-US" dirty="0"/>
              <a:t>Proper version control will allow you to easily backtrack and experiment with program features.</a:t>
            </a:r>
          </a:p>
          <a:p>
            <a:r>
              <a:rPr lang="en-US" dirty="0"/>
              <a:t>All of this becomes exponentially more important when you are collaborating with somebody else.</a:t>
            </a:r>
          </a:p>
          <a:p>
            <a:r>
              <a:rPr lang="en-US" dirty="0"/>
              <a:t>Overall: saves enormous amounts of </a:t>
            </a:r>
            <a:r>
              <a:rPr lang="en-US" b="1" dirty="0"/>
              <a:t>time</a:t>
            </a:r>
            <a:r>
              <a:rPr lang="en-US" dirty="0"/>
              <a:t> in the long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2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C9E8-6664-4E9C-A47A-7322D121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0B83-3D14-4A8A-9F8B-90DBE616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indentation</a:t>
            </a:r>
          </a:p>
          <a:p>
            <a:r>
              <a:rPr lang="en-US" dirty="0"/>
              <a:t>Avoid repetition</a:t>
            </a:r>
          </a:p>
          <a:p>
            <a:r>
              <a:rPr lang="en-US" dirty="0"/>
              <a:t>Split up big files into smaller chunks</a:t>
            </a:r>
          </a:p>
          <a:p>
            <a:r>
              <a:rPr lang="en-US" dirty="0"/>
              <a:t>Use intuitive variable names</a:t>
            </a:r>
          </a:p>
          <a:p>
            <a:r>
              <a:rPr lang="en-US" dirty="0"/>
              <a:t>Aim for simplicity</a:t>
            </a:r>
          </a:p>
          <a:p>
            <a:r>
              <a:rPr lang="en-US" dirty="0"/>
              <a:t>Use comments</a:t>
            </a:r>
          </a:p>
          <a:p>
            <a:r>
              <a:rPr lang="en-US" dirty="0"/>
              <a:t>If possible to reduce line count without reducing readability, do so</a:t>
            </a:r>
          </a:p>
        </p:txBody>
      </p:sp>
    </p:spTree>
    <p:extLst>
      <p:ext uri="{BB962C8B-B14F-4D97-AF65-F5344CB8AC3E}">
        <p14:creationId xmlns:p14="http://schemas.microsoft.com/office/powerpoint/2010/main" val="169467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F316-8E01-420A-8226-56EA7EBC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EDE5-0ED7-4238-8238-7ED8952A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a program takes to run can depend significantly on how well it is optimized.</a:t>
            </a:r>
          </a:p>
          <a:p>
            <a:r>
              <a:rPr lang="en-US" dirty="0"/>
              <a:t>Proper performance optimization can speed up a program by an order of magnitude or more. </a:t>
            </a:r>
          </a:p>
          <a:p>
            <a:r>
              <a:rPr lang="en-US" dirty="0"/>
              <a:t>For a complex economic model, this can make a difference of days or weeks. </a:t>
            </a:r>
          </a:p>
          <a:p>
            <a:r>
              <a:rPr lang="en-US" dirty="0"/>
              <a:t>First, it is helpful to understand </a:t>
            </a:r>
            <a:r>
              <a:rPr lang="en-US" i="1" dirty="0"/>
              <a:t>why</a:t>
            </a:r>
            <a:r>
              <a:rPr lang="en-US" dirty="0"/>
              <a:t> performance can differ so dramatically.</a:t>
            </a:r>
          </a:p>
        </p:txBody>
      </p:sp>
    </p:spTree>
    <p:extLst>
      <p:ext uri="{BB962C8B-B14F-4D97-AF65-F5344CB8AC3E}">
        <p14:creationId xmlns:p14="http://schemas.microsoft.com/office/powerpoint/2010/main" val="338241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35A9-C2D9-451F-B525-37062046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531E-F5B0-4307-9248-D1397CFF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performance generally depends on how directly it talks to your computer.</a:t>
            </a:r>
          </a:p>
          <a:p>
            <a:r>
              <a:rPr lang="en-US" dirty="0"/>
              <a:t>At basic level, computers communicate in zeros and ones.</a:t>
            </a:r>
          </a:p>
          <a:p>
            <a:r>
              <a:rPr lang="en-US" dirty="0"/>
              <a:t>Humans are bad at writing in zeros and ones, so we instead write in symbolic representations of them.</a:t>
            </a:r>
          </a:p>
          <a:p>
            <a:r>
              <a:rPr lang="en-US" dirty="0"/>
              <a:t>The symbolic representation that corresponds most directly to machine code is called </a:t>
            </a:r>
            <a:r>
              <a:rPr lang="en-US" b="1" dirty="0"/>
              <a:t>assembly.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0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809-D766-4CEF-8801-9899F03E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write in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E495-3586-435F-BE6A-51BDCE2B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“Hello World” in assembly: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org  0x100        ; .com files always start 256 bytes into the segment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mov</a:t>
            </a:r>
            <a:r>
              <a:rPr lang="en-US" dirty="0"/>
              <a:t>  </a:t>
            </a:r>
            <a:r>
              <a:rPr lang="en-US" b="1" dirty="0"/>
              <a:t>dx,</a:t>
            </a:r>
            <a:r>
              <a:rPr lang="en-US" dirty="0"/>
              <a:t> msg      ; the address of or message in dx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mov</a:t>
            </a:r>
            <a:r>
              <a:rPr lang="en-US" dirty="0"/>
              <a:t>  </a:t>
            </a:r>
            <a:r>
              <a:rPr lang="en-US" b="1" dirty="0"/>
              <a:t>ah,</a:t>
            </a:r>
            <a:r>
              <a:rPr lang="en-US" dirty="0"/>
              <a:t> 9        ; ah=9 - "print string" sub-function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int</a:t>
            </a:r>
            <a:r>
              <a:rPr lang="en-US" dirty="0"/>
              <a:t>  0x21         ; call dos services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mov</a:t>
            </a:r>
            <a:r>
              <a:rPr lang="en-US" dirty="0"/>
              <a:t>  </a:t>
            </a:r>
            <a:r>
              <a:rPr lang="en-US" b="1" dirty="0"/>
              <a:t>ah,</a:t>
            </a:r>
            <a:r>
              <a:rPr lang="en-US" dirty="0"/>
              <a:t> 0x4c     ; "terminate program" sub-function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int</a:t>
            </a:r>
            <a:r>
              <a:rPr lang="en-US" dirty="0"/>
              <a:t>  0x21         ; call dos services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msg  </a:t>
            </a:r>
            <a:r>
              <a:rPr lang="en-US" dirty="0" err="1"/>
              <a:t>db</a:t>
            </a:r>
            <a:r>
              <a:rPr lang="en-US" dirty="0"/>
              <a:t> 'Hello, World!'</a:t>
            </a:r>
            <a:r>
              <a:rPr lang="en-US" b="1" dirty="0"/>
              <a:t>,</a:t>
            </a:r>
            <a:r>
              <a:rPr lang="en-US" dirty="0"/>
              <a:t> 0x0d</a:t>
            </a:r>
            <a:r>
              <a:rPr lang="en-US" b="1" dirty="0"/>
              <a:t>,</a:t>
            </a:r>
            <a:r>
              <a:rPr lang="en-US" dirty="0"/>
              <a:t> 0x0a</a:t>
            </a:r>
            <a:r>
              <a:rPr lang="en-US" b="1" dirty="0"/>
              <a:t>,</a:t>
            </a:r>
            <a:r>
              <a:rPr lang="en-US" dirty="0"/>
              <a:t> '$'   ; $-terminated message</a:t>
            </a:r>
          </a:p>
        </p:txBody>
      </p:sp>
    </p:spTree>
    <p:extLst>
      <p:ext uri="{BB962C8B-B14F-4D97-AF65-F5344CB8AC3E}">
        <p14:creationId xmlns:p14="http://schemas.microsoft.com/office/powerpoint/2010/main" val="25650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71EF-5EE9-405D-9D17-2EF71831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366D-5841-48E6-9D2C-21D601AA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languages achieve high performance by converting the language into assembly before running it. </a:t>
            </a:r>
          </a:p>
          <a:p>
            <a:r>
              <a:rPr lang="en-US" dirty="0"/>
              <a:t>This process is called </a:t>
            </a:r>
            <a:r>
              <a:rPr lang="en-US" b="1" dirty="0"/>
              <a:t>compilation</a:t>
            </a:r>
            <a:r>
              <a:rPr lang="en-US" dirty="0"/>
              <a:t>.</a:t>
            </a:r>
          </a:p>
          <a:p>
            <a:r>
              <a:rPr lang="en-US" dirty="0"/>
              <a:t>This process is most obvious in languages like FORTRAN or C, where you have to compile the code manually before running it.</a:t>
            </a:r>
          </a:p>
          <a:p>
            <a:r>
              <a:rPr lang="en-US" dirty="0"/>
              <a:t>Languages that don’t convert their code into assembly are typically called </a:t>
            </a:r>
            <a:r>
              <a:rPr lang="en-US" b="1" dirty="0"/>
              <a:t>interpreted </a:t>
            </a:r>
            <a:r>
              <a:rPr lang="en-US" dirty="0"/>
              <a:t>languages.</a:t>
            </a:r>
          </a:p>
          <a:p>
            <a:pPr lvl="1"/>
            <a:r>
              <a:rPr lang="en-US" dirty="0"/>
              <a:t>For the computer, this is like executing directions in Spanish if the computer only knew English.</a:t>
            </a:r>
          </a:p>
          <a:p>
            <a:pPr lvl="1"/>
            <a:r>
              <a:rPr lang="en-US" dirty="0"/>
              <a:t>Note: this is often a false dichotomy: many languages have options to be interpreted or compiled</a:t>
            </a:r>
          </a:p>
        </p:txBody>
      </p:sp>
    </p:spTree>
    <p:extLst>
      <p:ext uri="{BB962C8B-B14F-4D97-AF65-F5344CB8AC3E}">
        <p14:creationId xmlns:p14="http://schemas.microsoft.com/office/powerpoint/2010/main" val="259906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7ADA-ECCD-4159-820C-8C1A5AC2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39EA-E7B8-402F-9EF0-2050FF72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meanings to this</a:t>
            </a:r>
          </a:p>
          <a:p>
            <a:pPr lvl="1"/>
            <a:r>
              <a:rPr lang="en-US" dirty="0"/>
              <a:t>First: conversion of a computer program from scalar implementation to vector implementation (i.e.: operating on a single data point at a time to multiple).</a:t>
            </a:r>
          </a:p>
          <a:p>
            <a:pPr lvl="1"/>
            <a:r>
              <a:rPr lang="en-US" dirty="0"/>
              <a:t>Typically done automatically when code is compiled.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F5B4C-2C64-4283-9E05-CE473307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48" y="3591303"/>
            <a:ext cx="3067468" cy="31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5847-46DD-46A3-9AD2-B055F162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DFFA-7946-4A21-B23A-4AD5096D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meaning: ditching loops in favor of matrix operations.</a:t>
            </a:r>
          </a:p>
          <a:p>
            <a:r>
              <a:rPr lang="en-US" dirty="0"/>
              <a:t>This is very important in languages like </a:t>
            </a:r>
            <a:r>
              <a:rPr lang="en-US" dirty="0" err="1"/>
              <a:t>Matlab</a:t>
            </a:r>
            <a:r>
              <a:rPr lang="en-US" dirty="0"/>
              <a:t> and R</a:t>
            </a:r>
          </a:p>
          <a:p>
            <a:pPr lvl="1"/>
            <a:r>
              <a:rPr lang="en-US" dirty="0"/>
              <a:t>Reason: matrix operations in these languages are typically written in C.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BFB5475-13EA-45B1-82D7-956DB16D2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0891"/>
            <a:ext cx="4688873" cy="157526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9A6406-3B40-435D-8F4E-77FB88E7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98" y="3682109"/>
            <a:ext cx="57557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7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905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Programming Bootcamp</vt:lpstr>
      <vt:lpstr>Why doing things properly matters</vt:lpstr>
      <vt:lpstr>Good coding practices</vt:lpstr>
      <vt:lpstr>Performance</vt:lpstr>
      <vt:lpstr>Machine Code</vt:lpstr>
      <vt:lpstr>Do not write in assembly.</vt:lpstr>
      <vt:lpstr>Compilation</vt:lpstr>
      <vt:lpstr>Vectorization</vt:lpstr>
      <vt:lpstr>Vectorization</vt:lpstr>
      <vt:lpstr>More on Vectorization </vt:lpstr>
      <vt:lpstr>Julia performance tips</vt:lpstr>
      <vt:lpstr>Version control</vt:lpstr>
      <vt:lpstr> Basic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</dc:creator>
  <cp:lastModifiedBy>Garrett</cp:lastModifiedBy>
  <cp:revision>38</cp:revision>
  <dcterms:created xsi:type="dcterms:W3CDTF">2020-03-25T17:38:37Z</dcterms:created>
  <dcterms:modified xsi:type="dcterms:W3CDTF">2020-06-04T18:51:36Z</dcterms:modified>
</cp:coreProperties>
</file>