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59" r:id="rId9"/>
    <p:sldId id="272" r:id="rId10"/>
    <p:sldId id="273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A5C2-E48F-45FE-B5B0-F8D426D40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FB6F0-4EEE-4B71-98B3-CDD735AB1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8F270-23A2-4A7C-B3BD-9B40981D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BDF0E-DAD1-434E-ACB4-617BACD7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1EFE9-5CB7-466A-A524-AB8F6B08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6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A37C-05B1-4982-BDE3-09D376EA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83838-DC33-4BBC-B695-651B66557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86109-6785-4A90-A0FF-073544F37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E7A6D-53AC-4F77-8A06-3853F06FD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5C58F-A0A9-437D-9A82-205FEA57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1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6CB9F-17AB-433A-A936-080366910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7B450-17FA-4C92-973C-CA2FCE06A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68A11-5526-4FB1-AB09-5BB8E0179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23014-E6ED-4578-9609-96FAE02CF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8B865-FAF6-4203-8925-D89B87B7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548B-17E8-43D9-8C5E-F5C5B2C3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093FC-93D2-4924-BC61-1AD75CC63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92BCE-F2D8-4271-94F3-44592185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F3B65-BF52-45D0-8D87-3B1FB86C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3F11A-8C99-445D-976B-0C9715523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5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2AE3E-7449-41DD-B2E9-BBB71E59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4FC51-759A-4B94-B8E8-BB3F9E34C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E4395-BB16-4F96-ABDE-53E9C3AC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E0075-AD59-4343-B8E6-5F186264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8E2EF-1814-41D5-A71C-6A24C98B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7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76F8-B337-4504-B314-D5D5330C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25FF2-07CB-44DA-9F70-2A28D42CA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49F9D-4B9B-4CF2-B7F4-4DDF5F07F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ACAC7-A5E8-4D78-9046-C273B14D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0E321-684E-40F8-B68D-5366EE4C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B7C1B-3DB1-4ED7-9C51-5F702B70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7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874E-8DEC-472B-8CE8-65AE8C1F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72807-63DC-41C7-BF74-0767C27A6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371F7-D863-4A70-B580-045BC6419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B2826E-4630-4F15-A437-806875058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3286E9-BA57-4DAD-A291-A07D3E632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DD105-B079-496F-89A1-55F49D4D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FA4578-2B23-4B8D-BC5A-9F044DDB9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FE2356-14FB-4F19-BBD9-567A2B5B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A9D0-B5C0-4B50-AA05-6EF154BD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12CE8-CDBD-4F01-88AB-2B909F585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B91E8-636B-4F16-86AA-7151EE0EB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FC634-CA20-4FB8-9216-7F977BBB0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21D7C-7F60-4B9A-938F-ED10FFFD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B6107-8A37-4DFC-AD19-0B973438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B1FAD-04B9-4EE8-945F-577174D9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6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ADBE-64AE-4DD7-95C0-B3BA5522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2F421-8B3A-48CB-983D-BEF6864FB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0B77A-CF2E-4FF0-B716-133931EE7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A72CD-22C6-4C59-9CAA-3A043E10D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2BA17-CEC2-46E0-B61B-3C91531B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86867-8F75-471F-9697-F8D5AC59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2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49BA-50A8-47FE-891C-654E3787C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FF1D18-5CF7-4492-A346-486113396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99F11-E6A9-4AE3-A6B8-6665B0216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71525-2C47-4B0F-BA7A-40754C9B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FB27B-5E40-4970-AE5D-49A88AF48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0D8D8-B678-431A-848C-15089984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2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AEF021-FB7F-4EA8-B8F8-540395943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75CCD-B88E-4BCB-AECB-7B8F74A95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707A4-A746-4E5E-BEA1-1A1C436BB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D7C55-39EB-461A-B21E-DBC13CA4735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84071-6712-40DF-825F-F69FFD5E4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17973-F30B-4192-8AE0-88C3AF15B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9466E-BD91-4898-88AB-C586767E5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86B7F-B991-4E24-B2CE-E489992C8E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3 – Optimization</a:t>
            </a:r>
          </a:p>
        </p:txBody>
      </p:sp>
    </p:spTree>
    <p:extLst>
      <p:ext uri="{BB962C8B-B14F-4D97-AF65-F5344CB8AC3E}">
        <p14:creationId xmlns:p14="http://schemas.microsoft.com/office/powerpoint/2010/main" val="37345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3E0A5-7049-40EB-A9CD-5C58BA34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Derivative-Free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AFC3D-92E7-4BD0-AEB9-200B4421A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Workhorse method: </a:t>
            </a:r>
            <a:r>
              <a:rPr lang="en-US" b="1" dirty="0" err="1"/>
              <a:t>Nelder</a:t>
            </a:r>
            <a:r>
              <a:rPr lang="en-US" b="1" dirty="0"/>
              <a:t>-Mead</a:t>
            </a:r>
            <a:endParaRPr lang="en-US" dirty="0"/>
          </a:p>
          <a:p>
            <a:pPr lvl="1"/>
            <a:r>
              <a:rPr lang="en-US" dirty="0"/>
              <a:t>Essentially an intelligent grid search</a:t>
            </a:r>
          </a:p>
          <a:p>
            <a:pPr lvl="1"/>
            <a:r>
              <a:rPr lang="en-US" dirty="0"/>
              <a:t>Starts with simplex and moves/shrinks simplex downhill</a:t>
            </a:r>
          </a:p>
          <a:p>
            <a:r>
              <a:rPr lang="en-US" dirty="0"/>
              <a:t>First proposed in 1965</a:t>
            </a:r>
          </a:p>
          <a:p>
            <a:r>
              <a:rPr lang="en-US" dirty="0"/>
              <a:t>Original algorithm turned out to have horrible theoretical properties</a:t>
            </a:r>
          </a:p>
          <a:p>
            <a:pPr lvl="1"/>
            <a:r>
              <a:rPr lang="en-US" dirty="0" err="1"/>
              <a:t>Lagarias</a:t>
            </a:r>
            <a:r>
              <a:rPr lang="en-US" dirty="0"/>
              <a:t> et al (1998): “A counterexample . . . Gives a family of strictly convex functions in two dimensions and a set of initial conditions for which the </a:t>
            </a:r>
            <a:r>
              <a:rPr lang="en-US" dirty="0" err="1"/>
              <a:t>Nelder</a:t>
            </a:r>
            <a:r>
              <a:rPr lang="en-US" dirty="0"/>
              <a:t>-Mead algorithm converges to a non-minimizer.”</a:t>
            </a:r>
          </a:p>
          <a:p>
            <a:pPr lvl="1"/>
            <a:r>
              <a:rPr lang="en-US" dirty="0"/>
              <a:t>Papa Anstreicher: “I have failed as a father”</a:t>
            </a:r>
          </a:p>
        </p:txBody>
      </p:sp>
    </p:spTree>
    <p:extLst>
      <p:ext uri="{BB962C8B-B14F-4D97-AF65-F5344CB8AC3E}">
        <p14:creationId xmlns:p14="http://schemas.microsoft.com/office/powerpoint/2010/main" val="3416132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F34D-0D1D-47AF-B72E-5C377898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5E1DD-E1A9-417F-B47C-827F14FD8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Convexity again matters</a:t>
            </a:r>
          </a:p>
          <a:p>
            <a:r>
              <a:rPr lang="en-US" dirty="0"/>
              <a:t>Multivariate optimization routines usually require a starting guess.</a:t>
            </a:r>
          </a:p>
          <a:p>
            <a:r>
              <a:rPr lang="en-US" dirty="0"/>
              <a:t>This guess matters</a:t>
            </a:r>
          </a:p>
          <a:p>
            <a:pPr lvl="1"/>
            <a:r>
              <a:rPr lang="en-US" dirty="0"/>
              <a:t>Can affect the speed at which the solution is found considerably.</a:t>
            </a:r>
          </a:p>
          <a:p>
            <a:pPr lvl="1"/>
            <a:r>
              <a:rPr lang="en-US" dirty="0"/>
              <a:t>A bad guess can also result in the algorithm obtaining the wrong answer.</a:t>
            </a:r>
          </a:p>
          <a:p>
            <a:r>
              <a:rPr lang="en-US" dirty="0"/>
              <a:t>Best practice: try to provide reasonable guesses and assess robustness of algorithm to alternate guesses.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0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F4EF-4698-4DEC-9916-221B95CD5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for rest of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A57AD-8ED5-4CBD-847C-21C07C8F5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Today: Optimization</a:t>
            </a:r>
          </a:p>
          <a:p>
            <a:r>
              <a:rPr lang="en-US" dirty="0"/>
              <a:t>Thursday: Interpolation</a:t>
            </a:r>
          </a:p>
          <a:p>
            <a:r>
              <a:rPr lang="en-US" dirty="0"/>
              <a:t>Next week: Dynamic Programming</a:t>
            </a:r>
          </a:p>
          <a:p>
            <a:r>
              <a:rPr lang="en-US" dirty="0"/>
              <a:t>Final week</a:t>
            </a:r>
          </a:p>
          <a:p>
            <a:pPr lvl="1"/>
            <a:r>
              <a:rPr lang="en-US" dirty="0"/>
              <a:t>Parallelization: guest lecture by Russell Dimond (SSCC) about using </a:t>
            </a:r>
            <a:r>
              <a:rPr lang="en-US" dirty="0" err="1"/>
              <a:t>Linstat</a:t>
            </a:r>
            <a:r>
              <a:rPr lang="en-US" dirty="0"/>
              <a:t> and </a:t>
            </a:r>
            <a:r>
              <a:rPr lang="en-US" dirty="0" err="1"/>
              <a:t>HTCondor</a:t>
            </a:r>
            <a:endParaRPr lang="en-US" dirty="0"/>
          </a:p>
          <a:p>
            <a:pPr lvl="1"/>
            <a:r>
              <a:rPr lang="en-US" dirty="0"/>
              <a:t>Monte-Carlo</a:t>
            </a:r>
          </a:p>
          <a:p>
            <a:r>
              <a:rPr lang="en-US" dirty="0"/>
              <a:t>Note: feedback welcome!</a:t>
            </a:r>
          </a:p>
        </p:txBody>
      </p:sp>
    </p:spTree>
    <p:extLst>
      <p:ext uri="{BB962C8B-B14F-4D97-AF65-F5344CB8AC3E}">
        <p14:creationId xmlns:p14="http://schemas.microsoft.com/office/powerpoint/2010/main" val="264285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9A9B-F869-4BE5-83EE-F8839D7A4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E5474-88DE-43D1-B722-AF68B9DF6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broad field – some of this stuff you’ve seen before</a:t>
            </a:r>
          </a:p>
          <a:p>
            <a:r>
              <a:rPr lang="en-US" dirty="0"/>
              <a:t>Constrained optimization</a:t>
            </a:r>
          </a:p>
          <a:p>
            <a:pPr lvl="1"/>
            <a:r>
              <a:rPr lang="en-US" dirty="0"/>
              <a:t>Linear programming:</a:t>
            </a:r>
          </a:p>
          <a:p>
            <a:pPr lvl="2"/>
            <a:r>
              <a:rPr lang="en-US" dirty="0"/>
              <a:t>Linear functions of variables subject to linear constraints.</a:t>
            </a:r>
          </a:p>
          <a:p>
            <a:pPr lvl="2"/>
            <a:r>
              <a:rPr lang="en-US" dirty="0"/>
              <a:t>Often solved by using dual problem or other neat tricks</a:t>
            </a:r>
          </a:p>
          <a:p>
            <a:pPr lvl="1"/>
            <a:r>
              <a:rPr lang="en-US" dirty="0"/>
              <a:t>Nonlinear optimization</a:t>
            </a:r>
          </a:p>
          <a:p>
            <a:pPr lvl="2"/>
            <a:r>
              <a:rPr lang="en-US" dirty="0"/>
              <a:t>Maximizing some nonlinear function subject to linear constraints.</a:t>
            </a:r>
          </a:p>
          <a:p>
            <a:pPr lvl="2"/>
            <a:r>
              <a:rPr lang="en-US" dirty="0"/>
              <a:t>Think </a:t>
            </a:r>
            <a:r>
              <a:rPr lang="en-US" dirty="0" err="1"/>
              <a:t>Lagrangians</a:t>
            </a:r>
            <a:r>
              <a:rPr lang="en-US" dirty="0"/>
              <a:t> in consumer theory.</a:t>
            </a:r>
          </a:p>
          <a:p>
            <a:pPr lvl="2"/>
            <a:r>
              <a:rPr lang="en-US" dirty="0"/>
              <a:t>Convexity/concavity typically required for the question to be well-posed.</a:t>
            </a:r>
          </a:p>
          <a:p>
            <a:r>
              <a:rPr lang="en-US" dirty="0"/>
              <a:t>Focus of today: “black box”</a:t>
            </a:r>
            <a:r>
              <a:rPr lang="en-US" b="1" dirty="0"/>
              <a:t> </a:t>
            </a:r>
            <a:r>
              <a:rPr lang="en-US" dirty="0"/>
              <a:t>optimization.</a:t>
            </a:r>
          </a:p>
        </p:txBody>
      </p:sp>
    </p:spTree>
    <p:extLst>
      <p:ext uri="{BB962C8B-B14F-4D97-AF65-F5344CB8AC3E}">
        <p14:creationId xmlns:p14="http://schemas.microsoft.com/office/powerpoint/2010/main" val="46620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D4C3C-6A2F-4497-A704-B5717FB43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this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5878-9BB5-4B24-9866-E49320F01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Happens all the time in model estimation</a:t>
            </a:r>
          </a:p>
          <a:p>
            <a:r>
              <a:rPr lang="en-US" dirty="0"/>
              <a:t>Model estimation usually comes down to minimizing some objective function</a:t>
            </a:r>
          </a:p>
          <a:p>
            <a:pPr lvl="1"/>
            <a:r>
              <a:rPr lang="en-US" dirty="0"/>
              <a:t>SMM: [M(θ) -  M]’W[M(θ) -  M]</a:t>
            </a:r>
          </a:p>
          <a:p>
            <a:pPr lvl="1"/>
            <a:r>
              <a:rPr lang="en-US" dirty="0"/>
              <a:t>MLE: The likelihood function (minimizing the negative)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Typically not many constraints on the values that the model parameters are allowed to take</a:t>
            </a:r>
          </a:p>
          <a:p>
            <a:pPr lvl="1"/>
            <a:r>
              <a:rPr lang="en-US" dirty="0"/>
              <a:t>Absolutely no idea what the function’s derivatives look like</a:t>
            </a:r>
          </a:p>
          <a:p>
            <a:pPr lvl="2"/>
            <a:r>
              <a:rPr lang="en-US" dirty="0"/>
              <a:t>Hessian: forget about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28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73426-E281-44C9-9C96-ED6354B5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searches are a bad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6CE4D-18BA-4349-9FF4-B66AD4F7B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you have 10 parameters and grids of size 10 to search over each of them</a:t>
            </a:r>
          </a:p>
          <a:p>
            <a:pPr lvl="1"/>
            <a:r>
              <a:rPr lang="en-US" dirty="0"/>
              <a:t>Note: these would be exceptionally coarse grids</a:t>
            </a:r>
          </a:p>
          <a:p>
            <a:r>
              <a:rPr lang="en-US" dirty="0"/>
              <a:t>Then you must evaluate your objective function 10 billion times</a:t>
            </a:r>
          </a:p>
          <a:p>
            <a:pPr lvl="1"/>
            <a:r>
              <a:rPr lang="en-US" dirty="0"/>
              <a:t>If you can evaluate it once in a single second (again optimistic), you’ll get your PhD in a little over 317 years.</a:t>
            </a:r>
          </a:p>
          <a:p>
            <a:r>
              <a:rPr lang="en-US" dirty="0"/>
              <a:t>More realistic: grids of size 100, objective function evaluation takes one minute</a:t>
            </a:r>
          </a:p>
          <a:p>
            <a:pPr lvl="1"/>
            <a:r>
              <a:rPr lang="en-US" dirty="0"/>
              <a:t>Several orders of magnitude longer than the age of the universe.</a:t>
            </a:r>
          </a:p>
        </p:txBody>
      </p:sp>
    </p:spTree>
    <p:extLst>
      <p:ext uri="{BB962C8B-B14F-4D97-AF65-F5344CB8AC3E}">
        <p14:creationId xmlns:p14="http://schemas.microsoft.com/office/powerpoint/2010/main" val="49853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5F73-5CDB-4D62-807E-04B59B8B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B1A62-BE26-4A27-A2B7-EF58AF71D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people have designed improvements to grid searches.</a:t>
            </a:r>
          </a:p>
          <a:p>
            <a:r>
              <a:rPr lang="en-US" dirty="0"/>
              <a:t>There are a wide variety of optimization algorithms out there</a:t>
            </a:r>
          </a:p>
          <a:p>
            <a:r>
              <a:rPr lang="en-US" dirty="0"/>
              <a:t>We’ll learn today a bit about what they do and when they might fail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2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4989B-9F22-4102-8E8C-319CA2EA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Box-constrained univariate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D4B35-B911-4A43-B298-BC08CC3F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Choice of search intensity, normalized between 0 and 1</a:t>
            </a:r>
          </a:p>
          <a:p>
            <a:pPr lvl="1"/>
            <a:r>
              <a:rPr lang="en-US" dirty="0"/>
              <a:t>Choice of labor supply between 0 and 60 hours</a:t>
            </a:r>
          </a:p>
          <a:p>
            <a:pPr lvl="1"/>
            <a:r>
              <a:rPr lang="en-US" dirty="0"/>
              <a:t>Choice of next-period assets over asset space</a:t>
            </a:r>
          </a:p>
          <a:p>
            <a:r>
              <a:rPr lang="en-US" dirty="0"/>
              <a:t>Relatively easy case</a:t>
            </a:r>
          </a:p>
          <a:p>
            <a:pPr lvl="1"/>
            <a:r>
              <a:rPr lang="en-US" dirty="0"/>
              <a:t>Most common method used: </a:t>
            </a:r>
            <a:r>
              <a:rPr lang="en-US" b="1" dirty="0"/>
              <a:t>Brent’s method</a:t>
            </a:r>
          </a:p>
          <a:p>
            <a:pPr lvl="1"/>
            <a:r>
              <a:rPr lang="en-US" dirty="0"/>
              <a:t>Essentially an intelligent grid search using secants and bisections</a:t>
            </a:r>
          </a:p>
          <a:p>
            <a:pPr lvl="1"/>
            <a:r>
              <a:rPr lang="en-US" dirty="0"/>
              <a:t>Fairly robust and fast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4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80CF-EAC7-420A-8571-3D64589FA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BD699-296C-4433-8158-8037C8DB5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best optimize multivariate functions depends on the availability of the function’s derivatives.</a:t>
            </a:r>
          </a:p>
          <a:p>
            <a:r>
              <a:rPr lang="en-US" dirty="0"/>
              <a:t>If function is twice-differentiable and has analytic gradient/Hessian, just use Newton’s method</a:t>
            </a:r>
          </a:p>
          <a:p>
            <a:pPr lvl="1"/>
            <a:r>
              <a:rPr lang="en-US" dirty="0"/>
              <a:t>Apply Newton’s method to the gradient</a:t>
            </a:r>
          </a:p>
          <a:p>
            <a:r>
              <a:rPr lang="en-US" dirty="0"/>
              <a:t>When solving and estimating complex economic models, we rarely enjoy this luxury.</a:t>
            </a:r>
          </a:p>
        </p:txBody>
      </p:sp>
    </p:spTree>
    <p:extLst>
      <p:ext uri="{BB962C8B-B14F-4D97-AF65-F5344CB8AC3E}">
        <p14:creationId xmlns:p14="http://schemas.microsoft.com/office/powerpoint/2010/main" val="1281976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1C1B-38B3-476D-A227-7AE7BCC8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Quasi-Newtonian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C1B4E-EAAB-4133-A357-55366F1E1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Essentially applies Newton’s method but with numerical approximates of the gradient.</a:t>
            </a:r>
          </a:p>
          <a:p>
            <a:r>
              <a:rPr lang="en-US" dirty="0"/>
              <a:t>Two ways of doing this</a:t>
            </a:r>
          </a:p>
          <a:p>
            <a:pPr lvl="1"/>
            <a:r>
              <a:rPr lang="en-US" dirty="0"/>
              <a:t>Finite differences: perturb the function input slightly and see how output changes (default)</a:t>
            </a:r>
          </a:p>
          <a:p>
            <a:pPr lvl="1"/>
            <a:r>
              <a:rPr lang="en-US" dirty="0"/>
              <a:t>Automatic differentiation: Chain rule is calculated numerically. Allows computer to establish rules/heuristics for the derivatives of functions.</a:t>
            </a:r>
          </a:p>
          <a:p>
            <a:r>
              <a:rPr lang="en-US" dirty="0"/>
              <a:t>Most common algorithm of this type: BFGS. </a:t>
            </a:r>
          </a:p>
          <a:p>
            <a:pPr lvl="1"/>
            <a:r>
              <a:rPr lang="en-US" dirty="0"/>
              <a:t>Or LBFGS</a:t>
            </a:r>
          </a:p>
        </p:txBody>
      </p:sp>
    </p:spTree>
    <p:extLst>
      <p:ext uri="{BB962C8B-B14F-4D97-AF65-F5344CB8AC3E}">
        <p14:creationId xmlns:p14="http://schemas.microsoft.com/office/powerpoint/2010/main" val="1502904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642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Programming Bootcamp</vt:lpstr>
      <vt:lpstr>Roadmap for rest of class</vt:lpstr>
      <vt:lpstr>Optimization</vt:lpstr>
      <vt:lpstr>Where is this useful?</vt:lpstr>
      <vt:lpstr>Grid searches are a bad idea</vt:lpstr>
      <vt:lpstr>Optimization algorithms</vt:lpstr>
      <vt:lpstr>Box-constrained univariate optimization</vt:lpstr>
      <vt:lpstr>Multivariate Optimization</vt:lpstr>
      <vt:lpstr>Quasi-Newtonian Methods</vt:lpstr>
      <vt:lpstr>Derivative-Free method</vt:lpstr>
      <vt:lpstr>Important Caveats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Bootcamp</dc:title>
  <dc:creator>Garrett</dc:creator>
  <cp:lastModifiedBy>Garrett</cp:lastModifiedBy>
  <cp:revision>49</cp:revision>
  <dcterms:created xsi:type="dcterms:W3CDTF">2020-03-26T17:57:27Z</dcterms:created>
  <dcterms:modified xsi:type="dcterms:W3CDTF">2020-06-09T20:20:57Z</dcterms:modified>
</cp:coreProperties>
</file>