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5" r:id="rId7"/>
    <p:sldId id="267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A5C2-E48F-45FE-B5B0-F8D426D40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FB6F0-4EEE-4B71-98B3-CDD735AB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F270-23A2-4A7C-B3BD-9B40981D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DF0E-DAD1-434E-ACB4-617BACD7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EFE9-5CB7-466A-A524-AB8F6B08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37C-05B1-4982-BDE3-09D376EA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3838-DC33-4BBC-B695-651B6655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109-6785-4A90-A0FF-073544F3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E7A6D-53AC-4F77-8A06-3853F06F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C58F-A0A9-437D-9A82-205FEA57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6CB9F-17AB-433A-A936-080366910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B450-17FA-4C92-973C-CA2FCE06A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8A11-5526-4FB1-AB09-5BB8E01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3014-E6ED-4578-9609-96FAE02C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B865-FAF6-4203-8925-D89B87B7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548B-17E8-43D9-8C5E-F5C5B2C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93FC-93D2-4924-BC61-1AD75CC6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2BCE-F2D8-4271-94F3-44592185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3B65-BF52-45D0-8D87-3B1FB86C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F11A-8C99-445D-976B-0C971552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AE3E-7449-41DD-B2E9-BBB71E59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C51-759A-4B94-B8E8-BB3F9E34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395-BB16-4F96-ABDE-53E9C3A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0075-AD59-4343-B8E6-5F186264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E2EF-1814-41D5-A71C-6A24C98B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6F8-B337-4504-B314-D5D5330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5FF2-07CB-44DA-9F70-2A28D42CA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9F9D-4B9B-4CF2-B7F4-4DDF5F07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CAC7-A5E8-4D78-9046-C273B14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E321-684E-40F8-B68D-5366EE4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7C1B-3DB1-4ED7-9C51-5F702B70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74E-8DEC-472B-8CE8-65AE8C1F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07-63DC-41C7-BF74-0767C27A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71F7-D863-4A70-B580-045BC641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826E-4630-4F15-A437-806875058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286E9-BA57-4DAD-A291-A07D3E632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DD105-B079-496F-89A1-55F49D4D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A4578-2B23-4B8D-BC5A-9F044DDB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E2356-14FB-4F19-BBD9-567A2B5B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9D0-B5C0-4B50-AA05-6EF154B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2CE8-CDBD-4F01-88AB-2B909F58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B91E8-636B-4F16-86AA-7151EE0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C634-CA20-4FB8-9216-7F977BB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1D7C-7F60-4B9A-938F-ED10FFFD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6107-8A37-4DFC-AD19-0B973438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1FAD-04B9-4EE8-945F-577174D9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6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DBE-64AE-4DD7-95C0-B3BA552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421-8B3A-48CB-983D-BEF6864F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B77A-CF2E-4FF0-B716-133931EE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72CD-22C6-4C59-9CAA-3A043E1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BA17-CEC2-46E0-B61B-3C91531B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6867-8F75-471F-9697-F8D5AC59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49BA-50A8-47FE-891C-654E3787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F1D18-5CF7-4492-A346-48611339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99F11-E6A9-4AE3-A6B8-6665B021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1525-2C47-4B0F-BA7A-40754C9B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B27B-5E40-4970-AE5D-49A88AF4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D8D8-B678-431A-848C-15089984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F021-FB7F-4EA8-B8F8-54039594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5CCD-B88E-4BCB-AECB-7B8F74A9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07A4-A746-4E5E-BEA1-1A1C436BB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7C55-39EB-461A-B21E-DBC13CA4735A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4071-6712-40DF-825F-F69FFD5E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973-F30B-4192-8AE0-88C3AF15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FBFD-D82D-4A9B-9DA4-D2568CF9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466E-BD91-4898-88AB-C586767E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6B7F-B991-4E24-B2CE-E489992C8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 –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734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25AC-2ED1-4A19-9562-8955E992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Properties of Computing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5A7F-3D42-4F8C-A9B4-247DE23F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Subproblems</a:t>
            </a:r>
          </a:p>
          <a:p>
            <a:pPr lvl="1"/>
            <a:r>
              <a:rPr lang="en-US" dirty="0"/>
              <a:t>Can the problem be broken down into subproblems which can be reused?</a:t>
            </a:r>
          </a:p>
          <a:p>
            <a:pPr lvl="1"/>
            <a:r>
              <a:rPr lang="en-US" dirty="0"/>
              <a:t>Fibonacci example: break F(n) into F(n-1) and F(n-2). Since F(n-1) can be broken down into F(n-2) and F(n-3), the solution to F(n-2) can be reused.</a:t>
            </a:r>
          </a:p>
          <a:p>
            <a:r>
              <a:rPr lang="en-US" dirty="0"/>
              <a:t>Optimal Substructure</a:t>
            </a:r>
          </a:p>
          <a:p>
            <a:pPr lvl="1"/>
            <a:r>
              <a:rPr lang="en-US" dirty="0"/>
              <a:t>Can the optimal solution be constructed from the optimal solutions of its subproblems?</a:t>
            </a:r>
          </a:p>
          <a:p>
            <a:pPr lvl="1"/>
            <a:r>
              <a:rPr lang="en-US" dirty="0"/>
              <a:t>If it can, often use a </a:t>
            </a:r>
            <a:r>
              <a:rPr lang="en-US" b="1" dirty="0"/>
              <a:t>greedy algorithm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8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C3C5-A469-4D1C-A4CE-B8B63759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4E4-BBC2-454D-8FDE-26B2D060D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heuristic: make locally optimal choice at each stage.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Travelling Salesman problem (minimize the distance travelled in order to visit a bunch of cities): “At each step of the journey, visit the nearest unvisited city.</a:t>
            </a:r>
          </a:p>
          <a:p>
            <a:pPr lvl="1"/>
            <a:r>
              <a:rPr lang="en-US" dirty="0"/>
              <a:t>Minimum number of coins to give when making change: “At each step, give largest-value coin that does not exceed the sum.”</a:t>
            </a:r>
          </a:p>
          <a:p>
            <a:r>
              <a:rPr lang="en-US" dirty="0"/>
              <a:t>Generally rare for a global optimum to be guaranteed via this method</a:t>
            </a:r>
          </a:p>
          <a:p>
            <a:pPr lvl="1"/>
            <a:r>
              <a:rPr lang="en-US" dirty="0"/>
              <a:t>Travelling salesman: generally fails</a:t>
            </a:r>
          </a:p>
          <a:p>
            <a:pPr lvl="1"/>
            <a:r>
              <a:rPr lang="en-US" dirty="0"/>
              <a:t>Change-making: actually works with US-valued coins (1, 5, 10, 25).</a:t>
            </a:r>
          </a:p>
          <a:p>
            <a:pPr lvl="2"/>
            <a:r>
              <a:rPr lang="en-US" dirty="0"/>
              <a:t>But fails with other values. Ex: (1, 5, 10, 20, 25) and making change for 40 cents.</a:t>
            </a:r>
          </a:p>
          <a:p>
            <a:pPr lvl="2"/>
            <a:r>
              <a:rPr lang="en-US" dirty="0"/>
              <a:t>Greedy solution: (25, 10, 5). Optimal: (20, 20).</a:t>
            </a:r>
          </a:p>
          <a:p>
            <a:r>
              <a:rPr lang="en-US" dirty="0"/>
              <a:t>Main limitation: never</a:t>
            </a:r>
            <a:r>
              <a:rPr lang="en-US" b="1" dirty="0"/>
              <a:t> reconsiders</a:t>
            </a:r>
            <a:r>
              <a:rPr lang="en-US" dirty="0"/>
              <a:t> its choices. Dynamic programming is exhaustive.</a:t>
            </a:r>
          </a:p>
        </p:txBody>
      </p:sp>
    </p:spTree>
    <p:extLst>
      <p:ext uri="{BB962C8B-B14F-4D97-AF65-F5344CB8AC3E}">
        <p14:creationId xmlns:p14="http://schemas.microsoft.com/office/powerpoint/2010/main" val="78122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F4EF-4698-4DEC-9916-221B95C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57AD-8ED5-4CBD-847C-21C07C8F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 programming method.</a:t>
            </a:r>
          </a:p>
          <a:p>
            <a:r>
              <a:rPr lang="en-US" dirty="0"/>
              <a:t>General theme:</a:t>
            </a:r>
          </a:p>
          <a:p>
            <a:pPr lvl="1"/>
            <a:r>
              <a:rPr lang="en-US" dirty="0"/>
              <a:t>Break down a problem into smaller sub-problems.</a:t>
            </a:r>
          </a:p>
          <a:p>
            <a:pPr lvl="1"/>
            <a:r>
              <a:rPr lang="en-US" dirty="0"/>
              <a:t>Store results/answers of subproblems for later use.</a:t>
            </a:r>
          </a:p>
          <a:p>
            <a:pPr lvl="1"/>
            <a:r>
              <a:rPr lang="en-US" b="1" dirty="0"/>
              <a:t>Start with the easiest subproblems</a:t>
            </a:r>
          </a:p>
          <a:p>
            <a:r>
              <a:rPr lang="en-US" dirty="0"/>
              <a:t>Often an improvement over plain recursion.</a:t>
            </a:r>
          </a:p>
          <a:p>
            <a:r>
              <a:rPr lang="en-US" dirty="0"/>
              <a:t>Today, we’re going to review some classic dynamic programming problems to build intuition for the method.</a:t>
            </a:r>
          </a:p>
          <a:p>
            <a:r>
              <a:rPr lang="en-US" dirty="0"/>
              <a:t>You will be solving more of these problems on PS3 (just tweaked)</a:t>
            </a:r>
          </a:p>
          <a:p>
            <a:pPr lvl="1"/>
            <a:r>
              <a:rPr lang="en-US" dirty="0"/>
              <a:t>They are challenging, but answers can be found online in Python (note: Python indexing vectors starts at 0!)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5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C1D4-F0F7-4F15-A15A-6D17C4EB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Example: Egg-Dropping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D642-F0CB-40AB-8A90-3D7CB8D9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Absolutely beautiful problem</a:t>
            </a:r>
          </a:p>
          <a:p>
            <a:r>
              <a:rPr lang="en-US" dirty="0"/>
              <a:t>Setup:</a:t>
            </a:r>
          </a:p>
          <a:p>
            <a:pPr lvl="1"/>
            <a:r>
              <a:rPr lang="en-US" dirty="0"/>
              <a:t>Say we have </a:t>
            </a:r>
            <a:r>
              <a:rPr lang="en-US" i="1" dirty="0"/>
              <a:t>n</a:t>
            </a:r>
            <a:r>
              <a:rPr lang="en-US" dirty="0"/>
              <a:t> eggs and are in a building with </a:t>
            </a:r>
            <a:r>
              <a:rPr lang="en-US" i="1" dirty="0"/>
              <a:t>k</a:t>
            </a:r>
            <a:r>
              <a:rPr lang="en-US" dirty="0"/>
              <a:t> floors.</a:t>
            </a:r>
          </a:p>
          <a:p>
            <a:pPr lvl="1"/>
            <a:r>
              <a:rPr lang="en-US" dirty="0"/>
              <a:t>Our goal is to figure out the </a:t>
            </a:r>
            <a:r>
              <a:rPr lang="en-US" b="1" dirty="0"/>
              <a:t>exact </a:t>
            </a:r>
            <a:r>
              <a:rPr lang="en-US" dirty="0"/>
              <a:t>floor from which an egg breaks if dropped (if any).</a:t>
            </a:r>
          </a:p>
          <a:p>
            <a:pPr lvl="1"/>
            <a:r>
              <a:rPr lang="en-US" dirty="0"/>
              <a:t>Possible for egg to survive drop from floor </a:t>
            </a:r>
            <a:r>
              <a:rPr lang="en-US" i="1" dirty="0"/>
              <a:t>k</a:t>
            </a:r>
            <a:r>
              <a:rPr lang="en-US" dirty="0"/>
              <a:t> or break on floor 1.</a:t>
            </a:r>
          </a:p>
          <a:p>
            <a:pPr lvl="1"/>
            <a:r>
              <a:rPr lang="en-US" dirty="0"/>
              <a:t>Additional rules:</a:t>
            </a:r>
          </a:p>
          <a:p>
            <a:pPr lvl="2" fontAlgn="base"/>
            <a:r>
              <a:rPr lang="en-US" dirty="0"/>
              <a:t>An egg that survives a fall can be used again.</a:t>
            </a:r>
          </a:p>
          <a:p>
            <a:pPr lvl="2" fontAlgn="base"/>
            <a:r>
              <a:rPr lang="en-US" dirty="0"/>
              <a:t>A broken egg must be discarded.</a:t>
            </a:r>
          </a:p>
          <a:p>
            <a:pPr lvl="2" fontAlgn="base"/>
            <a:r>
              <a:rPr lang="en-US" dirty="0"/>
              <a:t>The effect of a fall is the same for all eggs.</a:t>
            </a:r>
          </a:p>
          <a:p>
            <a:pPr lvl="2" fontAlgn="base"/>
            <a:r>
              <a:rPr lang="en-US" dirty="0"/>
              <a:t>If an egg breaks when dropped, then it would break if dropped from a higher floor.</a:t>
            </a:r>
          </a:p>
          <a:p>
            <a:pPr lvl="2" fontAlgn="base"/>
            <a:r>
              <a:rPr lang="en-US" dirty="0"/>
              <a:t>If an egg survives a fall then it would survive a shorter fall.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8443-4A99-49F6-B35B-F9FEA837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5A18-731B-45FC-B696-2B20DE49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Essentially a minimax.</a:t>
            </a:r>
          </a:p>
          <a:p>
            <a:r>
              <a:rPr lang="en-US" dirty="0"/>
              <a:t>The problem: what is the </a:t>
            </a:r>
            <a:r>
              <a:rPr lang="en-US" b="1" dirty="0"/>
              <a:t>minimum</a:t>
            </a:r>
            <a:r>
              <a:rPr lang="en-US" dirty="0"/>
              <a:t> number of egg-droppings that can </a:t>
            </a:r>
            <a:r>
              <a:rPr lang="en-US" b="1" dirty="0"/>
              <a:t>guarantee</a:t>
            </a:r>
            <a:r>
              <a:rPr lang="en-US" dirty="0"/>
              <a:t> we find the critical floor exactly?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36 floors, one egg.</a:t>
            </a:r>
          </a:p>
          <a:p>
            <a:pPr lvl="1"/>
            <a:r>
              <a:rPr lang="en-US" dirty="0"/>
              <a:t>If drop egg at floor 18 and breaks, then don’t know critical floor </a:t>
            </a:r>
            <a:r>
              <a:rPr lang="en-US" dirty="0">
                <a:sym typeface="Wingdings" panose="05000000000000000000" pitchFamily="2" charset="2"/>
              </a:rPr>
              <a:t> have to start at floor 1 and go up.</a:t>
            </a:r>
            <a:endParaRPr lang="en-US" dirty="0"/>
          </a:p>
          <a:p>
            <a:pPr lvl="1"/>
            <a:r>
              <a:rPr lang="en-US" dirty="0"/>
              <a:t>Could take up to 36 trials, so that’s the answer.</a:t>
            </a:r>
          </a:p>
          <a:p>
            <a:pPr lvl="1"/>
            <a:r>
              <a:rPr lang="en-US" dirty="0"/>
              <a:t>Essentially trying to minimize the worst-case scenario.</a:t>
            </a:r>
          </a:p>
          <a:p>
            <a:pPr lvl="1"/>
            <a:r>
              <a:rPr lang="en-US" b="1" dirty="0"/>
              <a:t>What if you have two eggs???</a:t>
            </a:r>
          </a:p>
        </p:txBody>
      </p:sp>
    </p:spTree>
    <p:extLst>
      <p:ext uri="{BB962C8B-B14F-4D97-AF65-F5344CB8AC3E}">
        <p14:creationId xmlns:p14="http://schemas.microsoft.com/office/powerpoint/2010/main" val="7717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2345-EA1D-4C1E-B27A-145D7E5E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this Recursively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E3C5-DB81-4538-956D-8E9D94B1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have </a:t>
            </a:r>
            <a:r>
              <a:rPr lang="en-US" i="1" dirty="0"/>
              <a:t>n</a:t>
            </a:r>
            <a:r>
              <a:rPr lang="en-US" dirty="0"/>
              <a:t> eggs and </a:t>
            </a:r>
            <a:r>
              <a:rPr lang="en-US" i="1" dirty="0"/>
              <a:t>k</a:t>
            </a:r>
            <a:r>
              <a:rPr lang="en-US" dirty="0"/>
              <a:t> floors and drop an egg from floor </a:t>
            </a:r>
            <a:r>
              <a:rPr lang="en-US" i="1" dirty="0"/>
              <a:t>j.</a:t>
            </a:r>
          </a:p>
          <a:p>
            <a:pPr lvl="1" algn="just"/>
            <a:r>
              <a:rPr lang="en-US" dirty="0"/>
              <a:t>If egg breaks: have </a:t>
            </a:r>
            <a:r>
              <a:rPr lang="en-US" i="1" dirty="0"/>
              <a:t>n-1</a:t>
            </a:r>
            <a:r>
              <a:rPr lang="en-US" dirty="0"/>
              <a:t> eggs and </a:t>
            </a:r>
            <a:r>
              <a:rPr lang="en-US" i="1" dirty="0"/>
              <a:t>j-1</a:t>
            </a:r>
            <a:r>
              <a:rPr lang="en-US" dirty="0"/>
              <a:t> floors to search.</a:t>
            </a:r>
          </a:p>
          <a:p>
            <a:pPr lvl="1" algn="just"/>
            <a:r>
              <a:rPr lang="en-US" dirty="0"/>
              <a:t>If egg does not break: have </a:t>
            </a:r>
            <a:r>
              <a:rPr lang="en-US" i="1" dirty="0"/>
              <a:t>n</a:t>
            </a:r>
            <a:r>
              <a:rPr lang="en-US" dirty="0"/>
              <a:t> eggs and </a:t>
            </a:r>
            <a:r>
              <a:rPr lang="en-US" i="1" dirty="0"/>
              <a:t>k-j</a:t>
            </a:r>
            <a:r>
              <a:rPr lang="en-US" dirty="0"/>
              <a:t> floors to search.</a:t>
            </a:r>
          </a:p>
          <a:p>
            <a:pPr algn="just"/>
            <a:r>
              <a:rPr lang="en-US" dirty="0"/>
              <a:t>So, optimize the problem by choosing the best floor to drop from:</a:t>
            </a:r>
          </a:p>
          <a:p>
            <a:pPr lvl="1" algn="just"/>
            <a:r>
              <a:rPr lang="en-US" dirty="0"/>
              <a:t>E(n, k) = </a:t>
            </a:r>
            <a:r>
              <a:rPr lang="en-US" dirty="0" err="1"/>
              <a:t>min_j</a:t>
            </a:r>
            <a:r>
              <a:rPr lang="en-US" dirty="0"/>
              <a:t> [max(E(n-1, j-1), E(n, k-j)]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2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34D-0D1D-47AF-B72E-5C377898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E1DD-E1A9-417F-B47C-827F14FD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matrices, find the most efficient way to multiply these matrices together.</a:t>
            </a:r>
          </a:p>
          <a:p>
            <a:r>
              <a:rPr lang="en-US" dirty="0"/>
              <a:t>Wait, what does this mean?</a:t>
            </a:r>
          </a:p>
          <a:p>
            <a:r>
              <a:rPr lang="en-US" dirty="0"/>
              <a:t>Matrix multiplication is associative: (AB)C = A(BC)</a:t>
            </a:r>
          </a:p>
          <a:p>
            <a:r>
              <a:rPr lang="en-US" dirty="0"/>
              <a:t>How many operations (multiplications) needed to multiply two matrices?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9729E-870A-4BF5-9457-604707F6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19" y="4210776"/>
            <a:ext cx="3281362" cy="19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DBC-B2F2-445C-98E3-7F84EC7E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4049-DD18-4DBF-8550-74E16D92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formula: to multiply an </a:t>
            </a:r>
            <a:r>
              <a:rPr lang="en-US" dirty="0" err="1"/>
              <a:t>AxB</a:t>
            </a:r>
            <a:r>
              <a:rPr lang="en-US" dirty="0"/>
              <a:t> matrix with a </a:t>
            </a:r>
            <a:r>
              <a:rPr lang="en-US" dirty="0" err="1"/>
              <a:t>BxC</a:t>
            </a:r>
            <a:r>
              <a:rPr lang="en-US" dirty="0"/>
              <a:t> matrix, you need to run A*B*C multiplications.</a:t>
            </a:r>
          </a:p>
          <a:p>
            <a:r>
              <a:rPr lang="en-US" dirty="0"/>
              <a:t>So what if we have three matrices: A (10x30), B(30x5), C(5x60).</a:t>
            </a:r>
          </a:p>
          <a:p>
            <a:pPr lvl="1"/>
            <a:r>
              <a:rPr lang="en-US" dirty="0"/>
              <a:t>Then (AB)C requires (10*30*5) + (10*5*60) = 1500 + 3000 = 4500 multiplications</a:t>
            </a:r>
          </a:p>
          <a:p>
            <a:pPr lvl="1"/>
            <a:r>
              <a:rPr lang="en-US" dirty="0"/>
              <a:t>A(BC): (30*5*60) + (10*30*60) = 9000 + 18000 = 27000 multiplications!</a:t>
            </a:r>
          </a:p>
          <a:p>
            <a:r>
              <a:rPr lang="en-US" dirty="0"/>
              <a:t>Number of operations can vary substantially despite associativity.</a:t>
            </a:r>
          </a:p>
          <a:p>
            <a:r>
              <a:rPr lang="en-US" b="1" dirty="0"/>
              <a:t>Question: </a:t>
            </a:r>
            <a:r>
              <a:rPr lang="en-US" dirty="0"/>
              <a:t>what is the minimum number of operations required to multiply an arbitrary set of matrices?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821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Programming Bootcamp</vt:lpstr>
      <vt:lpstr>Two Properties of Computing Problems</vt:lpstr>
      <vt:lpstr>Note on Greedy Algorithms</vt:lpstr>
      <vt:lpstr>What is dynamic programming?</vt:lpstr>
      <vt:lpstr>First Example: Egg-Dropping Problem</vt:lpstr>
      <vt:lpstr>The Goal</vt:lpstr>
      <vt:lpstr>Expressing this Recursively</vt:lpstr>
      <vt:lpstr>Example 3 – Matrix Chain Multiplication</vt:lpstr>
      <vt:lpstr>Matrix Chain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Garrett</cp:lastModifiedBy>
  <cp:revision>37</cp:revision>
  <dcterms:created xsi:type="dcterms:W3CDTF">2020-03-26T17:57:27Z</dcterms:created>
  <dcterms:modified xsi:type="dcterms:W3CDTF">2020-06-16T20:21:06Z</dcterms:modified>
</cp:coreProperties>
</file>