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A5C2-E48F-45FE-B5B0-F8D426D40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FB6F0-4EEE-4B71-98B3-CDD735AB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F270-23A2-4A7C-B3BD-9B40981D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DF0E-DAD1-434E-ACB4-617BACD7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EFE9-5CB7-466A-A524-AB8F6B08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A37C-05B1-4982-BDE3-09D376EA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83838-DC33-4BBC-B695-651B66557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6109-6785-4A90-A0FF-073544F3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7A6D-53AC-4F77-8A06-3853F06F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C58F-A0A9-437D-9A82-205FEA57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6CB9F-17AB-433A-A936-080366910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7B450-17FA-4C92-973C-CA2FCE06A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8A11-5526-4FB1-AB09-5BB8E017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3014-E6ED-4578-9609-96FAE02C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8B865-FAF6-4203-8925-D89B87B7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548B-17E8-43D9-8C5E-F5C5B2C3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93FC-93D2-4924-BC61-1AD75CC6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2BCE-F2D8-4271-94F3-44592185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F3B65-BF52-45D0-8D87-3B1FB86C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F11A-8C99-445D-976B-0C971552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AE3E-7449-41DD-B2E9-BBB71E59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FC51-759A-4B94-B8E8-BB3F9E34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395-BB16-4F96-ABDE-53E9C3AC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0075-AD59-4343-B8E6-5F186264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E2EF-1814-41D5-A71C-6A24C98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76F8-B337-4504-B314-D5D5330C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5FF2-07CB-44DA-9F70-2A28D42CA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49F9D-4B9B-4CF2-B7F4-4DDF5F07F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ACAC7-A5E8-4D78-9046-C273B14D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0E321-684E-40F8-B68D-5366EE4C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7C1B-3DB1-4ED7-9C51-5F702B70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7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74E-8DEC-472B-8CE8-65AE8C1F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72807-63DC-41C7-BF74-0767C27A6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371F7-D863-4A70-B580-045BC641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2826E-4630-4F15-A437-806875058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286E9-BA57-4DAD-A291-A07D3E632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DD105-B079-496F-89A1-55F49D4D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A4578-2B23-4B8D-BC5A-9F044DDB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E2356-14FB-4F19-BBD9-567A2B5B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A9D0-B5C0-4B50-AA05-6EF154BD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12CE8-CDBD-4F01-88AB-2B909F58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B91E8-636B-4F16-86AA-7151EE0E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FC634-CA20-4FB8-9216-7F977BBB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21D7C-7F60-4B9A-938F-ED10FFFD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B6107-8A37-4DFC-AD19-0B973438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B1FAD-04B9-4EE8-945F-577174D9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DBE-64AE-4DD7-95C0-B3BA5522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F421-8B3A-48CB-983D-BEF6864F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0B77A-CF2E-4FF0-B716-133931EE7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A72CD-22C6-4C59-9CAA-3A043E10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BA17-CEC2-46E0-B61B-3C91531B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86867-8F75-471F-9697-F8D5AC59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49BA-50A8-47FE-891C-654E3787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F1D18-5CF7-4492-A346-486113396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99F11-E6A9-4AE3-A6B8-6665B0216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1525-2C47-4B0F-BA7A-40754C9B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FB27B-5E40-4970-AE5D-49A88AF4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D8D8-B678-431A-848C-15089984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EF021-FB7F-4EA8-B8F8-54039594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5CCD-B88E-4BCB-AECB-7B8F74A9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07A4-A746-4E5E-BEA1-1A1C436BB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7C55-39EB-461A-B21E-DBC13CA4735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4071-6712-40DF-825F-F69FFD5E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7973-F30B-4192-8AE0-88C3AF15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466E-BD91-4898-88AB-C586767E5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Bootcamp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86B7F-B991-4E24-B2CE-E489992C8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6 – Applications of Dynamic Programming to Economics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EF54-A960-400C-9251-7768CA7A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look at age-69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98A4-7372-4C30-BA3F-20D6D4BC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 at second-to-last period: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hey, now we know V(h’, a, 70) at every point on the HC grid! Computing the expected continuation value is now easy with interpolation.</a:t>
            </a:r>
          </a:p>
          <a:p>
            <a:r>
              <a:rPr lang="en-US" dirty="0"/>
              <a:t>Note also that we no longer have to worry about convergence of value functions. Compare this to what we worked with before:</a:t>
            </a:r>
          </a:p>
          <a:p>
            <a:endParaRPr lang="en-US" dirty="0"/>
          </a:p>
          <a:p>
            <a:r>
              <a:rPr lang="en-US" dirty="0"/>
              <a:t>Whole reason we had to before was that updating the LHS also updated the RHS – the V()s were the same object. Not true anymore, since they correspond to different ages! So, this is actually quite fast to solve.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F8656-C89B-493D-9BBA-55F1079B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2417763"/>
            <a:ext cx="4695825" cy="56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8343F2-999D-46D1-89B5-17F10702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4695825"/>
            <a:ext cx="3086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4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BA2C-E3C7-496F-97C2-1EA69A63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9C93-BD9B-4936-AF2E-385FDFDB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now we know the age-69 value function, so solving the age-68 value function is easy. </a:t>
            </a:r>
          </a:p>
          <a:p>
            <a:r>
              <a:rPr lang="en-US" dirty="0"/>
              <a:t>Keep on going all the way to age 20. Then you’re done – that’s the backward recursion.</a:t>
            </a:r>
          </a:p>
          <a:p>
            <a:r>
              <a:rPr lang="en-US" dirty="0"/>
              <a:t>Now we can look at the policy functions and simulate agent behavior.</a:t>
            </a:r>
          </a:p>
          <a:p>
            <a:r>
              <a:rPr lang="en-US" dirty="0"/>
              <a:t>Other, fancier model solution techniques exist if you have a crazy state space, but I can’t teach them because I don’t really know them.</a:t>
            </a:r>
          </a:p>
          <a:p>
            <a:r>
              <a:rPr lang="en-US" dirty="0"/>
              <a:t>Let’s code this up!</a:t>
            </a:r>
          </a:p>
        </p:txBody>
      </p:sp>
    </p:spTree>
    <p:extLst>
      <p:ext uri="{BB962C8B-B14F-4D97-AF65-F5344CB8AC3E}">
        <p14:creationId xmlns:p14="http://schemas.microsoft.com/office/powerpoint/2010/main" val="134176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6061-2A2E-41ED-9DF4-4807F9BA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guest lecturer</a:t>
            </a:r>
          </a:p>
        </p:txBody>
      </p:sp>
      <p:pic>
        <p:nvPicPr>
          <p:cNvPr id="5" name="Content Placeholder 4" descr="A black cat sitting on a desk&#10;&#10;Description automatically generated">
            <a:extLst>
              <a:ext uri="{FF2B5EF4-FFF2-40B4-BE49-F238E27FC236}">
                <a16:creationId xmlns:a16="http://schemas.microsoft.com/office/drawing/2014/main" id="{969C642C-ABCC-4DE9-8D20-CDF41030F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68811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F4EF-4698-4DEC-9916-221B95CD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Economic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57AD-8ED5-4CBD-847C-21C07C8F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universal ingredient of economic models is that they feature some agent trying to maximize something.</a:t>
            </a:r>
          </a:p>
          <a:p>
            <a:pPr lvl="1"/>
            <a:r>
              <a:rPr lang="en-US" dirty="0"/>
              <a:t>Firm choosing what good to sell or whether to enter/exit market.</a:t>
            </a:r>
          </a:p>
          <a:p>
            <a:pPr lvl="1"/>
            <a:r>
              <a:rPr lang="en-US" dirty="0"/>
              <a:t>Individual choosing whether to go to college.</a:t>
            </a:r>
          </a:p>
          <a:p>
            <a:pPr lvl="1"/>
            <a:r>
              <a:rPr lang="en-US" dirty="0"/>
              <a:t>Government trying to set an optimal policy.</a:t>
            </a:r>
          </a:p>
          <a:p>
            <a:r>
              <a:rPr lang="en-US" dirty="0"/>
              <a:t>An important delineation is whether the model is </a:t>
            </a:r>
            <a:r>
              <a:rPr lang="en-US" b="1" dirty="0"/>
              <a:t>static</a:t>
            </a:r>
            <a:r>
              <a:rPr lang="en-US" dirty="0"/>
              <a:t> or </a:t>
            </a:r>
            <a:r>
              <a:rPr lang="en-US" b="1" dirty="0"/>
              <a:t>dynamic</a:t>
            </a:r>
            <a:endParaRPr lang="en-US" dirty="0"/>
          </a:p>
          <a:p>
            <a:pPr lvl="1"/>
            <a:r>
              <a:rPr lang="en-US" b="1" dirty="0"/>
              <a:t>Static:</a:t>
            </a:r>
            <a:r>
              <a:rPr lang="en-US" dirty="0"/>
              <a:t> choices today do not affect future payoffs (e.g. choosing where to buy groceries). </a:t>
            </a:r>
          </a:p>
          <a:p>
            <a:pPr lvl="1"/>
            <a:r>
              <a:rPr lang="en-US" b="1" dirty="0"/>
              <a:t>Dynamic:</a:t>
            </a:r>
            <a:r>
              <a:rPr lang="en-US" dirty="0"/>
              <a:t> choices today do affect future payoffs (e.g. college attendance). </a:t>
            </a:r>
          </a:p>
          <a:p>
            <a:r>
              <a:rPr lang="en-US" dirty="0"/>
              <a:t>Unsurprisingly, dynamic programming applies strongly to dynamic models.</a:t>
            </a:r>
          </a:p>
        </p:txBody>
      </p:sp>
    </p:spTree>
    <p:extLst>
      <p:ext uri="{BB962C8B-B14F-4D97-AF65-F5344CB8AC3E}">
        <p14:creationId xmlns:p14="http://schemas.microsoft.com/office/powerpoint/2010/main" val="264285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9A9B-F869-4BE5-83EE-F8839D7A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Dynamic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5474-88DE-43D1-B722-AF68B9DF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Choices made in economic models can be </a:t>
            </a:r>
            <a:r>
              <a:rPr lang="en-US" b="1" dirty="0"/>
              <a:t>discrete</a:t>
            </a:r>
            <a:r>
              <a:rPr lang="en-US" dirty="0"/>
              <a:t> or </a:t>
            </a:r>
            <a:r>
              <a:rPr lang="en-US" b="1" dirty="0"/>
              <a:t>continuous</a:t>
            </a:r>
            <a:endParaRPr lang="en-US" dirty="0"/>
          </a:p>
          <a:p>
            <a:pPr lvl="1"/>
            <a:r>
              <a:rPr lang="en-US" b="1" dirty="0"/>
              <a:t>Discrete: </a:t>
            </a:r>
            <a:r>
              <a:rPr lang="en-US" dirty="0"/>
              <a:t>finite number of choices (e.g. college attendance).</a:t>
            </a:r>
          </a:p>
          <a:p>
            <a:pPr lvl="1"/>
            <a:r>
              <a:rPr lang="en-US" b="1" dirty="0"/>
              <a:t>Continuous: </a:t>
            </a:r>
            <a:r>
              <a:rPr lang="en-US" dirty="0"/>
              <a:t>infinite number of choices (e.g. saving/investment)</a:t>
            </a:r>
          </a:p>
          <a:p>
            <a:r>
              <a:rPr lang="en-US" dirty="0"/>
              <a:t>The same dichotomy applies to state spaces (think college attainment vs. accumulated wealth). </a:t>
            </a:r>
          </a:p>
          <a:p>
            <a:r>
              <a:rPr lang="en-US" dirty="0"/>
              <a:t>Continuous decisions and states typically approximated via interpolation</a:t>
            </a:r>
          </a:p>
          <a:p>
            <a:pPr lvl="1"/>
            <a:r>
              <a:rPr lang="en-US" dirty="0"/>
              <a:t>Discrete states can be interpolated as well if they are numerous (e.g. years of labor market experience).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620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80CF-EAC7-420A-8571-3D64589F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Dynamic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D699-296C-4433-8158-8037C8DB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important delineation in economic models is whether agents are finitely or infinitely lived.</a:t>
            </a:r>
          </a:p>
          <a:p>
            <a:pPr lvl="1"/>
            <a:r>
              <a:rPr lang="en-US" dirty="0"/>
              <a:t>Infinitely lived: appropriate for governments/firms or if we are OK with assuming that agents don’t look too far ahead in time.</a:t>
            </a:r>
          </a:p>
          <a:p>
            <a:pPr lvl="1"/>
            <a:r>
              <a:rPr lang="en-US" dirty="0"/>
              <a:t>Finitely lived: necessary to look at how things evolve over the life cycle (think income, wealth,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r>
              <a:rPr lang="en-US" dirty="0"/>
              <a:t>These types of models have different solution methods</a:t>
            </a:r>
          </a:p>
          <a:p>
            <a:pPr lvl="1"/>
            <a:r>
              <a:rPr lang="en-US" dirty="0"/>
              <a:t>Infinitely lived: express decision problem recursively and apply a contraction mapping (you have seen this already).</a:t>
            </a:r>
          </a:p>
          <a:p>
            <a:pPr lvl="1"/>
            <a:r>
              <a:rPr lang="en-US" dirty="0"/>
              <a:t>Finitely lived: </a:t>
            </a:r>
            <a:r>
              <a:rPr lang="en-US" b="1" dirty="0"/>
              <a:t>backward induction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This is the key application of dynamic programming.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7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5118-D437-4C0B-9D94-0ED3EC71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Example: (simplified) Ben-Porath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121C-7410-41E8-BDE2-3A47525E1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Timeless model in human capital theory.</a:t>
            </a:r>
          </a:p>
          <a:p>
            <a:r>
              <a:rPr lang="en-US" dirty="0"/>
              <a:t>Agents enter the model at age 20 and die at age 70.</a:t>
            </a:r>
          </a:p>
          <a:p>
            <a:r>
              <a:rPr lang="en-US" dirty="0"/>
              <a:t>Start with learning ability </a:t>
            </a:r>
            <a:r>
              <a:rPr lang="en-US" i="1" dirty="0"/>
              <a:t>a</a:t>
            </a:r>
            <a:r>
              <a:rPr lang="en-US" dirty="0"/>
              <a:t> and human capital level </a:t>
            </a:r>
            <a:r>
              <a:rPr lang="en-US" i="1" dirty="0"/>
              <a:t>h_0.</a:t>
            </a:r>
            <a:endParaRPr lang="en-US" dirty="0"/>
          </a:p>
          <a:p>
            <a:r>
              <a:rPr lang="en-US" dirty="0"/>
              <a:t>Each period: balance consumption with human capital investment.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1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3BA3-AE5E-4086-9ABD-725AFD5B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E3065-79F9-429F-A319-48C0D6F5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92" y="2512218"/>
            <a:ext cx="5816015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4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148E-60FE-409A-BE67-87AB65E0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7E07-B21D-40AA-B0A8-8DAA0F034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start at age 20, compute all possible life-cycle HC paths, and pick the best one.</a:t>
            </a:r>
          </a:p>
          <a:p>
            <a:pPr lvl="1"/>
            <a:r>
              <a:rPr lang="en-US" dirty="0"/>
              <a:t>This would take a very long time.</a:t>
            </a:r>
          </a:p>
          <a:p>
            <a:pPr lvl="1"/>
            <a:r>
              <a:rPr lang="en-US" dirty="0"/>
              <a:t>If HC was binary and the only state variable, there would be ~1.25 quadrillion paths to consider.</a:t>
            </a:r>
          </a:p>
          <a:p>
            <a:r>
              <a:rPr lang="en-US" dirty="0"/>
              <a:t>Better way: use dynamic programming</a:t>
            </a:r>
          </a:p>
          <a:p>
            <a:pPr lvl="1"/>
            <a:r>
              <a:rPr lang="en-US" dirty="0"/>
              <a:t>Solve value function for terminal period </a:t>
            </a:r>
            <a:r>
              <a:rPr lang="en-US" b="1" dirty="0"/>
              <a:t>first</a:t>
            </a:r>
            <a:r>
              <a:rPr lang="en-US" dirty="0"/>
              <a:t>. It’s the easiest!</a:t>
            </a:r>
          </a:p>
          <a:p>
            <a:pPr lvl="1"/>
            <a:r>
              <a:rPr lang="en-US" dirty="0"/>
              <a:t>Use values from this to determine optimal behavior in age-69 period.</a:t>
            </a:r>
          </a:p>
          <a:p>
            <a:pPr lvl="1"/>
            <a:r>
              <a:rPr lang="en-US" dirty="0"/>
              <a:t>Then solve for optimal behavior in age-68 period, and so on and so forth.</a:t>
            </a:r>
          </a:p>
        </p:txBody>
      </p:sp>
    </p:spTree>
    <p:extLst>
      <p:ext uri="{BB962C8B-B14F-4D97-AF65-F5344CB8AC3E}">
        <p14:creationId xmlns:p14="http://schemas.microsoft.com/office/powerpoint/2010/main" val="208047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E795-983C-4278-A256-01036AC4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EE886-D349-4965-B7AB-7880E29D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9" y="2486526"/>
            <a:ext cx="6887407" cy="147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4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665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Programming Bootcamp</vt:lpstr>
      <vt:lpstr>Possible guest lecturer</vt:lpstr>
      <vt:lpstr>Characterizing Economic Models</vt:lpstr>
      <vt:lpstr>Taxonomy of Dynamic Models</vt:lpstr>
      <vt:lpstr>Taxonomy of Dynamic Models</vt:lpstr>
      <vt:lpstr>Today’s Example: (simplified) Ben-Porath</vt:lpstr>
      <vt:lpstr>Formally</vt:lpstr>
      <vt:lpstr>How to solve this model</vt:lpstr>
      <vt:lpstr>Formally</vt:lpstr>
      <vt:lpstr>Now look at age-69 function</vt:lpstr>
      <vt:lpstr>What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Bootcamp</dc:title>
  <dc:creator>Garrett</dc:creator>
  <cp:lastModifiedBy>Garrett</cp:lastModifiedBy>
  <cp:revision>39</cp:revision>
  <dcterms:created xsi:type="dcterms:W3CDTF">2020-03-26T17:57:27Z</dcterms:created>
  <dcterms:modified xsi:type="dcterms:W3CDTF">2020-06-18T19:19:27Z</dcterms:modified>
</cp:coreProperties>
</file>