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A5C2-E48F-45FE-B5B0-F8D426D40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FB6F0-4EEE-4B71-98B3-CDD735AB1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8F270-23A2-4A7C-B3BD-9B40981D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BDF0E-DAD1-434E-ACB4-617BACD7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1EFE9-5CB7-466A-A524-AB8F6B08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6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A37C-05B1-4982-BDE3-09D376EA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83838-DC33-4BBC-B695-651B66557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86109-6785-4A90-A0FF-073544F3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E7A6D-53AC-4F77-8A06-3853F06F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5C58F-A0A9-437D-9A82-205FEA57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1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6CB9F-17AB-433A-A936-080366910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7B450-17FA-4C92-973C-CA2FCE06A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68A11-5526-4FB1-AB09-5BB8E0179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23014-E6ED-4578-9609-96FAE02CF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8B865-FAF6-4203-8925-D89B87B7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548B-17E8-43D9-8C5E-F5C5B2C3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093FC-93D2-4924-BC61-1AD75CC63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92BCE-F2D8-4271-94F3-44592185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F3B65-BF52-45D0-8D87-3B1FB86C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3F11A-8C99-445D-976B-0C971552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5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AE3E-7449-41DD-B2E9-BBB71E59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4FC51-759A-4B94-B8E8-BB3F9E34C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E4395-BB16-4F96-ABDE-53E9C3AC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E0075-AD59-4343-B8E6-5F186264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8E2EF-1814-41D5-A71C-6A24C98B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7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76F8-B337-4504-B314-D5D5330C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25FF2-07CB-44DA-9F70-2A28D42CA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49F9D-4B9B-4CF2-B7F4-4DDF5F07F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ACAC7-A5E8-4D78-9046-C273B14D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0E321-684E-40F8-B68D-5366EE4C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B7C1B-3DB1-4ED7-9C51-5F702B70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7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874E-8DEC-472B-8CE8-65AE8C1F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72807-63DC-41C7-BF74-0767C27A6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371F7-D863-4A70-B580-045BC6419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2826E-4630-4F15-A437-806875058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3286E9-BA57-4DAD-A291-A07D3E632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DD105-B079-496F-89A1-55F49D4D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FA4578-2B23-4B8D-BC5A-9F044DDB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FE2356-14FB-4F19-BBD9-567A2B5B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A9D0-B5C0-4B50-AA05-6EF154BD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12CE8-CDBD-4F01-88AB-2B909F58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B91E8-636B-4F16-86AA-7151EE0EB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FC634-CA20-4FB8-9216-7F977BBB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21D7C-7F60-4B9A-938F-ED10FFFD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B6107-8A37-4DFC-AD19-0B973438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B1FAD-04B9-4EE8-945F-577174D9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6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ADBE-64AE-4DD7-95C0-B3BA5522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2F421-8B3A-48CB-983D-BEF6864FB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0B77A-CF2E-4FF0-B716-133931EE7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A72CD-22C6-4C59-9CAA-3A043E10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2BA17-CEC2-46E0-B61B-3C91531B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86867-8F75-471F-9697-F8D5AC59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2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49BA-50A8-47FE-891C-654E3787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FF1D18-5CF7-4492-A346-486113396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99F11-E6A9-4AE3-A6B8-6665B0216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71525-2C47-4B0F-BA7A-40754C9B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FB27B-5E40-4970-AE5D-49A88AF4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0D8D8-B678-431A-848C-15089984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2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EF021-FB7F-4EA8-B8F8-540395943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75CCD-B88E-4BCB-AECB-7B8F74A95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707A4-A746-4E5E-BEA1-1A1C436BB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D7C55-39EB-461A-B21E-DBC13CA4735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84071-6712-40DF-825F-F69FFD5E4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17973-F30B-4192-8AE0-88C3AF15B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466E-BD91-4898-88AB-C586767E5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86B7F-B991-4E24-B2CE-E489992C8E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8 – Monte-Carlo</a:t>
            </a:r>
          </a:p>
        </p:txBody>
      </p:sp>
    </p:spTree>
    <p:extLst>
      <p:ext uri="{BB962C8B-B14F-4D97-AF65-F5344CB8AC3E}">
        <p14:creationId xmlns:p14="http://schemas.microsoft.com/office/powerpoint/2010/main" val="37345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2EDB-A39F-4E11-9398-CED92B6D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B0E40-9236-432A-A1A6-DE910550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Forming the PDF (or a feature of it) of something features heavily in solving economic models</a:t>
            </a:r>
          </a:p>
          <a:p>
            <a:pPr lvl="1"/>
            <a:r>
              <a:rPr lang="en-US" dirty="0"/>
              <a:t>Forming expected continuation values</a:t>
            </a:r>
          </a:p>
          <a:p>
            <a:pPr lvl="1"/>
            <a:r>
              <a:rPr lang="en-US" dirty="0"/>
              <a:t>Computing probabilities of certain decisions being made</a:t>
            </a:r>
          </a:p>
          <a:p>
            <a:r>
              <a:rPr lang="en-US" dirty="0"/>
              <a:t>Sometimes, deriving closed-form representations of these things is possible, but very difficult.</a:t>
            </a:r>
          </a:p>
          <a:p>
            <a:r>
              <a:rPr lang="en-US" dirty="0"/>
              <a:t>We can instead approximate them with computers</a:t>
            </a:r>
          </a:p>
          <a:p>
            <a:pPr lvl="1"/>
            <a:r>
              <a:rPr lang="en-US" dirty="0"/>
              <a:t>Discretize possible stochastic realizations and average</a:t>
            </a:r>
          </a:p>
          <a:p>
            <a:pPr lvl="2"/>
            <a:r>
              <a:rPr lang="en-US" dirty="0"/>
              <a:t>If there are many stochastic realizations, dimensionality becomes problematic</a:t>
            </a:r>
          </a:p>
          <a:p>
            <a:pPr lvl="1"/>
            <a:r>
              <a:rPr lang="en-US" dirty="0"/>
              <a:t>Simulate stochastic outcomes repeatedly and average – </a:t>
            </a:r>
            <a:r>
              <a:rPr lang="en-US" b="1" dirty="0"/>
              <a:t>Monte Carlo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32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D52C-8D44-4C06-ADB3-6EE79C70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Birthday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35AE-7533-4AB0-A87C-D861A6BEC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you have </a:t>
            </a:r>
            <a:r>
              <a:rPr lang="en-US" i="1" dirty="0"/>
              <a:t>N</a:t>
            </a:r>
            <a:r>
              <a:rPr lang="en-US" dirty="0"/>
              <a:t> people together in a room. What is the probability that at least two of them share the same birthday?</a:t>
            </a:r>
          </a:p>
          <a:p>
            <a:pPr lvl="1"/>
            <a:r>
              <a:rPr lang="en-US" dirty="0"/>
              <a:t>Assume all days equally likely</a:t>
            </a:r>
          </a:p>
          <a:p>
            <a:pPr lvl="1"/>
            <a:r>
              <a:rPr lang="en-US" dirty="0"/>
              <a:t>Ignore leap days</a:t>
            </a:r>
          </a:p>
          <a:p>
            <a:r>
              <a:rPr lang="en-US" dirty="0"/>
              <a:t>Can derive closed-form solutions/approximations, but they’re a mess of binomials and other nasty stuff.</a:t>
            </a:r>
          </a:p>
          <a:p>
            <a:r>
              <a:rPr lang="en-US" dirty="0"/>
              <a:t>However, extremely easy to simulate!</a:t>
            </a:r>
          </a:p>
        </p:txBody>
      </p:sp>
    </p:spTree>
    <p:extLst>
      <p:ext uri="{BB962C8B-B14F-4D97-AF65-F5344CB8AC3E}">
        <p14:creationId xmlns:p14="http://schemas.microsoft.com/office/powerpoint/2010/main" val="277921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32A1D-84F4-4DA4-909A-8EA48268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Distance of Points in Cube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49B29-6849-418C-B939-8266CB8A6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two points at random within a unit cube. On average, what is the distance between them?</a:t>
            </a:r>
          </a:p>
          <a:p>
            <a:r>
              <a:rPr lang="en-US" dirty="0"/>
              <a:t>Algebraic solution: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you have to do is solve this six-layered integral!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16A6B-5083-4898-9378-107F53639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3567906"/>
            <a:ext cx="78771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13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DBEF-F6B6-4FDB-B653-2D90F124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serious example: labor supply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37025-2721-458B-A9F8-0DAEC9402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very basic setup.</a:t>
            </a:r>
          </a:p>
          <a:p>
            <a:r>
              <a:rPr lang="en-US" dirty="0"/>
              <a:t>In period 1, an agent faces a schooling decision.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B587BA-035D-4D6E-BDD7-921E7970B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137" y="3019425"/>
            <a:ext cx="25908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3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3B73-389B-46D6-AD56-F91D6873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serious example: labor supply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2CE56-9CE1-4C12-AF1F-D66E0A7AE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period 2, agent chooses whether to supply labor: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35ABE-2026-4CBC-8F4A-4E37671EE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587" y="2481262"/>
            <a:ext cx="36861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5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2FF8-7B09-46C1-9765-B16CCA19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serious example: labor supply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FAE6F-F223-4E3E-85FC-BA8CC0827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 is to form </a:t>
            </a:r>
          </a:p>
          <a:p>
            <a:endParaRPr lang="en-US" dirty="0"/>
          </a:p>
          <a:p>
            <a:r>
              <a:rPr lang="en-US" dirty="0"/>
              <a:t>Why this is hard: stochastic wage offer affects utility from working AND whether the agent works in the first place</a:t>
            </a:r>
          </a:p>
          <a:p>
            <a:pPr lvl="1"/>
            <a:r>
              <a:rPr lang="en-US" dirty="0"/>
              <a:t>So, doing this algebraically requires solving cutoff values that govern labor supply and then taking expectations of wage shocks conditional on being above threshold.</a:t>
            </a:r>
          </a:p>
          <a:p>
            <a:pPr lvl="1"/>
            <a:r>
              <a:rPr lang="en-US" dirty="0"/>
              <a:t>Gets even worse because utility over consumption is log instead of linear.</a:t>
            </a:r>
          </a:p>
          <a:p>
            <a:r>
              <a:rPr lang="en-US" dirty="0"/>
              <a:t>But hey, we have computers, so let’s just skip the algebra entirely!</a:t>
            </a:r>
          </a:p>
          <a:p>
            <a:r>
              <a:rPr lang="en-US" dirty="0"/>
              <a:t>See Keane and </a:t>
            </a:r>
            <a:r>
              <a:rPr lang="en-US" dirty="0" err="1"/>
              <a:t>Wolpin</a:t>
            </a:r>
            <a:r>
              <a:rPr lang="en-US" dirty="0"/>
              <a:t> for a (much) richer version of this.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F3DD7-3DFB-45BA-B884-22D8F86E9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806575"/>
            <a:ext cx="25908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1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81F2-CE85-465E-90AA-7F5B2436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B98B2-9B68-4168-973A-01F2D3C86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this course has focused on</a:t>
            </a:r>
          </a:p>
          <a:p>
            <a:pPr lvl="1"/>
            <a:r>
              <a:rPr lang="en-US" dirty="0"/>
              <a:t>Doing things with a computer that you can’t do with algebra</a:t>
            </a:r>
          </a:p>
          <a:p>
            <a:pPr lvl="2"/>
            <a:r>
              <a:rPr lang="en-US" b="1" dirty="0"/>
              <a:t>Approximating</a:t>
            </a:r>
            <a:r>
              <a:rPr lang="en-US" dirty="0"/>
              <a:t> and </a:t>
            </a:r>
            <a:r>
              <a:rPr lang="en-US" b="1" dirty="0"/>
              <a:t>optimizing </a:t>
            </a:r>
            <a:r>
              <a:rPr lang="en-US" dirty="0"/>
              <a:t>unknown functions</a:t>
            </a:r>
          </a:p>
          <a:p>
            <a:pPr lvl="1"/>
            <a:r>
              <a:rPr lang="en-US" dirty="0"/>
              <a:t>Doing these things quickly</a:t>
            </a:r>
          </a:p>
          <a:p>
            <a:pPr lvl="2"/>
            <a:r>
              <a:rPr lang="en-US" dirty="0"/>
              <a:t>Dynamic programming, parallelization, etc.</a:t>
            </a:r>
          </a:p>
          <a:p>
            <a:pPr lvl="2"/>
            <a:r>
              <a:rPr lang="en-US" b="1" dirty="0"/>
              <a:t>Speed matters!</a:t>
            </a:r>
          </a:p>
          <a:p>
            <a:r>
              <a:rPr lang="en-US" dirty="0"/>
              <a:t>Focused on techniques that feature heavily when solving economic models</a:t>
            </a:r>
          </a:p>
          <a:p>
            <a:r>
              <a:rPr lang="en-US" dirty="0"/>
              <a:t>You’ll actually be working through such models in 2</a:t>
            </a:r>
            <a:r>
              <a:rPr lang="en-US" baseline="30000" dirty="0"/>
              <a:t>nd</a:t>
            </a:r>
            <a:r>
              <a:rPr lang="en-US" dirty="0"/>
              <a:t>-year and your own research</a:t>
            </a:r>
          </a:p>
          <a:p>
            <a:pPr lvl="1"/>
            <a:r>
              <a:rPr lang="en-US" dirty="0"/>
              <a:t>Complementary with Econ 899!</a:t>
            </a:r>
          </a:p>
          <a:p>
            <a:r>
              <a:rPr lang="en-US" dirty="0"/>
              <a:t>Goal of the course: save you </a:t>
            </a:r>
            <a:r>
              <a:rPr lang="en-US" b="1" dirty="0"/>
              <a:t>time</a:t>
            </a:r>
            <a:r>
              <a:rPr lang="en-US" dirty="0"/>
              <a:t> in learning the computational methods so that you can spend more time on the economics.</a:t>
            </a:r>
          </a:p>
          <a:p>
            <a:r>
              <a:rPr lang="en-US" dirty="0"/>
              <a:t>Another goal: enabling you all to include computational stuff in your research if you want to.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60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61BA-E941-48C7-8BBB-BC4A3D956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Happy coding!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5223C-A1A6-4DE9-9C50-4AC0BD1E1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good luck on prelims/field papers!</a:t>
            </a:r>
          </a:p>
          <a:p>
            <a:r>
              <a:rPr lang="en-US" dirty="0"/>
              <a:t>And thank you all for participating.</a:t>
            </a:r>
          </a:p>
        </p:txBody>
      </p:sp>
    </p:spTree>
    <p:extLst>
      <p:ext uri="{BB962C8B-B14F-4D97-AF65-F5344CB8AC3E}">
        <p14:creationId xmlns:p14="http://schemas.microsoft.com/office/powerpoint/2010/main" val="247799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453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Programming Bootcamp</vt:lpstr>
      <vt:lpstr>Background</vt:lpstr>
      <vt:lpstr>Example – Birthday Problem</vt:lpstr>
      <vt:lpstr>Example: Distance of Points in Cube</vt:lpstr>
      <vt:lpstr>More serious example: labor supply</vt:lpstr>
      <vt:lpstr>More serious example: labor supply</vt:lpstr>
      <vt:lpstr>More serious example: labor supply</vt:lpstr>
      <vt:lpstr>Wrapping up</vt:lpstr>
      <vt:lpstr>Happy coding!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Bootcamp</dc:title>
  <dc:creator>Garrett</dc:creator>
  <cp:lastModifiedBy>Garrett</cp:lastModifiedBy>
  <cp:revision>36</cp:revision>
  <dcterms:created xsi:type="dcterms:W3CDTF">2020-03-26T17:57:27Z</dcterms:created>
  <dcterms:modified xsi:type="dcterms:W3CDTF">2020-06-25T19:40:58Z</dcterms:modified>
</cp:coreProperties>
</file>