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4"/>
  </p:notesMasterIdLst>
  <p:sldIdLst>
    <p:sldId id="256" r:id="rId5"/>
    <p:sldId id="258" r:id="rId6"/>
    <p:sldId id="277" r:id="rId7"/>
    <p:sldId id="280" r:id="rId8"/>
    <p:sldId id="266" r:id="rId9"/>
    <p:sldId id="283" r:id="rId10"/>
    <p:sldId id="282" r:id="rId11"/>
    <p:sldId id="281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4D95C-025E-4A48-ADD6-1673272BC11E}" vWet="2" dt="2023-10-06T21:08:36.938"/>
    <p1510:client id="{55521966-DE23-4477-9F7C-9F14346B42D8}" v="34" dt="2023-10-06T19:12:02.801"/>
    <p1510:client id="{639839A9-467E-4791-8223-1E10F2D59B31}" v="2704" dt="2023-10-06T21:26:08.639"/>
    <p1510:client id="{8A84C6B5-F06C-4F05-BBA0-F33228379D52}" v="183" dt="2023-11-20T00:23:30.375"/>
    <p1510:client id="{9DD51033-07F3-4597-B300-6443E22CD145}" v="43" dt="2023-10-06T20:24:08.736"/>
    <p1510:client id="{B8F3CBE9-68D8-4749-95CA-90F8F437A02A}" v="291" dt="2023-10-06T05:34:37.175"/>
    <p1510:client id="{BFCB4097-93B4-4FEF-BB5E-C0E052D4F45B}" v="1500" dt="2023-10-06T19:53:27.259"/>
    <p1510:client id="{E3B3FF78-D48C-497B-9B3F-BF842D4AB3A5}" v="209" dt="2023-10-06T19:09:24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6C7B-2ADE-434C-8FA5-E4B80A317CF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7690-F258-43B5-A173-67F0C44E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7690-F258-43B5-A173-67F0C44E3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p0019/CSCE-5222-Group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Group 1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Feature Engineer and Machine Learning for Stock Market Analysis 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2127701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sz="3200" dirty="0"/>
              <a:t> </a:t>
            </a:r>
            <a:r>
              <a:rPr lang="en-US" sz="1800" b="1" dirty="0"/>
              <a:t>Group 1: Paul Phillips, Qi Cai, Xin Gao</a:t>
            </a:r>
            <a:endParaRPr lang="en-US" sz="1800" dirty="0">
              <a:solidFill>
                <a:srgbClr val="44546A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900" b="1" dirty="0"/>
              <a:t>GitHub at </a:t>
            </a:r>
            <a:r>
              <a:rPr lang="en-US" sz="900" dirty="0">
                <a:ea typeface="+mn-lt"/>
                <a:cs typeface="+mn-lt"/>
                <a:hlinkClick r:id="rId2"/>
              </a:rPr>
              <a:t>pcp0019/CSCE-5222-Group-1 (github.com)</a:t>
            </a:r>
            <a:r>
              <a:rPr lang="en-US" sz="3200" b="1" dirty="0"/>
              <a:t> </a:t>
            </a:r>
            <a:endParaRPr lang="en-US" sz="32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EC7-4619-CDA6-01CD-E2117547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C94-7D91-E469-D3AB-C2FAEB56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Objective: Use feature engineering and machine learning algorithms to make a program to predict stock price</a:t>
            </a: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Obtain data involving information on a company’s stock price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Perform feature engineering to alter and add relevant features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Perform machine learning to make predictions on stock price</a:t>
            </a:r>
          </a:p>
        </p:txBody>
      </p:sp>
    </p:spTree>
    <p:extLst>
      <p:ext uri="{BB962C8B-B14F-4D97-AF65-F5344CB8AC3E}">
        <p14:creationId xmlns:p14="http://schemas.microsoft.com/office/powerpoint/2010/main" val="25396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EC7-4619-CDA6-01CD-E2117547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C94-7D91-E469-D3AB-C2FAEB56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Our dataset was downloaded from Yahoo finance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Includes High, Low, Open, Close, Adj Close, Volume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Covers the time span from 2013-1-1 to 2023-11-1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Performed calculations to add extra features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Daily Value Proportion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EC7-4619-CDA6-01CD-E2117547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Dataset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4C94-7D91-E469-D3AB-C2FAEB56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Calculates H-L, high price of the day – low price of the day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Calculates O-C, opening price – closing price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Calculates Daily Value Proportion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2200" dirty="0">
                <a:ea typeface="Calibri"/>
                <a:cs typeface="Calibri"/>
              </a:rPr>
              <a:t>(Daily Close Price – 25</a:t>
            </a:r>
            <a:r>
              <a:rPr lang="en-US" sz="2200" baseline="30000" dirty="0">
                <a:ea typeface="Calibri"/>
                <a:cs typeface="Calibri"/>
              </a:rPr>
              <a:t>th</a:t>
            </a:r>
            <a:r>
              <a:rPr lang="en-US" sz="2200" dirty="0">
                <a:ea typeface="Calibri"/>
                <a:cs typeface="Calibri"/>
              </a:rPr>
              <a:t> percentile price)/(75 percentile price – 25</a:t>
            </a:r>
            <a:r>
              <a:rPr lang="en-US" sz="2200" baseline="30000" dirty="0">
                <a:ea typeface="Calibri"/>
                <a:cs typeface="Calibri"/>
              </a:rPr>
              <a:t>th</a:t>
            </a:r>
            <a:r>
              <a:rPr lang="en-US" sz="2200" dirty="0">
                <a:ea typeface="Calibri"/>
                <a:cs typeface="Calibri"/>
              </a:rPr>
              <a:t> percentile price)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58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Adds the features to our dataset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Dropped Volume and Close/Adj Price columns</a:t>
            </a:r>
          </a:p>
          <a:p>
            <a:endParaRPr lang="en-US" dirty="0"/>
          </a:p>
          <a:p>
            <a:r>
              <a:rPr lang="en-US" dirty="0"/>
              <a:t>Close Price is what we are trying to predict, so it was set to y in the model</a:t>
            </a:r>
          </a:p>
          <a:p>
            <a:endParaRPr lang="en-US" dirty="0"/>
          </a:p>
          <a:p>
            <a:r>
              <a:rPr lang="en-US" dirty="0"/>
              <a:t>Trains a K Nearest Neighbor regression model on the new feature set</a:t>
            </a:r>
          </a:p>
          <a:p>
            <a:endParaRPr lang="en-US" dirty="0"/>
          </a:p>
          <a:p>
            <a:r>
              <a:rPr lang="en-US" dirty="0"/>
              <a:t>Makes predictions, and the R2 score is: 0.9998</a:t>
            </a:r>
          </a:p>
          <a:p>
            <a:endParaRPr lang="en-US" dirty="0"/>
          </a:p>
        </p:txBody>
      </p:sp>
      <p:pic>
        <p:nvPicPr>
          <p:cNvPr id="5" name="Picture 4" descr="A close-up of a number">
            <a:extLst>
              <a:ext uri="{FF2B5EF4-FFF2-40B4-BE49-F238E27FC236}">
                <a16:creationId xmlns:a16="http://schemas.microsoft.com/office/drawing/2014/main" id="{F17AA926-3270-435F-9D18-9F59BFA8E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97" y="1577505"/>
            <a:ext cx="4392672" cy="1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0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 new feature called Rise or Fall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by either a 0 or a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1 if the price rose, and 0 if it fell from the last day</a:t>
            </a:r>
          </a:p>
          <a:p>
            <a:endParaRPr lang="en-US" dirty="0"/>
          </a:p>
          <a:p>
            <a:r>
              <a:rPr lang="en-US" dirty="0"/>
              <a:t>With this feature as our new target, trained and tested Naïve Bayes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of 0.51				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F1 score was 0.21 in predicting fall</a:t>
            </a:r>
          </a:p>
          <a:p>
            <a:endParaRPr lang="en-US" dirty="0"/>
          </a:p>
          <a:p>
            <a:r>
              <a:rPr lang="en-US" dirty="0"/>
              <a:t>F1 score was much higher, 0.65 in predicting a rise</a:t>
            </a:r>
          </a:p>
          <a:p>
            <a:endParaRPr lang="en-US" dirty="0"/>
          </a:p>
          <a:p>
            <a:r>
              <a:rPr lang="en-US" sz="2400" dirty="0"/>
              <a:t>Differences in Recall, 0.84 in rise prediction, 0.14 in fall prediction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7A97C21A-7413-A3D9-9805-A877E2F6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87" y="1349658"/>
            <a:ext cx="4573655" cy="22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Raised the test fraction of the data to 0.3 from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100 estimators</a:t>
            </a:r>
          </a:p>
          <a:p>
            <a:endParaRPr lang="en-US" dirty="0"/>
          </a:p>
          <a:p>
            <a:r>
              <a:rPr lang="en-US" dirty="0"/>
              <a:t>Learning rate set to 0.1</a:t>
            </a:r>
          </a:p>
          <a:p>
            <a:endParaRPr lang="en-US" dirty="0"/>
          </a:p>
          <a:p>
            <a:r>
              <a:rPr lang="en-US" dirty="0"/>
              <a:t>Decision tree depth set to 3</a:t>
            </a:r>
          </a:p>
        </p:txBody>
      </p:sp>
    </p:spTree>
    <p:extLst>
      <p:ext uri="{BB962C8B-B14F-4D97-AF65-F5344CB8AC3E}">
        <p14:creationId xmlns:p14="http://schemas.microsoft.com/office/powerpoint/2010/main" val="4599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9F83-C995-69E9-F0F3-3E7329A1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BFBC-D183-AF10-8C43-97369C6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R2 score was very high at 0.9999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relationship</a:t>
            </a:r>
          </a:p>
          <a:p>
            <a:endParaRPr lang="en-US" dirty="0"/>
          </a:p>
          <a:p>
            <a:r>
              <a:rPr lang="en-US" dirty="0"/>
              <a:t>Matches very close</a:t>
            </a:r>
          </a:p>
          <a:p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75713980-89EA-0F68-AD75-5BBC0444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48" y="2458203"/>
            <a:ext cx="6136362" cy="40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8A5E867093644834E99504B0D14AA" ma:contentTypeVersion="6" ma:contentTypeDescription="Create a new document." ma:contentTypeScope="" ma:versionID="5b9674fb130e21ba34056dd0e73a6600">
  <xsd:schema xmlns:xsd="http://www.w3.org/2001/XMLSchema" xmlns:xs="http://www.w3.org/2001/XMLSchema" xmlns:p="http://schemas.microsoft.com/office/2006/metadata/properties" xmlns:ns2="1b0754b7-49bb-41f3-ad8b-0b5b8d31f741" targetNamespace="http://schemas.microsoft.com/office/2006/metadata/properties" ma:root="true" ma:fieldsID="2d9131555b5c1b790dff1ac2100468a7" ns2:_="">
    <xsd:import namespace="1b0754b7-49bb-41f3-ad8b-0b5b8d31f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754b7-49bb-41f3-ad8b-0b5b8d31f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DA5CB5-9DBB-41D2-BF16-71F6CF55D4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B1F7CD-A93D-4152-87B7-FF71E5590B7F}">
  <ds:schemaRefs>
    <ds:schemaRef ds:uri="1b0754b7-49bb-41f3-ad8b-0b5b8d31f7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0BD1E2-234F-41E8-A9D7-71570E79CF2E}">
  <ds:schemaRefs>
    <ds:schemaRef ds:uri="1b0754b7-49bb-41f3-ad8b-0b5b8d31f7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347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Group 1 Feature Engineer and Machine Learning for Stock Market Analysis and Prediction</vt:lpstr>
      <vt:lpstr>Introduction</vt:lpstr>
      <vt:lpstr>Dataset Information</vt:lpstr>
      <vt:lpstr>Dataset Feature Engineering</vt:lpstr>
      <vt:lpstr>KNN Regression for Price Prediction</vt:lpstr>
      <vt:lpstr>Naïve Bayes for Price Prediction</vt:lpstr>
      <vt:lpstr>Naïve Bayes Results</vt:lpstr>
      <vt:lpstr>Gradient Boosting Regressor</vt:lpstr>
      <vt:lpstr>Gradient Boosting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Phillips</cp:lastModifiedBy>
  <cp:revision>36</cp:revision>
  <dcterms:created xsi:type="dcterms:W3CDTF">2023-09-11T18:03:24Z</dcterms:created>
  <dcterms:modified xsi:type="dcterms:W3CDTF">2023-11-20T00:28:17Z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0x0101006ED8A5E867093644834E99504B0D14AA</vt:lpwstr>
  </property>
</Properties>
</file>