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24"/>
  </p:notesMasterIdLst>
  <p:sldIdLst>
    <p:sldId id="256" r:id="rId5"/>
    <p:sldId id="258" r:id="rId6"/>
    <p:sldId id="277" r:id="rId7"/>
    <p:sldId id="280" r:id="rId8"/>
    <p:sldId id="286" r:id="rId9"/>
    <p:sldId id="287" r:id="rId10"/>
    <p:sldId id="288" r:id="rId11"/>
    <p:sldId id="290" r:id="rId12"/>
    <p:sldId id="295" r:id="rId13"/>
    <p:sldId id="296" r:id="rId14"/>
    <p:sldId id="297" r:id="rId15"/>
    <p:sldId id="298" r:id="rId16"/>
    <p:sldId id="299" r:id="rId17"/>
    <p:sldId id="301" r:id="rId18"/>
    <p:sldId id="283" r:id="rId19"/>
    <p:sldId id="282" r:id="rId20"/>
    <p:sldId id="281" r:id="rId21"/>
    <p:sldId id="284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6C7B-2ADE-434C-8FA5-E4B80A317CF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7690-F258-43B5-A173-67F0C44E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7690-F258-43B5-A173-67F0C44E3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7690-F258-43B5-A173-67F0C44E3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5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p0019/CSCE-5222-Group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Group 1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Feature Engineer and Machine Learning for Stock Market Analysis 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2127701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sz="3200" dirty="0"/>
              <a:t> </a:t>
            </a:r>
            <a:r>
              <a:rPr lang="en-US" sz="1800" b="1" dirty="0"/>
              <a:t>Group 1: Paul Phillips, Qi Cai, Xin Gao</a:t>
            </a:r>
            <a:endParaRPr lang="en-US" sz="1800" dirty="0">
              <a:solidFill>
                <a:srgbClr val="44546A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900" b="1" dirty="0"/>
              <a:t>GitHub at </a:t>
            </a:r>
            <a:r>
              <a:rPr lang="en-US" sz="900" dirty="0">
                <a:ea typeface="+mn-lt"/>
                <a:cs typeface="+mn-lt"/>
                <a:hlinkClick r:id="rId2"/>
              </a:rPr>
              <a:t>pcp0019/CSCE-5222-Group-1 (github.com)</a:t>
            </a:r>
            <a:r>
              <a:rPr lang="en-US" sz="3200" b="1" dirty="0"/>
              <a:t> </a:t>
            </a:r>
            <a:endParaRPr lang="en-US" sz="32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 for Features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6C110F-B5E3-899D-95AB-E27D7D17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1" y="1796688"/>
            <a:ext cx="5316419" cy="4351338"/>
          </a:xfrm>
        </p:spPr>
      </p:pic>
    </p:spTree>
    <p:extLst>
      <p:ext uri="{BB962C8B-B14F-4D97-AF65-F5344CB8AC3E}">
        <p14:creationId xmlns:p14="http://schemas.microsoft.com/office/powerpoint/2010/main" val="71914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Trained a K Nearest Neighbor regression model on the new feature set with Z scores.</a:t>
            </a:r>
          </a:p>
          <a:p>
            <a:endParaRPr lang="en-US" dirty="0"/>
          </a:p>
          <a:p>
            <a:r>
              <a:rPr lang="en-US" dirty="0"/>
              <a:t>Used 4 neighbors to do the K Nearest Neighbor calculations</a:t>
            </a:r>
          </a:p>
          <a:p>
            <a:endParaRPr lang="en-US" dirty="0"/>
          </a:p>
          <a:p>
            <a:r>
              <a:rPr lang="en-US" dirty="0"/>
              <a:t>Train/Test split of the data was at 70% reserved for training, 30% reserved for testing</a:t>
            </a:r>
          </a:p>
          <a:p>
            <a:endParaRPr lang="en-US" dirty="0"/>
          </a:p>
          <a:p>
            <a:r>
              <a:rPr lang="en-US" dirty="0"/>
              <a:t>Close price was set to y in the model</a:t>
            </a:r>
          </a:p>
          <a:p>
            <a:endParaRPr lang="en-US" dirty="0"/>
          </a:p>
          <a:p>
            <a:r>
              <a:rPr lang="en-US" dirty="0"/>
              <a:t>Predictions made, and R2 score is 0.9976</a:t>
            </a:r>
          </a:p>
        </p:txBody>
      </p:sp>
    </p:spTree>
    <p:extLst>
      <p:ext uri="{BB962C8B-B14F-4D97-AF65-F5344CB8AC3E}">
        <p14:creationId xmlns:p14="http://schemas.microsoft.com/office/powerpoint/2010/main" val="77703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KNN, there are other regression models to test out.</a:t>
            </a:r>
          </a:p>
          <a:p>
            <a:endParaRPr lang="en-US" dirty="0"/>
          </a:p>
          <a:p>
            <a:r>
              <a:rPr lang="en-US" dirty="0"/>
              <a:t>Random Forest is a decision tree based regression model</a:t>
            </a:r>
          </a:p>
          <a:p>
            <a:endParaRPr lang="en-US" dirty="0"/>
          </a:p>
          <a:p>
            <a:r>
              <a:rPr lang="en-US" dirty="0"/>
              <a:t>Used 80 trees as estimators with maximum tree depth of 4 to predict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R2 score is 0.9981</a:t>
            </a:r>
          </a:p>
        </p:txBody>
      </p:sp>
    </p:spTree>
    <p:extLst>
      <p:ext uri="{BB962C8B-B14F-4D97-AF65-F5344CB8AC3E}">
        <p14:creationId xmlns:p14="http://schemas.microsoft.com/office/powerpoint/2010/main" val="37052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with Random Forest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Bagging model will fit a model on to random subsets of the data set to introduce randomness into the training.</a:t>
            </a:r>
          </a:p>
          <a:p>
            <a:endParaRPr lang="en-US" dirty="0"/>
          </a:p>
          <a:p>
            <a:r>
              <a:rPr lang="en-US" dirty="0"/>
              <a:t>The Random Forest Regressors here uses 20 decision trees</a:t>
            </a:r>
          </a:p>
          <a:p>
            <a:endParaRPr lang="en-US" dirty="0"/>
          </a:p>
          <a:p>
            <a:r>
              <a:rPr lang="en-US" dirty="0"/>
              <a:t>Each of the 10 subsets uses 20% of the whole data</a:t>
            </a:r>
          </a:p>
          <a:p>
            <a:endParaRPr lang="en-US" dirty="0"/>
          </a:p>
          <a:p>
            <a:r>
              <a:rPr lang="en-US" dirty="0"/>
              <a:t>Takes an average of the results of multiple subsets to make the prediction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R2 score is 0.9998</a:t>
            </a:r>
          </a:p>
        </p:txBody>
      </p:sp>
    </p:spTree>
    <p:extLst>
      <p:ext uri="{BB962C8B-B14F-4D97-AF65-F5344CB8AC3E}">
        <p14:creationId xmlns:p14="http://schemas.microsoft.com/office/powerpoint/2010/main" val="143487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Vectors are commonly used in machine learning</a:t>
            </a:r>
          </a:p>
          <a:p>
            <a:endParaRPr lang="en-US" dirty="0"/>
          </a:p>
          <a:p>
            <a:r>
              <a:rPr lang="en-US" dirty="0"/>
              <a:t>Based on way the feature types relate to one the data is probably linearly separable to a significant degree.</a:t>
            </a:r>
          </a:p>
          <a:p>
            <a:endParaRPr lang="en-US" dirty="0"/>
          </a:p>
          <a:p>
            <a:r>
              <a:rPr lang="en-US" dirty="0"/>
              <a:t>Will use a linear kernel function in this case to do the prediction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R2 score is 0.9998</a:t>
            </a:r>
          </a:p>
        </p:txBody>
      </p:sp>
    </p:spTree>
    <p:extLst>
      <p:ext uri="{BB962C8B-B14F-4D97-AF65-F5344CB8AC3E}">
        <p14:creationId xmlns:p14="http://schemas.microsoft.com/office/powerpoint/2010/main" val="261325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new feature called Rise or Fall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by either a 0 or a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1 if the price rose, and 0 if it fell from the last day</a:t>
            </a:r>
          </a:p>
          <a:p>
            <a:endParaRPr lang="en-US" dirty="0"/>
          </a:p>
          <a:p>
            <a:r>
              <a:rPr lang="en-US" dirty="0"/>
              <a:t>With this feature as our new target, trained and tested Naïve Bayes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of 0.51			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 was 0.21 in predicting fall</a:t>
            </a:r>
          </a:p>
          <a:p>
            <a:endParaRPr lang="en-US" dirty="0"/>
          </a:p>
          <a:p>
            <a:r>
              <a:rPr lang="en-US" dirty="0"/>
              <a:t>F1 score was much higher, 0.65 in predicting a rise</a:t>
            </a:r>
          </a:p>
          <a:p>
            <a:endParaRPr lang="en-US" dirty="0"/>
          </a:p>
          <a:p>
            <a:r>
              <a:rPr lang="en-US" sz="2400" dirty="0"/>
              <a:t>Differences in Recall, 0.84 in rise prediction, 0.14 in fall prediction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E5AB2C-6785-F904-579B-EF4F014D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756"/>
            <a:ext cx="5588287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Raised the test fraction of the data to 0.3 from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100 estimators</a:t>
            </a:r>
          </a:p>
          <a:p>
            <a:endParaRPr lang="en-US" dirty="0"/>
          </a:p>
          <a:p>
            <a:r>
              <a:rPr lang="en-US" dirty="0"/>
              <a:t>Learning rate set to 0.1</a:t>
            </a:r>
          </a:p>
          <a:p>
            <a:endParaRPr lang="en-US" dirty="0"/>
          </a:p>
          <a:p>
            <a:r>
              <a:rPr lang="en-US" dirty="0"/>
              <a:t>Decision tree depth set to 3</a:t>
            </a:r>
          </a:p>
        </p:txBody>
      </p:sp>
    </p:spTree>
    <p:extLst>
      <p:ext uri="{BB962C8B-B14F-4D97-AF65-F5344CB8AC3E}">
        <p14:creationId xmlns:p14="http://schemas.microsoft.com/office/powerpoint/2010/main" val="4599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R2 score was very high at 0.9999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relationship</a:t>
            </a:r>
          </a:p>
          <a:p>
            <a:endParaRPr lang="en-US" dirty="0"/>
          </a:p>
          <a:p>
            <a:r>
              <a:rPr lang="en-US" dirty="0"/>
              <a:t>Matches very close</a:t>
            </a:r>
          </a:p>
          <a:p>
            <a:endParaRPr lang="en-US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E10AE16E-4F4C-7AB5-D95F-3A1721C71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46" y="1859238"/>
            <a:ext cx="5950005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models had high R2 scores, showing they were predicting very close to the actual values.</a:t>
            </a:r>
          </a:p>
          <a:p>
            <a:endParaRPr lang="en-US" dirty="0"/>
          </a:p>
          <a:p>
            <a:r>
              <a:rPr lang="en-US" dirty="0"/>
              <a:t>The exception is Naïve Bayes, probably because the features are related to one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Gradient Boosting Regressor had the highest scores at 0.9999</a:t>
            </a:r>
          </a:p>
        </p:txBody>
      </p:sp>
    </p:spTree>
    <p:extLst>
      <p:ext uri="{BB962C8B-B14F-4D97-AF65-F5344CB8AC3E}">
        <p14:creationId xmlns:p14="http://schemas.microsoft.com/office/powerpoint/2010/main" val="8325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Objective: Use feature engineering and machine learning algorithms to make a program to predict stock price</a:t>
            </a: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Obtain data involving information on a company’s stock price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Perform feature engineering to alter and add relevant features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Perform machine learning to make predictions on stock price</a:t>
            </a:r>
          </a:p>
        </p:txBody>
      </p:sp>
    </p:spTree>
    <p:extLst>
      <p:ext uri="{BB962C8B-B14F-4D97-AF65-F5344CB8AC3E}">
        <p14:creationId xmlns:p14="http://schemas.microsoft.com/office/powerpoint/2010/main" val="25396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Our dataset was downloaded from Yahoo finance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Includes High, Low, Open, Close, Adj Close, Volume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Covers the time span from 2013-1-1 to 2023-11-1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Performed calculations to add extra features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Daily Value Proportion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Calculates H-L, high price of the day – low price of the day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Calculates O-C, opening price – closing price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Calculates Daily Value Proportion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(Daily Close Price – 25</a:t>
            </a:r>
            <a:r>
              <a:rPr lang="en-US" sz="2200" baseline="30000" dirty="0">
                <a:ea typeface="Calibri"/>
                <a:cs typeface="Calibri"/>
              </a:rPr>
              <a:t>th</a:t>
            </a:r>
            <a:r>
              <a:rPr lang="en-US" sz="2200" dirty="0">
                <a:ea typeface="Calibri"/>
                <a:cs typeface="Calibri"/>
              </a:rPr>
              <a:t> percentile price)/(75 percentile price – 25</a:t>
            </a:r>
            <a:r>
              <a:rPr lang="en-US" sz="2200" baseline="30000" dirty="0">
                <a:ea typeface="Calibri"/>
                <a:cs typeface="Calibri"/>
              </a:rPr>
              <a:t>th</a:t>
            </a:r>
            <a:r>
              <a:rPr lang="en-US" sz="2200" dirty="0">
                <a:ea typeface="Calibri"/>
                <a:cs typeface="Calibri"/>
              </a:rPr>
              <a:t> percentile price)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58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issues with our dataset is that the data had no normalization.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Normalization prevents certain values that are too large or small from skewing the dataset</a:t>
            </a:r>
          </a:p>
          <a:p>
            <a:endParaRPr lang="en-US" dirty="0"/>
          </a:p>
          <a:p>
            <a:r>
              <a:rPr lang="en-US" dirty="0"/>
              <a:t>Open, High, and Low had values that could range to over 100. </a:t>
            </a:r>
          </a:p>
          <a:p>
            <a:endParaRPr lang="en-US" dirty="0"/>
          </a:p>
          <a:p>
            <a:r>
              <a:rPr lang="en-US" dirty="0"/>
              <a:t>High Low difference, open close difference, and Daily Value Proportion tended to range between -2 and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ways to normalize data is to calculate the Z scores for the datapoints instead of using the raw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 scores tend to put data in a single digit range, with 0 being the mean value of a feature.</a:t>
            </a:r>
          </a:p>
          <a:p>
            <a:endParaRPr lang="en-US" dirty="0"/>
          </a:p>
          <a:p>
            <a:r>
              <a:rPr lang="en-US" dirty="0"/>
              <a:t> This would normalize all the feature values</a:t>
            </a:r>
          </a:p>
        </p:txBody>
      </p:sp>
    </p:spTree>
    <p:extLst>
      <p:ext uri="{BB962C8B-B14F-4D97-AF65-F5344CB8AC3E}">
        <p14:creationId xmlns:p14="http://schemas.microsoft.com/office/powerpoint/2010/main" val="80993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Z score formula is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 = (feature data point – mean(feature) )/(standard deviation of feature)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we calculate the standard mean and standard deviation of our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These values could range in the hundreds for some features, or less than 10 for other features.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white sheet&#10;&#10;Description automatically generated">
            <a:extLst>
              <a:ext uri="{FF2B5EF4-FFF2-40B4-BE49-F238E27FC236}">
                <a16:creationId xmlns:a16="http://schemas.microsoft.com/office/drawing/2014/main" id="{DD2C4F0A-142E-39E6-9AD6-E63139C58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67" y="3276444"/>
            <a:ext cx="5512083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7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is the target variable, so it was not normalized.</a:t>
            </a:r>
          </a:p>
          <a:p>
            <a:endParaRPr lang="en-US" dirty="0"/>
          </a:p>
          <a:p>
            <a:r>
              <a:rPr lang="en-US" dirty="0"/>
              <a:t>Adjusted Close was dropped as it is too similar to Close.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Volume was dropped as it lack relevance.</a:t>
            </a:r>
          </a:p>
        </p:txBody>
      </p:sp>
    </p:spTree>
    <p:extLst>
      <p:ext uri="{BB962C8B-B14F-4D97-AF65-F5344CB8AC3E}">
        <p14:creationId xmlns:p14="http://schemas.microsoft.com/office/powerpoint/2010/main" val="171086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8A5E867093644834E99504B0D14AA" ma:contentTypeVersion="6" ma:contentTypeDescription="Create a new document." ma:contentTypeScope="" ma:versionID="5b9674fb130e21ba34056dd0e73a6600">
  <xsd:schema xmlns:xsd="http://www.w3.org/2001/XMLSchema" xmlns:xs="http://www.w3.org/2001/XMLSchema" xmlns:p="http://schemas.microsoft.com/office/2006/metadata/properties" xmlns:ns2="1b0754b7-49bb-41f3-ad8b-0b5b8d31f741" targetNamespace="http://schemas.microsoft.com/office/2006/metadata/properties" ma:root="true" ma:fieldsID="2d9131555b5c1b790dff1ac2100468a7" ns2:_="">
    <xsd:import namespace="1b0754b7-49bb-41f3-ad8b-0b5b8d31f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754b7-49bb-41f3-ad8b-0b5b8d31f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DA5CB5-9DBB-41D2-BF16-71F6CF55D4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B1F7CD-A93D-4152-87B7-FF71E5590B7F}">
  <ds:schemaRefs>
    <ds:schemaRef ds:uri="1b0754b7-49bb-41f3-ad8b-0b5b8d31f7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0BD1E2-234F-41E8-A9D7-71570E79CF2E}">
  <ds:schemaRefs>
    <ds:schemaRef ds:uri="1b0754b7-49bb-41f3-ad8b-0b5b8d31f7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803</Words>
  <Application>Microsoft Office PowerPoint</Application>
  <PresentationFormat>Widescreen</PresentationFormat>
  <Paragraphs>139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Group 1 Feature Engineer and Machine Learning for Stock Market Analysis and Prediction</vt:lpstr>
      <vt:lpstr>Introduction</vt:lpstr>
      <vt:lpstr>Dataset Information</vt:lpstr>
      <vt:lpstr>Dataset Feature Engineering</vt:lpstr>
      <vt:lpstr>Feature Engineering Normalization</vt:lpstr>
      <vt:lpstr>Z score Normalization</vt:lpstr>
      <vt:lpstr>Z score Calculations</vt:lpstr>
      <vt:lpstr>Mean and Standard Deviation</vt:lpstr>
      <vt:lpstr>Dataset Adjustments</vt:lpstr>
      <vt:lpstr>Z score for Features</vt:lpstr>
      <vt:lpstr>KNN Regression for Price Prediction</vt:lpstr>
      <vt:lpstr>Random Forest for Price Prediction</vt:lpstr>
      <vt:lpstr>Bagging with Random Forest for Price Prediction</vt:lpstr>
      <vt:lpstr>Support Vector Regression for Prediction</vt:lpstr>
      <vt:lpstr>Naïve Bayes for Price Prediction</vt:lpstr>
      <vt:lpstr>Naïve Bayes Results</vt:lpstr>
      <vt:lpstr>Gradient Boosting Regressor</vt:lpstr>
      <vt:lpstr>Gradient Boosting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Phillips</dc:creator>
  <cp:lastModifiedBy>Paul Phillips</cp:lastModifiedBy>
  <cp:revision>43</cp:revision>
  <dcterms:created xsi:type="dcterms:W3CDTF">2023-09-11T18:03:24Z</dcterms:created>
  <dcterms:modified xsi:type="dcterms:W3CDTF">2023-12-11T01:13:34Z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0x0101006ED8A5E867093644834E99504B0D14AA</vt:lpwstr>
  </property>
</Properties>
</file>