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700" r:id="rId3"/>
    <p:sldMasterId id="2147483715" r:id="rId4"/>
    <p:sldMasterId id="2147483743" r:id="rId5"/>
    <p:sldMasterId id="2147483755" r:id="rId6"/>
    <p:sldMasterId id="2147483768" r:id="rId7"/>
    <p:sldMasterId id="2147483781" r:id="rId8"/>
  </p:sldMasterIdLst>
  <p:notesMasterIdLst>
    <p:notesMasterId r:id="rId86"/>
  </p:notesMasterIdLst>
  <p:sldIdLst>
    <p:sldId id="256" r:id="rId9"/>
    <p:sldId id="340" r:id="rId10"/>
    <p:sldId id="321" r:id="rId11"/>
    <p:sldId id="322" r:id="rId12"/>
    <p:sldId id="323" r:id="rId13"/>
    <p:sldId id="303" r:id="rId14"/>
    <p:sldId id="259" r:id="rId15"/>
    <p:sldId id="260" r:id="rId16"/>
    <p:sldId id="261" r:id="rId17"/>
    <p:sldId id="262" r:id="rId18"/>
    <p:sldId id="263" r:id="rId19"/>
    <p:sldId id="324" r:id="rId20"/>
    <p:sldId id="325" r:id="rId21"/>
    <p:sldId id="308" r:id="rId22"/>
    <p:sldId id="304" r:id="rId23"/>
    <p:sldId id="305" r:id="rId24"/>
    <p:sldId id="265" r:id="rId25"/>
    <p:sldId id="266" r:id="rId26"/>
    <p:sldId id="311" r:id="rId27"/>
    <p:sldId id="319" r:id="rId28"/>
    <p:sldId id="312" r:id="rId29"/>
    <p:sldId id="313" r:id="rId30"/>
    <p:sldId id="317" r:id="rId31"/>
    <p:sldId id="328" r:id="rId32"/>
    <p:sldId id="318" r:id="rId33"/>
    <p:sldId id="327" r:id="rId34"/>
    <p:sldId id="320" r:id="rId35"/>
    <p:sldId id="316" r:id="rId36"/>
    <p:sldId id="268" r:id="rId37"/>
    <p:sldId id="329" r:id="rId38"/>
    <p:sldId id="269" r:id="rId39"/>
    <p:sldId id="270" r:id="rId40"/>
    <p:sldId id="271" r:id="rId41"/>
    <p:sldId id="34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  <p:sldId id="348" r:id="rId68"/>
    <p:sldId id="297" r:id="rId69"/>
    <p:sldId id="349" r:id="rId70"/>
    <p:sldId id="350" r:id="rId71"/>
    <p:sldId id="351" r:id="rId72"/>
    <p:sldId id="342" r:id="rId73"/>
    <p:sldId id="343" r:id="rId74"/>
    <p:sldId id="344" r:id="rId75"/>
    <p:sldId id="345" r:id="rId76"/>
    <p:sldId id="346" r:id="rId77"/>
    <p:sldId id="347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slide" Target="slides/slide76.xml"/><Relationship Id="rId89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90" Type="http://schemas.openxmlformats.org/officeDocument/2006/relationships/tableStyles" Target="tableStyles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9676D-C58D-46FE-9348-20C1F57DF152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CEFA5-6EDC-4140-BF51-B2E8FD91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3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5-7lxnZeDfR1vKWzfg7y4xcFidO2UDEiCeH1mgZFWoemkeEmiq4lyaMpF42OKxJWoTvAtRUMdFK1fDGG_WmQ14NF32fEBMX-YzgjT-3Aww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  <a:hlinkClick r:id="rId3"/>
              </a:rPr>
              <a:t>反汇编：</a:t>
            </a:r>
            <a:r>
              <a:rPr lang="en-US" altLang="zh-CN" smtClean="0">
                <a:latin typeface="Arial" pitchFamily="34" charset="0"/>
                <a:hlinkClick r:id="rId3"/>
              </a:rPr>
              <a:t>disassembling</a:t>
            </a:r>
            <a:r>
              <a:rPr lang="en-US" altLang="zh-CN" smtClean="0">
                <a:latin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</a:rPr>
            </a:br>
            <a:endParaRPr lang="zh-CN" altLang="en-US" smtClean="0">
              <a:latin typeface="Arial" pitchFamily="34" charset="0"/>
            </a:endParaRPr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D08475D-8CD3-4E61-8B96-201542E755DC}" type="slidenum">
              <a:rPr lang="en-US" altLang="zh-CN" b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/>
              <a:t>6</a:t>
            </a:fld>
            <a:endParaRPr lang="en-US" altLang="zh-CN" b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50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47A46BE-F208-4006-830F-21CCD52EBBAC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480DE34-5867-4F99-9A31-C021938712C0}" type="slidenum">
              <a:rPr lang="en-US" altLang="zh-CN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EFA5-6EDC-4140-BF51-B2E8FD91A55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0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EBF4D-A2D5-4E9A-931D-A1EE037010E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E8C9-F150-4F4C-AD1D-31FDD976E43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808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076FE-CE26-4D2B-87E3-DBA2EB51CFA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289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EE54-47B1-472D-99A5-BD43E03BE83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4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26468-1209-491D-93C2-92A5104F995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5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9C4D7-920D-472E-B229-1D5D02E3967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9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D2D07-EFF8-4695-8A0A-A8B788F92B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42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750FF-CE56-478A-9B92-5FA2EA07E5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7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03960-0EE4-4BE6-AE57-90809B24321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9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 marL="742950" indent="-285750">
              <a:defRPr lang="zh-CN" altLang="en-US" sz="2400" b="1" dirty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>
              <a:def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0998E-A523-43F0-9A4B-2B5226EBEF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9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 marL="742950" indent="-285750">
              <a:defRPr lang="zh-CN" altLang="en-US" sz="2400" b="1" dirty="0">
                <a:solidFill>
                  <a:schemeClr val="tx1"/>
                </a:solidFill>
                <a:latin typeface="+mn-lt"/>
                <a:ea typeface="+mn-ea"/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26240-F02B-4E92-85B1-9BDD9597B9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62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C5416-F129-4C24-A54E-A805F71BB6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8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3938B-A1F1-4A0A-939C-B42624A9EE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F090A-E1B0-45FA-B67D-A6C4231C643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3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88BF6-EFC9-496E-B5CE-B0AED4A376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45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F8A71-7247-4E90-A276-7CF2CC1723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78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DD28-BA79-4934-92BD-8E50E6C4CA9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0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AF8FE-AB8B-431A-BFF4-3FEB1EC755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47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2750B-E75C-4306-B040-A595A5969A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70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srgbClr val="003366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srgbClr val="003366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srgbClr val="003366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</p:grpSp>
      <p:graphicFrame>
        <p:nvGraphicFramePr>
          <p:cNvPr id="13" name="Object 20"/>
          <p:cNvGraphicFramePr>
            <a:graphicFrameLocks noChangeAspect="1"/>
          </p:cNvGraphicFramePr>
          <p:nvPr userDrawn="1"/>
        </p:nvGraphicFramePr>
        <p:xfrm>
          <a:off x="3490913" y="2606675"/>
          <a:ext cx="4394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Image" r:id="rId6" imgW="5765079" imgH="888889" progId="Photoshop.Image.7">
                  <p:embed/>
                </p:oleObj>
              </mc:Choice>
              <mc:Fallback>
                <p:oleObj name="Image" r:id="rId6" imgW="5765079" imgH="8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606675"/>
                        <a:ext cx="4394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Image" r:id="rId10" imgW="7720635" imgH="469841" progId="Photoshop.Image.7">
                  <p:embed/>
                </p:oleObj>
              </mc:Choice>
              <mc:Fallback>
                <p:oleObj name="Image" r:id="rId10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208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4B4E3-8612-426D-9A3E-FB019EDBF6F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98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D1182-F052-4AD7-ABD4-02D1442470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26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13FCD-5735-493E-930C-C2C56A61F09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75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8EE45-8879-48E3-9947-E7C618C580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E8302-EECD-4E1C-BD02-8E012E17B8B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12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D096E-E73F-4D35-942D-5E71C0C517E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80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93E5A-7A11-4992-AD8D-2EB4BA2411D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954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C9366-3D29-490E-B0AF-94F573FECC6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01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E106E-16C2-4877-A50A-EA4DCB65B9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586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3E49F-109A-43EE-991E-83946E78B51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11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33FAA-F41E-4173-AA51-F309A2DB0E4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36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8D412-BC41-4A31-A512-FE04133CE36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506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D50B-9E43-4FBF-B062-D3450D7A622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56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1D2FB-F213-45A0-90D9-3DBAA1FB673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696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3366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pitchFamily="34" charset="0"/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3366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3366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3366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</p:grpSp>
      <p:graphicFrame>
        <p:nvGraphicFramePr>
          <p:cNvPr id="13" name="Object 20"/>
          <p:cNvGraphicFramePr>
            <a:graphicFrameLocks noChangeAspect="1"/>
          </p:cNvGraphicFramePr>
          <p:nvPr userDrawn="1"/>
        </p:nvGraphicFramePr>
        <p:xfrm>
          <a:off x="3490913" y="2606675"/>
          <a:ext cx="4394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Image" r:id="rId6" imgW="5765079" imgH="888889" progId="Photoshop.Image.7">
                  <p:embed/>
                </p:oleObj>
              </mc:Choice>
              <mc:Fallback>
                <p:oleObj name="Image" r:id="rId6" imgW="5765079" imgH="8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606675"/>
                        <a:ext cx="4394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Image" r:id="rId10" imgW="7720635" imgH="469841" progId="Photoshop.Image.7">
                  <p:embed/>
                </p:oleObj>
              </mc:Choice>
              <mc:Fallback>
                <p:oleObj name="Image" r:id="rId10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4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82121-CB29-4D30-B4EC-9AA37EB2F52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67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E586E-A9B9-4AA3-82E7-E190D0ACD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5039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0669A-C67B-4277-A23C-E2ED16CB5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9861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592D2-E6C8-4461-99CB-DA55A1772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4587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B280B-484D-4BDA-B969-ED1447C6A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5551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D939A-9007-420A-AFC3-8FF0236703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8025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A4588-175F-4745-A468-5F9C0C3F3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7772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35B7-9EBE-47D1-B02E-D91249CD17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131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F6307-0AB9-4474-B996-C79E91C4EB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6001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9C3BA-9C7E-418E-962A-6DED808A7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270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662D0-6CCF-42AF-B0FF-FF516D144C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8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225E1-2E03-4242-BB7D-420296E42A1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296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9496D-9D71-443F-9C04-478125216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9724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9D4C-56A6-4469-87FD-9F3A3FB1A1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367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81DE3-E50A-43C9-AF5E-8296B4EC63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812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A5C78-F195-4203-B5D9-EF42E9BFC35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13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848E2-79E8-410B-9D54-CCAD794EC6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957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0E474-4EBC-40E8-8A0C-5FCC3E8AF4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533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6B737-0DD2-4D8C-BC32-04DCC95149E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995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6276-8EE4-4659-950E-3E1BC3E519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415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7D8D6-454F-4A50-AA50-3FE0674510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638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7ED7-A7A6-47C0-903C-C0DB8718B6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63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F335E-86D9-4FDE-9522-F854D4DDD1F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40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CCA2-1F3C-402C-8724-4D460BF524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019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62C5F-B56F-41FF-8C6C-CDDCA6AEDDC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825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EB9AD-0FA9-499D-8A0F-DFAB41FD75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696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8DF0A-4DA5-4753-9F0F-D8B071B114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815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DA38A-CF89-405C-BFF9-DC6FEA8726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52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DC4E7-FE4D-4E4F-820C-DC545AA1844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930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C2E18-ABA7-41BD-961E-A654A3FDD6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162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 marL="742950" indent="-285750">
              <a:defRPr lang="zh-CN" altLang="en-US" sz="2400" b="1" dirty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>
              <a:def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127E5-71AE-4145-B0B9-A53834D0A9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812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 marL="742950" indent="-285750">
              <a:defRPr lang="zh-CN" altLang="en-US" sz="2400" b="1" dirty="0">
                <a:solidFill>
                  <a:schemeClr val="tx1"/>
                </a:solidFill>
                <a:latin typeface="+mn-lt"/>
                <a:ea typeface="+mn-ea"/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9E70-4DDD-4596-9456-BF66F7BE6E0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648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39175-7E2F-4A5F-8882-C55EE90732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CE697-0AE8-45E9-83CF-88B387E7A53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43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8D5C-D600-4418-98D7-54401B269D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129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2B5E-9231-4C6D-80D2-18488E9D8D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873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E2D6-3298-4DA7-8533-85BF4A8745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058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01EF7-585E-4FF6-B268-5FB3D48301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807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16C2A-701F-4158-8B35-8562E117B5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243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1293-8402-4EFE-B51B-C04C79069EE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386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DA38A-CF89-405C-BFF9-DC6FEA8726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936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DC4E7-FE4D-4E4F-820C-DC545AA1844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455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C2E18-ABA7-41BD-961E-A654A3FDD6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8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 marL="742950" indent="-285750">
              <a:defRPr lang="zh-CN" altLang="en-US" sz="2400" b="1" dirty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>
              <a:def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127E5-71AE-4145-B0B9-A53834D0A9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3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67E8D-0595-4FDB-A773-8618D008502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7704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 marL="742950" indent="-285750">
              <a:defRPr lang="zh-CN" altLang="en-US" sz="2400" b="1" dirty="0">
                <a:solidFill>
                  <a:schemeClr val="tx1"/>
                </a:solidFill>
                <a:latin typeface="+mn-lt"/>
                <a:ea typeface="+mn-ea"/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9E70-4DDD-4596-9456-BF66F7BE6E0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9336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39175-7E2F-4A5F-8882-C55EE90732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151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8D5C-D600-4418-98D7-54401B269D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719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2B5E-9231-4C6D-80D2-18488E9D8D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4855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E2D6-3298-4DA7-8533-85BF4A8745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636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01EF7-585E-4FF6-B268-5FB3D48301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6007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16C2A-701F-4158-8B35-8562E117B5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726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1293-8402-4EFE-B51B-C04C79069EE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080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3366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3366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mtClean="0">
                <a:solidFill>
                  <a:srgbClr val="003366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</p:grpSp>
      <p:graphicFrame>
        <p:nvGraphicFramePr>
          <p:cNvPr id="13" name="Object 20"/>
          <p:cNvGraphicFramePr>
            <a:graphicFrameLocks noChangeAspect="1"/>
          </p:cNvGraphicFramePr>
          <p:nvPr userDrawn="1"/>
        </p:nvGraphicFramePr>
        <p:xfrm>
          <a:off x="3490913" y="2606675"/>
          <a:ext cx="4394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Image" r:id="rId6" imgW="5765079" imgH="888889" progId="Photoshop.Image.7">
                  <p:embed/>
                </p:oleObj>
              </mc:Choice>
              <mc:Fallback>
                <p:oleObj name="Image" r:id="rId6" imgW="5765079" imgH="8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606675"/>
                        <a:ext cx="4394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Image" r:id="rId10" imgW="7720635" imgH="469841" progId="Photoshop.Image.7">
                  <p:embed/>
                </p:oleObj>
              </mc:Choice>
              <mc:Fallback>
                <p:oleObj name="Image" r:id="rId10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66950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8E154-A910-4B2E-961E-C4899B473C1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4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408E3-CB52-4895-A062-0B77EBB05C7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87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EE253-688B-49EA-8577-23F958F3717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743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D5F04-072C-4B27-B358-D745D7AE57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744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AB244-73F0-45F1-830B-6270DC3FE02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7582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2BA7-391B-4004-90D2-49F62341239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57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6BDBC-ACA0-45CD-B57B-731BE7396B9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265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E89C3-690A-44F4-A7B6-3C06959722F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504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85D33-E562-42B4-8336-EF2A2D03DEF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675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02198-9B12-4FC7-AA87-4C8AA2D0FCA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2534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56DF-9163-4735-8EFF-19930626944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207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4A649-6B19-417A-AA98-4EBC1EF3C7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5F5C75EE-1966-4A0A-B93D-C2D2DF8DA9B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0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62FF3A-F068-4C29-9268-0F941825F20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20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20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3366"/>
                </a:solidFill>
                <a:latin typeface="Arial" charset="0"/>
              </a:endParaRPr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1639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0382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24028D-E024-4128-8222-6C87F4DEF562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639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3366"/>
                </a:solidFill>
                <a:latin typeface="Arial" charset="0"/>
              </a:endParaRPr>
            </a:p>
          </p:txBody>
        </p:sp>
      </p:grpSp>
      <p:sp>
        <p:nvSpPr>
          <p:cNvPr id="1639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730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3366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3326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pitchFamily="34" charset="0"/>
              </a:endParaRPr>
            </a:p>
          </p:txBody>
        </p:sp>
        <p:sp>
          <p:nvSpPr>
            <p:cNvPr id="13327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pitchFamily="34" charset="0"/>
              </a:endParaRPr>
            </a:p>
          </p:txBody>
        </p:sp>
      </p:grpSp>
      <p:sp>
        <p:nvSpPr>
          <p:cNvPr id="1331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1331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1331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pitchFamily="34" charset="0"/>
            </a:endParaRPr>
          </a:p>
        </p:txBody>
      </p:sp>
      <p:sp>
        <p:nvSpPr>
          <p:cNvPr id="1331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0382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451344-7494-458D-B586-80ABDCF40EF9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3323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pitchFamily="34" charset="0"/>
              </a:endParaRPr>
            </a:p>
          </p:txBody>
        </p:sp>
        <p:sp>
          <p:nvSpPr>
            <p:cNvPr id="13324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pitchFamily="34" charset="0"/>
              </a:endParaRPr>
            </a:p>
          </p:txBody>
        </p:sp>
        <p:sp>
          <p:nvSpPr>
            <p:cNvPr id="13325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pitchFamily="34" charset="0"/>
              </a:endParaRPr>
            </a:p>
          </p:txBody>
        </p:sp>
      </p:grpSp>
      <p:sp>
        <p:nvSpPr>
          <p:cNvPr id="13322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93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C34505-6A6D-47EC-9F68-B66B52378B4C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F17645-F26B-4F6F-B30A-A19D2F66285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4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20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F17645-F26B-4F6F-B30A-A19D2F66285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47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20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charset="0"/>
              </a:endParaRPr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0382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272DC8-4A9B-4DA0-8C3A-F022B72BBFA0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charset="0"/>
              </a:endParaRPr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3366"/>
                </a:solidFill>
                <a:latin typeface="Arial" charset="0"/>
              </a:endParaRPr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70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58.xml"/><Relationship Id="rId3" Type="http://schemas.openxmlformats.org/officeDocument/2006/relationships/slide" Target="slide73.xml"/><Relationship Id="rId7" Type="http://schemas.openxmlformats.org/officeDocument/2006/relationships/slide" Target="slide77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89.xml"/><Relationship Id="rId6" Type="http://schemas.openxmlformats.org/officeDocument/2006/relationships/slide" Target="slide76.xml"/><Relationship Id="rId5" Type="http://schemas.openxmlformats.org/officeDocument/2006/relationships/slide" Target="slide75.xml"/><Relationship Id="rId4" Type="http://schemas.openxmlformats.org/officeDocument/2006/relationships/slide" Target="slide74.xml"/><Relationship Id="rId9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71.xml"/><Relationship Id="rId1" Type="http://schemas.openxmlformats.org/officeDocument/2006/relationships/slideLayout" Target="../slideLayouts/slideLayout8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71.xml"/><Relationship Id="rId1" Type="http://schemas.openxmlformats.org/officeDocument/2006/relationships/slideLayout" Target="../slideLayouts/slideLayout8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71.xml"/><Relationship Id="rId1" Type="http://schemas.openxmlformats.org/officeDocument/2006/relationships/slideLayout" Target="../slideLayouts/slideLayout8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71.xml"/><Relationship Id="rId1" Type="http://schemas.openxmlformats.org/officeDocument/2006/relationships/slideLayout" Target="../slideLayouts/slideLayout8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71.xml"/><Relationship Id="rId1" Type="http://schemas.openxmlformats.org/officeDocument/2006/relationships/slideLayout" Target="../slideLayouts/slideLayout8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8224" y="6278563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7868A94-1A1B-4963-90BA-2A8719CD966D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第７章   指 令 系 统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2847975" y="1543050"/>
            <a:ext cx="2628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hlinkClick r:id="" action="ppaction://noaction"/>
              </a:rPr>
              <a:t>7.1  机器指令 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2847975" y="2478088"/>
            <a:ext cx="5076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hlinkClick r:id="" action="ppaction://noaction"/>
              </a:rPr>
              <a:t>7.2  操作数类型和操作类型 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2847975" y="3414713"/>
            <a:ext cx="2628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hlinkClick r:id="" action="ppaction://noaction"/>
              </a:rPr>
              <a:t>7.3  寻址方式 </a:t>
            </a:r>
            <a:endParaRPr lang="zh-CN" altLang="en-US" sz="3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847975" y="4351338"/>
            <a:ext cx="3444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hlinkClick r:id="" action="ppaction://noaction"/>
              </a:rPr>
              <a:t>7.4  指令格式举例 </a:t>
            </a:r>
            <a:endParaRPr lang="zh-CN" altLang="en-US" sz="3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2847975" y="5287963"/>
            <a:ext cx="2886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hlinkClick r:id="" action="ppaction://noaction"/>
              </a:rPr>
              <a:t>7.5  </a:t>
            </a:r>
            <a:r>
              <a:rPr lang="en-US" altLang="zh-CN" sz="3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hlinkClick r:id="" action="ppaction://noaction"/>
              </a:rPr>
              <a:t>RISC </a:t>
            </a:r>
            <a:r>
              <a:rPr lang="zh-CN" altLang="en-US" sz="3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hlinkClick r:id="" action="ppaction://noaction"/>
              </a:rPr>
              <a:t>技术 </a:t>
            </a:r>
            <a:endParaRPr lang="zh-CN" altLang="en-US" sz="3200" b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95273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240847F-2F71-48D3-9A27-2BF28AE55667}" type="slidenum">
              <a:rPr lang="zh-CN" altLang="en-US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334963" y="115669"/>
            <a:ext cx="7254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2. 地址码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假设地址为主存地址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(1) 四地址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898525" y="4343400"/>
            <a:ext cx="504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(2) 三地址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1539875"/>
            <a:ext cx="3048000" cy="457200"/>
            <a:chOff x="1104" y="1066"/>
            <a:chExt cx="1920" cy="288"/>
          </a:xfrm>
        </p:grpSpPr>
        <p:grpSp>
          <p:nvGrpSpPr>
            <p:cNvPr id="401414" name="Group 6"/>
            <p:cNvGrpSpPr>
              <a:grpSpLocks/>
            </p:cNvGrpSpPr>
            <p:nvPr/>
          </p:nvGrpSpPr>
          <p:grpSpPr bwMode="auto">
            <a:xfrm>
              <a:off x="1104" y="1066"/>
              <a:ext cx="384" cy="288"/>
              <a:chOff x="1104" y="1008"/>
              <a:chExt cx="384" cy="288"/>
            </a:xfrm>
          </p:grpSpPr>
          <p:sp>
            <p:nvSpPr>
              <p:cNvPr id="401415" name="Text Box 7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400" b="1" smtClean="0">
                    <a:solidFill>
                      <a:srgbClr val="000000"/>
                    </a:solidFill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01416" name="Rectangle 8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1417" name="Group 9"/>
            <p:cNvGrpSpPr>
              <a:grpSpLocks/>
            </p:cNvGrpSpPr>
            <p:nvPr/>
          </p:nvGrpSpPr>
          <p:grpSpPr bwMode="auto">
            <a:xfrm>
              <a:off x="1488" y="1066"/>
              <a:ext cx="384" cy="288"/>
              <a:chOff x="1104" y="1008"/>
              <a:chExt cx="384" cy="288"/>
            </a:xfrm>
          </p:grpSpPr>
          <p:sp>
            <p:nvSpPr>
              <p:cNvPr id="401418" name="Text Box 10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400" b="1" smtClean="0">
                    <a:solidFill>
                      <a:srgbClr val="000000"/>
                    </a:solidFill>
                    <a:latin typeface="Times New Roman" pitchFamily="18" charset="0"/>
                  </a:rPr>
                  <a:t> A</a:t>
                </a:r>
                <a:r>
                  <a:rPr lang="en-US" altLang="zh-CN" sz="24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01419" name="Rectangle 11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1420" name="Group 12"/>
            <p:cNvGrpSpPr>
              <a:grpSpLocks/>
            </p:cNvGrpSpPr>
            <p:nvPr/>
          </p:nvGrpSpPr>
          <p:grpSpPr bwMode="auto">
            <a:xfrm>
              <a:off x="1872" y="1066"/>
              <a:ext cx="384" cy="288"/>
              <a:chOff x="1104" y="1008"/>
              <a:chExt cx="384" cy="288"/>
            </a:xfrm>
          </p:grpSpPr>
          <p:sp>
            <p:nvSpPr>
              <p:cNvPr id="401421" name="Text Box 13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400" b="1" smtClean="0">
                    <a:solidFill>
                      <a:srgbClr val="000000"/>
                    </a:solidFill>
                    <a:latin typeface="Times New Roman" pitchFamily="18" charset="0"/>
                  </a:rPr>
                  <a:t> A</a:t>
                </a:r>
                <a:r>
                  <a:rPr lang="en-US" altLang="zh-CN" sz="24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01422" name="Rectangle 14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1423" name="Group 15"/>
            <p:cNvGrpSpPr>
              <a:grpSpLocks/>
            </p:cNvGrpSpPr>
            <p:nvPr/>
          </p:nvGrpSpPr>
          <p:grpSpPr bwMode="auto">
            <a:xfrm>
              <a:off x="2256" y="1066"/>
              <a:ext cx="384" cy="288"/>
              <a:chOff x="1104" y="1008"/>
              <a:chExt cx="384" cy="288"/>
            </a:xfrm>
          </p:grpSpPr>
          <p:sp>
            <p:nvSpPr>
              <p:cNvPr id="401424" name="Text Box 16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400" b="1" smtClean="0">
                    <a:solidFill>
                      <a:srgbClr val="000000"/>
                    </a:solidFill>
                    <a:latin typeface="Times New Roman" pitchFamily="18" charset="0"/>
                  </a:rPr>
                  <a:t> A</a:t>
                </a:r>
                <a:r>
                  <a:rPr lang="en-US" altLang="zh-CN" sz="24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01425" name="Rectangle 17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1426" name="Group 18"/>
            <p:cNvGrpSpPr>
              <a:grpSpLocks/>
            </p:cNvGrpSpPr>
            <p:nvPr/>
          </p:nvGrpSpPr>
          <p:grpSpPr bwMode="auto">
            <a:xfrm>
              <a:off x="2640" y="1066"/>
              <a:ext cx="384" cy="288"/>
              <a:chOff x="1104" y="1008"/>
              <a:chExt cx="384" cy="288"/>
            </a:xfrm>
          </p:grpSpPr>
          <p:sp>
            <p:nvSpPr>
              <p:cNvPr id="401427" name="Text Box 19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400" b="1" smtClean="0">
                    <a:solidFill>
                      <a:srgbClr val="000000"/>
                    </a:solidFill>
                    <a:latin typeface="Times New Roman" pitchFamily="18" charset="0"/>
                  </a:rPr>
                  <a:t> A</a:t>
                </a:r>
                <a:r>
                  <a:rPr lang="en-US" altLang="zh-CN" sz="24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01428" name="Rectangle 20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1911350" y="1143000"/>
            <a:ext cx="266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8       6        6       6       6</a:t>
            </a:r>
          </a:p>
        </p:txBody>
      </p:sp>
      <p:sp>
        <p:nvSpPr>
          <p:cNvPr id="484374" name="Text Box 22"/>
          <p:cNvSpPr txBox="1">
            <a:spLocks noChangeArrowheads="1"/>
          </p:cNvSpPr>
          <p:nvPr/>
        </p:nvSpPr>
        <p:spPr bwMode="auto">
          <a:xfrm>
            <a:off x="1905000" y="2133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第一操作数地址</a:t>
            </a:r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1905000" y="255905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第二操作数地址</a:t>
            </a:r>
          </a:p>
        </p:txBody>
      </p: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1905000" y="2986088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结果的地址</a:t>
            </a: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1905000" y="3413125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下一条指令地址</a:t>
            </a:r>
          </a:p>
        </p:txBody>
      </p:sp>
      <p:sp>
        <p:nvSpPr>
          <p:cNvPr id="484378" name="Text Box 26"/>
          <p:cNvSpPr txBox="1">
            <a:spLocks noChangeArrowheads="1"/>
          </p:cNvSpPr>
          <p:nvPr/>
        </p:nvSpPr>
        <p:spPr bwMode="auto">
          <a:xfrm>
            <a:off x="5430838" y="3001321"/>
            <a:ext cx="27606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若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PC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代替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812925" y="3810000"/>
            <a:ext cx="2741613" cy="457200"/>
            <a:chOff x="1142" y="2378"/>
            <a:chExt cx="1727" cy="288"/>
          </a:xfrm>
        </p:grpSpPr>
        <p:sp>
          <p:nvSpPr>
            <p:cNvPr id="401436" name="Text Box 28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) OP (A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)       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1437" name="Line 29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1911350" y="4800600"/>
            <a:ext cx="291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8            8           8         8   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752600" y="5181600"/>
            <a:ext cx="3048000" cy="457200"/>
            <a:chOff x="1104" y="3456"/>
            <a:chExt cx="1920" cy="288"/>
          </a:xfrm>
        </p:grpSpPr>
        <p:sp>
          <p:nvSpPr>
            <p:cNvPr id="401440" name="Text Box 32"/>
            <p:cNvSpPr txBox="1">
              <a:spLocks noChangeArrowheads="1"/>
            </p:cNvSpPr>
            <p:nvPr/>
          </p:nvSpPr>
          <p:spPr bwMode="auto">
            <a:xfrm>
              <a:off x="1154" y="3456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01441" name="Text Box 33"/>
            <p:cNvSpPr txBox="1">
              <a:spLocks noChangeArrowheads="1"/>
            </p:cNvSpPr>
            <p:nvPr/>
          </p:nvSpPr>
          <p:spPr bwMode="auto">
            <a:xfrm>
              <a:off x="1632" y="345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1442" name="Text Box 34"/>
            <p:cNvSpPr txBox="1">
              <a:spLocks noChangeArrowheads="1"/>
            </p:cNvSpPr>
            <p:nvPr/>
          </p:nvSpPr>
          <p:spPr bwMode="auto">
            <a:xfrm>
              <a:off x="2129" y="345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1443" name="Text Box 35"/>
            <p:cNvSpPr txBox="1">
              <a:spLocks noChangeArrowheads="1"/>
            </p:cNvSpPr>
            <p:nvPr/>
          </p:nvSpPr>
          <p:spPr bwMode="auto">
            <a:xfrm>
              <a:off x="2592" y="345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1444" name="Rectangle 36"/>
            <p:cNvSpPr>
              <a:spLocks noChangeArrowheads="1"/>
            </p:cNvSpPr>
            <p:nvPr/>
          </p:nvSpPr>
          <p:spPr bwMode="auto">
            <a:xfrm>
              <a:off x="110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1445" name="Rectangle 37"/>
            <p:cNvSpPr>
              <a:spLocks noChangeArrowheads="1"/>
            </p:cNvSpPr>
            <p:nvPr/>
          </p:nvSpPr>
          <p:spPr bwMode="auto">
            <a:xfrm>
              <a:off x="158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1446" name="Rectangle 38"/>
            <p:cNvSpPr>
              <a:spLocks noChangeArrowheads="1"/>
            </p:cNvSpPr>
            <p:nvPr/>
          </p:nvSpPr>
          <p:spPr bwMode="auto">
            <a:xfrm>
              <a:off x="206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1447" name="Rectangle 39"/>
            <p:cNvSpPr>
              <a:spLocks noChangeArrowheads="1"/>
            </p:cNvSpPr>
            <p:nvPr/>
          </p:nvSpPr>
          <p:spPr bwMode="auto">
            <a:xfrm>
              <a:off x="254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828800" y="5867400"/>
            <a:ext cx="2741613" cy="457200"/>
            <a:chOff x="1142" y="2378"/>
            <a:chExt cx="1727" cy="288"/>
          </a:xfrm>
        </p:grpSpPr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) OP (A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)       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1450" name="Line 42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4395" name="Text Box 43"/>
          <p:cNvSpPr txBox="1">
            <a:spLocks noChangeArrowheads="1"/>
          </p:cNvSpPr>
          <p:nvPr/>
        </p:nvSpPr>
        <p:spPr bwMode="auto">
          <a:xfrm>
            <a:off x="5221349" y="3658026"/>
            <a:ext cx="3724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4 次访存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</a:rPr>
              <a:t>: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取指令；取两个操作数；存结果</a:t>
            </a:r>
          </a:p>
        </p:txBody>
      </p:sp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5240338" y="5181600"/>
            <a:ext cx="222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4 次访存</a:t>
            </a:r>
          </a:p>
        </p:txBody>
      </p:sp>
      <p:sp>
        <p:nvSpPr>
          <p:cNvPr id="484397" name="Text Box 45"/>
          <p:cNvSpPr txBox="1">
            <a:spLocks noChangeArrowheads="1"/>
          </p:cNvSpPr>
          <p:nvPr/>
        </p:nvSpPr>
        <p:spPr bwMode="auto">
          <a:xfrm>
            <a:off x="5316538" y="2485012"/>
            <a:ext cx="3217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寻址范围 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 dirty="0" smtClean="0">
                <a:solidFill>
                  <a:srgbClr val="0070C0"/>
                </a:solidFill>
                <a:latin typeface="Times New Roman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</a:rPr>
              <a:t> = 64</a:t>
            </a:r>
            <a:endParaRPr lang="zh-CN" altLang="en-US" sz="2800" dirty="0" smtClean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484398" name="Text Box 46"/>
          <p:cNvSpPr txBox="1">
            <a:spLocks noChangeArrowheads="1"/>
          </p:cNvSpPr>
          <p:nvPr/>
        </p:nvSpPr>
        <p:spPr bwMode="auto">
          <a:xfrm>
            <a:off x="5240338" y="5676900"/>
            <a:ext cx="314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寻址范围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2</a:t>
            </a:r>
            <a:r>
              <a:rPr lang="zh-CN" altLang="en-US" sz="2400" b="1" baseline="45000" dirty="0" smtClean="0">
                <a:solidFill>
                  <a:srgbClr val="0070C0"/>
                </a:solidFill>
                <a:latin typeface="Times New Roman" pitchFamily="18" charset="0"/>
              </a:rPr>
              <a:t>8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 = 256</a:t>
            </a:r>
            <a:endParaRPr lang="zh-CN" altLang="en-US" sz="2800" b="1" dirty="0" smtClean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484399" name="Text Box 47"/>
          <p:cNvSpPr txBox="1">
            <a:spLocks noChangeArrowheads="1"/>
          </p:cNvSpPr>
          <p:nvPr/>
        </p:nvSpPr>
        <p:spPr bwMode="auto">
          <a:xfrm>
            <a:off x="5240338" y="6172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若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用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或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代替</a:t>
            </a:r>
            <a:endParaRPr lang="zh-CN" altLang="en-US" sz="2400" b="1" baseline="-25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5240338" y="1539875"/>
            <a:ext cx="3370262" cy="957263"/>
            <a:chOff x="3301" y="970"/>
            <a:chExt cx="2123" cy="603"/>
          </a:xfrm>
        </p:grpSpPr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3301" y="970"/>
              <a:ext cx="212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设指令字长为 32 位</a:t>
              </a:r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3301" y="1308"/>
              <a:ext cx="212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操作码固定为 8 位</a:t>
              </a:r>
            </a:p>
          </p:txBody>
        </p:sp>
      </p:grpSp>
      <p:sp>
        <p:nvSpPr>
          <p:cNvPr id="401460" name="AutoShape 5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7892" y="762000"/>
            <a:ext cx="624760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用一些硬件资源代替指令字中的地址码字段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940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/>
      <p:bldP spid="484356" grpId="0"/>
      <p:bldP spid="484373" grpId="0"/>
      <p:bldP spid="484374" grpId="0"/>
      <p:bldP spid="484375" grpId="0"/>
      <p:bldP spid="484376" grpId="0"/>
      <p:bldP spid="484377" grpId="0"/>
      <p:bldP spid="484378" grpId="0" animBg="1"/>
      <p:bldP spid="484382" grpId="0"/>
      <p:bldP spid="484395" grpId="0"/>
      <p:bldP spid="484396" grpId="0"/>
      <p:bldP spid="484397" grpId="0"/>
      <p:bldP spid="484398" grpId="0"/>
      <p:bldP spid="4843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8E7AF7-7257-4E3A-A0E2-32106EC1AADE}" type="slidenum">
              <a:rPr lang="zh-CN" altLang="en-US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2434" name="Text Box 2"/>
          <p:cNvSpPr txBox="1">
            <a:spLocks noChangeArrowheads="1"/>
          </p:cNvSpPr>
          <p:nvPr/>
        </p:nvSpPr>
        <p:spPr bwMode="auto">
          <a:xfrm>
            <a:off x="533400" y="24765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(3) 二地址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3032125" cy="457200"/>
            <a:chOff x="816" y="864"/>
            <a:chExt cx="1910" cy="288"/>
          </a:xfrm>
        </p:grpSpPr>
        <p:sp>
          <p:nvSpPr>
            <p:cNvPr id="402436" name="Rectangle 4"/>
            <p:cNvSpPr>
              <a:spLocks noChangeArrowheads="1"/>
            </p:cNvSpPr>
            <p:nvPr/>
          </p:nvSpPr>
          <p:spPr bwMode="auto">
            <a:xfrm>
              <a:off x="816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2437" name="Rectangle 5"/>
            <p:cNvSpPr>
              <a:spLocks noChangeArrowheads="1"/>
            </p:cNvSpPr>
            <p:nvPr/>
          </p:nvSpPr>
          <p:spPr bwMode="auto">
            <a:xfrm>
              <a:off x="1453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2438" name="Rectangle 6"/>
            <p:cNvSpPr>
              <a:spLocks noChangeArrowheads="1"/>
            </p:cNvSpPr>
            <p:nvPr/>
          </p:nvSpPr>
          <p:spPr bwMode="auto">
            <a:xfrm>
              <a:off x="2089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2439" name="Text Box 7"/>
            <p:cNvSpPr txBox="1">
              <a:spLocks noChangeArrowheads="1"/>
            </p:cNvSpPr>
            <p:nvPr/>
          </p:nvSpPr>
          <p:spPr bwMode="auto">
            <a:xfrm>
              <a:off x="927" y="864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02440" name="Text Box 8"/>
            <p:cNvSpPr txBox="1">
              <a:spLocks noChangeArrowheads="1"/>
            </p:cNvSpPr>
            <p:nvPr/>
          </p:nvSpPr>
          <p:spPr bwMode="auto">
            <a:xfrm>
              <a:off x="1597" y="864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2441" name="Text Box 9"/>
            <p:cNvSpPr txBox="1">
              <a:spLocks noChangeArrowheads="1"/>
            </p:cNvSpPr>
            <p:nvPr/>
          </p:nvSpPr>
          <p:spPr bwMode="auto">
            <a:xfrm>
              <a:off x="2221" y="864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1604963" y="776288"/>
            <a:ext cx="240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8              12           12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00200" y="1876425"/>
            <a:ext cx="2741613" cy="457200"/>
            <a:chOff x="1142" y="2378"/>
            <a:chExt cx="1727" cy="288"/>
          </a:xfrm>
        </p:grpSpPr>
        <p:sp>
          <p:nvSpPr>
            <p:cNvPr id="402444" name="Text Box 12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) OP (A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)       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2445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00200" y="2457450"/>
            <a:ext cx="2741613" cy="457200"/>
            <a:chOff x="1142" y="2378"/>
            <a:chExt cx="1727" cy="288"/>
          </a:xfrm>
        </p:grpSpPr>
        <p:sp>
          <p:nvSpPr>
            <p:cNvPr id="402447" name="Text Box 15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) OP (A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)       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2448" name="Line 16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5393" name="Text Box 17"/>
          <p:cNvSpPr txBox="1">
            <a:spLocks noChangeArrowheads="1"/>
          </p:cNvSpPr>
          <p:nvPr/>
        </p:nvSpPr>
        <p:spPr bwMode="auto">
          <a:xfrm>
            <a:off x="990600" y="2125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或</a:t>
            </a:r>
          </a:p>
        </p:txBody>
      </p: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5241925" y="1905000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4 次访存</a:t>
            </a:r>
            <a:endParaRPr lang="en-US" altLang="zh-CN" sz="24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85395" name="Text Box 19"/>
          <p:cNvSpPr txBox="1">
            <a:spLocks noChangeArrowheads="1"/>
          </p:cNvSpPr>
          <p:nvPr/>
        </p:nvSpPr>
        <p:spPr bwMode="auto">
          <a:xfrm>
            <a:off x="5241925" y="3048000"/>
            <a:ext cx="35972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ACC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代替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en-US" altLang="zh-CN" sz="2400" b="1" baseline="-25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5396" name="Text Box 20"/>
          <p:cNvSpPr txBox="1">
            <a:spLocks noChangeArrowheads="1"/>
          </p:cNvSpPr>
          <p:nvPr/>
        </p:nvSpPr>
        <p:spPr bwMode="auto">
          <a:xfrm>
            <a:off x="1219200" y="3031990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若结果存于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</a:rPr>
              <a:t>ACC    </a:t>
            </a:r>
            <a:endParaRPr lang="zh-CN" altLang="en-US" sz="24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85397" name="Text Box 21"/>
          <p:cNvSpPr txBox="1">
            <a:spLocks noChangeArrowheads="1"/>
          </p:cNvSpPr>
          <p:nvPr/>
        </p:nvSpPr>
        <p:spPr bwMode="auto">
          <a:xfrm>
            <a:off x="533400" y="3687763"/>
            <a:ext cx="289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(4) 一地址</a:t>
            </a:r>
          </a:p>
        </p:txBody>
      </p:sp>
      <p:sp>
        <p:nvSpPr>
          <p:cNvPr id="485398" name="Text Box 22"/>
          <p:cNvSpPr txBox="1">
            <a:spLocks noChangeArrowheads="1"/>
          </p:cNvSpPr>
          <p:nvPr/>
        </p:nvSpPr>
        <p:spPr bwMode="auto">
          <a:xfrm>
            <a:off x="533400" y="6019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(5) 零地址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295400" y="4786313"/>
            <a:ext cx="3048000" cy="471487"/>
            <a:chOff x="912" y="2833"/>
            <a:chExt cx="1920" cy="297"/>
          </a:xfrm>
        </p:grpSpPr>
        <p:sp>
          <p:nvSpPr>
            <p:cNvPr id="402456" name="Rectangle 24"/>
            <p:cNvSpPr>
              <a:spLocks noChangeArrowheads="1"/>
            </p:cNvSpPr>
            <p:nvPr/>
          </p:nvSpPr>
          <p:spPr bwMode="auto">
            <a:xfrm>
              <a:off x="912" y="2842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2457" name="Rectangle 25"/>
            <p:cNvSpPr>
              <a:spLocks noChangeArrowheads="1"/>
            </p:cNvSpPr>
            <p:nvPr/>
          </p:nvSpPr>
          <p:spPr bwMode="auto">
            <a:xfrm>
              <a:off x="1549" y="2842"/>
              <a:ext cx="1283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2458" name="Text Box 26"/>
            <p:cNvSpPr txBox="1">
              <a:spLocks noChangeArrowheads="1"/>
            </p:cNvSpPr>
            <p:nvPr/>
          </p:nvSpPr>
          <p:spPr bwMode="auto">
            <a:xfrm>
              <a:off x="1023" y="2833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02459" name="Text Box 27"/>
            <p:cNvSpPr txBox="1">
              <a:spLocks noChangeArrowheads="1"/>
            </p:cNvSpPr>
            <p:nvPr/>
          </p:nvSpPr>
          <p:spPr bwMode="auto">
            <a:xfrm>
              <a:off x="1985" y="2833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1757363" y="4327525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8                     24</a:t>
            </a:r>
          </a:p>
        </p:txBody>
      </p:sp>
      <p:sp>
        <p:nvSpPr>
          <p:cNvPr id="485405" name="Text Box 29"/>
          <p:cNvSpPr txBox="1">
            <a:spLocks noChangeArrowheads="1"/>
          </p:cNvSpPr>
          <p:nvPr/>
        </p:nvSpPr>
        <p:spPr bwMode="auto">
          <a:xfrm>
            <a:off x="3032125" y="6132513"/>
            <a:ext cx="47448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无地址码：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</a:rPr>
              <a:t>NOP  HLT  RET IRET</a:t>
            </a:r>
            <a:endParaRPr lang="zh-CN" altLang="en-US" sz="24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71600" y="5438775"/>
            <a:ext cx="3421063" cy="457200"/>
            <a:chOff x="864" y="3426"/>
            <a:chExt cx="2155" cy="288"/>
          </a:xfrm>
        </p:grpSpPr>
        <p:sp>
          <p:nvSpPr>
            <p:cNvPr id="402463" name="Text Box 31"/>
            <p:cNvSpPr txBox="1">
              <a:spLocks noChangeArrowheads="1"/>
            </p:cNvSpPr>
            <p:nvPr/>
          </p:nvSpPr>
          <p:spPr bwMode="auto">
            <a:xfrm>
              <a:off x="864" y="3426"/>
              <a:ext cx="2155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ACC) OP (A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)        ACC</a:t>
              </a:r>
              <a:endPara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2464" name="Line 32"/>
            <p:cNvSpPr>
              <a:spLocks noChangeShapeType="1"/>
            </p:cNvSpPr>
            <p:nvPr/>
          </p:nvSpPr>
          <p:spPr bwMode="auto">
            <a:xfrm>
              <a:off x="2189" y="3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5409" name="Text Box 33"/>
          <p:cNvSpPr txBox="1">
            <a:spLocks noChangeArrowheads="1"/>
          </p:cNvSpPr>
          <p:nvPr/>
        </p:nvSpPr>
        <p:spPr bwMode="auto">
          <a:xfrm>
            <a:off x="5241925" y="4800600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2 次访存</a:t>
            </a:r>
            <a:endParaRPr lang="en-US" altLang="zh-CN" sz="24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85410" name="Text Box 34"/>
          <p:cNvSpPr txBox="1">
            <a:spLocks noChangeArrowheads="1"/>
          </p:cNvSpPr>
          <p:nvPr/>
        </p:nvSpPr>
        <p:spPr bwMode="auto">
          <a:xfrm>
            <a:off x="5241925" y="2514600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寻址范围 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2</a:t>
            </a:r>
            <a:r>
              <a:rPr lang="zh-CN" altLang="en-US" sz="2400" b="1" baseline="45000" dirty="0" smtClean="0">
                <a:solidFill>
                  <a:srgbClr val="7030A0"/>
                </a:solidFill>
                <a:latin typeface="Times New Roman" pitchFamily="18" charset="0"/>
              </a:rPr>
              <a:t>12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 = 4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</a:rPr>
              <a:t>K</a:t>
            </a:r>
            <a:endParaRPr lang="zh-CN" altLang="en-US" sz="24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85411" name="Text Box 35"/>
          <p:cNvSpPr txBox="1">
            <a:spLocks noChangeArrowheads="1"/>
          </p:cNvSpPr>
          <p:nvPr/>
        </p:nvSpPr>
        <p:spPr bwMode="auto">
          <a:xfrm>
            <a:off x="5181600" y="5410200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寻址范围 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2</a:t>
            </a:r>
            <a:r>
              <a:rPr lang="zh-CN" altLang="en-US" sz="2400" b="1" baseline="45000" dirty="0" smtClean="0">
                <a:solidFill>
                  <a:srgbClr val="7030A0"/>
                </a:solidFill>
                <a:latin typeface="Times New Roman" pitchFamily="18" charset="0"/>
              </a:rPr>
              <a:t>24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 = 16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</a:rPr>
              <a:t>M 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85412" name="Text Box 36"/>
          <p:cNvSpPr txBox="1">
            <a:spLocks noChangeArrowheads="1"/>
          </p:cNvSpPr>
          <p:nvPr/>
        </p:nvSpPr>
        <p:spPr bwMode="auto">
          <a:xfrm>
            <a:off x="3810000" y="30384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7030A0"/>
                </a:solidFill>
                <a:latin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485413" name="Rectangle 3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</a:t>
            </a:r>
          </a:p>
        </p:txBody>
      </p:sp>
      <p:sp>
        <p:nvSpPr>
          <p:cNvPr id="402470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3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6" grpId="0"/>
      <p:bldP spid="485393" grpId="0"/>
      <p:bldP spid="485394" grpId="0"/>
      <p:bldP spid="485395" grpId="0" animBg="1"/>
      <p:bldP spid="485396" grpId="0"/>
      <p:bldP spid="485397" grpId="0"/>
      <p:bldP spid="485398" grpId="0"/>
      <p:bldP spid="485404" grpId="0"/>
      <p:bldP spid="485405" grpId="0"/>
      <p:bldP spid="485409" grpId="0"/>
      <p:bldP spid="485410" grpId="0"/>
      <p:bldP spid="485411" grpId="0"/>
      <p:bldP spid="4854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441325" y="152400"/>
            <a:ext cx="7254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. 地址码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假设地址为寄存器地址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64701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四地址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零地址，通用寄存器编号，指令运行速度更快</a:t>
            </a:r>
          </a:p>
        </p:txBody>
      </p:sp>
      <p:sp>
        <p:nvSpPr>
          <p:cNvPr id="484400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</a:t>
            </a:r>
          </a:p>
        </p:txBody>
      </p:sp>
    </p:spTree>
    <p:extLst>
      <p:ext uri="{BB962C8B-B14F-4D97-AF65-F5344CB8AC3E}">
        <p14:creationId xmlns:p14="http://schemas.microsoft.com/office/powerpoint/2010/main" val="20572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AA84657-A83E-4296-9A0B-CB4968B7FFDB}" type="slidenum">
              <a:rPr lang="en-US" altLang="zh-CN" smtClean="0">
                <a:solidFill>
                  <a:srgbClr val="FFFFFF"/>
                </a:solidFill>
                <a:latin typeface="Verdana" pitchFamily="34" charset="0"/>
              </a:rPr>
              <a:pPr eaLnBrk="1" hangingPunct="1"/>
              <a:t>13</a:t>
            </a:fld>
            <a:endParaRPr lang="en-US" altLang="zh-CN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532688" cy="5635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[</a:t>
            </a:r>
            <a:r>
              <a:rPr lang="zh-CN" altLang="en-US" sz="2800" smtClean="0"/>
              <a:t>例</a:t>
            </a:r>
            <a:r>
              <a:rPr lang="en-US" altLang="zh-CN" sz="2800" smtClean="0"/>
              <a:t>1] </a:t>
            </a:r>
            <a:r>
              <a:rPr lang="zh-CN" altLang="en-US" sz="2800" smtClean="0"/>
              <a:t>分析指令格式的特点</a:t>
            </a:r>
            <a:r>
              <a:rPr lang="en-US" altLang="zh-CN" sz="2800" smtClean="0"/>
              <a:t>(</a:t>
            </a:r>
            <a:r>
              <a:rPr lang="zh-CN" altLang="en-US" sz="2800" smtClean="0"/>
              <a:t>设机器字长为</a:t>
            </a:r>
            <a:r>
              <a:rPr lang="en-US" altLang="zh-CN" sz="2800" smtClean="0"/>
              <a:t>16</a:t>
            </a:r>
            <a:r>
              <a:rPr lang="zh-CN" altLang="en-US" sz="2800" smtClean="0"/>
              <a:t>位</a:t>
            </a:r>
            <a:r>
              <a:rPr lang="en-US" altLang="zh-CN" sz="2800" smtClean="0"/>
              <a:t>)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989138"/>
            <a:ext cx="8785225" cy="381635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mtClean="0"/>
              <a:t>单字长二地址指令</a:t>
            </a: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mtClean="0"/>
              <a:t>操作码字段</a:t>
            </a:r>
            <a:r>
              <a:rPr lang="en-US" altLang="zh-CN" smtClean="0"/>
              <a:t>OP</a:t>
            </a:r>
            <a:r>
              <a:rPr lang="zh-CN" altLang="en-US" smtClean="0"/>
              <a:t>长度为</a:t>
            </a:r>
            <a:r>
              <a:rPr lang="en-US" altLang="zh-CN" smtClean="0"/>
              <a:t>7</a:t>
            </a:r>
            <a:r>
              <a:rPr lang="zh-CN" altLang="en-US" smtClean="0"/>
              <a:t>位，可指定</a:t>
            </a:r>
            <a:r>
              <a:rPr lang="en-US" altLang="zh-CN" smtClean="0"/>
              <a:t>128</a:t>
            </a:r>
            <a:r>
              <a:rPr lang="zh-CN" altLang="en-US" smtClean="0"/>
              <a:t>条指令</a:t>
            </a: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mtClean="0"/>
              <a:t>源寄存器和目标寄存器都是通用寄存器（可分别指定</a:t>
            </a:r>
            <a:r>
              <a:rPr lang="en-US" altLang="zh-CN" smtClean="0"/>
              <a:t>16</a:t>
            </a:r>
            <a:r>
              <a:rPr lang="zh-CN" altLang="en-US" smtClean="0"/>
              <a:t>个）。两个操作数均在寄存器中，所以是寄存器－寄存器型指令</a:t>
            </a: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mtClean="0"/>
              <a:t>这种指令结构常用于算术逻辑运算类指令</a:t>
            </a:r>
          </a:p>
        </p:txBody>
      </p:sp>
      <p:graphicFrame>
        <p:nvGraphicFramePr>
          <p:cNvPr id="610308" name="Group 4"/>
          <p:cNvGraphicFramePr>
            <a:graphicFrameLocks noGrp="1"/>
          </p:cNvGraphicFramePr>
          <p:nvPr/>
        </p:nvGraphicFramePr>
        <p:xfrm>
          <a:off x="1187450" y="981075"/>
          <a:ext cx="6985000" cy="914400"/>
        </p:xfrm>
        <a:graphic>
          <a:graphicData uri="http://schemas.openxmlformats.org/drawingml/2006/table">
            <a:tbl>
              <a:tblPr/>
              <a:tblGrid>
                <a:gridCol w="1746250"/>
                <a:gridCol w="1746250"/>
                <a:gridCol w="1746250"/>
                <a:gridCol w="17462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15      9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7       4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3        0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OP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　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--------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源寄存器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目标寄存器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22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0C64169-D5EB-40ED-94EB-89F4FC3ECC70}" type="slidenum">
              <a:rPr lang="zh-CN" altLang="en-US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3458" name="Text Box 2"/>
          <p:cNvSpPr txBox="1">
            <a:spLocks noChangeArrowheads="1"/>
          </p:cNvSpPr>
          <p:nvPr/>
        </p:nvSpPr>
        <p:spPr bwMode="auto">
          <a:xfrm>
            <a:off x="533400" y="34925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二、指令字长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1279525" y="187642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指令字长决定于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4121150" y="11795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操作码的长度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987550" y="4216400"/>
            <a:ext cx="342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指令字长 = 存储字长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914400" y="50038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2. 指令字长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121150" y="1876425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操作数地址的长度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121150" y="25288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操作数地址的个数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914400" y="3429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1. 指令字长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</a:rPr>
              <a:t>固定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1987550" y="579120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按字节的倍数变化</a:t>
            </a:r>
          </a:p>
        </p:txBody>
      </p:sp>
      <p:sp>
        <p:nvSpPr>
          <p:cNvPr id="486411" name="AutoShape 11"/>
          <p:cNvSpPr>
            <a:spLocks/>
          </p:cNvSpPr>
          <p:nvPr/>
        </p:nvSpPr>
        <p:spPr bwMode="auto">
          <a:xfrm>
            <a:off x="3962400" y="1371600"/>
            <a:ext cx="152400" cy="1524000"/>
          </a:xfrm>
          <a:prstGeom prst="leftBrace">
            <a:avLst>
              <a:gd name="adj1" fmla="val 831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</a:t>
            </a:r>
          </a:p>
        </p:txBody>
      </p:sp>
      <p:sp>
        <p:nvSpPr>
          <p:cNvPr id="403469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/>
      <p:bldP spid="486404" grpId="0"/>
      <p:bldP spid="486405" grpId="0"/>
      <p:bldP spid="486406" grpId="0"/>
      <p:bldP spid="486407" grpId="0"/>
      <p:bldP spid="486408" grpId="0"/>
      <p:bldP spid="486409" grpId="0"/>
      <p:bldP spid="486410" grpId="0"/>
      <p:bldP spid="4864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FF9FB4B-6985-4920-8EC0-AE64A6799BB8}" type="slidenum">
              <a:rPr lang="en-US" altLang="zh-CN" sz="10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rPr>
              <a:pPr eaLnBrk="1" hangingPunct="1"/>
              <a:t>15</a:t>
            </a:fld>
            <a:endParaRPr lang="en-US" altLang="zh-CN" sz="1000" smtClean="0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534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tx2"/>
                </a:solidFill>
              </a:rPr>
              <a:t>例：</a:t>
            </a:r>
            <a:r>
              <a:rPr lang="en-US" altLang="zh-CN" smtClean="0"/>
              <a:t>16</a:t>
            </a:r>
            <a:r>
              <a:rPr lang="zh-CN" altLang="en-US" smtClean="0"/>
              <a:t>位字长的可变操作码指令，</a:t>
            </a:r>
            <a:r>
              <a:rPr lang="en-US" altLang="zh-CN" smtClean="0"/>
              <a:t>4</a:t>
            </a:r>
            <a:r>
              <a:rPr lang="zh-CN" altLang="en-US" smtClean="0"/>
              <a:t>位操作码字段的指令有</a:t>
            </a:r>
            <a:r>
              <a:rPr lang="en-US" altLang="zh-CN" smtClean="0"/>
              <a:t>8</a:t>
            </a:r>
            <a:r>
              <a:rPr lang="zh-CN" altLang="en-US" smtClean="0"/>
              <a:t>条。</a:t>
            </a:r>
          </a:p>
          <a:p>
            <a:pPr lvl="1" eaLnBrk="1" hangingPunct="1"/>
            <a:r>
              <a:rPr lang="zh-CN" altLang="en-US" b="1" smtClean="0"/>
              <a:t>如果将操作码字段扩展到</a:t>
            </a:r>
            <a:r>
              <a:rPr lang="en-US" altLang="zh-CN" b="1" smtClean="0"/>
              <a:t>6</a:t>
            </a:r>
            <a:r>
              <a:rPr lang="zh-CN" altLang="en-US" b="1" smtClean="0"/>
              <a:t>位，如何编写指令的操作码</a:t>
            </a:r>
            <a:r>
              <a:rPr lang="en-US" altLang="zh-CN" b="1" smtClean="0"/>
              <a:t>?</a:t>
            </a:r>
            <a:r>
              <a:rPr lang="zh-CN" altLang="en-US" b="1" smtClean="0"/>
              <a:t>最多可以扩展出来多少条指令？</a:t>
            </a:r>
          </a:p>
          <a:p>
            <a:pPr lvl="1" eaLnBrk="1" hangingPunct="1"/>
            <a:r>
              <a:rPr lang="zh-CN" altLang="en-US" b="1" smtClean="0"/>
              <a:t>如果将操作码字段扩展到</a:t>
            </a:r>
            <a:r>
              <a:rPr lang="en-US" altLang="zh-CN" b="1" smtClean="0"/>
              <a:t>6</a:t>
            </a:r>
            <a:r>
              <a:rPr lang="zh-CN" altLang="en-US" b="1" smtClean="0"/>
              <a:t>位，要求扩展出来</a:t>
            </a:r>
            <a:r>
              <a:rPr lang="en-US" altLang="zh-CN" b="1" smtClean="0"/>
              <a:t>10</a:t>
            </a:r>
            <a:r>
              <a:rPr lang="zh-CN" altLang="en-US" b="1" smtClean="0"/>
              <a:t>条指令，又如何编写指令的操作码</a:t>
            </a:r>
            <a:r>
              <a:rPr lang="en-US" altLang="zh-CN" b="1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7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8E166001-7CF2-4B55-92BE-2F71CA281A04}" type="slidenum">
              <a:rPr lang="en-US" altLang="zh-CN" sz="1000" smtClean="0">
                <a:solidFill>
                  <a:srgbClr val="FFFFFF"/>
                </a:solidFill>
                <a:latin typeface="Verdana" pitchFamily="34" charset="0"/>
                <a:ea typeface="宋体" pitchFamily="2" charset="-122"/>
              </a:rPr>
              <a:pPr eaLnBrk="1" hangingPunct="1"/>
              <a:t>16</a:t>
            </a:fld>
            <a:endParaRPr lang="en-US" altLang="zh-CN" sz="1000" smtClean="0">
              <a:solidFill>
                <a:srgbClr val="FFFFFF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90000"/>
              </a:lnSpc>
            </a:pPr>
            <a:r>
              <a:rPr lang="en-US" altLang="zh-CN" smtClean="0"/>
              <a:t>4</a:t>
            </a:r>
            <a:r>
              <a:rPr lang="zh-CN" altLang="en-US" smtClean="0"/>
              <a:t>位操作码字段的指令有</a:t>
            </a:r>
            <a:r>
              <a:rPr lang="en-US" altLang="zh-CN" smtClean="0"/>
              <a:t>8</a:t>
            </a:r>
            <a:r>
              <a:rPr lang="zh-CN" altLang="en-US" smtClean="0"/>
              <a:t>条。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位操作码字段  </a:t>
            </a:r>
            <a:r>
              <a:rPr lang="en-US" altLang="zh-CN" smtClean="0">
                <a:solidFill>
                  <a:srgbClr val="FF0000"/>
                </a:solidFill>
              </a:rPr>
              <a:t>0000* *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</a:rPr>
              <a:t>…</a:t>
            </a:r>
            <a:r>
              <a:rPr lang="en-US" altLang="zh-CN" smtClean="0">
                <a:solidFill>
                  <a:srgbClr val="FF0000"/>
                </a:solidFill>
              </a:rPr>
              <a:t>*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</a:rPr>
              <a:t>——</a:t>
            </a:r>
            <a:r>
              <a:rPr lang="en-US" altLang="zh-CN" smtClean="0">
                <a:solidFill>
                  <a:srgbClr val="FF0000"/>
                </a:solidFill>
              </a:rPr>
              <a:t>0111**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</a:rPr>
              <a:t>…</a:t>
            </a:r>
            <a:r>
              <a:rPr lang="en-US" altLang="zh-CN" smtClean="0">
                <a:solidFill>
                  <a:srgbClr val="FF0000"/>
                </a:solidFill>
              </a:rPr>
              <a:t> *</a:t>
            </a:r>
          </a:p>
          <a:p>
            <a:pPr marL="812800" indent="-812800" eaLnBrk="1" hangingPunct="1">
              <a:lnSpc>
                <a:spcPct val="90000"/>
              </a:lnSpc>
            </a:pPr>
            <a:r>
              <a:rPr lang="en-US" altLang="zh-CN" smtClean="0"/>
              <a:t>6</a:t>
            </a:r>
            <a:r>
              <a:rPr lang="zh-CN" altLang="en-US" smtClean="0"/>
              <a:t>位操作码字段</a:t>
            </a:r>
            <a:r>
              <a:rPr lang="zh-CN" altLang="en-US" smtClean="0">
                <a:solidFill>
                  <a:schemeClr val="folHlink"/>
                </a:solidFill>
              </a:rPr>
              <a:t>  </a:t>
            </a:r>
            <a:r>
              <a:rPr lang="en-US" altLang="zh-CN" smtClean="0">
                <a:solidFill>
                  <a:schemeClr val="hlink"/>
                </a:solidFill>
              </a:rPr>
              <a:t>1000</a:t>
            </a:r>
            <a:r>
              <a:rPr lang="en-US" altLang="zh-CN" smtClean="0">
                <a:solidFill>
                  <a:srgbClr val="FF0000"/>
                </a:solidFill>
              </a:rPr>
              <a:t>00</a:t>
            </a:r>
            <a:r>
              <a:rPr lang="en-US" altLang="zh-CN" smtClean="0">
                <a:solidFill>
                  <a:schemeClr val="folHlink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**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</a:rPr>
              <a:t>…</a:t>
            </a:r>
            <a:r>
              <a:rPr lang="en-US" altLang="zh-CN" smtClean="0">
                <a:solidFill>
                  <a:srgbClr val="FF0000"/>
                </a:solidFill>
              </a:rPr>
              <a:t> *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</a:rPr>
              <a:t>——</a:t>
            </a:r>
            <a:r>
              <a:rPr lang="en-US" altLang="zh-CN" smtClean="0">
                <a:solidFill>
                  <a:srgbClr val="0000FF"/>
                </a:solidFill>
              </a:rPr>
              <a:t>1111</a:t>
            </a:r>
            <a:r>
              <a:rPr lang="en-US" altLang="zh-CN" smtClean="0">
                <a:solidFill>
                  <a:srgbClr val="FF0000"/>
                </a:solidFill>
              </a:rPr>
              <a:t>11 **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</a:rPr>
              <a:t>…</a:t>
            </a:r>
            <a:r>
              <a:rPr lang="en-US" altLang="zh-CN" smtClean="0">
                <a:solidFill>
                  <a:srgbClr val="FF0000"/>
                </a:solidFill>
              </a:rPr>
              <a:t> *</a:t>
            </a:r>
          </a:p>
          <a:p>
            <a:pPr marL="812800" indent="-8128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如果将操作码字段扩展到</a:t>
            </a:r>
            <a:r>
              <a:rPr lang="en-US" altLang="zh-CN" smtClean="0"/>
              <a:t>6</a:t>
            </a:r>
            <a:r>
              <a:rPr lang="zh-CN" altLang="en-US" smtClean="0"/>
              <a:t>位，最多可以扩展出来     </a:t>
            </a:r>
            <a:r>
              <a:rPr lang="en-US" altLang="zh-CN" smtClean="0"/>
              <a:t>8×4</a:t>
            </a:r>
            <a:r>
              <a:rPr lang="zh-CN" altLang="en-US" smtClean="0"/>
              <a:t>＝</a:t>
            </a:r>
            <a:r>
              <a:rPr lang="en-US" altLang="zh-CN" smtClean="0"/>
              <a:t>32</a:t>
            </a:r>
            <a:r>
              <a:rPr lang="zh-CN" altLang="en-US" smtClean="0"/>
              <a:t>条指令</a:t>
            </a:r>
            <a:endParaRPr lang="zh-CN" altLang="en-US" smtClean="0">
              <a:solidFill>
                <a:schemeClr val="folHlink"/>
              </a:solidFill>
            </a:endParaRPr>
          </a:p>
          <a:p>
            <a:pPr marL="812800" indent="-812800" eaLnBrk="1" hangingPunct="1">
              <a:lnSpc>
                <a:spcPct val="90000"/>
              </a:lnSpc>
            </a:pPr>
            <a:r>
              <a:rPr lang="zh-CN" altLang="en-US" smtClean="0"/>
              <a:t>扩展出来</a:t>
            </a:r>
            <a:r>
              <a:rPr lang="en-US" altLang="zh-CN" smtClean="0"/>
              <a:t>10</a:t>
            </a:r>
            <a:r>
              <a:rPr lang="zh-CN" altLang="en-US" smtClean="0"/>
              <a:t>条指令，指令的操作码：</a:t>
            </a:r>
            <a:r>
              <a:rPr lang="en-US" altLang="zh-CN" smtClean="0"/>
              <a:t>100000 </a:t>
            </a:r>
            <a:r>
              <a:rPr lang="en-US" altLang="zh-CN" smtClean="0">
                <a:solidFill>
                  <a:schemeClr val="folHlink"/>
                </a:solidFill>
              </a:rPr>
              <a:t>**</a:t>
            </a:r>
            <a:r>
              <a:rPr lang="en-US" altLang="zh-CN" smtClean="0">
                <a:solidFill>
                  <a:schemeClr val="folHlink"/>
                </a:solidFill>
                <a:latin typeface="Arial" pitchFamily="34" charset="0"/>
              </a:rPr>
              <a:t>…</a:t>
            </a:r>
            <a:r>
              <a:rPr lang="en-US" altLang="zh-CN" smtClean="0">
                <a:solidFill>
                  <a:schemeClr val="folHlink"/>
                </a:solidFill>
              </a:rPr>
              <a:t> *</a:t>
            </a:r>
            <a:r>
              <a:rPr lang="en-US" altLang="zh-CN" smtClean="0">
                <a:latin typeface="Arial" pitchFamily="34" charset="0"/>
              </a:rPr>
              <a:t>——</a:t>
            </a:r>
            <a:r>
              <a:rPr lang="en-US" altLang="zh-CN" smtClean="0"/>
              <a:t>101001 </a:t>
            </a:r>
            <a:r>
              <a:rPr lang="en-US" altLang="zh-CN" smtClean="0">
                <a:solidFill>
                  <a:schemeClr val="folHlink"/>
                </a:solidFill>
              </a:rPr>
              <a:t>**</a:t>
            </a:r>
            <a:r>
              <a:rPr lang="en-US" altLang="zh-CN" smtClean="0">
                <a:solidFill>
                  <a:schemeClr val="folHlink"/>
                </a:solidFill>
                <a:latin typeface="Arial" pitchFamily="34" charset="0"/>
              </a:rPr>
              <a:t>…</a:t>
            </a:r>
            <a:r>
              <a:rPr lang="en-US" altLang="zh-CN" smtClean="0">
                <a:solidFill>
                  <a:schemeClr val="folHlink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33662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199EAF1-7B90-44C2-8F9F-06FFF58E01C8}" type="slidenum">
              <a:rPr lang="zh-CN" altLang="en-US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4482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小结</a:t>
            </a:r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762000" y="1004888"/>
            <a:ext cx="8056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</a:rPr>
              <a:t> 当用一些硬件资源代替指令字中的地址码字段后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762000" y="3316288"/>
            <a:ext cx="5199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</a:rPr>
              <a:t> 当指令的地址字段为寄存器时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050925" y="1582738"/>
            <a:ext cx="582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可扩大指令操作数的寻址范围</a:t>
            </a:r>
          </a:p>
        </p:txBody>
      </p:sp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1050925" y="2160588"/>
            <a:ext cx="2897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1050925" y="2738438"/>
            <a:ext cx="2897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可减少访存次数</a:t>
            </a:r>
          </a:p>
        </p:txBody>
      </p:sp>
      <p:sp>
        <p:nvSpPr>
          <p:cNvPr id="487432" name="Text Box 8"/>
          <p:cNvSpPr txBox="1">
            <a:spLocks noChangeArrowheads="1"/>
          </p:cNvSpPr>
          <p:nvPr/>
        </p:nvSpPr>
        <p:spPr bwMode="auto">
          <a:xfrm>
            <a:off x="1219200" y="3894138"/>
            <a:ext cx="436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三地址    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OP   R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 R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,   R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1219200" y="44719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二地址    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OP   R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,   R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2800" b="1" baseline="-25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7434" name="Text Box 10"/>
          <p:cNvSpPr txBox="1">
            <a:spLocks noChangeArrowheads="1"/>
          </p:cNvSpPr>
          <p:nvPr/>
        </p:nvSpPr>
        <p:spPr bwMode="auto">
          <a:xfrm>
            <a:off x="1219200" y="5049838"/>
            <a:ext cx="319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一地址    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OP   R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endParaRPr lang="en-US" altLang="zh-CN" sz="2800" b="1" baseline="-25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050925" y="6172200"/>
            <a:ext cx="361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指令执行阶段不访存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1050925" y="5638800"/>
            <a:ext cx="2897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487437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</a:t>
            </a:r>
          </a:p>
        </p:txBody>
      </p:sp>
      <p:sp>
        <p:nvSpPr>
          <p:cNvPr id="404494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2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/>
      <p:bldP spid="487428" grpId="0"/>
      <p:bldP spid="487429" grpId="0"/>
      <p:bldP spid="487430" grpId="0"/>
      <p:bldP spid="487431" grpId="0"/>
      <p:bldP spid="487432" grpId="0"/>
      <p:bldP spid="487433" grpId="0"/>
      <p:bldP spid="487434" grpId="0"/>
      <p:bldP spid="487435" grpId="0"/>
      <p:bldP spid="4874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7.2   操作数类型和操作种类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669925" y="1363663"/>
            <a:ext cx="304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一、操作数类型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5725" y="1949450"/>
            <a:ext cx="1255713" cy="2119313"/>
            <a:chOff x="854" y="1228"/>
            <a:chExt cx="791" cy="1335"/>
          </a:xfrm>
        </p:grpSpPr>
        <p:sp>
          <p:nvSpPr>
            <p:cNvPr id="405509" name="Text Box 5"/>
            <p:cNvSpPr txBox="1">
              <a:spLocks noChangeArrowheads="1"/>
            </p:cNvSpPr>
            <p:nvPr/>
          </p:nvSpPr>
          <p:spPr bwMode="auto">
            <a:xfrm>
              <a:off x="854" y="122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dirty="0" smtClean="0">
                  <a:solidFill>
                    <a:srgbClr val="0070C0"/>
                  </a:solidFill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405510" name="Text Box 6"/>
            <p:cNvSpPr txBox="1">
              <a:spLocks noChangeArrowheads="1"/>
            </p:cNvSpPr>
            <p:nvPr/>
          </p:nvSpPr>
          <p:spPr bwMode="auto">
            <a:xfrm>
              <a:off x="854" y="156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</a:rPr>
                <a:t>数字</a:t>
              </a:r>
            </a:p>
          </p:txBody>
        </p:sp>
        <p:sp>
          <p:nvSpPr>
            <p:cNvPr id="405511" name="Text Box 7"/>
            <p:cNvSpPr txBox="1">
              <a:spLocks noChangeArrowheads="1"/>
            </p:cNvSpPr>
            <p:nvPr/>
          </p:nvSpPr>
          <p:spPr bwMode="auto">
            <a:xfrm>
              <a:off x="854" y="190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字符</a:t>
              </a:r>
            </a:p>
          </p:txBody>
        </p:sp>
        <p:sp>
          <p:nvSpPr>
            <p:cNvPr id="405512" name="Text Box 8"/>
            <p:cNvSpPr txBox="1">
              <a:spLocks noChangeArrowheads="1"/>
            </p:cNvSpPr>
            <p:nvPr/>
          </p:nvSpPr>
          <p:spPr bwMode="auto">
            <a:xfrm>
              <a:off x="854" y="2236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逻辑数</a:t>
              </a:r>
            </a:p>
          </p:txBody>
        </p:sp>
      </p:grp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2997200" y="194945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</a:rPr>
              <a:t>无符号整数</a:t>
            </a:r>
          </a:p>
        </p:txBody>
      </p: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2997200" y="2482850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定点数、浮点数、十进制数</a:t>
            </a:r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2997200" y="3016250"/>
            <a:ext cx="1173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2997200" y="354965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逻辑运算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5358" y="4068763"/>
            <a:ext cx="7213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有符号数（补码）、压缩和未压缩</a:t>
            </a:r>
            <a:r>
              <a:rPr lang="en-US" altLang="zh-CN" sz="2800" b="1" dirty="0" smtClean="0"/>
              <a:t>BCD</a:t>
            </a:r>
            <a:r>
              <a:rPr lang="zh-CN" altLang="en-US" sz="2800" b="1" dirty="0" smtClean="0"/>
              <a:t>码，位串、字符串等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01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/>
      <p:bldP spid="488457" grpId="0"/>
      <p:bldP spid="488458" grpId="0"/>
      <p:bldP spid="488459" grpId="0"/>
      <p:bldP spid="4884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975"/>
            <a:ext cx="8229600" cy="1036181"/>
          </a:xfrm>
        </p:spPr>
        <p:txBody>
          <a:bodyPr lIns="63500" tIns="25400" rIns="63500" bIns="25400" anchor="t">
            <a:spAutoFit/>
          </a:bodyPr>
          <a:lstStyle/>
          <a:p>
            <a:pPr algn="l"/>
            <a:r>
              <a:rPr lang="zh-CN" altLang="en-US" sz="3200" dirty="0"/>
              <a:t>7.2   操作数类型和操作</a:t>
            </a:r>
            <a:r>
              <a:rPr lang="zh-CN" altLang="en-US" sz="3200" dirty="0" smtClean="0"/>
              <a:t>种类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772816"/>
            <a:ext cx="8745538" cy="2205732"/>
          </a:xfrm>
        </p:spPr>
        <p:txBody>
          <a:bodyPr lIns="63500" tIns="25400" rIns="63500" bIns="25400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1. 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数据单位基本概念</a:t>
            </a:r>
            <a:endParaRPr lang="en-US" altLang="zh-CN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比特（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ea typeface="黑体" panose="02010609060101010101" pitchFamily="49" charset="-122"/>
              </a:rPr>
              <a:t>：计算机中处理、存储、传输信息的最小单位</a:t>
            </a:r>
          </a:p>
          <a:p>
            <a:pPr marL="203200" indent="-203200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字节(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Byte)，</a:t>
            </a:r>
            <a:r>
              <a:rPr lang="zh-CN" altLang="en-US" dirty="0" smtClean="0">
                <a:ea typeface="黑体" panose="02010609060101010101" pitchFamily="49" charset="-122"/>
              </a:rPr>
              <a:t>也称“位组”：二进制信息的计量单位是</a:t>
            </a:r>
          </a:p>
          <a:p>
            <a:pPr marL="685800" lvl="1" indent="-190500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现代计算机中，存储器</a:t>
            </a:r>
            <a:r>
              <a:rPr lang="zh-CN" altLang="en-US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按字节编址</a:t>
            </a:r>
          </a:p>
          <a:p>
            <a:pPr marL="685800" lvl="1" indent="-190500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字节有</a:t>
            </a:r>
            <a:r>
              <a:rPr lang="en-US" altLang="zh-CN" sz="2400" dirty="0" smtClean="0">
                <a:ea typeface="黑体" panose="02010609060101010101" pitchFamily="49" charset="-122"/>
              </a:rPr>
              <a:t>8</a:t>
            </a:r>
            <a:r>
              <a:rPr lang="zh-CN" altLang="en-US" sz="2400" dirty="0" smtClean="0">
                <a:ea typeface="黑体" panose="02010609060101010101" pitchFamily="49" charset="-122"/>
              </a:rPr>
              <a:t>个比特，是最小可寻址单位 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(addressable </a:t>
            </a:r>
            <a:r>
              <a:rPr lang="en-US" altLang="zh-CN" sz="2400" dirty="0" smtClean="0">
                <a:ea typeface="黑体" panose="02010609060101010101" pitchFamily="49" charset="-122"/>
              </a:rPr>
              <a:t>unit 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)</a:t>
            </a:r>
            <a:r>
              <a:rPr lang="en-US" altLang="zh-CN" sz="2400" dirty="0" smtClean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73088" y="1009204"/>
            <a:ext cx="6015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>
                <a:solidFill>
                  <a:srgbClr val="CC3300"/>
                </a:solidFill>
                <a:ea typeface="黑体" panose="02010609060101010101" pitchFamily="49" charset="-122"/>
                <a:cs typeface="+mj-cs"/>
              </a:rPr>
              <a:t>一、</a:t>
            </a:r>
            <a:r>
              <a:rPr lang="zh-CN" altLang="en-US" sz="3200" b="1" kern="0" dirty="0">
                <a:solidFill>
                  <a:srgbClr val="CC3300"/>
                </a:solidFill>
                <a:ea typeface="宋体" pitchFamily="2" charset="-122"/>
                <a:cs typeface="+mj-cs"/>
              </a:rPr>
              <a:t>数据的宽度和单位</a:t>
            </a:r>
          </a:p>
        </p:txBody>
      </p:sp>
    </p:spTree>
    <p:extLst>
      <p:ext uri="{BB962C8B-B14F-4D97-AF65-F5344CB8AC3E}">
        <p14:creationId xmlns:p14="http://schemas.microsoft.com/office/powerpoint/2010/main" val="233855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"/>
          <p:cNvSpPr>
            <a:spLocks noGrp="1"/>
          </p:cNvSpPr>
          <p:nvPr>
            <p:ph type="ctrTitle" idx="4294967295"/>
          </p:nvPr>
        </p:nvSpPr>
        <p:spPr>
          <a:xfrm>
            <a:off x="762000" y="2971800"/>
            <a:ext cx="7772400" cy="1828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4800" smtClean="0">
                <a:solidFill>
                  <a:srgbClr val="0000FF"/>
                </a:solidFill>
                <a:latin typeface="黑体" pitchFamily="49" charset="-122"/>
              </a:rPr>
              <a:t>第</a:t>
            </a:r>
            <a:r>
              <a:rPr lang="en-US" altLang="zh-CN" sz="4800" smtClean="0">
                <a:solidFill>
                  <a:srgbClr val="0000FF"/>
                </a:solidFill>
                <a:latin typeface="黑体" pitchFamily="49" charset="-122"/>
              </a:rPr>
              <a:t>12</a:t>
            </a:r>
            <a:r>
              <a:rPr lang="zh-CN" altLang="en-US" sz="4800" smtClean="0">
                <a:solidFill>
                  <a:srgbClr val="0000FF"/>
                </a:solidFill>
                <a:latin typeface="黑体" pitchFamily="49" charset="-122"/>
              </a:rPr>
              <a:t>章  数据管理技术前沿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33375" y="1412776"/>
            <a:ext cx="8516938" cy="4986554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82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98525" indent="-2778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kumimoji="1" lang="zh-CN" altLang="en-US" sz="3200" b="1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树立一个长期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十年，二十年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）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奋斗目标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 制定短期的符合</a:t>
            </a:r>
            <a:r>
              <a:rPr kumimoji="1" lang="en-US" altLang="zh-CN" sz="3200" b="1" dirty="0">
                <a:solidFill>
                  <a:srgbClr val="FF0000"/>
                </a:solidFill>
                <a:ea typeface="华文新魏" pitchFamily="2" charset="-122"/>
              </a:rPr>
              <a:t>SMART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的学习、工作计划</a:t>
            </a:r>
          </a:p>
          <a:p>
            <a:pPr lvl="1">
              <a:spcBef>
                <a:spcPts val="200"/>
              </a:spcBef>
              <a:buClr>
                <a:srgbClr val="009900"/>
              </a:buClr>
              <a:buFont typeface="Wingdings" pitchFamily="2" charset="2"/>
              <a:buChar char="Ø"/>
            </a:pPr>
            <a:r>
              <a:rPr kumimoji="1" lang="zh-CN" altLang="en-US" sz="3200" dirty="0">
                <a:solidFill>
                  <a:srgbClr val="0099FF"/>
                </a:solidFill>
                <a:latin typeface="New Century Schoolbook"/>
                <a:ea typeface="华文行楷" pitchFamily="2" charset="-122"/>
              </a:rPr>
              <a:t> </a:t>
            </a:r>
            <a:r>
              <a:rPr kumimoji="1" lang="zh-CN" altLang="en-US" sz="3200" b="1" dirty="0">
                <a:solidFill>
                  <a:srgbClr val="009900"/>
                </a:solidFill>
                <a:ea typeface="华文行楷" pitchFamily="2" charset="-122"/>
              </a:rPr>
              <a:t>必须是具体的 </a:t>
            </a:r>
            <a:r>
              <a:rPr kumimoji="1" lang="zh-CN" altLang="en-US" sz="3200" b="1" dirty="0">
                <a:solidFill>
                  <a:srgbClr val="009900"/>
                </a:solidFill>
                <a:ea typeface="隶书" pitchFamily="49" charset="-122"/>
              </a:rPr>
              <a:t>（</a:t>
            </a:r>
            <a:r>
              <a:rPr kumimoji="1" lang="en-US" altLang="zh-CN" sz="3200" b="1" dirty="0">
                <a:solidFill>
                  <a:srgbClr val="FF0000"/>
                </a:solidFill>
                <a:ea typeface="华文行楷" pitchFamily="2" charset="-122"/>
              </a:rPr>
              <a:t>S</a:t>
            </a:r>
            <a:r>
              <a:rPr kumimoji="1" lang="en-US" altLang="zh-CN" sz="3200" b="1" dirty="0">
                <a:solidFill>
                  <a:srgbClr val="009900"/>
                </a:solidFill>
                <a:ea typeface="华文行楷" pitchFamily="2" charset="-122"/>
              </a:rPr>
              <a:t>pecific</a:t>
            </a:r>
            <a:r>
              <a:rPr kumimoji="1" lang="zh-CN" altLang="en-US" sz="3200" b="1" dirty="0">
                <a:solidFill>
                  <a:srgbClr val="009900"/>
                </a:solidFill>
                <a:ea typeface="隶书" pitchFamily="49" charset="-122"/>
              </a:rPr>
              <a:t>）</a:t>
            </a:r>
            <a:r>
              <a:rPr kumimoji="1" lang="zh-CN" altLang="en-US" sz="3200" b="1" dirty="0">
                <a:solidFill>
                  <a:srgbClr val="009900"/>
                </a:solidFill>
                <a:ea typeface="华文行楷" pitchFamily="2" charset="-122"/>
              </a:rPr>
              <a:t> </a:t>
            </a:r>
          </a:p>
          <a:p>
            <a:pPr lvl="1">
              <a:spcBef>
                <a:spcPts val="200"/>
              </a:spcBef>
              <a:buFont typeface="Wingdings" pitchFamily="2" charset="2"/>
              <a:buChar char="Ø"/>
            </a:pPr>
            <a:r>
              <a:rPr kumimoji="1" lang="zh-CN" altLang="en-US" sz="3200" b="1" dirty="0">
                <a:solidFill>
                  <a:srgbClr val="009900"/>
                </a:solidFill>
                <a:ea typeface="华文行楷" pitchFamily="2" charset="-122"/>
              </a:rPr>
              <a:t> 可度量的 </a:t>
            </a:r>
            <a:r>
              <a:rPr kumimoji="1" lang="zh-CN" altLang="en-US" sz="3200" b="1" dirty="0">
                <a:solidFill>
                  <a:srgbClr val="009900"/>
                </a:solidFill>
                <a:ea typeface="隶书" pitchFamily="49" charset="-122"/>
              </a:rPr>
              <a:t>（</a:t>
            </a:r>
            <a:r>
              <a:rPr kumimoji="1" lang="en-US" altLang="zh-CN" sz="3200" b="1" dirty="0">
                <a:solidFill>
                  <a:srgbClr val="FF0000"/>
                </a:solidFill>
                <a:ea typeface="华文行楷" pitchFamily="2" charset="-122"/>
              </a:rPr>
              <a:t>M</a:t>
            </a:r>
            <a:r>
              <a:rPr kumimoji="1" lang="en-US" altLang="zh-CN" sz="3200" b="1" dirty="0">
                <a:solidFill>
                  <a:srgbClr val="009900"/>
                </a:solidFill>
                <a:ea typeface="华文行楷" pitchFamily="2" charset="-122"/>
              </a:rPr>
              <a:t>easurable</a:t>
            </a:r>
            <a:r>
              <a:rPr kumimoji="1" lang="zh-CN" altLang="en-US" sz="3200" b="1" dirty="0">
                <a:solidFill>
                  <a:srgbClr val="0099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lvl="1">
              <a:spcBef>
                <a:spcPts val="200"/>
              </a:spcBef>
              <a:buFont typeface="Wingdings" pitchFamily="2" charset="2"/>
              <a:buChar char="Ø"/>
            </a:pPr>
            <a:r>
              <a:rPr kumimoji="1" lang="en-US" altLang="zh-CN" sz="3200" b="1" dirty="0">
                <a:solidFill>
                  <a:srgbClr val="009900"/>
                </a:solidFill>
                <a:ea typeface="华文行楷" pitchFamily="2" charset="-122"/>
              </a:rPr>
              <a:t> </a:t>
            </a:r>
            <a:r>
              <a:rPr kumimoji="1" lang="zh-CN" altLang="en-US" sz="3200" b="1" dirty="0">
                <a:solidFill>
                  <a:srgbClr val="009900"/>
                </a:solidFill>
                <a:ea typeface="华文行楷" pitchFamily="2" charset="-122"/>
              </a:rPr>
              <a:t>可以行动的 </a:t>
            </a:r>
            <a:r>
              <a:rPr kumimoji="1" lang="zh-CN" altLang="en-US" sz="3200" b="1" dirty="0">
                <a:solidFill>
                  <a:srgbClr val="009900"/>
                </a:solidFill>
                <a:ea typeface="隶书" pitchFamily="49" charset="-122"/>
              </a:rPr>
              <a:t>（</a:t>
            </a:r>
            <a:r>
              <a:rPr kumimoji="1" lang="en-US" altLang="zh-CN" sz="3200" b="1" dirty="0">
                <a:solidFill>
                  <a:srgbClr val="FF0000"/>
                </a:solidFill>
                <a:ea typeface="华文行楷" pitchFamily="2" charset="-122"/>
              </a:rPr>
              <a:t>A</a:t>
            </a:r>
            <a:r>
              <a:rPr kumimoji="1" lang="en-US" altLang="zh-CN" sz="3200" b="1" dirty="0">
                <a:solidFill>
                  <a:srgbClr val="009900"/>
                </a:solidFill>
                <a:ea typeface="华文行楷" pitchFamily="2" charset="-122"/>
              </a:rPr>
              <a:t>ctionable</a:t>
            </a:r>
            <a:r>
              <a:rPr kumimoji="1" lang="zh-CN" altLang="en-US" sz="3200" b="1" dirty="0">
                <a:solidFill>
                  <a:srgbClr val="009900"/>
                </a:solidFill>
                <a:ea typeface="隶书" pitchFamily="49" charset="-122"/>
              </a:rPr>
              <a:t>）</a:t>
            </a:r>
          </a:p>
          <a:p>
            <a:pPr lvl="1">
              <a:spcBef>
                <a:spcPts val="200"/>
              </a:spcBef>
              <a:buFont typeface="Wingdings" pitchFamily="2" charset="2"/>
              <a:buChar char="Ø"/>
            </a:pPr>
            <a:r>
              <a:rPr kumimoji="1" lang="en-US" altLang="zh-CN" sz="3200" b="1" dirty="0">
                <a:solidFill>
                  <a:srgbClr val="009900"/>
                </a:solidFill>
                <a:ea typeface="华文行楷" pitchFamily="2" charset="-122"/>
              </a:rPr>
              <a:t> </a:t>
            </a:r>
            <a:r>
              <a:rPr kumimoji="1" lang="zh-CN" altLang="en-US" sz="3200" b="1" dirty="0">
                <a:solidFill>
                  <a:srgbClr val="009900"/>
                </a:solidFill>
                <a:ea typeface="华文行楷" pitchFamily="2" charset="-122"/>
              </a:rPr>
              <a:t>合乎情理可以到达的 </a:t>
            </a:r>
            <a:r>
              <a:rPr kumimoji="1" lang="zh-CN" altLang="en-US" sz="3200" b="1" dirty="0">
                <a:solidFill>
                  <a:srgbClr val="009900"/>
                </a:solidFill>
                <a:ea typeface="隶书" pitchFamily="49" charset="-122"/>
              </a:rPr>
              <a:t>（</a:t>
            </a:r>
            <a:r>
              <a:rPr kumimoji="1" lang="en-US" altLang="zh-CN" sz="3200" b="1" dirty="0">
                <a:solidFill>
                  <a:srgbClr val="FF0000"/>
                </a:solidFill>
                <a:ea typeface="华文行楷" pitchFamily="2" charset="-122"/>
              </a:rPr>
              <a:t>R</a:t>
            </a:r>
            <a:r>
              <a:rPr kumimoji="1" lang="en-US" altLang="zh-CN" sz="3200" b="1" dirty="0">
                <a:solidFill>
                  <a:srgbClr val="009900"/>
                </a:solidFill>
                <a:ea typeface="华文行楷" pitchFamily="2" charset="-122"/>
              </a:rPr>
              <a:t>ealistic</a:t>
            </a:r>
            <a:r>
              <a:rPr kumimoji="1" lang="zh-CN" altLang="en-US" sz="3200" b="1" dirty="0">
                <a:solidFill>
                  <a:srgbClr val="009900"/>
                </a:solidFill>
                <a:ea typeface="隶书" pitchFamily="49" charset="-122"/>
              </a:rPr>
              <a:t>）</a:t>
            </a:r>
          </a:p>
          <a:p>
            <a:pPr lvl="1">
              <a:spcBef>
                <a:spcPts val="200"/>
              </a:spcBef>
              <a:buFont typeface="Wingdings" pitchFamily="2" charset="2"/>
              <a:buChar char="Ø"/>
            </a:pPr>
            <a:r>
              <a:rPr kumimoji="1" lang="en-US" altLang="zh-CN" sz="3200" b="1" dirty="0">
                <a:solidFill>
                  <a:srgbClr val="009900"/>
                </a:solidFill>
                <a:ea typeface="华文行楷" pitchFamily="2" charset="-122"/>
              </a:rPr>
              <a:t> </a:t>
            </a:r>
            <a:r>
              <a:rPr kumimoji="1" lang="zh-CN" altLang="en-US" sz="3200" b="1" dirty="0">
                <a:solidFill>
                  <a:srgbClr val="009900"/>
                </a:solidFill>
                <a:ea typeface="华文行楷" pitchFamily="2" charset="-122"/>
              </a:rPr>
              <a:t>要能在一定时间内完成的 </a:t>
            </a:r>
            <a:r>
              <a:rPr kumimoji="1" lang="zh-CN" altLang="en-US" sz="3200" b="1" dirty="0">
                <a:solidFill>
                  <a:srgbClr val="009900"/>
                </a:solidFill>
                <a:ea typeface="隶书" pitchFamily="49" charset="-122"/>
              </a:rPr>
              <a:t>（</a:t>
            </a:r>
            <a:r>
              <a:rPr kumimoji="1" lang="en-US" altLang="zh-CN" sz="3200" b="1" dirty="0">
                <a:solidFill>
                  <a:srgbClr val="FF0000"/>
                </a:solidFill>
                <a:ea typeface="华文行楷" pitchFamily="2" charset="-122"/>
              </a:rPr>
              <a:t>T</a:t>
            </a:r>
            <a:r>
              <a:rPr kumimoji="1" lang="en-US" altLang="zh-CN" sz="3200" b="1" dirty="0">
                <a:solidFill>
                  <a:srgbClr val="009900"/>
                </a:solidFill>
                <a:ea typeface="华文行楷" pitchFamily="2" charset="-122"/>
              </a:rPr>
              <a:t>ime-Bound</a:t>
            </a:r>
            <a:r>
              <a:rPr kumimoji="1" lang="zh-CN" altLang="en-US" sz="3200" b="1" dirty="0">
                <a:solidFill>
                  <a:srgbClr val="009900"/>
                </a:solidFill>
                <a:ea typeface="隶书" pitchFamily="49" charset="-122"/>
              </a:rPr>
              <a:t>）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 经常回顾进度，并进行适当修正</a:t>
            </a:r>
          </a:p>
        </p:txBody>
      </p:sp>
      <p:sp>
        <p:nvSpPr>
          <p:cNvPr id="2" name="矩形 1"/>
          <p:cNvSpPr/>
          <p:nvPr/>
        </p:nvSpPr>
        <p:spPr>
          <a:xfrm>
            <a:off x="900429" y="499288"/>
            <a:ext cx="5240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zh-CN" altLang="en-US" sz="4000" b="1" dirty="0">
                <a:solidFill>
                  <a:srgbClr val="FF0000"/>
                </a:solidFill>
                <a:ea typeface="黑体" pitchFamily="49" charset="-122"/>
              </a:rPr>
              <a:t>志存高远</a:t>
            </a:r>
            <a:r>
              <a:rPr kumimoji="1" lang="zh-CN" altLang="en-US" sz="4000" b="1" dirty="0">
                <a:solidFill>
                  <a:srgbClr val="000000"/>
                </a:solidFill>
                <a:ea typeface="黑体" pitchFamily="49" charset="-122"/>
              </a:rPr>
              <a:t>      </a:t>
            </a:r>
            <a:r>
              <a:rPr kumimoji="1" lang="zh-CN" altLang="en-US" sz="4000" b="1" dirty="0">
                <a:solidFill>
                  <a:srgbClr val="FF6600"/>
                </a:solidFill>
                <a:ea typeface="黑体" pitchFamily="49" charset="-122"/>
              </a:rPr>
              <a:t>脚踏实地</a:t>
            </a:r>
            <a:endParaRPr kumimoji="1" lang="en-US" altLang="zh-CN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09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16632"/>
            <a:ext cx="8229600" cy="543739"/>
          </a:xfrm>
        </p:spPr>
        <p:txBody>
          <a:bodyPr lIns="63500" tIns="25400" rIns="63500" bIns="25400" anchor="t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</a:rPr>
              <a:t>7.2   操作数类型和操作</a:t>
            </a:r>
            <a:r>
              <a:rPr lang="zh-CN" altLang="en-US" sz="3200" dirty="0" smtClean="0">
                <a:solidFill>
                  <a:schemeClr val="tx1"/>
                </a:solidFill>
              </a:rPr>
              <a:t>种类</a:t>
            </a:r>
            <a:endParaRPr lang="zh-CN" altLang="en-US" sz="32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19" y="1396585"/>
            <a:ext cx="8745538" cy="5378139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ts val="0"/>
              </a:spcBef>
              <a:defRPr/>
            </a:pPr>
            <a:r>
              <a:rPr lang="zh-CN" altLang="en-US" sz="2500" dirty="0" smtClean="0">
                <a:solidFill>
                  <a:srgbClr val="FF0000"/>
                </a:solidFill>
                <a:ea typeface="黑体" panose="02010609060101010101" pitchFamily="49" charset="-122"/>
              </a:rPr>
              <a:t>“字”</a:t>
            </a:r>
            <a:r>
              <a:rPr lang="zh-CN" altLang="en-US" sz="2500" dirty="0" smtClean="0">
                <a:ea typeface="黑体" panose="02010609060101010101" pitchFamily="49" charset="-122"/>
              </a:rPr>
              <a:t>和 “字长”</a:t>
            </a:r>
          </a:p>
          <a:p>
            <a:pPr marL="685800" lvl="1" indent="-190500">
              <a:spcBef>
                <a:spcPts val="0"/>
              </a:spcBef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“字长”指数据通路的宽度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等于</a:t>
            </a:r>
            <a:r>
              <a:rPr lang="en-US" altLang="zh-CN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内部总线的宽度、运算器的位数、通用寄存器的宽度等，目前有</a:t>
            </a:r>
            <a:r>
              <a:rPr lang="en-US" altLang="zh-CN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64</a:t>
            </a:r>
            <a:r>
              <a:rPr lang="zh-CN" altLang="en-US" sz="2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等字长类型</a:t>
            </a:r>
            <a:endParaRPr lang="zh-CN" altLang="en-US" sz="2400" dirty="0" smtClean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marL="685800" lvl="1" indent="-190500">
              <a:spcBef>
                <a:spcPts val="0"/>
              </a:spcBef>
              <a:defRPr/>
            </a:pPr>
            <a:r>
              <a:rPr lang="en-US" altLang="zh-CN" sz="2400" dirty="0" smtClean="0">
                <a:ea typeface="黑体" panose="02010609060101010101" pitchFamily="49" charset="-122"/>
              </a:rPr>
              <a:t>“</a:t>
            </a:r>
            <a:r>
              <a:rPr lang="zh-CN" altLang="en-US" sz="2400" dirty="0" smtClean="0">
                <a:ea typeface="黑体" panose="02010609060101010101" pitchFamily="49" charset="-122"/>
              </a:rPr>
              <a:t>字”表示被处理信息的单位，用来度量数据类型的宽度</a:t>
            </a:r>
          </a:p>
          <a:p>
            <a:pPr marL="1085850" lvl="2" indent="-190500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系统结构设计</a:t>
            </a:r>
            <a:r>
              <a:rPr lang="zh-CN" altLang="en-US" dirty="0" smtClean="0">
                <a:ea typeface="黑体" panose="02010609060101010101" pitchFamily="49" charset="-122"/>
              </a:rPr>
              <a:t>必须考虑一台机器将提供哪些数据类型，每种数据类型提供哪几种宽度的数，要给出一个基本的“字”的宽度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1085850" lvl="2" indent="-190500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ea typeface="黑体" panose="02010609060101010101" pitchFamily="49" charset="-122"/>
              </a:rPr>
              <a:t>示例： </a:t>
            </a:r>
            <a:r>
              <a:rPr lang="zh-CN" altLang="en-US" dirty="0">
                <a:ea typeface="黑体" panose="02010609060101010101" pitchFamily="49" charset="-122"/>
              </a:rPr>
              <a:t>奔腾</a:t>
            </a:r>
            <a:r>
              <a:rPr lang="zh-CN" altLang="en-US" dirty="0" smtClean="0">
                <a:ea typeface="黑体" panose="02010609060101010101" pitchFamily="49" charset="-122"/>
              </a:rPr>
              <a:t>处理器中把一个字定义为</a:t>
            </a:r>
            <a:r>
              <a:rPr lang="en-US" altLang="zh-CN" dirty="0" smtClean="0">
                <a:ea typeface="黑体" panose="02010609060101010101" pitchFamily="49" charset="-122"/>
              </a:rPr>
              <a:t>16 </a:t>
            </a:r>
            <a:r>
              <a:rPr lang="zh-CN" altLang="en-US" dirty="0" smtClean="0">
                <a:ea typeface="黑体" panose="02010609060101010101" pitchFamily="49" charset="-122"/>
              </a:rPr>
              <a:t>位，将</a:t>
            </a:r>
            <a:r>
              <a:rPr lang="en-US" altLang="zh-CN" dirty="0" smtClean="0">
                <a:ea typeface="黑体" panose="02010609060101010101" pitchFamily="49" charset="-122"/>
              </a:rPr>
              <a:t>16</a:t>
            </a:r>
            <a:r>
              <a:rPr lang="zh-CN" altLang="en-US" dirty="0" smtClean="0">
                <a:ea typeface="黑体" panose="02010609060101010101" pitchFamily="49" charset="-122"/>
              </a:rPr>
              <a:t>位宽数据称为字（</a:t>
            </a:r>
            <a:r>
              <a:rPr lang="en-US" altLang="zh-CN" dirty="0" smtClean="0">
                <a:ea typeface="黑体" panose="02010609060101010101" pitchFamily="49" charset="-122"/>
              </a:rPr>
              <a:t>WORD</a:t>
            </a:r>
            <a:r>
              <a:rPr lang="zh-CN" altLang="en-US" dirty="0" smtClean="0">
                <a:ea typeface="黑体" panose="02010609060101010101" pitchFamily="49" charset="-122"/>
              </a:rPr>
              <a:t>），</a:t>
            </a:r>
            <a:r>
              <a:rPr lang="en-US" altLang="zh-CN" dirty="0" smtClean="0">
                <a:ea typeface="黑体" panose="02010609060101010101" pitchFamily="49" charset="-122"/>
              </a:rPr>
              <a:t>32</a:t>
            </a:r>
            <a:r>
              <a:rPr lang="zh-CN" altLang="en-US" dirty="0" smtClean="0">
                <a:ea typeface="黑体" panose="02010609060101010101" pitchFamily="49" charset="-122"/>
              </a:rPr>
              <a:t>位宽数据称为双字</a:t>
            </a:r>
            <a:r>
              <a:rPr lang="en-US" altLang="zh-CN" dirty="0" smtClean="0">
                <a:ea typeface="黑体" panose="02010609060101010101" pitchFamily="49" charset="-122"/>
              </a:rPr>
              <a:t>(DWORD)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64</a:t>
            </a:r>
            <a:r>
              <a:rPr lang="zh-CN" altLang="en-US" dirty="0" smtClean="0">
                <a:ea typeface="黑体" panose="02010609060101010101" pitchFamily="49" charset="-122"/>
              </a:rPr>
              <a:t>位宽数据为四字（</a:t>
            </a:r>
            <a:r>
              <a:rPr lang="en-US" altLang="zh-CN" dirty="0" smtClean="0">
                <a:ea typeface="黑体" panose="02010609060101010101" pitchFamily="49" charset="-122"/>
              </a:rPr>
              <a:t>QWORD</a:t>
            </a:r>
            <a:r>
              <a:rPr lang="zh-CN" altLang="en-US" dirty="0" smtClean="0">
                <a:ea typeface="黑体" panose="02010609060101010101" pitchFamily="49" charset="-122"/>
              </a:rPr>
              <a:t>）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1085850" lvl="2" indent="-190500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 smtClean="0">
                <a:ea typeface="黑体" panose="02010609060101010101" pitchFamily="49" charset="-122"/>
              </a:rPr>
              <a:t>PowerPC</a:t>
            </a:r>
            <a:r>
              <a:rPr lang="zh-CN" altLang="en-US" dirty="0" smtClean="0">
                <a:ea typeface="黑体" panose="02010609060101010101" pitchFamily="49" charset="-122"/>
              </a:rPr>
              <a:t>处理器 </a:t>
            </a:r>
            <a:r>
              <a:rPr lang="zh-CN" altLang="en-US" dirty="0">
                <a:ea typeface="黑体" panose="02010609060101010101" pitchFamily="49" charset="-122"/>
              </a:rPr>
              <a:t>半字</a:t>
            </a:r>
            <a:r>
              <a:rPr lang="en-US" altLang="zh-CN" dirty="0" smtClean="0">
                <a:ea typeface="黑体" panose="02010609060101010101" pitchFamily="49" charset="-122"/>
              </a:rPr>
              <a:t>16 </a:t>
            </a:r>
            <a:r>
              <a:rPr lang="zh-CN" altLang="en-US" dirty="0" smtClean="0">
                <a:ea typeface="黑体" panose="02010609060101010101" pitchFamily="49" charset="-122"/>
              </a:rPr>
              <a:t>位；</a:t>
            </a:r>
            <a:r>
              <a:rPr lang="en-US" altLang="zh-CN" dirty="0" smtClean="0">
                <a:ea typeface="黑体" panose="02010609060101010101" pitchFamily="49" charset="-122"/>
              </a:rPr>
              <a:t>32</a:t>
            </a:r>
            <a:r>
              <a:rPr lang="zh-CN" altLang="en-US" dirty="0" smtClean="0">
                <a:ea typeface="黑体" panose="02010609060101010101" pitchFamily="49" charset="-122"/>
              </a:rPr>
              <a:t>位字</a:t>
            </a:r>
            <a:r>
              <a:rPr lang="en-US" altLang="zh-CN" dirty="0" smtClean="0">
                <a:ea typeface="黑体" panose="02010609060101010101" pitchFamily="49" charset="-122"/>
              </a:rPr>
              <a:t>(WORD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64</a:t>
            </a:r>
            <a:r>
              <a:rPr lang="zh-CN" altLang="en-US" dirty="0" smtClean="0">
                <a:ea typeface="黑体" panose="02010609060101010101" pitchFamily="49" charset="-122"/>
              </a:rPr>
              <a:t>位双字（</a:t>
            </a:r>
            <a:r>
              <a:rPr lang="en-US" altLang="zh-CN" dirty="0" smtClean="0">
                <a:ea typeface="黑体" panose="02010609060101010101" pitchFamily="49" charset="-122"/>
              </a:rPr>
              <a:t>DWORD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83671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一、</a:t>
            </a:r>
            <a:r>
              <a:rPr lang="zh-CN" altLang="en-US" sz="3200" b="1" dirty="0">
                <a:ea typeface="宋体" pitchFamily="2" charset="-122"/>
              </a:rPr>
              <a:t>数据的宽度和单位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77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975"/>
            <a:ext cx="8229600" cy="482600"/>
          </a:xfrm>
        </p:spPr>
        <p:txBody>
          <a:bodyPr lIns="63500" tIns="25400" rIns="63500" bIns="25400" anchor="t"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2.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数据量的度量单位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08025"/>
            <a:ext cx="8526462" cy="4997450"/>
          </a:xfrm>
        </p:spPr>
        <p:txBody>
          <a:bodyPr lIns="63500" tIns="25400" rIns="63500" bIns="25400">
            <a:spAutoFit/>
          </a:bodyPr>
          <a:lstStyle/>
          <a:p>
            <a:pPr marL="203200" indent="-203200"/>
            <a:r>
              <a:rPr lang="zh-CN" altLang="en-US" sz="2000" b="0" dirty="0" smtClean="0">
                <a:solidFill>
                  <a:srgbClr val="FF0000"/>
                </a:solidFill>
                <a:ea typeface="黑体" pitchFamily="49" charset="-122"/>
              </a:rPr>
              <a:t>存储二进制信息</a:t>
            </a:r>
            <a:r>
              <a:rPr lang="zh-CN" altLang="en-US" sz="2000" dirty="0" smtClean="0">
                <a:ea typeface="黑体" pitchFamily="49" charset="-122"/>
              </a:rPr>
              <a:t>时的度量单位要比字节或字大得多，需要有容量单位，存储容量使用的单位有：</a:t>
            </a:r>
          </a:p>
          <a:p>
            <a:pPr marL="685800" lvl="1" indent="-190500"/>
            <a:r>
              <a:rPr lang="zh-CN" altLang="en-US" dirty="0" smtClean="0">
                <a:ea typeface="黑体" pitchFamily="49" charset="-122"/>
              </a:rPr>
              <a:t>   “千字节”(</a:t>
            </a:r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</a:rPr>
              <a:t>K</a:t>
            </a:r>
            <a:r>
              <a:rPr lang="en-US" altLang="zh-CN" dirty="0" smtClean="0">
                <a:ea typeface="黑体" pitchFamily="49" charset="-122"/>
              </a:rPr>
              <a:t>B)，1KB=2</a:t>
            </a:r>
            <a:r>
              <a:rPr lang="en-US" altLang="zh-CN" baseline="30000" dirty="0" smtClean="0">
                <a:ea typeface="黑体" pitchFamily="49" charset="-122"/>
              </a:rPr>
              <a:t>10</a:t>
            </a:r>
            <a:r>
              <a:rPr lang="zh-CN" altLang="en-US" dirty="0" smtClean="0">
                <a:ea typeface="黑体" pitchFamily="49" charset="-122"/>
              </a:rPr>
              <a:t>字节=1024</a:t>
            </a:r>
            <a:r>
              <a:rPr lang="en-US" altLang="zh-CN" dirty="0" smtClean="0">
                <a:ea typeface="黑体" pitchFamily="49" charset="-122"/>
              </a:rPr>
              <a:t>B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兆字节”(</a:t>
            </a:r>
            <a:r>
              <a:rPr lang="en-US" altLang="zh-CN" dirty="0" smtClean="0">
                <a:ea typeface="黑体" pitchFamily="49" charset="-122"/>
              </a:rPr>
              <a:t>MB)，1MB=2</a:t>
            </a:r>
            <a:r>
              <a:rPr lang="en-US" altLang="zh-CN" baseline="30000" dirty="0" smtClean="0">
                <a:ea typeface="黑体" pitchFamily="49" charset="-122"/>
              </a:rPr>
              <a:t>20</a:t>
            </a:r>
            <a:r>
              <a:rPr lang="zh-CN" altLang="en-US" dirty="0" smtClean="0">
                <a:ea typeface="黑体" pitchFamily="49" charset="-122"/>
              </a:rPr>
              <a:t>字节=1024</a:t>
            </a:r>
            <a:r>
              <a:rPr lang="en-US" altLang="zh-CN" dirty="0" smtClean="0">
                <a:ea typeface="黑体" pitchFamily="49" charset="-122"/>
              </a:rPr>
              <a:t>KB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吉字节”(</a:t>
            </a:r>
            <a:r>
              <a:rPr lang="en-US" altLang="zh-CN" dirty="0" smtClean="0">
                <a:ea typeface="黑体" pitchFamily="49" charset="-122"/>
              </a:rPr>
              <a:t>GB)，1GB=2</a:t>
            </a:r>
            <a:r>
              <a:rPr lang="en-US" altLang="zh-CN" baseline="30000" dirty="0" smtClean="0">
                <a:ea typeface="黑体" pitchFamily="49" charset="-122"/>
              </a:rPr>
              <a:t>30</a:t>
            </a:r>
            <a:r>
              <a:rPr lang="zh-CN" altLang="en-US" dirty="0" smtClean="0">
                <a:ea typeface="黑体" pitchFamily="49" charset="-122"/>
              </a:rPr>
              <a:t>字节=1024</a:t>
            </a:r>
            <a:r>
              <a:rPr lang="en-US" altLang="zh-CN" dirty="0" smtClean="0">
                <a:ea typeface="黑体" pitchFamily="49" charset="-122"/>
              </a:rPr>
              <a:t>MB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太字节”(</a:t>
            </a:r>
            <a:r>
              <a:rPr lang="en-US" altLang="zh-CN" dirty="0" smtClean="0">
                <a:ea typeface="黑体" pitchFamily="49" charset="-122"/>
              </a:rPr>
              <a:t>TB)，1TB=2</a:t>
            </a:r>
            <a:r>
              <a:rPr lang="en-US" altLang="zh-CN" baseline="30000" dirty="0" smtClean="0">
                <a:ea typeface="黑体" pitchFamily="49" charset="-122"/>
              </a:rPr>
              <a:t>40</a:t>
            </a:r>
            <a:r>
              <a:rPr lang="zh-CN" altLang="en-US" dirty="0" smtClean="0">
                <a:ea typeface="黑体" pitchFamily="49" charset="-122"/>
              </a:rPr>
              <a:t>字节=1024</a:t>
            </a:r>
            <a:r>
              <a:rPr lang="en-US" altLang="zh-CN" dirty="0" smtClean="0">
                <a:ea typeface="黑体" pitchFamily="49" charset="-122"/>
              </a:rPr>
              <a:t>GB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“</a:t>
            </a:r>
            <a:r>
              <a:rPr lang="zh-CN" altLang="en-US" dirty="0" smtClean="0">
                <a:ea typeface="黑体" pitchFamily="49" charset="-122"/>
              </a:rPr>
              <a:t>拍字节”(</a:t>
            </a:r>
            <a:r>
              <a:rPr lang="en-US" altLang="zh-CN" dirty="0" smtClean="0">
                <a:ea typeface="黑体" pitchFamily="49" charset="-122"/>
              </a:rPr>
              <a:t>PB)，</a:t>
            </a:r>
            <a:r>
              <a:rPr lang="zh-CN" altLang="en-US" dirty="0" smtClean="0">
                <a:ea typeface="黑体" pitchFamily="49" charset="-122"/>
              </a:rPr>
              <a:t>（艾字节）</a:t>
            </a:r>
            <a:r>
              <a:rPr lang="en-US" altLang="zh-CN" dirty="0" smtClean="0">
                <a:ea typeface="黑体" pitchFamily="49" charset="-122"/>
              </a:rPr>
              <a:t>EB</a:t>
            </a:r>
            <a:r>
              <a:rPr lang="zh-CN" altLang="en-US" dirty="0" smtClean="0">
                <a:ea typeface="黑体" pitchFamily="49" charset="-122"/>
              </a:rPr>
              <a:t>，（泽字节）</a:t>
            </a:r>
            <a:r>
              <a:rPr lang="en-US" altLang="zh-CN" dirty="0" smtClean="0">
                <a:ea typeface="黑体" pitchFamily="49" charset="-122"/>
              </a:rPr>
              <a:t>ZB</a:t>
            </a:r>
            <a:r>
              <a:rPr lang="zh-CN" altLang="en-US" dirty="0" smtClean="0">
                <a:ea typeface="黑体" pitchFamily="49" charset="-122"/>
              </a:rPr>
              <a:t>，（尧字节）</a:t>
            </a:r>
            <a:r>
              <a:rPr lang="en-US" altLang="zh-CN" dirty="0" smtClean="0">
                <a:ea typeface="黑体" pitchFamily="49" charset="-122"/>
              </a:rPr>
              <a:t>YB</a:t>
            </a:r>
            <a:r>
              <a:rPr lang="zh-CN" altLang="en-US" dirty="0" smtClean="0">
                <a:ea typeface="黑体" pitchFamily="49" charset="-122"/>
              </a:rPr>
              <a:t>，</a:t>
            </a:r>
            <a:endParaRPr lang="en-US" altLang="zh-CN" dirty="0" smtClean="0">
              <a:ea typeface="黑体" pitchFamily="49" charset="-122"/>
            </a:endParaRPr>
          </a:p>
          <a:p>
            <a:pPr marL="203200" indent="-203200"/>
            <a:r>
              <a:rPr lang="en-US" altLang="zh-CN" sz="2000" dirty="0" smtClean="0">
                <a:ea typeface="黑体" pitchFamily="49" charset="-122"/>
              </a:rPr>
              <a:t>  </a:t>
            </a:r>
            <a:r>
              <a:rPr lang="zh-CN" altLang="en-US" sz="2000" dirty="0" smtClean="0">
                <a:ea typeface="黑体" pitchFamily="49" charset="-122"/>
              </a:rPr>
              <a:t>通信中的带宽使用的单位有：</a:t>
            </a:r>
          </a:p>
          <a:p>
            <a:pPr marL="685800" lvl="1" indent="-190500"/>
            <a:r>
              <a:rPr lang="zh-CN" altLang="en-US" dirty="0" smtClean="0">
                <a:ea typeface="黑体" pitchFamily="49" charset="-122"/>
              </a:rPr>
              <a:t>    “千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比特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秒”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</a:rPr>
              <a:t>k</a:t>
            </a:r>
            <a:r>
              <a:rPr lang="en-US" altLang="zh-CN" dirty="0" smtClean="0">
                <a:ea typeface="黑体" pitchFamily="49" charset="-122"/>
              </a:rPr>
              <a:t>b/s)，1kbps=10</a:t>
            </a:r>
            <a:r>
              <a:rPr lang="en-US" altLang="zh-CN" baseline="30000" dirty="0" smtClean="0">
                <a:ea typeface="黑体" pitchFamily="49" charset="-122"/>
              </a:rPr>
              <a:t>3 </a:t>
            </a:r>
            <a:r>
              <a:rPr lang="en-US" altLang="zh-CN" dirty="0" smtClean="0">
                <a:ea typeface="黑体" pitchFamily="49" charset="-122"/>
              </a:rPr>
              <a:t>b/s</a:t>
            </a:r>
            <a:r>
              <a:rPr lang="zh-CN" altLang="en-US" dirty="0" smtClean="0">
                <a:ea typeface="黑体" pitchFamily="49" charset="-122"/>
              </a:rPr>
              <a:t>=1000 </a:t>
            </a:r>
            <a:r>
              <a:rPr lang="en-US" altLang="zh-CN" dirty="0" smtClean="0">
                <a:ea typeface="黑体" pitchFamily="49" charset="-122"/>
              </a:rPr>
              <a:t>bps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兆比特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秒”(</a:t>
            </a:r>
            <a:r>
              <a:rPr lang="en-US" altLang="zh-CN" dirty="0" smtClean="0">
                <a:ea typeface="黑体" pitchFamily="49" charset="-122"/>
              </a:rPr>
              <a:t>Mb/s)，1Mbps=10</a:t>
            </a:r>
            <a:r>
              <a:rPr lang="en-US" altLang="zh-CN" baseline="30000" dirty="0" smtClean="0">
                <a:ea typeface="黑体" pitchFamily="49" charset="-122"/>
              </a:rPr>
              <a:t>6 </a:t>
            </a:r>
            <a:r>
              <a:rPr lang="en-US" altLang="zh-CN" dirty="0" smtClean="0">
                <a:ea typeface="黑体" pitchFamily="49" charset="-122"/>
              </a:rPr>
              <a:t>b/s</a:t>
            </a:r>
            <a:r>
              <a:rPr lang="en-US" altLang="zh-CN" baseline="30000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=1000 </a:t>
            </a:r>
            <a:r>
              <a:rPr lang="en-US" altLang="zh-CN" dirty="0" smtClean="0">
                <a:ea typeface="黑体" pitchFamily="49" charset="-122"/>
              </a:rPr>
              <a:t>kbps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千兆比特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秒”(</a:t>
            </a:r>
            <a:r>
              <a:rPr lang="en-US" altLang="zh-CN" dirty="0" smtClean="0">
                <a:ea typeface="黑体" pitchFamily="49" charset="-122"/>
              </a:rPr>
              <a:t>Gb/s)，1Gbps=10</a:t>
            </a:r>
            <a:r>
              <a:rPr lang="en-US" altLang="zh-CN" baseline="30000" dirty="0" smtClean="0">
                <a:ea typeface="黑体" pitchFamily="49" charset="-122"/>
              </a:rPr>
              <a:t>9 </a:t>
            </a:r>
            <a:r>
              <a:rPr lang="en-US" altLang="zh-CN" dirty="0" smtClean="0">
                <a:ea typeface="黑体" pitchFamily="49" charset="-122"/>
              </a:rPr>
              <a:t>b/s</a:t>
            </a:r>
            <a:r>
              <a:rPr lang="zh-CN" altLang="en-US" dirty="0" smtClean="0">
                <a:ea typeface="黑体" pitchFamily="49" charset="-122"/>
              </a:rPr>
              <a:t> =1000 </a:t>
            </a:r>
            <a:r>
              <a:rPr lang="en-US" altLang="zh-CN" dirty="0" smtClean="0">
                <a:ea typeface="黑体" pitchFamily="49" charset="-122"/>
              </a:rPr>
              <a:t>Mbps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兆兆比特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秒”(</a:t>
            </a:r>
            <a:r>
              <a:rPr lang="en-US" altLang="zh-CN" dirty="0" smtClean="0">
                <a:ea typeface="黑体" pitchFamily="49" charset="-122"/>
              </a:rPr>
              <a:t>Tb/s)，1Tbps=10</a:t>
            </a:r>
            <a:r>
              <a:rPr lang="en-US" altLang="zh-CN" baseline="30000" dirty="0" smtClean="0">
                <a:ea typeface="黑体" pitchFamily="49" charset="-122"/>
              </a:rPr>
              <a:t>12 </a:t>
            </a:r>
            <a:r>
              <a:rPr lang="en-US" altLang="zh-CN" dirty="0" smtClean="0">
                <a:ea typeface="黑体" pitchFamily="49" charset="-122"/>
              </a:rPr>
              <a:t>b/s</a:t>
            </a:r>
            <a:r>
              <a:rPr lang="zh-CN" altLang="en-US" dirty="0" smtClean="0">
                <a:ea typeface="黑体" pitchFamily="49" charset="-122"/>
              </a:rPr>
              <a:t> =1000 </a:t>
            </a:r>
            <a:r>
              <a:rPr lang="en-US" altLang="zh-CN" dirty="0" err="1" smtClean="0">
                <a:ea typeface="黑体" pitchFamily="49" charset="-122"/>
              </a:rPr>
              <a:t>Gbps</a:t>
            </a:r>
            <a:endParaRPr lang="zh-CN" altLang="en-US" dirty="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4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3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975"/>
            <a:ext cx="8229600" cy="482183"/>
          </a:xfrm>
        </p:spPr>
        <p:txBody>
          <a:bodyPr lIns="63500" tIns="25400" rIns="63500" bIns="25400" anchor="t"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3.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程序中数据类型的宽度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------(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单位：字节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73163"/>
            <a:ext cx="3671888" cy="5213350"/>
          </a:xfrm>
        </p:spPr>
        <p:txBody>
          <a:bodyPr lIns="63500" tIns="25400" rIns="63500" bIns="25400">
            <a:spAutoFit/>
          </a:bodyPr>
          <a:lstStyle/>
          <a:p>
            <a:pPr marL="203200" indent="-203200"/>
            <a:r>
              <a:rPr lang="zh-CN" altLang="en-US" sz="2200" dirty="0" smtClean="0">
                <a:ea typeface="黑体" pitchFamily="49" charset="-122"/>
              </a:rPr>
              <a:t>高级语言支持多种类型、多种长度的数据，</a:t>
            </a:r>
            <a:r>
              <a:rPr lang="en-US" altLang="zh-CN" sz="2200" dirty="0" smtClean="0">
                <a:ea typeface="黑体" pitchFamily="49" charset="-122"/>
              </a:rPr>
              <a:t>C</a:t>
            </a:r>
            <a:r>
              <a:rPr lang="zh-CN" altLang="en-US" sz="2200" dirty="0" smtClean="0">
                <a:ea typeface="黑体" pitchFamily="49" charset="-122"/>
              </a:rPr>
              <a:t>语言数据类型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char</a:t>
            </a:r>
            <a:r>
              <a:rPr lang="zh-CN" altLang="en-US" dirty="0" smtClean="0">
                <a:ea typeface="黑体" pitchFamily="49" charset="-122"/>
              </a:rPr>
              <a:t>：</a:t>
            </a:r>
            <a:r>
              <a:rPr lang="en-US" altLang="zh-CN" dirty="0" smtClean="0">
                <a:ea typeface="黑体" pitchFamily="49" charset="-122"/>
              </a:rPr>
              <a:t>1</a:t>
            </a:r>
            <a:r>
              <a:rPr lang="zh-CN" altLang="en-US" dirty="0" smtClean="0">
                <a:ea typeface="黑体" pitchFamily="49" charset="-122"/>
              </a:rPr>
              <a:t>个字节，表示一个字符（非数值数据），或</a:t>
            </a:r>
            <a:r>
              <a:rPr lang="en-US" altLang="zh-CN" dirty="0" smtClean="0">
                <a:ea typeface="黑体" pitchFamily="49" charset="-122"/>
              </a:rPr>
              <a:t>8</a:t>
            </a:r>
            <a:r>
              <a:rPr lang="zh-CN" altLang="en-US" dirty="0" smtClean="0">
                <a:ea typeface="黑体" pitchFamily="49" charset="-122"/>
              </a:rPr>
              <a:t>位整数（数值数据）</a:t>
            </a:r>
            <a:endParaRPr lang="en-US" altLang="zh-CN" dirty="0" smtClean="0">
              <a:ea typeface="黑体" pitchFamily="49" charset="-122"/>
            </a:endParaRP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short: 16</a:t>
            </a:r>
            <a:r>
              <a:rPr lang="zh-CN" altLang="en-US" dirty="0" smtClean="0">
                <a:ea typeface="黑体" pitchFamily="49" charset="-122"/>
              </a:rPr>
              <a:t>位</a:t>
            </a:r>
            <a:endParaRPr lang="en-US" altLang="zh-CN" dirty="0" smtClean="0">
              <a:ea typeface="黑体" pitchFamily="49" charset="-122"/>
            </a:endParaRPr>
          </a:p>
          <a:p>
            <a:pPr marL="685800" lvl="1" indent="-190500"/>
            <a:r>
              <a:rPr lang="en-US" altLang="zh-CN" dirty="0" err="1" smtClean="0">
                <a:ea typeface="黑体" pitchFamily="49" charset="-122"/>
              </a:rPr>
              <a:t>int</a:t>
            </a:r>
            <a:r>
              <a:rPr lang="en-US" altLang="zh-CN" dirty="0" smtClean="0">
                <a:ea typeface="黑体" pitchFamily="49" charset="-122"/>
              </a:rPr>
              <a:t> : 32</a:t>
            </a:r>
            <a:r>
              <a:rPr lang="zh-CN" altLang="en-US" dirty="0" smtClean="0">
                <a:ea typeface="黑体" pitchFamily="49" charset="-122"/>
              </a:rPr>
              <a:t>位</a:t>
            </a:r>
            <a:endParaRPr lang="en-US" altLang="zh-CN" dirty="0" smtClean="0">
              <a:ea typeface="黑体" pitchFamily="49" charset="-122"/>
            </a:endParaRP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long </a:t>
            </a:r>
            <a:r>
              <a:rPr lang="en-US" altLang="zh-CN" dirty="0" err="1" smtClean="0">
                <a:ea typeface="黑体" pitchFamily="49" charset="-122"/>
              </a:rPr>
              <a:t>long</a:t>
            </a:r>
            <a:r>
              <a:rPr lang="en-US" altLang="zh-CN" dirty="0" smtClean="0">
                <a:ea typeface="黑体" pitchFamily="49" charset="-122"/>
              </a:rPr>
              <a:t>: 32</a:t>
            </a:r>
            <a:r>
              <a:rPr lang="zh-CN" altLang="en-US" dirty="0" smtClean="0">
                <a:ea typeface="黑体" pitchFamily="49" charset="-122"/>
              </a:rPr>
              <a:t>位</a:t>
            </a:r>
          </a:p>
          <a:p>
            <a:pPr marL="203200" indent="-203200"/>
            <a:r>
              <a:rPr lang="en-US" altLang="zh-CN" sz="2200" dirty="0" smtClean="0">
                <a:ea typeface="黑体" pitchFamily="49" charset="-122"/>
              </a:rPr>
              <a:t>C</a:t>
            </a:r>
            <a:r>
              <a:rPr lang="zh-CN" altLang="en-US" sz="2200" dirty="0" smtClean="0">
                <a:ea typeface="黑体" pitchFamily="49" charset="-122"/>
              </a:rPr>
              <a:t>语言的数据类型可映射到具体机器的字节、</a:t>
            </a:r>
            <a:r>
              <a:rPr lang="en-US" altLang="zh-CN" sz="2200" dirty="0" smtClean="0">
                <a:ea typeface="黑体" pitchFamily="49" charset="-122"/>
              </a:rPr>
              <a:t>WORD</a:t>
            </a:r>
            <a:r>
              <a:rPr lang="zh-CN" altLang="en-US" sz="2200" dirty="0" smtClean="0">
                <a:ea typeface="黑体" pitchFamily="49" charset="-122"/>
              </a:rPr>
              <a:t>、</a:t>
            </a:r>
            <a:r>
              <a:rPr lang="en-US" altLang="zh-CN" sz="2200" dirty="0" smtClean="0">
                <a:ea typeface="黑体" pitchFamily="49" charset="-122"/>
              </a:rPr>
              <a:t>DWORD</a:t>
            </a:r>
            <a:r>
              <a:rPr lang="zh-CN" altLang="en-US" sz="2200" dirty="0" smtClean="0">
                <a:ea typeface="黑体" pitchFamily="49" charset="-122"/>
              </a:rPr>
              <a:t>、</a:t>
            </a:r>
            <a:r>
              <a:rPr lang="en-US" altLang="zh-CN" sz="2200" dirty="0" smtClean="0">
                <a:ea typeface="黑体" pitchFamily="49" charset="-122"/>
              </a:rPr>
              <a:t>QWORD</a:t>
            </a:r>
            <a:r>
              <a:rPr lang="zh-CN" altLang="en-US" sz="2200" dirty="0" smtClean="0">
                <a:ea typeface="黑体" pitchFamily="49" charset="-122"/>
              </a:rPr>
              <a:t>相对应</a:t>
            </a:r>
            <a:endParaRPr lang="en-US" altLang="zh-CN" sz="2200" dirty="0" smtClean="0">
              <a:ea typeface="黑体" pitchFamily="49" charset="-122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296988" y="2409825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8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24055" name="Group 119"/>
          <p:cNvGraphicFramePr>
            <a:graphicFrameLocks noGrp="1"/>
          </p:cNvGraphicFramePr>
          <p:nvPr/>
        </p:nvGraphicFramePr>
        <p:xfrm>
          <a:off x="3671888" y="1573213"/>
          <a:ext cx="5329237" cy="3781425"/>
        </p:xfrm>
        <a:graphic>
          <a:graphicData uri="http://schemas.openxmlformats.org/drawingml/2006/table">
            <a:tbl>
              <a:tblPr/>
              <a:tblGrid>
                <a:gridCol w="1843892"/>
                <a:gridCol w="1554745"/>
                <a:gridCol w="1930600"/>
              </a:tblGrid>
              <a:tr h="1006718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声明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典型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机器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Compaq Alpha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位机器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551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char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short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long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long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48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char*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608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float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double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4026" name="Rectangle 90"/>
          <p:cNvSpPr>
            <a:spLocks noChangeArrowheads="1"/>
          </p:cNvSpPr>
          <p:nvPr/>
        </p:nvSpPr>
        <p:spPr bwMode="auto">
          <a:xfrm>
            <a:off x="4167188" y="989013"/>
            <a:ext cx="4508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0066"/>
                </a:solidFill>
                <a:ea typeface="黑体" pitchFamily="49" charset="-122"/>
              </a:rPr>
              <a:t>C</a:t>
            </a:r>
            <a:r>
              <a:rPr lang="zh-CN" altLang="en-US" b="1" dirty="0" smtClean="0">
                <a:solidFill>
                  <a:srgbClr val="FF0066"/>
                </a:solidFill>
                <a:ea typeface="黑体" pitchFamily="49" charset="-122"/>
              </a:rPr>
              <a:t>语言中数值数据类型的宽度 </a:t>
            </a:r>
            <a:r>
              <a:rPr lang="en-US" altLang="zh-CN" b="1" dirty="0" smtClean="0">
                <a:solidFill>
                  <a:srgbClr val="FF0066"/>
                </a:solidFill>
                <a:ea typeface="黑体" pitchFamily="49" charset="-122"/>
              </a:rPr>
              <a:t>(</a:t>
            </a:r>
            <a:r>
              <a:rPr lang="zh-CN" altLang="en-US" b="1" dirty="0" smtClean="0">
                <a:solidFill>
                  <a:srgbClr val="FF0066"/>
                </a:solidFill>
                <a:ea typeface="黑体" pitchFamily="49" charset="-122"/>
              </a:rPr>
              <a:t>单位：字节</a:t>
            </a:r>
            <a:r>
              <a:rPr lang="en-US" altLang="zh-CN" b="1" dirty="0" smtClean="0">
                <a:solidFill>
                  <a:srgbClr val="FF0066"/>
                </a:solidFill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03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8638" y="116632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7.2   操作数类型和操作种类</a:t>
            </a:r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333951" y="1098172"/>
            <a:ext cx="589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二、数据在存储器中的存放方式</a:t>
            </a:r>
          </a:p>
        </p:txBody>
      </p:sp>
      <p:sp>
        <p:nvSpPr>
          <p:cNvPr id="405546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745" y="1700808"/>
            <a:ext cx="81252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多字节的数据在存储器中存放，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要满足边界对准。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对准边界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32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位字长的计算机中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，存储器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32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位，半字地址是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的倍数，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字地址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倍数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，双字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地址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的倍数。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158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 noChangeArrowheads="1"/>
          </p:cNvSpPr>
          <p:nvPr>
            <p:ph type="title"/>
          </p:nvPr>
        </p:nvSpPr>
        <p:spPr>
          <a:xfrm>
            <a:off x="349250" y="3810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</a:rPr>
              <a:t>二</a:t>
            </a: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</a:rPr>
              <a:t>.  </a:t>
            </a: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</a:rPr>
              <a:t>数据的存储和排列顺序</a:t>
            </a:r>
            <a:endParaRPr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04451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29600" cy="27717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/>
              <a:t>计算机内部大多数机器数长度为多个比特、多字节，是一个</a:t>
            </a:r>
            <a:r>
              <a:rPr lang="en-US" altLang="zh-CN" dirty="0"/>
              <a:t>0/1</a:t>
            </a:r>
            <a:r>
              <a:rPr lang="zh-CN" altLang="en-US" dirty="0"/>
              <a:t>序列，该序列存在一个排列和存储顺序问题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涉及的数据类型有带符号整数、无符号整数、浮点数等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排列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顺序：</a:t>
            </a:r>
            <a:r>
              <a:rPr lang="zh-CN" altLang="en-US" dirty="0"/>
              <a:t>通常按高位至低位，按从左到右顺序书写，按字节分组，如在</a:t>
            </a:r>
            <a:r>
              <a:rPr lang="en-US" altLang="zh-CN" dirty="0"/>
              <a:t>32</a:t>
            </a:r>
            <a:r>
              <a:rPr lang="zh-CN" altLang="en-US" dirty="0"/>
              <a:t>位机上的</a:t>
            </a: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=5</a:t>
            </a:r>
            <a:r>
              <a:rPr lang="zh-CN" altLang="en-US" dirty="0"/>
              <a:t>，表示如下：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000 0000 0000 0000 0000 0000 0000 010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12644" name="矩形 1"/>
          <p:cNvSpPr>
            <a:spLocks noChangeArrowheads="1"/>
          </p:cNvSpPr>
          <p:nvPr/>
        </p:nvSpPr>
        <p:spPr bwMode="auto">
          <a:xfrm>
            <a:off x="701675" y="5375275"/>
            <a:ext cx="679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</a:rPr>
              <a:t>0000 0000 </a:t>
            </a:r>
            <a:r>
              <a:rPr lang="en-US" altLang="zh-CN" sz="2400" dirty="0" smtClean="0">
                <a:solidFill>
                  <a:srgbClr val="000000"/>
                </a:solidFill>
              </a:rPr>
              <a:t>0000 0000 0000 0000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0000 0101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66738" y="4329113"/>
            <a:ext cx="269875" cy="225425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cxnSpLocks/>
          </p:cNvCxnSpPr>
          <p:nvPr/>
        </p:nvCxnSpPr>
        <p:spPr>
          <a:xfrm>
            <a:off x="6291263" y="4216400"/>
            <a:ext cx="485775" cy="338138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47" name="文本框 7"/>
          <p:cNvSpPr txBox="1">
            <a:spLocks noChangeArrowheads="1"/>
          </p:cNvSpPr>
          <p:nvPr/>
        </p:nvSpPr>
        <p:spPr bwMode="auto">
          <a:xfrm>
            <a:off x="11113" y="3722688"/>
            <a:ext cx="3057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MSb</a:t>
            </a:r>
            <a:r>
              <a:rPr lang="zh-CN" altLang="en-US" b="1" smtClean="0">
                <a:solidFill>
                  <a:srgbClr val="000000"/>
                </a:solidFill>
              </a:rPr>
              <a:t>：</a:t>
            </a:r>
            <a:r>
              <a:rPr lang="en-US" altLang="zh-CN" b="1" smtClean="0">
                <a:solidFill>
                  <a:srgbClr val="000000"/>
                </a:solidFill>
              </a:rPr>
              <a:t>Most Significant Bit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最高有效位</a:t>
            </a:r>
          </a:p>
        </p:txBody>
      </p:sp>
      <p:sp>
        <p:nvSpPr>
          <p:cNvPr id="112648" name="文本框 10"/>
          <p:cNvSpPr txBox="1">
            <a:spLocks noChangeArrowheads="1"/>
          </p:cNvSpPr>
          <p:nvPr/>
        </p:nvSpPr>
        <p:spPr bwMode="auto">
          <a:xfrm>
            <a:off x="5697538" y="3694113"/>
            <a:ext cx="2878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FF0000"/>
                </a:solidFill>
              </a:rPr>
              <a:t>LSb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smtClean="0">
                <a:solidFill>
                  <a:srgbClr val="000000"/>
                </a:solidFill>
              </a:rPr>
              <a:t>Least Significant Bit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最低有效位</a:t>
            </a:r>
          </a:p>
        </p:txBody>
      </p:sp>
      <p:sp>
        <p:nvSpPr>
          <p:cNvPr id="112649" name="文本框 11"/>
          <p:cNvSpPr txBox="1">
            <a:spLocks noChangeArrowheads="1"/>
          </p:cNvSpPr>
          <p:nvPr/>
        </p:nvSpPr>
        <p:spPr bwMode="auto">
          <a:xfrm>
            <a:off x="5697538" y="5980906"/>
            <a:ext cx="328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LSB</a:t>
            </a:r>
            <a:r>
              <a:rPr lang="zh-CN" altLang="en-US" b="1" smtClean="0">
                <a:solidFill>
                  <a:srgbClr val="000000"/>
                </a:solidFill>
              </a:rPr>
              <a:t>：</a:t>
            </a:r>
            <a:r>
              <a:rPr lang="en-US" altLang="zh-CN" b="1" smtClean="0">
                <a:solidFill>
                  <a:srgbClr val="000000"/>
                </a:solidFill>
              </a:rPr>
              <a:t>Least Significant Byte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最低有效字节</a:t>
            </a:r>
          </a:p>
        </p:txBody>
      </p:sp>
      <p:sp>
        <p:nvSpPr>
          <p:cNvPr id="112650" name="文本框 12"/>
          <p:cNvSpPr txBox="1">
            <a:spLocks noChangeArrowheads="1"/>
          </p:cNvSpPr>
          <p:nvPr/>
        </p:nvSpPr>
        <p:spPr bwMode="auto">
          <a:xfrm>
            <a:off x="641350" y="5942012"/>
            <a:ext cx="327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0000"/>
                </a:solidFill>
              </a:rPr>
              <a:t>MSB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</a:rPr>
              <a:t>Most Significant Byte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</a:rPr>
              <a:t>最高有效字节</a:t>
            </a:r>
          </a:p>
        </p:txBody>
      </p:sp>
      <p:cxnSp>
        <p:nvCxnSpPr>
          <p:cNvPr id="14" name="直接箭头连接符 13"/>
          <p:cNvCxnSpPr>
            <a:cxnSpLocks/>
          </p:cNvCxnSpPr>
          <p:nvPr/>
        </p:nvCxnSpPr>
        <p:spPr>
          <a:xfrm flipV="1">
            <a:off x="1438275" y="5749926"/>
            <a:ext cx="0" cy="192086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 flipV="1">
            <a:off x="6159367" y="5711031"/>
            <a:ext cx="0" cy="382265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2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41B304F-F751-4096-86E1-872167DFC50D}" type="slidenum">
              <a:rPr lang="zh-CN" altLang="en-US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存储器中的数据存放（存储字长为</a:t>
            </a:r>
            <a:r>
              <a:rPr lang="zh-CN" altLang="en-US" sz="1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32</a:t>
            </a:r>
            <a:r>
              <a:rPr lang="zh-CN" altLang="en-US" sz="1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位）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39750" y="765175"/>
            <a:ext cx="8361363" cy="4143375"/>
            <a:chOff x="336" y="482"/>
            <a:chExt cx="5267" cy="2610"/>
          </a:xfrm>
        </p:grpSpPr>
        <p:grpSp>
          <p:nvGrpSpPr>
            <p:cNvPr id="406532" name="Group 72"/>
            <p:cNvGrpSpPr>
              <a:grpSpLocks/>
            </p:cNvGrpSpPr>
            <p:nvPr/>
          </p:nvGrpSpPr>
          <p:grpSpPr bwMode="auto">
            <a:xfrm>
              <a:off x="336" y="491"/>
              <a:ext cx="5267" cy="2601"/>
              <a:chOff x="336" y="491"/>
              <a:chExt cx="5267" cy="2601"/>
            </a:xfrm>
          </p:grpSpPr>
          <p:grpSp>
            <p:nvGrpSpPr>
              <p:cNvPr id="406533" name="Group 71"/>
              <p:cNvGrpSpPr>
                <a:grpSpLocks/>
              </p:cNvGrpSpPr>
              <p:nvPr/>
            </p:nvGrpSpPr>
            <p:grpSpPr bwMode="auto">
              <a:xfrm>
                <a:off x="345" y="491"/>
                <a:ext cx="5258" cy="2601"/>
                <a:chOff x="345" y="491"/>
                <a:chExt cx="5258" cy="2601"/>
              </a:xfrm>
            </p:grpSpPr>
            <p:sp>
              <p:nvSpPr>
                <p:cNvPr id="40653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79" y="491"/>
                  <a:ext cx="112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地址（十进制）</a:t>
                  </a:r>
                </a:p>
              </p:txBody>
            </p:sp>
            <p:sp>
              <p:nvSpPr>
                <p:cNvPr id="40653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049" y="783"/>
                  <a:ext cx="276" cy="2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  0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  4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  8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12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16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20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24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28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32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36</a:t>
                  </a:r>
                </a:p>
              </p:txBody>
            </p:sp>
            <p:grpSp>
              <p:nvGrpSpPr>
                <p:cNvPr id="406536" name="Group 70"/>
                <p:cNvGrpSpPr>
                  <a:grpSpLocks/>
                </p:cNvGrpSpPr>
                <p:nvPr/>
              </p:nvGrpSpPr>
              <p:grpSpPr bwMode="auto">
                <a:xfrm>
                  <a:off x="345" y="846"/>
                  <a:ext cx="4546" cy="2246"/>
                  <a:chOff x="345" y="846"/>
                  <a:chExt cx="4546" cy="2246"/>
                </a:xfrm>
              </p:grpSpPr>
              <p:sp>
                <p:nvSpPr>
                  <p:cNvPr id="40653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880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双字</a:t>
                    </a:r>
                  </a:p>
                </p:txBody>
              </p:sp>
              <p:sp>
                <p:nvSpPr>
                  <p:cNvPr id="40653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666"/>
                    <a:ext cx="4322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双字（地址32）</a:t>
                    </a:r>
                  </a:p>
                </p:txBody>
              </p:sp>
              <p:sp>
                <p:nvSpPr>
                  <p:cNvPr id="40653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440"/>
                    <a:ext cx="4322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双字</a:t>
                    </a:r>
                  </a:p>
                </p:txBody>
              </p:sp>
              <p:sp>
                <p:nvSpPr>
                  <p:cNvPr id="40654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198"/>
                    <a:ext cx="4322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双字（地址24）</a:t>
                    </a:r>
                  </a:p>
                </p:txBody>
              </p:sp>
              <p:sp>
                <p:nvSpPr>
                  <p:cNvPr id="4065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988"/>
                    <a:ext cx="2093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半字（地址20）</a:t>
                    </a:r>
                  </a:p>
                </p:txBody>
              </p:sp>
              <p:sp>
                <p:nvSpPr>
                  <p:cNvPr id="4065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988"/>
                    <a:ext cx="222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半字（地址22）</a:t>
                    </a:r>
                  </a:p>
                </p:txBody>
              </p:sp>
              <p:sp>
                <p:nvSpPr>
                  <p:cNvPr id="40654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773"/>
                    <a:ext cx="2093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半字（地址16）</a:t>
                    </a:r>
                  </a:p>
                </p:txBody>
              </p:sp>
              <p:sp>
                <p:nvSpPr>
                  <p:cNvPr id="4065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773"/>
                    <a:ext cx="2229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半字（地址18）</a:t>
                    </a:r>
                  </a:p>
                </p:txBody>
              </p:sp>
              <p:sp>
                <p:nvSpPr>
                  <p:cNvPr id="40654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798" y="1322"/>
                    <a:ext cx="1080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字节（地址</a:t>
                    </a:r>
                    <a:r>
                      <a:rPr lang="zh-CN" altLang="en-US" sz="800" b="1" smtClean="0">
                        <a:solidFill>
                          <a:srgbClr val="000000"/>
                        </a:solidFill>
                      </a:rPr>
                      <a:t>    </a:t>
                    </a: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8）</a:t>
                    </a:r>
                  </a:p>
                </p:txBody>
              </p:sp>
              <p:sp>
                <p:nvSpPr>
                  <p:cNvPr id="40654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1322"/>
                    <a:ext cx="125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字节（地址</a:t>
                    </a:r>
                    <a:r>
                      <a:rPr lang="zh-CN" altLang="en-US" sz="800" b="1" smtClean="0">
                        <a:solidFill>
                          <a:srgbClr val="000000"/>
                        </a:solidFill>
                      </a:rPr>
                      <a:t>    </a:t>
                    </a: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9）</a:t>
                    </a:r>
                  </a:p>
                </p:txBody>
              </p:sp>
              <p:sp>
                <p:nvSpPr>
                  <p:cNvPr id="40654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10" y="1322"/>
                    <a:ext cx="110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字节（地址10）</a:t>
                    </a:r>
                  </a:p>
                </p:txBody>
              </p:sp>
              <p:sp>
                <p:nvSpPr>
                  <p:cNvPr id="4065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322"/>
                    <a:ext cx="1128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字节（地址11）</a:t>
                    </a:r>
                  </a:p>
                </p:txBody>
              </p:sp>
              <p:sp>
                <p:nvSpPr>
                  <p:cNvPr id="40654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073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字（地址 4）</a:t>
                    </a:r>
                  </a:p>
                </p:txBody>
              </p:sp>
              <p:sp>
                <p:nvSpPr>
                  <p:cNvPr id="40655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884"/>
                    <a:ext cx="432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r>
                      <a:rPr lang="zh-CN" altLang="en-US" b="1" smtClean="0">
                        <a:solidFill>
                          <a:srgbClr val="000000"/>
                        </a:solidFill>
                      </a:rPr>
                      <a:t>字（地址 0）</a:t>
                    </a:r>
                  </a:p>
                </p:txBody>
              </p:sp>
              <p:sp>
                <p:nvSpPr>
                  <p:cNvPr id="406551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365" y="1070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5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5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891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54" name="Freeform 26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846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4140 w 4140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55" name="Freeform 27"/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1292"/>
                    <a:ext cx="1" cy="452"/>
                  </a:xfrm>
                  <a:custGeom>
                    <a:avLst/>
                    <a:gdLst>
                      <a:gd name="T0" fmla="*/ 0 w 1"/>
                      <a:gd name="T1" fmla="*/ 0 h 432"/>
                      <a:gd name="T2" fmla="*/ 0 w 1"/>
                      <a:gd name="T3" fmla="*/ 432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432">
                        <a:moveTo>
                          <a:pt x="0" y="0"/>
                        </a:moveTo>
                        <a:lnTo>
                          <a:pt x="0" y="432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56" name="Freeform 28"/>
                  <p:cNvSpPr>
                    <a:spLocks noChangeArrowheads="1"/>
                  </p:cNvSpPr>
                  <p:nvPr/>
                </p:nvSpPr>
                <p:spPr bwMode="auto">
                  <a:xfrm>
                    <a:off x="2618" y="1297"/>
                    <a:ext cx="1" cy="903"/>
                  </a:xfrm>
                  <a:custGeom>
                    <a:avLst/>
                    <a:gdLst>
                      <a:gd name="T0" fmla="*/ 0 w 1"/>
                      <a:gd name="T1" fmla="*/ 0 h 864"/>
                      <a:gd name="T2" fmla="*/ 0 w 1"/>
                      <a:gd name="T3" fmla="*/ 864 h 8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864">
                        <a:moveTo>
                          <a:pt x="0" y="0"/>
                        </a:moveTo>
                        <a:lnTo>
                          <a:pt x="0" y="864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57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295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58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519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59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74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60" name="Freeform 32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968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61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219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62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52" y="2417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63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2641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64" name="Freeform 36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2866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6565" name="Freeform 37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3091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4140 w 4140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514" y="1536"/>
                <a:ext cx="110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1905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b="1" smtClean="0">
                    <a:solidFill>
                      <a:srgbClr val="000000"/>
                    </a:solidFill>
                  </a:rPr>
                  <a:t>字节（地址14）</a:t>
                </a:r>
              </a:p>
            </p:txBody>
          </p:sp>
          <p:sp>
            <p:nvSpPr>
              <p:cNvPr id="406567" name="Rectangle 39"/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12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150" tIns="0" rIns="1905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b="1" smtClean="0">
                    <a:solidFill>
                      <a:srgbClr val="000000"/>
                    </a:solidFill>
                  </a:rPr>
                  <a:t> 字节（地址15）</a:t>
                </a:r>
              </a:p>
            </p:txBody>
          </p:sp>
          <p:sp>
            <p:nvSpPr>
              <p:cNvPr id="406568" name="Rectangle 40"/>
              <p:cNvSpPr>
                <a:spLocks noChangeArrowheads="1"/>
              </p:cNvSpPr>
              <p:nvPr/>
            </p:nvSpPr>
            <p:spPr bwMode="auto">
              <a:xfrm>
                <a:off x="2664" y="1536"/>
                <a:ext cx="111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150" tIns="0" rIns="1905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b="1" smtClean="0">
                    <a:solidFill>
                      <a:srgbClr val="000000"/>
                    </a:solidFill>
                  </a:rPr>
                  <a:t>字节（地址13）</a:t>
                </a: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3807" y="1536"/>
                <a:ext cx="1080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150" tIns="0" rIns="1905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b="1" smtClean="0">
                    <a:solidFill>
                      <a:srgbClr val="000000"/>
                    </a:solidFill>
                  </a:rPr>
                  <a:t>字节（地址12）</a:t>
                </a:r>
              </a:p>
            </p:txBody>
          </p:sp>
          <p:sp>
            <p:nvSpPr>
              <p:cNvPr id="406570" name="Freeform 42"/>
              <p:cNvSpPr>
                <a:spLocks noChangeArrowheads="1"/>
              </p:cNvSpPr>
              <p:nvPr/>
            </p:nvSpPr>
            <p:spPr bwMode="auto">
              <a:xfrm>
                <a:off x="3771" y="1292"/>
                <a:ext cx="1" cy="45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6571" name="Text Box 43"/>
            <p:cNvSpPr txBox="1">
              <a:spLocks noChangeArrowheads="1"/>
            </p:cNvSpPr>
            <p:nvPr/>
          </p:nvSpPr>
          <p:spPr bwMode="auto">
            <a:xfrm>
              <a:off x="345" y="482"/>
              <a:ext cx="1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边界对准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39750" y="4953000"/>
            <a:ext cx="8297863" cy="1711325"/>
            <a:chOff x="432" y="3120"/>
            <a:chExt cx="4796" cy="1078"/>
          </a:xfrm>
        </p:grpSpPr>
        <p:grpSp>
          <p:nvGrpSpPr>
            <p:cNvPr id="406573" name="Group 45"/>
            <p:cNvGrpSpPr>
              <a:grpSpLocks/>
            </p:cNvGrpSpPr>
            <p:nvPr/>
          </p:nvGrpSpPr>
          <p:grpSpPr bwMode="auto">
            <a:xfrm>
              <a:off x="432" y="3141"/>
              <a:ext cx="4796" cy="1057"/>
              <a:chOff x="432" y="3141"/>
              <a:chExt cx="4796" cy="1057"/>
            </a:xfrm>
          </p:grpSpPr>
          <p:sp>
            <p:nvSpPr>
              <p:cNvPr id="406574" name="Text Box 46"/>
              <p:cNvSpPr txBox="1">
                <a:spLocks noChangeArrowheads="1"/>
              </p:cNvSpPr>
              <p:nvPr/>
            </p:nvSpPr>
            <p:spPr bwMode="auto">
              <a:xfrm>
                <a:off x="4197" y="3141"/>
                <a:ext cx="103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b="1" smtClean="0">
                    <a:solidFill>
                      <a:srgbClr val="000000"/>
                    </a:solidFill>
                    <a:latin typeface="Times New Roman" pitchFamily="18" charset="0"/>
                  </a:rPr>
                  <a:t>地址（十进制）</a:t>
                </a:r>
              </a:p>
            </p:txBody>
          </p:sp>
          <p:sp>
            <p:nvSpPr>
              <p:cNvPr id="406575" name="Text Box 47"/>
              <p:cNvSpPr txBox="1">
                <a:spLocks noChangeArrowheads="1"/>
              </p:cNvSpPr>
              <p:nvPr/>
            </p:nvSpPr>
            <p:spPr bwMode="auto">
              <a:xfrm>
                <a:off x="4796" y="3333"/>
                <a:ext cx="180" cy="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  <a:p>
                <a:pPr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</a:p>
            </p:txBody>
          </p:sp>
          <p:grpSp>
            <p:nvGrpSpPr>
              <p:cNvPr id="406576" name="Group 48"/>
              <p:cNvGrpSpPr>
                <a:grpSpLocks/>
              </p:cNvGrpSpPr>
              <p:nvPr/>
            </p:nvGrpSpPr>
            <p:grpSpPr bwMode="auto">
              <a:xfrm>
                <a:off x="432" y="3408"/>
                <a:ext cx="4128" cy="768"/>
                <a:chOff x="432" y="3408"/>
                <a:chExt cx="3936" cy="768"/>
              </a:xfrm>
            </p:grpSpPr>
            <p:sp>
              <p:nvSpPr>
                <p:cNvPr id="406577" name="Rectangle 49"/>
                <p:cNvSpPr>
                  <a:spLocks noChangeArrowheads="1"/>
                </p:cNvSpPr>
                <p:nvPr/>
              </p:nvSpPr>
              <p:spPr bwMode="auto">
                <a:xfrm>
                  <a:off x="432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字节( 地址7)</a:t>
                  </a:r>
                </a:p>
              </p:txBody>
            </p:sp>
            <p:sp>
              <p:nvSpPr>
                <p:cNvPr id="406578" name="Rectangle 50"/>
                <p:cNvSpPr>
                  <a:spLocks noChangeArrowheads="1"/>
                </p:cNvSpPr>
                <p:nvPr/>
              </p:nvSpPr>
              <p:spPr bwMode="auto">
                <a:xfrm>
                  <a:off x="1416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字节( 地址6)</a:t>
                  </a:r>
                </a:p>
              </p:txBody>
            </p:sp>
            <p:sp>
              <p:nvSpPr>
                <p:cNvPr id="406579" name="Rectangle 5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b="1" smtClean="0">
                      <a:solidFill>
                        <a:srgbClr val="808080"/>
                      </a:solidFill>
                      <a:latin typeface="Times New Roman" pitchFamily="18" charset="0"/>
                    </a:rPr>
                    <a:t>字( 地址2)</a:t>
                  </a:r>
                </a:p>
              </p:txBody>
            </p:sp>
            <p:sp>
              <p:nvSpPr>
                <p:cNvPr id="406580" name="Rectangle 52"/>
                <p:cNvSpPr>
                  <a:spLocks noChangeArrowheads="1"/>
                </p:cNvSpPr>
                <p:nvPr/>
              </p:nvSpPr>
              <p:spPr bwMode="auto">
                <a:xfrm>
                  <a:off x="432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半字( 地址10)</a:t>
                  </a:r>
                  <a:endParaRPr lang="en-US" altLang="zh-CN" b="1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658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0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半字( 地址8)</a:t>
                  </a:r>
                  <a:endParaRPr lang="en-US" altLang="zh-CN" b="1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6582" name="Rectangle 54"/>
                <p:cNvSpPr>
                  <a:spLocks noChangeArrowheads="1"/>
                </p:cNvSpPr>
                <p:nvPr/>
              </p:nvSpPr>
              <p:spPr bwMode="auto">
                <a:xfrm>
                  <a:off x="2400" y="3408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半字( 地址0)</a:t>
                  </a:r>
                  <a:endParaRPr lang="en-US" altLang="zh-CN" b="1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6583" name="Rectangle 55"/>
                <p:cNvSpPr>
                  <a:spLocks noChangeArrowheads="1"/>
                </p:cNvSpPr>
                <p:nvPr/>
              </p:nvSpPr>
              <p:spPr bwMode="auto">
                <a:xfrm>
                  <a:off x="2400" y="3664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b="1" smtClean="0">
                      <a:solidFill>
                        <a:srgbClr val="808080"/>
                      </a:solidFill>
                      <a:latin typeface="Times New Roman" pitchFamily="18" charset="0"/>
                    </a:rPr>
                    <a:t>字( 地址4)</a:t>
                  </a:r>
                  <a:endParaRPr lang="en-US" altLang="zh-CN" b="1" smtClean="0">
                    <a:solidFill>
                      <a:srgbClr val="80808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06584" name="Text Box 56"/>
            <p:cNvSpPr txBox="1">
              <a:spLocks noChangeArrowheads="1"/>
            </p:cNvSpPr>
            <p:nvPr/>
          </p:nvSpPr>
          <p:spPr bwMode="auto">
            <a:xfrm>
              <a:off x="432" y="3120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边界未对准</a:t>
              </a:r>
            </a:p>
          </p:txBody>
        </p:sp>
      </p:grpSp>
      <p:sp>
        <p:nvSpPr>
          <p:cNvPr id="489529" name="Text Box 57"/>
          <p:cNvSpPr txBox="1">
            <a:spLocks noChangeArrowheads="1"/>
          </p:cNvSpPr>
          <p:nvPr/>
        </p:nvSpPr>
        <p:spPr bwMode="auto">
          <a:xfrm>
            <a:off x="685165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0" name="Text Box 58"/>
          <p:cNvSpPr txBox="1">
            <a:spLocks noChangeArrowheads="1"/>
          </p:cNvSpPr>
          <p:nvPr/>
        </p:nvSpPr>
        <p:spPr bwMode="auto">
          <a:xfrm>
            <a:off x="685165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1" name="Text Box 59"/>
          <p:cNvSpPr txBox="1">
            <a:spLocks noChangeArrowheads="1"/>
          </p:cNvSpPr>
          <p:nvPr/>
        </p:nvSpPr>
        <p:spPr bwMode="auto">
          <a:xfrm>
            <a:off x="33528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2" name="Text Box 60"/>
          <p:cNvSpPr txBox="1">
            <a:spLocks noChangeArrowheads="1"/>
          </p:cNvSpPr>
          <p:nvPr/>
        </p:nvSpPr>
        <p:spPr bwMode="auto">
          <a:xfrm>
            <a:off x="33528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3" name="Text Box 61"/>
          <p:cNvSpPr txBox="1">
            <a:spLocks noChangeArrowheads="1"/>
          </p:cNvSpPr>
          <p:nvPr/>
        </p:nvSpPr>
        <p:spPr bwMode="auto">
          <a:xfrm>
            <a:off x="5038725" y="35353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b="1" smtClean="0">
                <a:solidFill>
                  <a:srgbClr val="99CC00"/>
                </a:solidFill>
                <a:latin typeface="宋体" pitchFamily="2" charset="-122"/>
              </a:rPr>
              <a:t>▲</a:t>
            </a:r>
            <a:r>
              <a:rPr lang="zh-CN" altLang="en-US" sz="1200" b="1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5038725" y="42211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200" b="1" smtClean="0">
                <a:solidFill>
                  <a:srgbClr val="99CC00"/>
                </a:solidFill>
                <a:latin typeface="宋体" pitchFamily="2" charset="-122"/>
              </a:rPr>
              <a:t>▲</a:t>
            </a:r>
            <a:r>
              <a:rPr lang="zh-CN" altLang="en-US" sz="1200" b="1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5" name="Rectangle 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</a:p>
        </p:txBody>
      </p:sp>
      <p:sp>
        <p:nvSpPr>
          <p:cNvPr id="406592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29" grpId="0"/>
      <p:bldP spid="489530" grpId="0"/>
      <p:bldP spid="489531" grpId="0"/>
      <p:bldP spid="489532" grpId="0"/>
      <p:bldP spid="489533" grpId="0"/>
      <p:bldP spid="4895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内容占位符 2"/>
          <p:cNvSpPr>
            <a:spLocks noGrp="1" noChangeArrowheads="1"/>
          </p:cNvSpPr>
          <p:nvPr>
            <p:ph idx="1"/>
          </p:nvPr>
        </p:nvSpPr>
        <p:spPr>
          <a:xfrm>
            <a:off x="385763" y="203200"/>
            <a:ext cx="8229600" cy="1320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存储顺序：</a:t>
            </a:r>
            <a:endParaRPr lang="en-US" altLang="zh-CN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FontTx/>
              <a:buNone/>
              <a:defRPr/>
            </a:pPr>
            <a:r>
              <a:rPr lang="zh-CN" altLang="en-US" dirty="0" smtClean="0"/>
              <a:t>多字节数存储在多个字节存储器中，</a:t>
            </a:r>
            <a:r>
              <a:rPr lang="zh-CN" altLang="en-US" dirty="0" smtClean="0">
                <a:solidFill>
                  <a:srgbClr val="FF0000"/>
                </a:solidFill>
              </a:rPr>
              <a:t>存储器每个字节都有一个地址</a:t>
            </a:r>
            <a:r>
              <a:rPr lang="zh-CN" altLang="en-US" dirty="0" smtClean="0"/>
              <a:t>，数据各字节在存储器中有两种存储方式：例如数据：</a:t>
            </a:r>
            <a:r>
              <a:rPr lang="en-US" altLang="zh-CN" dirty="0" smtClean="0">
                <a:solidFill>
                  <a:schemeClr val="tx1"/>
                </a:solidFill>
              </a:rPr>
              <a:t>01234567H</a:t>
            </a:r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大端模式（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Endian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先存高位。</a:t>
            </a:r>
            <a:r>
              <a:rPr lang="zh-CN" altLang="en-US" dirty="0" smtClean="0">
                <a:solidFill>
                  <a:srgbClr val="FF0000"/>
                </a:solidFill>
              </a:rPr>
              <a:t>最高</a:t>
            </a:r>
            <a:r>
              <a:rPr lang="zh-CN" altLang="en-US" dirty="0" smtClean="0">
                <a:solidFill>
                  <a:srgbClr val="FF0000"/>
                </a:solidFill>
              </a:rPr>
              <a:t>有效字节</a:t>
            </a:r>
            <a:r>
              <a:rPr lang="zh-CN" altLang="en-US" dirty="0" smtClean="0"/>
              <a:t>放在</a:t>
            </a:r>
            <a:r>
              <a:rPr lang="zh-CN" altLang="en-US" dirty="0" smtClean="0">
                <a:solidFill>
                  <a:srgbClr val="FF0000"/>
                </a:solidFill>
              </a:rPr>
              <a:t>低地址</a:t>
            </a:r>
            <a:r>
              <a:rPr lang="zh-CN" altLang="en-US" dirty="0" smtClean="0"/>
              <a:t>单元中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 </a:t>
            </a:r>
            <a:r>
              <a:rPr lang="en-US" altLang="zh-CN" dirty="0" smtClean="0"/>
              <a:t>360/370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M68000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Sparc</a:t>
            </a:r>
            <a:r>
              <a:rPr lang="zh-CN" altLang="en-US" dirty="0" smtClean="0"/>
              <a:t>采用大端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小端模式（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Little Endian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先</a:t>
            </a:r>
            <a:r>
              <a:rPr lang="zh-CN" altLang="en-US" dirty="0" smtClean="0">
                <a:solidFill>
                  <a:srgbClr val="FF0000"/>
                </a:solidFill>
              </a:rPr>
              <a:t>存低位。</a:t>
            </a:r>
            <a:r>
              <a:rPr lang="zh-CN" altLang="en-US" dirty="0"/>
              <a:t>最低有效字节方案低地址单元中，</a:t>
            </a:r>
            <a:r>
              <a:rPr lang="zh-CN" altLang="en-US" dirty="0" smtClean="0">
                <a:solidFill>
                  <a:srgbClr val="FF0000"/>
                </a:solidFill>
              </a:rPr>
              <a:t>最高</a:t>
            </a:r>
            <a:r>
              <a:rPr lang="zh-CN" altLang="en-US" dirty="0"/>
              <a:t>有效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/>
              <a:t>放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高地址</a:t>
            </a:r>
            <a:r>
              <a:rPr lang="zh-CN" altLang="en-US" dirty="0"/>
              <a:t>单元</a:t>
            </a:r>
            <a:r>
              <a:rPr lang="zh-CN" altLang="en-US" dirty="0" smtClean="0"/>
              <a:t>中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 </a:t>
            </a:r>
            <a:r>
              <a:rPr lang="en-US" altLang="zh-CN" dirty="0" smtClean="0"/>
              <a:t>x86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Dec VAX</a:t>
            </a:r>
            <a:r>
              <a:rPr lang="zh-CN" altLang="en-US" dirty="0" smtClean="0"/>
              <a:t>采用小端模式</a:t>
            </a: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r>
              <a:rPr lang="zh-CN" altLang="en-US" dirty="0" smtClean="0"/>
              <a:t>示例：机器数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=01 23 45 67H</a:t>
            </a:r>
            <a:r>
              <a:rPr lang="zh-CN" altLang="en-US" dirty="0" smtClean="0"/>
              <a:t>，存储器起始字节地址为</a:t>
            </a:r>
            <a:r>
              <a:rPr lang="en-US" altLang="zh-CN" dirty="0" smtClean="0"/>
              <a:t>0800H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sz="600" dirty="0" smtClean="0"/>
          </a:p>
          <a:p>
            <a:pPr lvl="1">
              <a:defRPr/>
            </a:pPr>
            <a:r>
              <a:rPr lang="zh-CN" altLang="en-US" dirty="0"/>
              <a:t>跨越计算机、通过网络传递数据，需要注意字节序问题。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涉及字节序的文件格式：</a:t>
            </a:r>
            <a:r>
              <a:rPr lang="en-US" altLang="zh-CN" dirty="0" smtClean="0"/>
              <a:t>GIF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Paintbrush</a:t>
            </a:r>
            <a:r>
              <a:rPr lang="zh-CN" altLang="en-US" dirty="0" smtClean="0"/>
              <a:t>为小端，</a:t>
            </a:r>
            <a:r>
              <a:rPr lang="en-US" altLang="zh-CN" dirty="0" smtClean="0"/>
              <a:t>JPEG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Adobe Photoshop</a:t>
            </a:r>
            <a:r>
              <a:rPr lang="zh-CN" altLang="en-US" dirty="0" smtClean="0"/>
              <a:t>为大端</a:t>
            </a:r>
            <a:r>
              <a:rPr lang="zh-CN" altLang="en-US" dirty="0" smtClean="0"/>
              <a:t>模式。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1366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467"/>
            <a:ext cx="8943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5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62363" y="369725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D6F964C-C7AF-4C41-811A-4274F6C706B2}" type="slidenum">
              <a:rPr lang="zh-CN" altLang="en-US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444163" y="620688"/>
            <a:ext cx="57775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3. 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数据在存储器中的存放方式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zh-CN" altLang="en-US" sz="32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896867" y="3745826"/>
            <a:ext cx="3380795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低字节 为低地址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–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小端方式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5116155" y="3762342"/>
            <a:ext cx="3983498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高字节 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低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–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大端方式</a:t>
            </a:r>
          </a:p>
        </p:txBody>
      </p:sp>
      <p:grpSp>
        <p:nvGrpSpPr>
          <p:cNvPr id="405521" name="Group 17"/>
          <p:cNvGrpSpPr>
            <a:grpSpLocks/>
          </p:cNvGrpSpPr>
          <p:nvPr/>
        </p:nvGrpSpPr>
        <p:grpSpPr bwMode="auto">
          <a:xfrm>
            <a:off x="738304" y="2574096"/>
            <a:ext cx="2987675" cy="946150"/>
            <a:chOff x="614" y="3316"/>
            <a:chExt cx="1882" cy="596"/>
          </a:xfrm>
        </p:grpSpPr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960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07</a:t>
              </a:r>
              <a:endParaRPr lang="zh-CN" altLang="en-US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960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zh-CN" altLang="en-US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1344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03</a:t>
              </a:r>
              <a:endParaRPr lang="zh-CN" altLang="en-US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5525" name="Rectangle 21"/>
            <p:cNvSpPr>
              <a:spLocks noChangeArrowheads="1"/>
            </p:cNvSpPr>
            <p:nvPr/>
          </p:nvSpPr>
          <p:spPr bwMode="auto">
            <a:xfrm>
              <a:off x="1344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08</a:t>
              </a:r>
              <a:endParaRPr lang="zh-CN" altLang="en-US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1728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09</a:t>
              </a:r>
              <a:endParaRPr lang="zh-CN" altLang="en-US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1728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04</a:t>
              </a:r>
              <a:endParaRPr lang="zh-CN" altLang="en-US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5528" name="Rectangle 24"/>
            <p:cNvSpPr>
              <a:spLocks noChangeArrowheads="1"/>
            </p:cNvSpPr>
            <p:nvPr/>
          </p:nvSpPr>
          <p:spPr bwMode="auto">
            <a:xfrm>
              <a:off x="2112" y="3610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zh-CN" altLang="en-US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5529" name="Rectangle 25"/>
            <p:cNvSpPr>
              <a:spLocks noChangeArrowheads="1"/>
            </p:cNvSpPr>
            <p:nvPr/>
          </p:nvSpPr>
          <p:spPr bwMode="auto">
            <a:xfrm>
              <a:off x="2112" y="3322"/>
              <a:ext cx="38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0A</a:t>
              </a:r>
              <a:endParaRPr lang="zh-CN" altLang="en-US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5531" name="Text Box 27"/>
            <p:cNvSpPr txBox="1">
              <a:spLocks noChangeArrowheads="1"/>
            </p:cNvSpPr>
            <p:nvPr/>
          </p:nvSpPr>
          <p:spPr bwMode="auto">
            <a:xfrm>
              <a:off x="614" y="3316"/>
              <a:ext cx="22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462125" y="1622392"/>
            <a:ext cx="3465511" cy="2047875"/>
            <a:chOff x="2953" y="2622"/>
            <a:chExt cx="2183" cy="1290"/>
          </a:xfrm>
        </p:grpSpPr>
        <p:grpSp>
          <p:nvGrpSpPr>
            <p:cNvPr id="405534" name="Group 30"/>
            <p:cNvGrpSpPr>
              <a:grpSpLocks/>
            </p:cNvGrpSpPr>
            <p:nvPr/>
          </p:nvGrpSpPr>
          <p:grpSpPr bwMode="auto">
            <a:xfrm>
              <a:off x="2953" y="3082"/>
              <a:ext cx="2183" cy="830"/>
              <a:chOff x="2953" y="3082"/>
              <a:chExt cx="2183" cy="830"/>
            </a:xfrm>
          </p:grpSpPr>
          <p:sp>
            <p:nvSpPr>
              <p:cNvPr id="405535" name="Rectangle 31"/>
              <p:cNvSpPr>
                <a:spLocks noChangeArrowheads="1"/>
              </p:cNvSpPr>
              <p:nvPr/>
            </p:nvSpPr>
            <p:spPr bwMode="auto">
              <a:xfrm>
                <a:off x="360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07</a:t>
                </a:r>
                <a:endPara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536" name="Rectangle 32"/>
              <p:cNvSpPr>
                <a:spLocks noChangeArrowheads="1"/>
              </p:cNvSpPr>
              <p:nvPr/>
            </p:nvSpPr>
            <p:spPr bwMode="auto">
              <a:xfrm>
                <a:off x="360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01</a:t>
                </a:r>
                <a:endPara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537" name="Rectangle 33"/>
              <p:cNvSpPr>
                <a:spLocks noChangeArrowheads="1"/>
              </p:cNvSpPr>
              <p:nvPr/>
            </p:nvSpPr>
            <p:spPr bwMode="auto">
              <a:xfrm>
                <a:off x="398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03</a:t>
                </a:r>
                <a:endPara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538" name="Rectangle 34"/>
              <p:cNvSpPr>
                <a:spLocks noChangeArrowheads="1"/>
              </p:cNvSpPr>
              <p:nvPr/>
            </p:nvSpPr>
            <p:spPr bwMode="auto">
              <a:xfrm>
                <a:off x="398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08</a:t>
                </a:r>
                <a:endPara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539" name="Rectangle 35"/>
              <p:cNvSpPr>
                <a:spLocks noChangeArrowheads="1"/>
              </p:cNvSpPr>
              <p:nvPr/>
            </p:nvSpPr>
            <p:spPr bwMode="auto">
              <a:xfrm>
                <a:off x="436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09</a:t>
                </a:r>
                <a:endPara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540" name="Rectangle 36"/>
              <p:cNvSpPr>
                <a:spLocks noChangeArrowheads="1"/>
              </p:cNvSpPr>
              <p:nvPr/>
            </p:nvSpPr>
            <p:spPr bwMode="auto">
              <a:xfrm>
                <a:off x="436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04</a:t>
                </a:r>
                <a:endPara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475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05</a:t>
                </a:r>
                <a:endPara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475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0A</a:t>
                </a:r>
                <a:endPara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543" name="Text Box 39"/>
              <p:cNvSpPr txBox="1">
                <a:spLocks noChangeArrowheads="1"/>
              </p:cNvSpPr>
              <p:nvPr/>
            </p:nvSpPr>
            <p:spPr bwMode="auto">
              <a:xfrm>
                <a:off x="2953" y="308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字地址</a:t>
                </a:r>
              </a:p>
            </p:txBody>
          </p:sp>
          <p:sp>
            <p:nvSpPr>
              <p:cNvPr id="405544" name="Text Box 40"/>
              <p:cNvSpPr txBox="1">
                <a:spLocks noChangeArrowheads="1"/>
              </p:cNvSpPr>
              <p:nvPr/>
            </p:nvSpPr>
            <p:spPr bwMode="auto">
              <a:xfrm>
                <a:off x="3302" y="3316"/>
                <a:ext cx="22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05545" name="Text Box 41"/>
            <p:cNvSpPr txBox="1">
              <a:spLocks noChangeArrowheads="1"/>
            </p:cNvSpPr>
            <p:nvPr/>
          </p:nvSpPr>
          <p:spPr bwMode="auto">
            <a:xfrm>
              <a:off x="3408" y="262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低字节</a:t>
              </a:r>
            </a:p>
          </p:txBody>
        </p:sp>
      </p:grpSp>
      <p:sp>
        <p:nvSpPr>
          <p:cNvPr id="405546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03" y="4343034"/>
            <a:ext cx="4447222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  <a:r>
              <a:rPr lang="zh-CN" altLang="en-US" sz="2800" dirty="0" smtClean="0">
                <a:solidFill>
                  <a:srgbClr val="000000"/>
                </a:solidFill>
              </a:rPr>
              <a:t>地址   数据：</a:t>
            </a:r>
            <a:r>
              <a:rPr lang="en-US" altLang="zh-CN" sz="2800" dirty="0" smtClean="0">
                <a:solidFill>
                  <a:srgbClr val="000000"/>
                </a:solidFill>
              </a:rPr>
              <a:t>0A090807H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</a:rPr>
              <a:t>地址   数据：</a:t>
            </a:r>
            <a:r>
              <a:rPr lang="en-US" altLang="zh-CN" sz="2800" dirty="0" smtClean="0">
                <a:solidFill>
                  <a:srgbClr val="000000"/>
                </a:solidFill>
              </a:rPr>
              <a:t>05040301H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8363" y="4293096"/>
            <a:ext cx="391908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0</a:t>
            </a:r>
            <a:r>
              <a:rPr lang="zh-CN" altLang="en-US" sz="2400" dirty="0" smtClean="0">
                <a:solidFill>
                  <a:srgbClr val="000000"/>
                </a:solidFill>
              </a:rPr>
              <a:t>地址  数据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0708090AH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地址  数据：</a:t>
            </a:r>
            <a:r>
              <a:rPr lang="en-US" altLang="zh-CN" sz="2400" dirty="0" smtClean="0">
                <a:solidFill>
                  <a:srgbClr val="000000"/>
                </a:solidFill>
              </a:rPr>
              <a:t>01030405H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7209005" y="1697797"/>
            <a:ext cx="1219200" cy="396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 高 字 节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4615318" y="2248412"/>
            <a:ext cx="3576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               0        1        2        3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596563" y="2248411"/>
            <a:ext cx="3576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字地址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0        1        2        3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577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61" grpId="0"/>
      <p:bldP spid="488462" grpId="0" animBg="1"/>
      <p:bldP spid="4884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0225" y="53975"/>
            <a:ext cx="7229475" cy="482600"/>
          </a:xfrm>
        </p:spPr>
        <p:txBody>
          <a:bodyPr lIns="63500" tIns="25400" rIns="63500" bIns="25400" anchor="t"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4.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字节序知识应用场景举例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125" y="852488"/>
            <a:ext cx="8370888" cy="4415621"/>
            <a:chOff x="492125" y="852488"/>
            <a:chExt cx="8370888" cy="4415621"/>
          </a:xfrm>
        </p:grpSpPr>
        <p:sp>
          <p:nvSpPr>
            <p:cNvPr id="473114" name="Text Box 26"/>
            <p:cNvSpPr txBox="1">
              <a:spLocks noChangeArrowheads="1"/>
            </p:cNvSpPr>
            <p:nvPr/>
          </p:nvSpPr>
          <p:spPr bwMode="auto">
            <a:xfrm>
              <a:off x="492125" y="852488"/>
              <a:ext cx="8208963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zh-CN" altLang="en-US" b="0" dirty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示例：反汇编文本阅读（</a:t>
              </a:r>
              <a:r>
                <a:rPr lang="en-US" altLang="zh-CN" b="0" dirty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IA-32 </a:t>
              </a:r>
              <a:r>
                <a:rPr lang="zh-CN" altLang="en-US" b="0" dirty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  <a:endParaRPr lang="en-US" altLang="zh-CN" b="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3116" name="Text Box 28"/>
            <p:cNvSpPr txBox="1">
              <a:spLocks noChangeArrowheads="1"/>
            </p:cNvSpPr>
            <p:nvPr/>
          </p:nvSpPr>
          <p:spPr bwMode="auto">
            <a:xfrm>
              <a:off x="519113" y="1474788"/>
              <a:ext cx="8343900" cy="51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25000"/>
                </a:lnSpc>
                <a:spcAft>
                  <a:spcPct val="0"/>
                </a:spcAft>
                <a:buFontTx/>
                <a:buNone/>
                <a:defRPr/>
              </a:pPr>
              <a:r>
                <a:rPr lang="en-US" altLang="zh-CN" dirty="0" smtClean="0">
                  <a:solidFill>
                    <a:srgbClr val="FF0000"/>
                  </a:solidFill>
                </a:rPr>
                <a:t>80483d2: 89 85 </a:t>
              </a:r>
              <a:r>
                <a:rPr lang="en-US" altLang="zh-CN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a0 </a:t>
              </a:r>
              <a:r>
                <a:rPr lang="en-US" altLang="zh-CN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</a:t>
              </a:r>
              <a:r>
                <a:rPr lang="en-US" altLang="zh-CN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ff</a:t>
              </a:r>
              <a:r>
                <a:rPr lang="en-US" altLang="zh-CN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ff</a:t>
              </a:r>
              <a:r>
                <a:rPr lang="en-US" altLang="zh-CN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rnov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%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eax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，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0x</a:t>
              </a:r>
              <a:r>
                <a:rPr lang="en-US" altLang="zh-CN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fffffea0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(%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ebp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2967545" y="972058"/>
              <a:ext cx="236340" cy="2267720"/>
            </a:xfrm>
            <a:prstGeom prst="leftBrace">
              <a:avLst>
                <a:gd name="adj1" fmla="val 8333"/>
                <a:gd name="adj2" fmla="val 52491"/>
              </a:avLst>
            </a:prstGeom>
            <a:ln w="190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6437454" y="99731"/>
              <a:ext cx="271463" cy="3918509"/>
            </a:xfrm>
            <a:prstGeom prst="leftBrace">
              <a:avLst>
                <a:gd name="adj1" fmla="val 8333"/>
                <a:gd name="adj2" fmla="val 52491"/>
              </a:avLst>
            </a:prstGeom>
            <a:ln w="190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695" name="文本框 9"/>
            <p:cNvSpPr txBox="1">
              <a:spLocks noChangeArrowheads="1"/>
            </p:cNvSpPr>
            <p:nvPr/>
          </p:nvSpPr>
          <p:spPr bwMode="auto">
            <a:xfrm>
              <a:off x="530225" y="2247900"/>
              <a:ext cx="12176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000000"/>
                  </a:solidFill>
                </a:rPr>
                <a:t>指令地址</a:t>
              </a:r>
            </a:p>
          </p:txBody>
        </p:sp>
        <p:cxnSp>
          <p:nvCxnSpPr>
            <p:cNvPr id="12" name="直接箭头连接符 11"/>
            <p:cNvCxnSpPr>
              <a:stCxn id="114695" idx="0"/>
            </p:cNvCxnSpPr>
            <p:nvPr/>
          </p:nvCxnSpPr>
          <p:spPr>
            <a:xfrm flipV="1">
              <a:off x="1139032" y="1875077"/>
              <a:ext cx="2071" cy="372823"/>
            </a:xfrm>
            <a:prstGeom prst="straightConnector1">
              <a:avLst/>
            </a:prstGeom>
            <a:ln w="19050">
              <a:solidFill>
                <a:srgbClr val="0066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97" name="文本框 43"/>
            <p:cNvSpPr txBox="1">
              <a:spLocks noChangeArrowheads="1"/>
            </p:cNvSpPr>
            <p:nvPr/>
          </p:nvSpPr>
          <p:spPr bwMode="auto">
            <a:xfrm>
              <a:off x="2557463" y="2343426"/>
              <a:ext cx="12176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指令编码</a:t>
              </a:r>
            </a:p>
          </p:txBody>
        </p:sp>
        <p:sp>
          <p:nvSpPr>
            <p:cNvPr id="114698" name="文本框 44"/>
            <p:cNvSpPr txBox="1">
              <a:spLocks noChangeArrowheads="1"/>
            </p:cNvSpPr>
            <p:nvPr/>
          </p:nvSpPr>
          <p:spPr bwMode="auto">
            <a:xfrm>
              <a:off x="6156176" y="2343426"/>
              <a:ext cx="1216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00"/>
                  </a:solidFill>
                </a:rPr>
                <a:t>汇编指令</a:t>
              </a:r>
            </a:p>
          </p:txBody>
        </p:sp>
        <p:sp>
          <p:nvSpPr>
            <p:cNvPr id="114699" name="文本框 14"/>
            <p:cNvSpPr txBox="1">
              <a:spLocks noChangeArrowheads="1"/>
            </p:cNvSpPr>
            <p:nvPr/>
          </p:nvSpPr>
          <p:spPr bwMode="auto">
            <a:xfrm>
              <a:off x="2557463" y="3505200"/>
              <a:ext cx="550862" cy="400050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FF0000"/>
                  </a:solidFill>
                </a:rPr>
                <a:t>89</a:t>
              </a:r>
              <a:endParaRPr lang="zh-CN" altLang="en-US" sz="2000" b="1" smtClean="0">
                <a:solidFill>
                  <a:srgbClr val="FF0000"/>
                </a:solidFill>
              </a:endParaRPr>
            </a:p>
          </p:txBody>
        </p:sp>
        <p:sp>
          <p:nvSpPr>
            <p:cNvPr id="114700" name="文本框 47"/>
            <p:cNvSpPr txBox="1">
              <a:spLocks noChangeArrowheads="1"/>
            </p:cNvSpPr>
            <p:nvPr/>
          </p:nvSpPr>
          <p:spPr bwMode="auto">
            <a:xfrm>
              <a:off x="3109913" y="3497263"/>
              <a:ext cx="550862" cy="400050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FF0000"/>
                  </a:solidFill>
                </a:rPr>
                <a:t>85</a:t>
              </a:r>
              <a:endParaRPr lang="zh-CN" altLang="en-US" sz="2000" b="1" smtClean="0">
                <a:solidFill>
                  <a:srgbClr val="FF0000"/>
                </a:solidFill>
              </a:endParaRPr>
            </a:p>
          </p:txBody>
        </p:sp>
        <p:sp>
          <p:nvSpPr>
            <p:cNvPr id="114701" name="文本框 48"/>
            <p:cNvSpPr txBox="1">
              <a:spLocks noChangeArrowheads="1"/>
            </p:cNvSpPr>
            <p:nvPr/>
          </p:nvSpPr>
          <p:spPr bwMode="auto">
            <a:xfrm>
              <a:off x="3660775" y="3497263"/>
              <a:ext cx="550863" cy="400050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rgbClr val="00B050"/>
                  </a:solidFill>
                </a:rPr>
                <a:t>a0</a:t>
              </a:r>
              <a:endParaRPr lang="zh-CN" altLang="en-US" sz="20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14702" name="文本框 49"/>
            <p:cNvSpPr txBox="1">
              <a:spLocks noChangeArrowheads="1"/>
            </p:cNvSpPr>
            <p:nvPr/>
          </p:nvSpPr>
          <p:spPr bwMode="auto">
            <a:xfrm>
              <a:off x="4219575" y="3497263"/>
              <a:ext cx="550863" cy="400050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B050"/>
                  </a:solidFill>
                </a:rPr>
                <a:t>fe</a:t>
              </a:r>
              <a:endParaRPr lang="zh-CN" altLang="en-US" sz="2000" b="1" smtClean="0">
                <a:solidFill>
                  <a:srgbClr val="00B050"/>
                </a:solidFill>
              </a:endParaRPr>
            </a:p>
          </p:txBody>
        </p:sp>
        <p:sp>
          <p:nvSpPr>
            <p:cNvPr id="114703" name="文本框 50"/>
            <p:cNvSpPr txBox="1">
              <a:spLocks noChangeArrowheads="1"/>
            </p:cNvSpPr>
            <p:nvPr/>
          </p:nvSpPr>
          <p:spPr bwMode="auto">
            <a:xfrm>
              <a:off x="4751388" y="3497263"/>
              <a:ext cx="550862" cy="400050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B050"/>
                  </a:solidFill>
                </a:rPr>
                <a:t>ff</a:t>
              </a:r>
              <a:endParaRPr lang="zh-CN" altLang="en-US" sz="2000" b="1" smtClean="0">
                <a:solidFill>
                  <a:srgbClr val="00B050"/>
                </a:solidFill>
              </a:endParaRPr>
            </a:p>
          </p:txBody>
        </p:sp>
        <p:sp>
          <p:nvSpPr>
            <p:cNvPr id="114704" name="文本框 51"/>
            <p:cNvSpPr txBox="1">
              <a:spLocks noChangeArrowheads="1"/>
            </p:cNvSpPr>
            <p:nvPr/>
          </p:nvSpPr>
          <p:spPr bwMode="auto">
            <a:xfrm>
              <a:off x="5302250" y="3501008"/>
              <a:ext cx="549275" cy="401638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B050"/>
                  </a:solidFill>
                </a:rPr>
                <a:t>ff</a:t>
              </a:r>
              <a:endParaRPr lang="zh-CN" altLang="en-US" sz="2000" b="1" smtClean="0">
                <a:solidFill>
                  <a:srgbClr val="00B050"/>
                </a:solidFill>
              </a:endParaRPr>
            </a:p>
          </p:txBody>
        </p:sp>
        <p:sp>
          <p:nvSpPr>
            <p:cNvPr id="114705" name="文本框 15"/>
            <p:cNvSpPr txBox="1">
              <a:spLocks noChangeArrowheads="1"/>
            </p:cNvSpPr>
            <p:nvPr/>
          </p:nvSpPr>
          <p:spPr bwMode="auto">
            <a:xfrm>
              <a:off x="584200" y="3570288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000000"/>
                  </a:solidFill>
                </a:rPr>
                <a:t>字节单元内容</a:t>
              </a:r>
            </a:p>
          </p:txBody>
        </p:sp>
        <p:sp>
          <p:nvSpPr>
            <p:cNvPr id="114706" name="文本框 53"/>
            <p:cNvSpPr txBox="1">
              <a:spLocks noChangeArrowheads="1"/>
            </p:cNvSpPr>
            <p:nvPr/>
          </p:nvSpPr>
          <p:spPr bwMode="auto">
            <a:xfrm>
              <a:off x="584200" y="2927350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00"/>
                  </a:solidFill>
                </a:rPr>
                <a:t>字节单元地址</a:t>
              </a:r>
            </a:p>
          </p:txBody>
        </p:sp>
        <p:sp>
          <p:nvSpPr>
            <p:cNvPr id="114707" name="矩形 16"/>
            <p:cNvSpPr>
              <a:spLocks noChangeArrowheads="1"/>
            </p:cNvSpPr>
            <p:nvPr/>
          </p:nvSpPr>
          <p:spPr bwMode="auto">
            <a:xfrm>
              <a:off x="2179638" y="2898775"/>
              <a:ext cx="11977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66CC"/>
                  </a:solidFill>
                </a:rPr>
                <a:t>80483d2</a:t>
              </a:r>
              <a:endParaRPr lang="zh-CN" altLang="en-US" sz="2000" b="1" smtClean="0">
                <a:solidFill>
                  <a:srgbClr val="0066CC"/>
                </a:solidFill>
              </a:endParaRPr>
            </a:p>
          </p:txBody>
        </p:sp>
        <p:sp>
          <p:nvSpPr>
            <p:cNvPr id="114708" name="矩形 55"/>
            <p:cNvSpPr>
              <a:spLocks noChangeArrowheads="1"/>
            </p:cNvSpPr>
            <p:nvPr/>
          </p:nvSpPr>
          <p:spPr bwMode="auto">
            <a:xfrm>
              <a:off x="5118100" y="2930525"/>
              <a:ext cx="11977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66CC"/>
                  </a:solidFill>
                </a:rPr>
                <a:t>80483d7</a:t>
              </a:r>
              <a:endParaRPr lang="zh-CN" altLang="en-US" sz="2000" b="1" smtClean="0">
                <a:solidFill>
                  <a:srgbClr val="0066CC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14707" idx="2"/>
            </p:cNvCxnSpPr>
            <p:nvPr/>
          </p:nvCxnSpPr>
          <p:spPr>
            <a:xfrm flipH="1">
              <a:off x="2727325" y="3298885"/>
              <a:ext cx="51195" cy="2063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5562600" y="3268663"/>
              <a:ext cx="0" cy="23653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512422" y="4437112"/>
              <a:ext cx="8188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</a:rPr>
                <a:t>分析得出是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小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端模式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机器级</a:t>
              </a:r>
              <a:r>
                <a:rPr lang="zh-CN" altLang="en-US" sz="2400" b="1" dirty="0" smtClean="0">
                  <a:solidFill>
                    <a:srgbClr val="000000"/>
                  </a:solidFill>
                </a:rPr>
                <a:t>代码。</a:t>
              </a:r>
              <a:endParaRPr lang="en-US" altLang="zh-CN" sz="2400" b="1" dirty="0" smtClean="0">
                <a:solidFill>
                  <a:srgbClr val="000000"/>
                </a:solidFill>
              </a:endParaRPr>
            </a:p>
            <a:p>
              <a:r>
                <a:rPr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          </a:t>
              </a:r>
              <a:r>
                <a:rPr lang="zh-CN" altLang="en-US" sz="2400" b="1" dirty="0" smtClean="0">
                  <a:solidFill>
                    <a:srgbClr val="000000"/>
                  </a:solidFill>
                </a:rPr>
                <a:t>因为汇编指令中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a0</a:t>
              </a:r>
              <a:r>
                <a:rPr lang="zh-CN" altLang="en-US" sz="2400" b="1" dirty="0" smtClean="0">
                  <a:solidFill>
                    <a:srgbClr val="000000"/>
                  </a:solidFill>
                </a:rPr>
                <a:t>是低位，放在字节单元的低地址处。</a:t>
              </a:r>
              <a:endParaRPr lang="zh-CN" altLang="en-US" sz="24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7AF90F-020D-406F-826F-C796DD9F1A44}" type="slidenum">
              <a:rPr lang="zh-CN" altLang="en-US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三、操作类型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762000" y="79216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1.</a:t>
            </a: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数据传送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2363" y="1419225"/>
            <a:ext cx="746125" cy="930275"/>
            <a:chOff x="707" y="912"/>
            <a:chExt cx="470" cy="586"/>
          </a:xfrm>
        </p:grpSpPr>
        <p:sp>
          <p:nvSpPr>
            <p:cNvPr id="407557" name="Text Box 5"/>
            <p:cNvSpPr txBox="1">
              <a:spLocks noChangeArrowheads="1"/>
            </p:cNvSpPr>
            <p:nvPr/>
          </p:nvSpPr>
          <p:spPr bwMode="auto">
            <a:xfrm>
              <a:off x="707" y="912"/>
              <a:ext cx="29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dirty="0" smtClean="0">
                  <a:solidFill>
                    <a:srgbClr val="FF0000"/>
                  </a:solidFill>
                  <a:latin typeface="Times New Roman" pitchFamily="18" charset="0"/>
                </a:rPr>
                <a:t>源</a:t>
              </a:r>
            </a:p>
          </p:txBody>
        </p:sp>
        <p:sp>
          <p:nvSpPr>
            <p:cNvPr id="407558" name="Text Box 6"/>
            <p:cNvSpPr txBox="1">
              <a:spLocks noChangeArrowheads="1"/>
            </p:cNvSpPr>
            <p:nvPr/>
          </p:nvSpPr>
          <p:spPr bwMode="auto">
            <a:xfrm>
              <a:off x="707" y="1229"/>
              <a:ext cx="4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dirty="0" smtClean="0">
                  <a:solidFill>
                    <a:srgbClr val="FF0000"/>
                  </a:solidFill>
                  <a:latin typeface="Times New Roman" pitchFamily="18" charset="0"/>
                </a:rPr>
                <a:t>目的</a:t>
              </a:r>
            </a:p>
          </p:txBody>
        </p:sp>
      </p:grp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2325688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3833813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2325688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5373688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</a:p>
        </p:txBody>
      </p:sp>
      <p:sp>
        <p:nvSpPr>
          <p:cNvPr id="490507" name="Text Box 11"/>
          <p:cNvSpPr txBox="1">
            <a:spLocks noChangeArrowheads="1"/>
          </p:cNvSpPr>
          <p:nvPr/>
        </p:nvSpPr>
        <p:spPr bwMode="auto">
          <a:xfrm>
            <a:off x="5373688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存储器</a:t>
            </a:r>
          </a:p>
        </p:txBody>
      </p:sp>
      <p:sp>
        <p:nvSpPr>
          <p:cNvPr id="490508" name="Text Box 12"/>
          <p:cNvSpPr txBox="1">
            <a:spLocks noChangeArrowheads="1"/>
          </p:cNvSpPr>
          <p:nvPr/>
        </p:nvSpPr>
        <p:spPr bwMode="auto">
          <a:xfrm>
            <a:off x="6821488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存储器</a:t>
            </a: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3833813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存储器</a:t>
            </a:r>
          </a:p>
        </p:txBody>
      </p:sp>
      <p:sp>
        <p:nvSpPr>
          <p:cNvPr id="490510" name="Text Box 14"/>
          <p:cNvSpPr txBox="1">
            <a:spLocks noChangeArrowheads="1"/>
          </p:cNvSpPr>
          <p:nvPr/>
        </p:nvSpPr>
        <p:spPr bwMode="auto">
          <a:xfrm>
            <a:off x="6821488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存储器</a:t>
            </a:r>
          </a:p>
        </p:txBody>
      </p:sp>
      <p:sp>
        <p:nvSpPr>
          <p:cNvPr id="490511" name="Text Box 15"/>
          <p:cNvSpPr txBox="1">
            <a:spLocks noChangeArrowheads="1"/>
          </p:cNvSpPr>
          <p:nvPr/>
        </p:nvSpPr>
        <p:spPr bwMode="auto">
          <a:xfrm>
            <a:off x="1122363" y="3352800"/>
            <a:ext cx="18653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置“1”，清“0”</a:t>
            </a:r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762000" y="397668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2. 算术逻辑操作</a:t>
            </a:r>
          </a:p>
        </p:txBody>
      </p:sp>
      <p:sp>
        <p:nvSpPr>
          <p:cNvPr id="490513" name="Text Box 17"/>
          <p:cNvSpPr txBox="1">
            <a:spLocks noChangeArrowheads="1"/>
          </p:cNvSpPr>
          <p:nvPr/>
        </p:nvSpPr>
        <p:spPr bwMode="auto">
          <a:xfrm>
            <a:off x="1165225" y="4572000"/>
            <a:ext cx="76279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加、减、乘、除、增 1、减 1、求补、浮点运算、十进制运算</a:t>
            </a: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1165225" y="5059363"/>
            <a:ext cx="6927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与、或、非、异或、位操作、位测试、位清除、位求反</a:t>
            </a:r>
          </a:p>
        </p:txBody>
      </p:sp>
      <p:sp>
        <p:nvSpPr>
          <p:cNvPr id="490515" name="Text Box 19"/>
          <p:cNvSpPr txBox="1">
            <a:spLocks noChangeArrowheads="1"/>
          </p:cNvSpPr>
          <p:nvPr/>
        </p:nvSpPr>
        <p:spPr bwMode="auto">
          <a:xfrm>
            <a:off x="523875" y="5638800"/>
            <a:ext cx="10937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如 8086</a:t>
            </a:r>
          </a:p>
        </p:txBody>
      </p:sp>
      <p:sp>
        <p:nvSpPr>
          <p:cNvPr id="490516" name="Text Box 20"/>
          <p:cNvSpPr txBox="1">
            <a:spLocks noChangeArrowheads="1"/>
          </p:cNvSpPr>
          <p:nvPr/>
        </p:nvSpPr>
        <p:spPr bwMode="auto">
          <a:xfrm>
            <a:off x="2325688" y="24701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MOVE</a:t>
            </a:r>
          </a:p>
        </p:txBody>
      </p:sp>
      <p:sp>
        <p:nvSpPr>
          <p:cNvPr id="490517" name="Text Box 21"/>
          <p:cNvSpPr txBox="1">
            <a:spLocks noChangeArrowheads="1"/>
          </p:cNvSpPr>
          <p:nvPr/>
        </p:nvSpPr>
        <p:spPr bwMode="auto">
          <a:xfrm>
            <a:off x="3825875" y="2470150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STORE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5373688" y="2470150"/>
            <a:ext cx="919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LOAD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6821488" y="24701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MOVE</a:t>
            </a:r>
          </a:p>
        </p:txBody>
      </p:sp>
      <p:sp>
        <p:nvSpPr>
          <p:cNvPr id="490520" name="Text Box 24"/>
          <p:cNvSpPr txBox="1">
            <a:spLocks noChangeArrowheads="1"/>
          </p:cNvSpPr>
          <p:nvPr/>
        </p:nvSpPr>
        <p:spPr bwMode="auto">
          <a:xfrm>
            <a:off x="3825875" y="3184525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PUSH</a:t>
            </a:r>
          </a:p>
        </p:txBody>
      </p:sp>
      <p:sp>
        <p:nvSpPr>
          <p:cNvPr id="490521" name="Text Box 25"/>
          <p:cNvSpPr txBox="1">
            <a:spLocks noChangeArrowheads="1"/>
          </p:cNvSpPr>
          <p:nvPr/>
        </p:nvSpPr>
        <p:spPr bwMode="auto">
          <a:xfrm>
            <a:off x="5373688" y="31845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POP</a:t>
            </a: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1122363" y="2427288"/>
            <a:ext cx="74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例如</a:t>
            </a:r>
          </a:p>
        </p:txBody>
      </p:sp>
      <p:sp>
        <p:nvSpPr>
          <p:cNvPr id="490523" name="Text Box 27"/>
          <p:cNvSpPr txBox="1">
            <a:spLocks noChangeArrowheads="1"/>
          </p:cNvSpPr>
          <p:nvPr/>
        </p:nvSpPr>
        <p:spPr bwMode="auto">
          <a:xfrm>
            <a:off x="3825875" y="2827338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MOVE</a:t>
            </a: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373688" y="2827338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MOVE</a:t>
            </a:r>
          </a:p>
        </p:txBody>
      </p:sp>
      <p:sp>
        <p:nvSpPr>
          <p:cNvPr id="490525" name="Rectangle 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1752600" y="5716588"/>
            <a:ext cx="70104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ADD  SUB  MUL  DIV  INC  DEC  CMP  NEG   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AAA  AAS  AAM  AAD 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AND   OR   NOT   XOR   TEST</a:t>
            </a:r>
          </a:p>
        </p:txBody>
      </p:sp>
      <p:sp>
        <p:nvSpPr>
          <p:cNvPr id="407583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/>
      <p:bldP spid="490503" grpId="0"/>
      <p:bldP spid="490504" grpId="0"/>
      <p:bldP spid="490505" grpId="0"/>
      <p:bldP spid="490506" grpId="0"/>
      <p:bldP spid="490507" grpId="0"/>
      <p:bldP spid="490508" grpId="0"/>
      <p:bldP spid="490509" grpId="0"/>
      <p:bldP spid="490510" grpId="0"/>
      <p:bldP spid="490511" grpId="0"/>
      <p:bldP spid="490512" grpId="0"/>
      <p:bldP spid="490513" grpId="0"/>
      <p:bldP spid="490514" grpId="0"/>
      <p:bldP spid="490515" grpId="0"/>
      <p:bldP spid="490516" grpId="0"/>
      <p:bldP spid="490517" grpId="0"/>
      <p:bldP spid="490518" grpId="0"/>
      <p:bldP spid="490519" grpId="0"/>
      <p:bldP spid="490520" grpId="0"/>
      <p:bldP spid="490521" grpId="0"/>
      <p:bldP spid="490522" grpId="0"/>
      <p:bldP spid="490523" grpId="0"/>
      <p:bldP spid="490524" grpId="0"/>
      <p:bldP spid="4905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385763" y="98425"/>
            <a:ext cx="8229600" cy="56197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hlinkClick r:id="" action="ppaction://noaction"/>
              </a:rPr>
              <a:t>7.1  机器指令 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800" y="954088"/>
            <a:ext cx="8229600" cy="25654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计算机硬件只能识别和理解机器语言程序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solidFill>
                  <a:srgbClr val="C00000"/>
                </a:solidFill>
              </a:rPr>
              <a:t>用各种汇编语言或高级语言编写的源程序都要翻译（汇编、解释或编译）成以机器指令形式表示的机器语言</a:t>
            </a:r>
            <a:r>
              <a:rPr lang="zh-CN" altLang="en-US" dirty="0"/>
              <a:t>才能在计算机上执行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程序编译执行过程：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b="0" dirty="0"/>
              <a:t>     </a:t>
            </a:r>
            <a:endParaRPr lang="zh-CN" altLang="en-US" dirty="0"/>
          </a:p>
        </p:txBody>
      </p:sp>
      <p:grpSp>
        <p:nvGrpSpPr>
          <p:cNvPr id="16388" name="组合 1"/>
          <p:cNvGrpSpPr>
            <a:grpSpLocks/>
          </p:cNvGrpSpPr>
          <p:nvPr/>
        </p:nvGrpSpPr>
        <p:grpSpPr bwMode="auto">
          <a:xfrm>
            <a:off x="1241425" y="3519488"/>
            <a:ext cx="6975475" cy="1527175"/>
            <a:chOff x="1241425" y="2754313"/>
            <a:chExt cx="6975475" cy="1528762"/>
          </a:xfrm>
        </p:grpSpPr>
        <p:sp>
          <p:nvSpPr>
            <p:cNvPr id="16389" name="矩形 1"/>
            <p:cNvSpPr>
              <a:spLocks noChangeArrowheads="1"/>
            </p:cNvSpPr>
            <p:nvPr/>
          </p:nvSpPr>
          <p:spPr bwMode="auto">
            <a:xfrm>
              <a:off x="1241425" y="2754313"/>
              <a:ext cx="6975475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高级语言源程序</a:t>
              </a:r>
              <a:r>
                <a:rPr lang="en-US" altLang="zh-CN" sz="32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</a:t>
              </a:r>
              <a:r>
                <a:rPr lang="zh-CN" altLang="en-US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汇编语言目标程序</a:t>
              </a:r>
              <a:r>
                <a:rPr lang="en-US" altLang="zh-CN" sz="36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</a:t>
              </a:r>
              <a:r>
                <a:rPr lang="zh-CN" altLang="en-US" sz="200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机器语言目标程序</a:t>
              </a:r>
              <a:endParaRPr lang="zh-CN" altLang="en-US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90" name="文本框 2"/>
            <p:cNvSpPr txBox="1">
              <a:spLocks noChangeArrowheads="1"/>
            </p:cNvSpPr>
            <p:nvPr/>
          </p:nvSpPr>
          <p:spPr bwMode="auto">
            <a:xfrm>
              <a:off x="2816225" y="3432175"/>
              <a:ext cx="1035050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C00000"/>
                  </a:solidFill>
                </a:rPr>
                <a:t>编译</a:t>
              </a:r>
              <a:endParaRPr lang="en-US" altLang="zh-CN" sz="2400" smtClean="0">
                <a:solidFill>
                  <a:srgbClr val="C00000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C00000"/>
                  </a:solidFill>
                </a:rPr>
                <a:t>cc1</a:t>
              </a:r>
              <a:endParaRPr lang="zh-CN" altLang="en-US" sz="2400" smtClean="0">
                <a:solidFill>
                  <a:srgbClr val="C00000"/>
                </a:solidFill>
              </a:endParaRPr>
            </a:p>
          </p:txBody>
        </p:sp>
        <p:sp>
          <p:nvSpPr>
            <p:cNvPr id="16391" name="文本框 6"/>
            <p:cNvSpPr txBox="1">
              <a:spLocks noChangeArrowheads="1"/>
            </p:cNvSpPr>
            <p:nvPr/>
          </p:nvSpPr>
          <p:spPr bwMode="auto">
            <a:xfrm>
              <a:off x="5292725" y="3451225"/>
              <a:ext cx="800100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C00000"/>
                  </a:solidFill>
                </a:rPr>
                <a:t>汇编</a:t>
              </a:r>
              <a:endParaRPr lang="en-US" altLang="zh-CN" sz="2400" smtClean="0">
                <a:solidFill>
                  <a:srgbClr val="C00000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C00000"/>
                  </a:solidFill>
                </a:rPr>
                <a:t>as</a:t>
              </a:r>
              <a:endParaRPr lang="zh-CN" altLang="en-US" sz="240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9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92696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-apple-system"/>
              </a:rPr>
              <a:t>BCD</a:t>
            </a:r>
            <a:r>
              <a:rPr lang="zh-CN" altLang="en-US" sz="2400" b="1" dirty="0">
                <a:solidFill>
                  <a:srgbClr val="FF0000"/>
                </a:solidFill>
                <a:latin typeface="-apple-system"/>
              </a:rPr>
              <a:t>码的加、减、乘</a:t>
            </a:r>
            <a:r>
              <a:rPr lang="zh-CN" altLang="en-US" sz="2400" b="1" dirty="0" smtClean="0">
                <a:solidFill>
                  <a:srgbClr val="FF0000"/>
                </a:solidFill>
                <a:latin typeface="-apple-system"/>
              </a:rPr>
              <a:t>运算    （自学）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AAA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AAS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AAM</a:t>
            </a:r>
            <a:r>
              <a:rPr lang="zh-CN" altLang="en-US" sz="2400" b="1" dirty="0"/>
              <a:t>（这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个用于非压缩型</a:t>
            </a:r>
            <a:r>
              <a:rPr lang="en-US" altLang="zh-CN" sz="2400" b="1" dirty="0"/>
              <a:t>BCD</a:t>
            </a:r>
            <a:r>
              <a:rPr lang="zh-CN" altLang="en-US" sz="2400" b="1" dirty="0"/>
              <a:t>码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DAA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DAS</a:t>
            </a:r>
            <a:r>
              <a:rPr lang="zh-CN" altLang="en-US" sz="2400" b="1" dirty="0"/>
              <a:t>（这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个用于压缩型</a:t>
            </a:r>
            <a:r>
              <a:rPr lang="en-US" altLang="zh-CN" sz="2400" b="1" dirty="0"/>
              <a:t>BCD</a:t>
            </a:r>
            <a:r>
              <a:rPr lang="zh-CN" altLang="en-US" sz="2400" b="1" dirty="0"/>
              <a:t>码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b="1" dirty="0" err="1">
                <a:solidFill>
                  <a:srgbClr val="222226"/>
                </a:solidFill>
                <a:latin typeface="-apple-system"/>
              </a:rPr>
              <a:t>mov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 al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，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'5' 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；即可看成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'5'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的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ASCII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值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35h</a:t>
            </a:r>
            <a:r>
              <a:rPr lang="zh-CN" altLang="en-US" sz="2400" b="1" dirty="0" smtClean="0">
                <a:solidFill>
                  <a:srgbClr val="222226"/>
                </a:solidFill>
                <a:latin typeface="-apple-system"/>
              </a:rPr>
              <a:t>，也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可看成非压缩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BCD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码表示的</a:t>
            </a:r>
            <a:r>
              <a:rPr lang="en-US" altLang="zh-CN" sz="2400" b="1" dirty="0" smtClean="0">
                <a:solidFill>
                  <a:srgbClr val="222226"/>
                </a:solidFill>
                <a:latin typeface="-apple-system"/>
              </a:rPr>
              <a:t>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222226"/>
                </a:solidFill>
                <a:latin typeface="-apple-system"/>
              </a:rPr>
              <a:t>add 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al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，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'7' 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；即可看成加十六进制表示的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37h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，也可看成加非压缩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BCD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码表示的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7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；结果是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al=6ch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，同样，作为十六进制数的运算是正确的，作为非压缩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BCD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码的运算是错的，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5+7=12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。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endParaRPr lang="en-US" altLang="zh-CN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b="1" dirty="0" err="1">
                <a:solidFill>
                  <a:srgbClr val="222226"/>
                </a:solidFill>
                <a:latin typeface="-apple-system"/>
              </a:rPr>
              <a:t>mov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 al</a:t>
            </a:r>
            <a:r>
              <a:rPr lang="zh-CN" altLang="en-US" sz="2400" b="1" dirty="0" smtClean="0">
                <a:solidFill>
                  <a:srgbClr val="222226"/>
                </a:solidFill>
                <a:latin typeface="-apple-system"/>
              </a:rPr>
              <a:t>，</a:t>
            </a:r>
            <a:r>
              <a:rPr lang="en-US" altLang="zh-CN" sz="2400" b="1" dirty="0" smtClean="0">
                <a:solidFill>
                  <a:srgbClr val="222226"/>
                </a:solidFill>
                <a:latin typeface="-apple-system"/>
              </a:rPr>
              <a:t>‘5’ </a:t>
            </a:r>
            <a:r>
              <a:rPr lang="zh-CN" altLang="en-US" sz="2400" b="1" dirty="0" smtClean="0">
                <a:solidFill>
                  <a:srgbClr val="222226"/>
                </a:solidFill>
                <a:latin typeface="-apple-system"/>
              </a:rPr>
              <a:t>；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 </a:t>
            </a:r>
            <a:r>
              <a:rPr lang="en-US" altLang="zh-CN" sz="2400" b="1" dirty="0" smtClean="0">
                <a:solidFill>
                  <a:srgbClr val="222226"/>
                </a:solidFill>
                <a:latin typeface="-apple-system"/>
              </a:rPr>
              <a:t>DAA 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al</a:t>
            </a:r>
            <a:r>
              <a:rPr lang="zh-CN" altLang="en-US" sz="2400" b="1" dirty="0" smtClean="0">
                <a:solidFill>
                  <a:srgbClr val="222226"/>
                </a:solidFill>
                <a:latin typeface="-apple-system"/>
              </a:rPr>
              <a:t>，</a:t>
            </a:r>
            <a:r>
              <a:rPr lang="en-US" altLang="zh-CN" sz="2400" b="1" dirty="0" smtClean="0">
                <a:solidFill>
                  <a:srgbClr val="222226"/>
                </a:solidFill>
                <a:latin typeface="-apple-system"/>
              </a:rPr>
              <a:t>‘7’ 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；</a:t>
            </a:r>
            <a:r>
              <a:rPr lang="zh-CN" altLang="en-US" sz="2400" b="1" dirty="0" smtClean="0">
                <a:solidFill>
                  <a:srgbClr val="222226"/>
                </a:solidFill>
                <a:latin typeface="-apple-system"/>
              </a:rPr>
              <a:t>如果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此前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ah=0</a:t>
            </a:r>
            <a:r>
              <a:rPr lang="zh-CN" altLang="en-US" sz="2400" b="1" dirty="0" smtClean="0">
                <a:solidFill>
                  <a:srgbClr val="222226"/>
                </a:solidFill>
                <a:latin typeface="-apple-system"/>
              </a:rPr>
              <a:t>，做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非压缩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BCD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码调整后</a:t>
            </a:r>
            <a:r>
              <a:rPr lang="zh-CN" altLang="en-US" sz="2400" b="1" dirty="0" smtClean="0">
                <a:solidFill>
                  <a:srgbClr val="222226"/>
                </a:solidFill>
                <a:latin typeface="-apple-system"/>
              </a:rPr>
              <a:t>， </a:t>
            </a:r>
            <a:r>
              <a:rPr lang="en-US" altLang="zh-CN" sz="2400" b="1" dirty="0" smtClean="0">
                <a:solidFill>
                  <a:srgbClr val="222226"/>
                </a:solidFill>
                <a:latin typeface="-apple-system"/>
              </a:rPr>
              <a:t>ax=0102h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，这是我们期望的结果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12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的非压缩</a:t>
            </a:r>
            <a:r>
              <a:rPr lang="en-US" altLang="zh-CN" sz="2400" b="1" dirty="0">
                <a:solidFill>
                  <a:srgbClr val="222226"/>
                </a:solidFill>
                <a:latin typeface="-apple-system"/>
              </a:rPr>
              <a:t>BCD</a:t>
            </a:r>
            <a:r>
              <a:rPr lang="zh-CN" altLang="en-US" sz="2400" b="1" dirty="0">
                <a:solidFill>
                  <a:srgbClr val="222226"/>
                </a:solidFill>
                <a:latin typeface="-apple-system"/>
              </a:rPr>
              <a:t>码。</a:t>
            </a:r>
            <a:endParaRPr lang="en-US" altLang="zh-CN" sz="2400" b="1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2717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488D03B-C996-4B35-B753-0F34F791451F}" type="slidenum">
              <a:rPr lang="zh-CN" altLang="en-US">
                <a:solidFill>
                  <a:srgbClr val="000000"/>
                </a:solidFill>
              </a:rPr>
              <a:pPr/>
              <a:t>31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365125" y="34925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3. 移位操作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127125" y="10144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算术移位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365125" y="2168525"/>
            <a:ext cx="155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4. 转移</a:t>
            </a: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838200" y="290353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(1) 无条件转移  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</a:rPr>
              <a:t>JMP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838200" y="35290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(2) 条件转移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914400" y="4184650"/>
            <a:ext cx="4660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结果为零转    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Z = 1）</a:t>
            </a:r>
            <a:r>
              <a:rPr lang="en-US" altLang="zh-CN" sz="8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</a:rPr>
              <a:t>BRZ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914400" y="4749800"/>
            <a:ext cx="4689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结果溢出转    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O =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</a:rPr>
              <a:t>1）BRO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914400" y="5314950"/>
            <a:ext cx="46522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结果有进位转（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</a:rPr>
              <a:t>1）BRC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914400" y="5881688"/>
            <a:ext cx="319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跳过一条指令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</a:rPr>
              <a:t>SKP</a:t>
            </a:r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1127125" y="160178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循环移位（带进位和不带进位）</a:t>
            </a:r>
          </a:p>
        </p:txBody>
      </p:sp>
      <p:sp>
        <p:nvSpPr>
          <p:cNvPr id="491532" name="Text Box 12"/>
          <p:cNvSpPr txBox="1">
            <a:spLocks noChangeArrowheads="1"/>
          </p:cNvSpPr>
          <p:nvPr/>
        </p:nvSpPr>
        <p:spPr bwMode="auto">
          <a:xfrm>
            <a:off x="5486400" y="4221163"/>
            <a:ext cx="4651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如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62602" y="4587875"/>
            <a:ext cx="3402014" cy="1816100"/>
            <a:chOff x="3504" y="2890"/>
            <a:chExt cx="2143" cy="1144"/>
          </a:xfrm>
        </p:grpSpPr>
        <p:grpSp>
          <p:nvGrpSpPr>
            <p:cNvPr id="408590" name="Group 14"/>
            <p:cNvGrpSpPr>
              <a:grpSpLocks/>
            </p:cNvGrpSpPr>
            <p:nvPr/>
          </p:nvGrpSpPr>
          <p:grpSpPr bwMode="auto">
            <a:xfrm>
              <a:off x="3677" y="2890"/>
              <a:ext cx="1970" cy="1144"/>
              <a:chOff x="3677" y="2938"/>
              <a:chExt cx="1970" cy="1144"/>
            </a:xfrm>
          </p:grpSpPr>
          <p:sp>
            <p:nvSpPr>
              <p:cNvPr id="408591" name="Text Box 15"/>
              <p:cNvSpPr txBox="1">
                <a:spLocks noChangeArrowheads="1"/>
              </p:cNvSpPr>
              <p:nvPr/>
            </p:nvSpPr>
            <p:spPr bwMode="auto">
              <a:xfrm>
                <a:off x="3677" y="2938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200" b="1" smtClean="0">
                    <a:solidFill>
                      <a:srgbClr val="000000"/>
                    </a:solidFill>
                    <a:latin typeface="Times New Roman" pitchFamily="18" charset="0"/>
                  </a:rPr>
                  <a:t>300</a:t>
                </a:r>
              </a:p>
            </p:txBody>
          </p:sp>
          <p:sp>
            <p:nvSpPr>
              <p:cNvPr id="408592" name="Text Box 16"/>
              <p:cNvSpPr txBox="1">
                <a:spLocks noChangeArrowheads="1"/>
              </p:cNvSpPr>
              <p:nvPr/>
            </p:nvSpPr>
            <p:spPr bwMode="auto">
              <a:xfrm>
                <a:off x="3772" y="3174"/>
                <a:ext cx="327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2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08593" name="Text Box 17"/>
              <p:cNvSpPr txBox="1">
                <a:spLocks noChangeArrowheads="1"/>
              </p:cNvSpPr>
              <p:nvPr/>
            </p:nvSpPr>
            <p:spPr bwMode="auto">
              <a:xfrm>
                <a:off x="3677" y="3322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200" b="1" smtClean="0">
                    <a:solidFill>
                      <a:srgbClr val="000000"/>
                    </a:solidFill>
                    <a:latin typeface="Times New Roman" pitchFamily="18" charset="0"/>
                  </a:rPr>
                  <a:t>305</a:t>
                </a:r>
              </a:p>
            </p:txBody>
          </p:sp>
          <p:sp>
            <p:nvSpPr>
              <p:cNvPr id="408594" name="Text Box 18"/>
              <p:cNvSpPr txBox="1">
                <a:spLocks noChangeArrowheads="1"/>
              </p:cNvSpPr>
              <p:nvPr/>
            </p:nvSpPr>
            <p:spPr bwMode="auto">
              <a:xfrm>
                <a:off x="3677" y="3571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200" b="1" smtClean="0">
                    <a:solidFill>
                      <a:srgbClr val="000000"/>
                    </a:solidFill>
                    <a:latin typeface="Times New Roman" pitchFamily="18" charset="0"/>
                  </a:rPr>
                  <a:t>306</a:t>
                </a:r>
              </a:p>
            </p:txBody>
          </p:sp>
          <p:sp>
            <p:nvSpPr>
              <p:cNvPr id="408595" name="Text Box 19"/>
              <p:cNvSpPr txBox="1">
                <a:spLocks noChangeArrowheads="1"/>
              </p:cNvSpPr>
              <p:nvPr/>
            </p:nvSpPr>
            <p:spPr bwMode="auto">
              <a:xfrm>
                <a:off x="3677" y="3811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200" b="1" smtClean="0">
                    <a:solidFill>
                      <a:srgbClr val="000000"/>
                    </a:solidFill>
                    <a:latin typeface="Times New Roman" pitchFamily="18" charset="0"/>
                  </a:rPr>
                  <a:t>307</a:t>
                </a:r>
              </a:p>
            </p:txBody>
          </p:sp>
          <p:sp>
            <p:nvSpPr>
              <p:cNvPr id="408596" name="Text Box 20"/>
              <p:cNvSpPr txBox="1">
                <a:spLocks noChangeArrowheads="1"/>
              </p:cNvSpPr>
              <p:nvPr/>
            </p:nvSpPr>
            <p:spPr bwMode="auto">
              <a:xfrm>
                <a:off x="4013" y="3326"/>
                <a:ext cx="1634" cy="75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srgbClr val="7030A0"/>
                    </a:solidFill>
                    <a:latin typeface="Times New Roman" pitchFamily="18" charset="0"/>
                  </a:rPr>
                  <a:t>SKP  DZ  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Times New Roman" pitchFamily="18" charset="0"/>
                  </a:rPr>
                  <a:t>；若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  <a:latin typeface="Times New Roman" pitchFamily="18" charset="0"/>
                  </a:rPr>
                  <a:t>D 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Times New Roman" pitchFamily="18" charset="0"/>
                  </a:rPr>
                  <a:t>= 0 </a:t>
                </a: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itchFamily="18" charset="0"/>
                  </a:rPr>
                  <a:t>则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Times New Roman" pitchFamily="18" charset="0"/>
                  </a:rPr>
                  <a:t>跳越一条指令，执行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  <a:latin typeface="Times New Roman" pitchFamily="18" charset="0"/>
                  </a:rPr>
                  <a:t>307</a:t>
                </a:r>
                <a:endParaRPr lang="zh-CN" altLang="en-US" sz="2400" b="1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08597" name="Freeform 21"/>
            <p:cNvSpPr>
              <a:spLocks noChangeArrowheads="1"/>
            </p:cNvSpPr>
            <p:nvPr/>
          </p:nvSpPr>
          <p:spPr bwMode="auto">
            <a:xfrm>
              <a:off x="3504" y="3408"/>
              <a:ext cx="192" cy="480"/>
            </a:xfrm>
            <a:custGeom>
              <a:avLst/>
              <a:gdLst>
                <a:gd name="T0" fmla="*/ 144 w 144"/>
                <a:gd name="T1" fmla="*/ 0 h 864"/>
                <a:gd name="T2" fmla="*/ 0 w 144"/>
                <a:gd name="T3" fmla="*/ 0 h 864"/>
                <a:gd name="T4" fmla="*/ 0 w 144"/>
                <a:gd name="T5" fmla="*/ 864 h 864"/>
                <a:gd name="T6" fmla="*/ 144 w 14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864">
                  <a:moveTo>
                    <a:pt x="144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1542" name="Text Box 22"/>
          <p:cNvSpPr txBox="1">
            <a:spLocks noChangeArrowheads="1"/>
          </p:cNvSpPr>
          <p:nvPr/>
        </p:nvSpPr>
        <p:spPr bwMode="auto">
          <a:xfrm>
            <a:off x="2971800" y="10144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逻辑移位</a:t>
            </a:r>
          </a:p>
        </p:txBody>
      </p:sp>
      <p:sp>
        <p:nvSpPr>
          <p:cNvPr id="491543" name="AutoShape 23"/>
          <p:cNvSpPr>
            <a:spLocks noChangeArrowheads="1"/>
          </p:cNvSpPr>
          <p:nvPr/>
        </p:nvSpPr>
        <p:spPr bwMode="auto">
          <a:xfrm>
            <a:off x="6507166" y="3767665"/>
            <a:ext cx="1852364" cy="795536"/>
          </a:xfrm>
          <a:prstGeom prst="wedgeRoundRectCallout">
            <a:avLst>
              <a:gd name="adj1" fmla="val 894"/>
              <a:gd name="adj2" fmla="val 14409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设备的完成触发器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D=0</a:t>
            </a:r>
            <a:endParaRPr lang="zh-CN" altLang="en-US" sz="20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44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</a:p>
        </p:txBody>
      </p:sp>
      <p:sp>
        <p:nvSpPr>
          <p:cNvPr id="408601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/>
      <p:bldP spid="491524" grpId="0"/>
      <p:bldP spid="491525" grpId="0"/>
      <p:bldP spid="491526" grpId="0"/>
      <p:bldP spid="491527" grpId="0"/>
      <p:bldP spid="491528" grpId="0"/>
      <p:bldP spid="491529" grpId="0"/>
      <p:bldP spid="491530" grpId="0"/>
      <p:bldP spid="491531" grpId="0"/>
      <p:bldP spid="491532" grpId="0"/>
      <p:bldP spid="491542" grpId="0"/>
      <p:bldP spid="4915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90923A6-C170-489B-9F7C-0D81C1B7FE22}" type="slidenum">
              <a:rPr lang="zh-CN" altLang="en-US">
                <a:solidFill>
                  <a:srgbClr val="000000"/>
                </a:solidFill>
              </a:rPr>
              <a:pPr/>
              <a:t>32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5211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(3) 调用和返回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41888" y="5216525"/>
            <a:ext cx="95250" cy="973138"/>
            <a:chOff x="3113" y="3286"/>
            <a:chExt cx="60" cy="613"/>
          </a:xfrm>
        </p:grpSpPr>
        <p:sp>
          <p:nvSpPr>
            <p:cNvPr id="409604" name="Freeform 4"/>
            <p:cNvSpPr>
              <a:spLocks noChangeArrowheads="1"/>
            </p:cNvSpPr>
            <p:nvPr/>
          </p:nvSpPr>
          <p:spPr bwMode="auto">
            <a:xfrm>
              <a:off x="3140" y="3286"/>
              <a:ext cx="1" cy="578"/>
            </a:xfrm>
            <a:custGeom>
              <a:avLst/>
              <a:gdLst>
                <a:gd name="T0" fmla="*/ 1 w 1"/>
                <a:gd name="T1" fmla="*/ 0 h 578"/>
                <a:gd name="T2" fmla="*/ 0 w 1"/>
                <a:gd name="T3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78">
                  <a:moveTo>
                    <a:pt x="1" y="0"/>
                  </a:moveTo>
                  <a:lnTo>
                    <a:pt x="0" y="578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05" name="Freeform 5"/>
            <p:cNvSpPr>
              <a:spLocks noChangeArrowheads="1"/>
            </p:cNvSpPr>
            <p:nvPr/>
          </p:nvSpPr>
          <p:spPr bwMode="auto">
            <a:xfrm>
              <a:off x="3113" y="3843"/>
              <a:ext cx="60" cy="56"/>
            </a:xfrm>
            <a:custGeom>
              <a:avLst/>
              <a:gdLst>
                <a:gd name="T0" fmla="*/ 0 w 60"/>
                <a:gd name="T1" fmla="*/ 0 h 50"/>
                <a:gd name="T2" fmla="*/ 31 w 60"/>
                <a:gd name="T3" fmla="*/ 50 h 50"/>
                <a:gd name="T4" fmla="*/ 60 w 60"/>
                <a:gd name="T5" fmla="*/ 0 h 50"/>
                <a:gd name="T6" fmla="*/ 31 w 60"/>
                <a:gd name="T7" fmla="*/ 16 h 50"/>
                <a:gd name="T8" fmla="*/ 0 w 6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0">
                  <a:moveTo>
                    <a:pt x="0" y="0"/>
                  </a:moveTo>
                  <a:lnTo>
                    <a:pt x="31" y="50"/>
                  </a:lnTo>
                  <a:lnTo>
                    <a:pt x="60" y="0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64113" y="4037013"/>
            <a:ext cx="193675" cy="1179512"/>
            <a:chOff x="3127" y="2468"/>
            <a:chExt cx="122" cy="661"/>
          </a:xfrm>
        </p:grpSpPr>
        <p:sp>
          <p:nvSpPr>
            <p:cNvPr id="409607" name="Freeform 7"/>
            <p:cNvSpPr>
              <a:spLocks noChangeArrowheads="1"/>
            </p:cNvSpPr>
            <p:nvPr/>
          </p:nvSpPr>
          <p:spPr bwMode="auto">
            <a:xfrm>
              <a:off x="3141" y="2468"/>
              <a:ext cx="108" cy="627"/>
            </a:xfrm>
            <a:custGeom>
              <a:avLst/>
              <a:gdLst>
                <a:gd name="T0" fmla="*/ 0 w 108"/>
                <a:gd name="T1" fmla="*/ 0 h 627"/>
                <a:gd name="T2" fmla="*/ 40 w 108"/>
                <a:gd name="T3" fmla="*/ 70 h 627"/>
                <a:gd name="T4" fmla="*/ 74 w 108"/>
                <a:gd name="T5" fmla="*/ 139 h 627"/>
                <a:gd name="T6" fmla="*/ 88 w 108"/>
                <a:gd name="T7" fmla="*/ 175 h 627"/>
                <a:gd name="T8" fmla="*/ 99 w 108"/>
                <a:gd name="T9" fmla="*/ 214 h 627"/>
                <a:gd name="T10" fmla="*/ 105 w 108"/>
                <a:gd name="T11" fmla="*/ 252 h 627"/>
                <a:gd name="T12" fmla="*/ 108 w 108"/>
                <a:gd name="T13" fmla="*/ 293 h 627"/>
                <a:gd name="T14" fmla="*/ 105 w 108"/>
                <a:gd name="T15" fmla="*/ 331 h 627"/>
                <a:gd name="T16" fmla="*/ 96 w 108"/>
                <a:gd name="T17" fmla="*/ 372 h 627"/>
                <a:gd name="T18" fmla="*/ 85 w 108"/>
                <a:gd name="T19" fmla="*/ 418 h 627"/>
                <a:gd name="T20" fmla="*/ 71 w 108"/>
                <a:gd name="T21" fmla="*/ 464 h 627"/>
                <a:gd name="T22" fmla="*/ 57 w 108"/>
                <a:gd name="T23" fmla="*/ 509 h 627"/>
                <a:gd name="T24" fmla="*/ 40 w 108"/>
                <a:gd name="T25" fmla="*/ 553 h 627"/>
                <a:gd name="T26" fmla="*/ 26 w 108"/>
                <a:gd name="T27" fmla="*/ 593 h 627"/>
                <a:gd name="T28" fmla="*/ 12 w 108"/>
                <a:gd name="T2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627">
                  <a:moveTo>
                    <a:pt x="0" y="0"/>
                  </a:moveTo>
                  <a:lnTo>
                    <a:pt x="40" y="70"/>
                  </a:lnTo>
                  <a:lnTo>
                    <a:pt x="74" y="139"/>
                  </a:lnTo>
                  <a:lnTo>
                    <a:pt x="88" y="175"/>
                  </a:lnTo>
                  <a:lnTo>
                    <a:pt x="99" y="214"/>
                  </a:lnTo>
                  <a:lnTo>
                    <a:pt x="105" y="252"/>
                  </a:lnTo>
                  <a:lnTo>
                    <a:pt x="108" y="293"/>
                  </a:lnTo>
                  <a:lnTo>
                    <a:pt x="105" y="331"/>
                  </a:lnTo>
                  <a:lnTo>
                    <a:pt x="96" y="372"/>
                  </a:lnTo>
                  <a:lnTo>
                    <a:pt x="85" y="418"/>
                  </a:lnTo>
                  <a:lnTo>
                    <a:pt x="71" y="464"/>
                  </a:lnTo>
                  <a:lnTo>
                    <a:pt x="57" y="509"/>
                  </a:lnTo>
                  <a:lnTo>
                    <a:pt x="40" y="553"/>
                  </a:lnTo>
                  <a:lnTo>
                    <a:pt x="26" y="593"/>
                  </a:lnTo>
                  <a:lnTo>
                    <a:pt x="12" y="627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08" name="Freeform 8"/>
            <p:cNvSpPr>
              <a:spLocks noChangeArrowheads="1"/>
            </p:cNvSpPr>
            <p:nvPr/>
          </p:nvSpPr>
          <p:spPr bwMode="auto">
            <a:xfrm>
              <a:off x="3127" y="3073"/>
              <a:ext cx="57" cy="56"/>
            </a:xfrm>
            <a:custGeom>
              <a:avLst/>
              <a:gdLst>
                <a:gd name="T0" fmla="*/ 0 w 57"/>
                <a:gd name="T1" fmla="*/ 0 h 56"/>
                <a:gd name="T2" fmla="*/ 14 w 57"/>
                <a:gd name="T3" fmla="*/ 56 h 56"/>
                <a:gd name="T4" fmla="*/ 57 w 57"/>
                <a:gd name="T5" fmla="*/ 15 h 56"/>
                <a:gd name="T6" fmla="*/ 26 w 57"/>
                <a:gd name="T7" fmla="*/ 24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14" y="56"/>
                  </a:lnTo>
                  <a:lnTo>
                    <a:pt x="57" y="15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86338" y="3444875"/>
            <a:ext cx="341312" cy="1771650"/>
            <a:chOff x="3141" y="2136"/>
            <a:chExt cx="215" cy="993"/>
          </a:xfrm>
        </p:grpSpPr>
        <p:sp>
          <p:nvSpPr>
            <p:cNvPr id="409610" name="Freeform 10"/>
            <p:cNvSpPr>
              <a:spLocks noChangeArrowheads="1"/>
            </p:cNvSpPr>
            <p:nvPr/>
          </p:nvSpPr>
          <p:spPr bwMode="auto">
            <a:xfrm>
              <a:off x="3141" y="2136"/>
              <a:ext cx="215" cy="959"/>
            </a:xfrm>
            <a:custGeom>
              <a:avLst/>
              <a:gdLst>
                <a:gd name="T0" fmla="*/ 0 w 215"/>
                <a:gd name="T1" fmla="*/ 0 h 959"/>
                <a:gd name="T2" fmla="*/ 74 w 215"/>
                <a:gd name="T3" fmla="*/ 140 h 959"/>
                <a:gd name="T4" fmla="*/ 108 w 215"/>
                <a:gd name="T5" fmla="*/ 207 h 959"/>
                <a:gd name="T6" fmla="*/ 136 w 215"/>
                <a:gd name="T7" fmla="*/ 277 h 959"/>
                <a:gd name="T8" fmla="*/ 164 w 215"/>
                <a:gd name="T9" fmla="*/ 342 h 959"/>
                <a:gd name="T10" fmla="*/ 187 w 215"/>
                <a:gd name="T11" fmla="*/ 409 h 959"/>
                <a:gd name="T12" fmla="*/ 204 w 215"/>
                <a:gd name="T13" fmla="*/ 474 h 959"/>
                <a:gd name="T14" fmla="*/ 212 w 215"/>
                <a:gd name="T15" fmla="*/ 536 h 959"/>
                <a:gd name="T16" fmla="*/ 215 w 215"/>
                <a:gd name="T17" fmla="*/ 591 h 959"/>
                <a:gd name="T18" fmla="*/ 209 w 215"/>
                <a:gd name="T19" fmla="*/ 649 h 959"/>
                <a:gd name="T20" fmla="*/ 198 w 215"/>
                <a:gd name="T21" fmla="*/ 709 h 959"/>
                <a:gd name="T22" fmla="*/ 181 w 215"/>
                <a:gd name="T23" fmla="*/ 767 h 959"/>
                <a:gd name="T24" fmla="*/ 164 w 215"/>
                <a:gd name="T25" fmla="*/ 822 h 959"/>
                <a:gd name="T26" fmla="*/ 147 w 215"/>
                <a:gd name="T27" fmla="*/ 875 h 959"/>
                <a:gd name="T28" fmla="*/ 130 w 215"/>
                <a:gd name="T29" fmla="*/ 921 h 959"/>
                <a:gd name="T30" fmla="*/ 116 w 215"/>
                <a:gd name="T31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959">
                  <a:moveTo>
                    <a:pt x="0" y="0"/>
                  </a:moveTo>
                  <a:lnTo>
                    <a:pt x="74" y="140"/>
                  </a:lnTo>
                  <a:lnTo>
                    <a:pt x="108" y="207"/>
                  </a:lnTo>
                  <a:lnTo>
                    <a:pt x="136" y="277"/>
                  </a:lnTo>
                  <a:lnTo>
                    <a:pt x="164" y="342"/>
                  </a:lnTo>
                  <a:lnTo>
                    <a:pt x="187" y="409"/>
                  </a:lnTo>
                  <a:lnTo>
                    <a:pt x="204" y="474"/>
                  </a:lnTo>
                  <a:lnTo>
                    <a:pt x="212" y="536"/>
                  </a:lnTo>
                  <a:lnTo>
                    <a:pt x="215" y="591"/>
                  </a:lnTo>
                  <a:lnTo>
                    <a:pt x="209" y="649"/>
                  </a:lnTo>
                  <a:lnTo>
                    <a:pt x="198" y="709"/>
                  </a:lnTo>
                  <a:lnTo>
                    <a:pt x="181" y="767"/>
                  </a:lnTo>
                  <a:lnTo>
                    <a:pt x="164" y="822"/>
                  </a:lnTo>
                  <a:lnTo>
                    <a:pt x="147" y="875"/>
                  </a:lnTo>
                  <a:lnTo>
                    <a:pt x="130" y="921"/>
                  </a:lnTo>
                  <a:lnTo>
                    <a:pt x="116" y="959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11" name="Freeform 11"/>
            <p:cNvSpPr>
              <a:spLocks noChangeArrowheads="1"/>
            </p:cNvSpPr>
            <p:nvPr/>
          </p:nvSpPr>
          <p:spPr bwMode="auto">
            <a:xfrm>
              <a:off x="3232" y="3073"/>
              <a:ext cx="56" cy="56"/>
            </a:xfrm>
            <a:custGeom>
              <a:avLst/>
              <a:gdLst>
                <a:gd name="T0" fmla="*/ 0 w 56"/>
                <a:gd name="T1" fmla="*/ 0 h 56"/>
                <a:gd name="T2" fmla="*/ 17 w 56"/>
                <a:gd name="T3" fmla="*/ 56 h 56"/>
                <a:gd name="T4" fmla="*/ 56 w 56"/>
                <a:gd name="T5" fmla="*/ 12 h 56"/>
                <a:gd name="T6" fmla="*/ 25 w 56"/>
                <a:gd name="T7" fmla="*/ 22 h 56"/>
                <a:gd name="T8" fmla="*/ 0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17" y="56"/>
                  </a:lnTo>
                  <a:lnTo>
                    <a:pt x="56" y="12"/>
                  </a:lnTo>
                  <a:lnTo>
                    <a:pt x="2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48200" y="3544888"/>
            <a:ext cx="506413" cy="2644775"/>
            <a:chOff x="2930" y="2192"/>
            <a:chExt cx="319" cy="1482"/>
          </a:xfrm>
        </p:grpSpPr>
        <p:sp>
          <p:nvSpPr>
            <p:cNvPr id="409613" name="Freeform 13"/>
            <p:cNvSpPr>
              <a:spLocks noChangeArrowheads="1"/>
            </p:cNvSpPr>
            <p:nvPr/>
          </p:nvSpPr>
          <p:spPr bwMode="auto">
            <a:xfrm>
              <a:off x="2930" y="2223"/>
              <a:ext cx="319" cy="1451"/>
            </a:xfrm>
            <a:custGeom>
              <a:avLst/>
              <a:gdLst>
                <a:gd name="T0" fmla="*/ 319 w 319"/>
                <a:gd name="T1" fmla="*/ 1451 h 1451"/>
                <a:gd name="T2" fmla="*/ 262 w 319"/>
                <a:gd name="T3" fmla="*/ 1350 h 1451"/>
                <a:gd name="T4" fmla="*/ 209 w 319"/>
                <a:gd name="T5" fmla="*/ 1252 h 1451"/>
                <a:gd name="T6" fmla="*/ 158 w 319"/>
                <a:gd name="T7" fmla="*/ 1153 h 1451"/>
                <a:gd name="T8" fmla="*/ 110 w 319"/>
                <a:gd name="T9" fmla="*/ 1055 h 1451"/>
                <a:gd name="T10" fmla="*/ 70 w 319"/>
                <a:gd name="T11" fmla="*/ 956 h 1451"/>
                <a:gd name="T12" fmla="*/ 37 w 319"/>
                <a:gd name="T13" fmla="*/ 860 h 1451"/>
                <a:gd name="T14" fmla="*/ 14 w 319"/>
                <a:gd name="T15" fmla="*/ 764 h 1451"/>
                <a:gd name="T16" fmla="*/ 6 w 319"/>
                <a:gd name="T17" fmla="*/ 716 h 1451"/>
                <a:gd name="T18" fmla="*/ 0 w 319"/>
                <a:gd name="T19" fmla="*/ 670 h 1451"/>
                <a:gd name="T20" fmla="*/ 0 w 319"/>
                <a:gd name="T21" fmla="*/ 584 h 1451"/>
                <a:gd name="T22" fmla="*/ 8 w 319"/>
                <a:gd name="T23" fmla="*/ 497 h 1451"/>
                <a:gd name="T24" fmla="*/ 25 w 319"/>
                <a:gd name="T25" fmla="*/ 411 h 1451"/>
                <a:gd name="T26" fmla="*/ 51 w 319"/>
                <a:gd name="T27" fmla="*/ 329 h 1451"/>
                <a:gd name="T28" fmla="*/ 79 w 319"/>
                <a:gd name="T29" fmla="*/ 245 h 1451"/>
                <a:gd name="T30" fmla="*/ 116 w 319"/>
                <a:gd name="T31" fmla="*/ 163 h 1451"/>
                <a:gd name="T32" fmla="*/ 155 w 319"/>
                <a:gd name="T33" fmla="*/ 82 h 1451"/>
                <a:gd name="T34" fmla="*/ 195 w 319"/>
                <a:gd name="T35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9" h="1451">
                  <a:moveTo>
                    <a:pt x="319" y="1451"/>
                  </a:moveTo>
                  <a:lnTo>
                    <a:pt x="262" y="1350"/>
                  </a:lnTo>
                  <a:lnTo>
                    <a:pt x="209" y="1252"/>
                  </a:lnTo>
                  <a:lnTo>
                    <a:pt x="158" y="1153"/>
                  </a:lnTo>
                  <a:lnTo>
                    <a:pt x="110" y="1055"/>
                  </a:lnTo>
                  <a:lnTo>
                    <a:pt x="70" y="956"/>
                  </a:lnTo>
                  <a:lnTo>
                    <a:pt x="37" y="860"/>
                  </a:lnTo>
                  <a:lnTo>
                    <a:pt x="14" y="764"/>
                  </a:lnTo>
                  <a:lnTo>
                    <a:pt x="6" y="716"/>
                  </a:lnTo>
                  <a:lnTo>
                    <a:pt x="0" y="670"/>
                  </a:lnTo>
                  <a:lnTo>
                    <a:pt x="0" y="584"/>
                  </a:lnTo>
                  <a:lnTo>
                    <a:pt x="8" y="497"/>
                  </a:lnTo>
                  <a:lnTo>
                    <a:pt x="25" y="411"/>
                  </a:lnTo>
                  <a:lnTo>
                    <a:pt x="51" y="329"/>
                  </a:lnTo>
                  <a:lnTo>
                    <a:pt x="79" y="245"/>
                  </a:lnTo>
                  <a:lnTo>
                    <a:pt x="116" y="163"/>
                  </a:lnTo>
                  <a:lnTo>
                    <a:pt x="155" y="82"/>
                  </a:lnTo>
                  <a:lnTo>
                    <a:pt x="195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14" name="Freeform 14"/>
            <p:cNvSpPr>
              <a:spLocks noChangeArrowheads="1"/>
            </p:cNvSpPr>
            <p:nvPr/>
          </p:nvSpPr>
          <p:spPr bwMode="auto">
            <a:xfrm>
              <a:off x="3091" y="2192"/>
              <a:ext cx="53" cy="57"/>
            </a:xfrm>
            <a:custGeom>
              <a:avLst/>
              <a:gdLst>
                <a:gd name="T0" fmla="*/ 53 w 53"/>
                <a:gd name="T1" fmla="*/ 57 h 57"/>
                <a:gd name="T2" fmla="*/ 50 w 53"/>
                <a:gd name="T3" fmla="*/ 0 h 57"/>
                <a:gd name="T4" fmla="*/ 0 w 53"/>
                <a:gd name="T5" fmla="*/ 36 h 57"/>
                <a:gd name="T6" fmla="*/ 34 w 53"/>
                <a:gd name="T7" fmla="*/ 31 h 57"/>
                <a:gd name="T8" fmla="*/ 53 w 53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7">
                  <a:moveTo>
                    <a:pt x="53" y="57"/>
                  </a:moveTo>
                  <a:lnTo>
                    <a:pt x="50" y="0"/>
                  </a:lnTo>
                  <a:lnTo>
                    <a:pt x="0" y="36"/>
                  </a:lnTo>
                  <a:lnTo>
                    <a:pt x="34" y="31"/>
                  </a:lnTo>
                  <a:lnTo>
                    <a:pt x="53" y="57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624388" y="4191000"/>
            <a:ext cx="361950" cy="1998663"/>
            <a:chOff x="2913" y="2554"/>
            <a:chExt cx="228" cy="1120"/>
          </a:xfrm>
        </p:grpSpPr>
        <p:sp>
          <p:nvSpPr>
            <p:cNvPr id="409616" name="Freeform 16"/>
            <p:cNvSpPr>
              <a:spLocks noChangeArrowheads="1"/>
            </p:cNvSpPr>
            <p:nvPr/>
          </p:nvSpPr>
          <p:spPr bwMode="auto">
            <a:xfrm>
              <a:off x="2913" y="2583"/>
              <a:ext cx="228" cy="1091"/>
            </a:xfrm>
            <a:custGeom>
              <a:avLst/>
              <a:gdLst>
                <a:gd name="T0" fmla="*/ 228 w 228"/>
                <a:gd name="T1" fmla="*/ 1091 h 1091"/>
                <a:gd name="T2" fmla="*/ 147 w 228"/>
                <a:gd name="T3" fmla="*/ 928 h 1091"/>
                <a:gd name="T4" fmla="*/ 107 w 228"/>
                <a:gd name="T5" fmla="*/ 846 h 1091"/>
                <a:gd name="T6" fmla="*/ 73 w 228"/>
                <a:gd name="T7" fmla="*/ 767 h 1091"/>
                <a:gd name="T8" fmla="*/ 42 w 228"/>
                <a:gd name="T9" fmla="*/ 690 h 1091"/>
                <a:gd name="T10" fmla="*/ 20 w 228"/>
                <a:gd name="T11" fmla="*/ 613 h 1091"/>
                <a:gd name="T12" fmla="*/ 6 w 228"/>
                <a:gd name="T13" fmla="*/ 538 h 1091"/>
                <a:gd name="T14" fmla="*/ 0 w 228"/>
                <a:gd name="T15" fmla="*/ 466 h 1091"/>
                <a:gd name="T16" fmla="*/ 6 w 228"/>
                <a:gd name="T17" fmla="*/ 401 h 1091"/>
                <a:gd name="T18" fmla="*/ 17 w 228"/>
                <a:gd name="T19" fmla="*/ 339 h 1091"/>
                <a:gd name="T20" fmla="*/ 37 w 228"/>
                <a:gd name="T21" fmla="*/ 279 h 1091"/>
                <a:gd name="T22" fmla="*/ 65 w 228"/>
                <a:gd name="T23" fmla="*/ 221 h 1091"/>
                <a:gd name="T24" fmla="*/ 96 w 228"/>
                <a:gd name="T25" fmla="*/ 166 h 1091"/>
                <a:gd name="T26" fmla="*/ 130 w 228"/>
                <a:gd name="T27" fmla="*/ 108 h 1091"/>
                <a:gd name="T28" fmla="*/ 206 w 228"/>
                <a:gd name="T2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1091">
                  <a:moveTo>
                    <a:pt x="228" y="1091"/>
                  </a:moveTo>
                  <a:lnTo>
                    <a:pt x="147" y="928"/>
                  </a:lnTo>
                  <a:lnTo>
                    <a:pt x="107" y="846"/>
                  </a:lnTo>
                  <a:lnTo>
                    <a:pt x="73" y="767"/>
                  </a:lnTo>
                  <a:lnTo>
                    <a:pt x="42" y="690"/>
                  </a:lnTo>
                  <a:lnTo>
                    <a:pt x="20" y="613"/>
                  </a:lnTo>
                  <a:lnTo>
                    <a:pt x="6" y="538"/>
                  </a:lnTo>
                  <a:lnTo>
                    <a:pt x="0" y="466"/>
                  </a:lnTo>
                  <a:lnTo>
                    <a:pt x="6" y="401"/>
                  </a:lnTo>
                  <a:lnTo>
                    <a:pt x="17" y="339"/>
                  </a:lnTo>
                  <a:lnTo>
                    <a:pt x="37" y="279"/>
                  </a:lnTo>
                  <a:lnTo>
                    <a:pt x="65" y="221"/>
                  </a:lnTo>
                  <a:lnTo>
                    <a:pt x="96" y="166"/>
                  </a:lnTo>
                  <a:lnTo>
                    <a:pt x="130" y="108"/>
                  </a:lnTo>
                  <a:lnTo>
                    <a:pt x="206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17" name="Freeform 17"/>
            <p:cNvSpPr>
              <a:spLocks noChangeArrowheads="1"/>
            </p:cNvSpPr>
            <p:nvPr/>
          </p:nvSpPr>
          <p:spPr bwMode="auto">
            <a:xfrm>
              <a:off x="3085" y="2554"/>
              <a:ext cx="56" cy="58"/>
            </a:xfrm>
            <a:custGeom>
              <a:avLst/>
              <a:gdLst>
                <a:gd name="T0" fmla="*/ 51 w 56"/>
                <a:gd name="T1" fmla="*/ 58 h 58"/>
                <a:gd name="T2" fmla="*/ 56 w 56"/>
                <a:gd name="T3" fmla="*/ 0 h 58"/>
                <a:gd name="T4" fmla="*/ 0 w 56"/>
                <a:gd name="T5" fmla="*/ 29 h 58"/>
                <a:gd name="T6" fmla="*/ 34 w 56"/>
                <a:gd name="T7" fmla="*/ 29 h 58"/>
                <a:gd name="T8" fmla="*/ 51 w 5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8">
                  <a:moveTo>
                    <a:pt x="51" y="58"/>
                  </a:moveTo>
                  <a:lnTo>
                    <a:pt x="56" y="0"/>
                  </a:lnTo>
                  <a:lnTo>
                    <a:pt x="0" y="29"/>
                  </a:lnTo>
                  <a:lnTo>
                    <a:pt x="34" y="29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624388" y="1871663"/>
            <a:ext cx="385762" cy="2924175"/>
            <a:chOff x="2913" y="1255"/>
            <a:chExt cx="243" cy="1638"/>
          </a:xfrm>
        </p:grpSpPr>
        <p:sp>
          <p:nvSpPr>
            <p:cNvPr id="409619" name="Freeform 19"/>
            <p:cNvSpPr>
              <a:spLocks noChangeArrowheads="1"/>
            </p:cNvSpPr>
            <p:nvPr/>
          </p:nvSpPr>
          <p:spPr bwMode="auto">
            <a:xfrm>
              <a:off x="2913" y="1286"/>
              <a:ext cx="228" cy="1607"/>
            </a:xfrm>
            <a:custGeom>
              <a:avLst/>
              <a:gdLst>
                <a:gd name="T0" fmla="*/ 228 w 228"/>
                <a:gd name="T1" fmla="*/ 1607 h 1607"/>
                <a:gd name="T2" fmla="*/ 147 w 228"/>
                <a:gd name="T3" fmla="*/ 1372 h 1607"/>
                <a:gd name="T4" fmla="*/ 107 w 228"/>
                <a:gd name="T5" fmla="*/ 1254 h 1607"/>
                <a:gd name="T6" fmla="*/ 73 w 228"/>
                <a:gd name="T7" fmla="*/ 1139 h 1607"/>
                <a:gd name="T8" fmla="*/ 42 w 228"/>
                <a:gd name="T9" fmla="*/ 1026 h 1607"/>
                <a:gd name="T10" fmla="*/ 20 w 228"/>
                <a:gd name="T11" fmla="*/ 915 h 1607"/>
                <a:gd name="T12" fmla="*/ 6 w 228"/>
                <a:gd name="T13" fmla="*/ 807 h 1607"/>
                <a:gd name="T14" fmla="*/ 0 w 228"/>
                <a:gd name="T15" fmla="*/ 701 h 1607"/>
                <a:gd name="T16" fmla="*/ 3 w 228"/>
                <a:gd name="T17" fmla="*/ 653 h 1607"/>
                <a:gd name="T18" fmla="*/ 8 w 228"/>
                <a:gd name="T19" fmla="*/ 603 h 1607"/>
                <a:gd name="T20" fmla="*/ 14 w 228"/>
                <a:gd name="T21" fmla="*/ 555 h 1607"/>
                <a:gd name="T22" fmla="*/ 25 w 228"/>
                <a:gd name="T23" fmla="*/ 504 h 1607"/>
                <a:gd name="T24" fmla="*/ 54 w 228"/>
                <a:gd name="T25" fmla="*/ 406 h 1607"/>
                <a:gd name="T26" fmla="*/ 87 w 228"/>
                <a:gd name="T27" fmla="*/ 307 h 1607"/>
                <a:gd name="T28" fmla="*/ 124 w 228"/>
                <a:gd name="T29" fmla="*/ 216 h 1607"/>
                <a:gd name="T30" fmla="*/ 141 w 228"/>
                <a:gd name="T31" fmla="*/ 175 h 1607"/>
                <a:gd name="T32" fmla="*/ 161 w 228"/>
                <a:gd name="T33" fmla="*/ 134 h 1607"/>
                <a:gd name="T34" fmla="*/ 175 w 228"/>
                <a:gd name="T35" fmla="*/ 96 h 1607"/>
                <a:gd name="T36" fmla="*/ 192 w 228"/>
                <a:gd name="T37" fmla="*/ 60 h 1607"/>
                <a:gd name="T38" fmla="*/ 206 w 228"/>
                <a:gd name="T39" fmla="*/ 29 h 1607"/>
                <a:gd name="T40" fmla="*/ 217 w 228"/>
                <a:gd name="T41" fmla="*/ 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1607">
                  <a:moveTo>
                    <a:pt x="228" y="1607"/>
                  </a:moveTo>
                  <a:lnTo>
                    <a:pt x="147" y="1372"/>
                  </a:lnTo>
                  <a:lnTo>
                    <a:pt x="107" y="1254"/>
                  </a:lnTo>
                  <a:lnTo>
                    <a:pt x="73" y="1139"/>
                  </a:lnTo>
                  <a:lnTo>
                    <a:pt x="42" y="1026"/>
                  </a:lnTo>
                  <a:lnTo>
                    <a:pt x="20" y="915"/>
                  </a:lnTo>
                  <a:lnTo>
                    <a:pt x="6" y="807"/>
                  </a:lnTo>
                  <a:lnTo>
                    <a:pt x="0" y="701"/>
                  </a:lnTo>
                  <a:lnTo>
                    <a:pt x="3" y="653"/>
                  </a:lnTo>
                  <a:lnTo>
                    <a:pt x="8" y="603"/>
                  </a:lnTo>
                  <a:lnTo>
                    <a:pt x="14" y="555"/>
                  </a:lnTo>
                  <a:lnTo>
                    <a:pt x="25" y="504"/>
                  </a:lnTo>
                  <a:lnTo>
                    <a:pt x="54" y="406"/>
                  </a:lnTo>
                  <a:lnTo>
                    <a:pt x="87" y="307"/>
                  </a:lnTo>
                  <a:lnTo>
                    <a:pt x="124" y="216"/>
                  </a:lnTo>
                  <a:lnTo>
                    <a:pt x="141" y="175"/>
                  </a:lnTo>
                  <a:lnTo>
                    <a:pt x="161" y="134"/>
                  </a:lnTo>
                  <a:lnTo>
                    <a:pt x="175" y="96"/>
                  </a:lnTo>
                  <a:lnTo>
                    <a:pt x="192" y="60"/>
                  </a:lnTo>
                  <a:lnTo>
                    <a:pt x="206" y="29"/>
                  </a:lnTo>
                  <a:lnTo>
                    <a:pt x="217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20" name="Freeform 20"/>
            <p:cNvSpPr>
              <a:spLocks noChangeArrowheads="1"/>
            </p:cNvSpPr>
            <p:nvPr/>
          </p:nvSpPr>
          <p:spPr bwMode="auto">
            <a:xfrm>
              <a:off x="3099" y="1255"/>
              <a:ext cx="57" cy="55"/>
            </a:xfrm>
            <a:custGeom>
              <a:avLst/>
              <a:gdLst>
                <a:gd name="T0" fmla="*/ 57 w 57"/>
                <a:gd name="T1" fmla="*/ 55 h 55"/>
                <a:gd name="T2" fmla="*/ 42 w 57"/>
                <a:gd name="T3" fmla="*/ 0 h 55"/>
                <a:gd name="T4" fmla="*/ 0 w 57"/>
                <a:gd name="T5" fmla="*/ 40 h 55"/>
                <a:gd name="T6" fmla="*/ 31 w 57"/>
                <a:gd name="T7" fmla="*/ 31 h 55"/>
                <a:gd name="T8" fmla="*/ 57 w 57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57" y="55"/>
                  </a:moveTo>
                  <a:lnTo>
                    <a:pt x="42" y="0"/>
                  </a:lnTo>
                  <a:lnTo>
                    <a:pt x="0" y="40"/>
                  </a:lnTo>
                  <a:lnTo>
                    <a:pt x="31" y="31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2565" name="Freeform 21"/>
          <p:cNvSpPr>
            <a:spLocks noChangeArrowheads="1"/>
          </p:cNvSpPr>
          <p:nvPr/>
        </p:nvSpPr>
        <p:spPr bwMode="auto">
          <a:xfrm>
            <a:off x="4986338" y="1784350"/>
            <a:ext cx="171450" cy="1201738"/>
          </a:xfrm>
          <a:custGeom>
            <a:avLst/>
            <a:gdLst>
              <a:gd name="T0" fmla="*/ 0 w 108"/>
              <a:gd name="T1" fmla="*/ 673 h 673"/>
              <a:gd name="T2" fmla="*/ 40 w 108"/>
              <a:gd name="T3" fmla="*/ 592 h 673"/>
              <a:gd name="T4" fmla="*/ 74 w 108"/>
              <a:gd name="T5" fmla="*/ 510 h 673"/>
              <a:gd name="T6" fmla="*/ 88 w 108"/>
              <a:gd name="T7" fmla="*/ 469 h 673"/>
              <a:gd name="T8" fmla="*/ 99 w 108"/>
              <a:gd name="T9" fmla="*/ 428 h 673"/>
              <a:gd name="T10" fmla="*/ 105 w 108"/>
              <a:gd name="T11" fmla="*/ 387 h 673"/>
              <a:gd name="T12" fmla="*/ 108 w 108"/>
              <a:gd name="T13" fmla="*/ 346 h 673"/>
              <a:gd name="T14" fmla="*/ 105 w 108"/>
              <a:gd name="T15" fmla="*/ 301 h 673"/>
              <a:gd name="T16" fmla="*/ 94 w 108"/>
              <a:gd name="T17" fmla="*/ 253 h 673"/>
              <a:gd name="T18" fmla="*/ 80 w 108"/>
              <a:gd name="T19" fmla="*/ 202 h 673"/>
              <a:gd name="T20" fmla="*/ 63 w 108"/>
              <a:gd name="T21" fmla="*/ 152 h 673"/>
              <a:gd name="T22" fmla="*/ 43 w 108"/>
              <a:gd name="T23" fmla="*/ 106 h 673"/>
              <a:gd name="T24" fmla="*/ 26 w 108"/>
              <a:gd name="T25" fmla="*/ 63 h 673"/>
              <a:gd name="T26" fmla="*/ 12 w 108"/>
              <a:gd name="T27" fmla="*/ 27 h 673"/>
              <a:gd name="T28" fmla="*/ 6 w 108"/>
              <a:gd name="T29" fmla="*/ 12 h 673"/>
              <a:gd name="T30" fmla="*/ 0 w 108"/>
              <a:gd name="T31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73">
                <a:moveTo>
                  <a:pt x="0" y="673"/>
                </a:moveTo>
                <a:lnTo>
                  <a:pt x="40" y="592"/>
                </a:lnTo>
                <a:lnTo>
                  <a:pt x="74" y="510"/>
                </a:lnTo>
                <a:lnTo>
                  <a:pt x="88" y="469"/>
                </a:lnTo>
                <a:lnTo>
                  <a:pt x="99" y="428"/>
                </a:lnTo>
                <a:lnTo>
                  <a:pt x="105" y="387"/>
                </a:lnTo>
                <a:lnTo>
                  <a:pt x="108" y="346"/>
                </a:lnTo>
                <a:lnTo>
                  <a:pt x="105" y="301"/>
                </a:lnTo>
                <a:lnTo>
                  <a:pt x="94" y="253"/>
                </a:lnTo>
                <a:lnTo>
                  <a:pt x="80" y="202"/>
                </a:lnTo>
                <a:lnTo>
                  <a:pt x="63" y="152"/>
                </a:lnTo>
                <a:lnTo>
                  <a:pt x="43" y="106"/>
                </a:lnTo>
                <a:lnTo>
                  <a:pt x="26" y="63"/>
                </a:lnTo>
                <a:lnTo>
                  <a:pt x="12" y="27"/>
                </a:ln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2566" name="Text Box 22"/>
          <p:cNvSpPr txBox="1">
            <a:spLocks noChangeArrowheads="1"/>
          </p:cNvSpPr>
          <p:nvPr/>
        </p:nvSpPr>
        <p:spPr bwMode="auto">
          <a:xfrm>
            <a:off x="2603500" y="16906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CALL SUB1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168650" y="1312863"/>
            <a:ext cx="1817688" cy="465137"/>
            <a:chOff x="1996" y="827"/>
            <a:chExt cx="1145" cy="293"/>
          </a:xfrm>
        </p:grpSpPr>
        <p:sp>
          <p:nvSpPr>
            <p:cNvPr id="409624" name="Freeform 24"/>
            <p:cNvSpPr>
              <a:spLocks noChangeArrowheads="1"/>
            </p:cNvSpPr>
            <p:nvPr/>
          </p:nvSpPr>
          <p:spPr bwMode="auto">
            <a:xfrm>
              <a:off x="3140" y="827"/>
              <a:ext cx="1" cy="293"/>
            </a:xfrm>
            <a:custGeom>
              <a:avLst/>
              <a:gdLst>
                <a:gd name="T0" fmla="*/ 1 w 1"/>
                <a:gd name="T1" fmla="*/ 0 h 293"/>
                <a:gd name="T2" fmla="*/ 0 w 1"/>
                <a:gd name="T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3">
                  <a:moveTo>
                    <a:pt x="1" y="0"/>
                  </a:moveTo>
                  <a:lnTo>
                    <a:pt x="0" y="293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25" name="Text Box 25"/>
            <p:cNvSpPr txBox="1">
              <a:spLocks noChangeArrowheads="1"/>
            </p:cNvSpPr>
            <p:nvPr/>
          </p:nvSpPr>
          <p:spPr bwMode="auto">
            <a:xfrm>
              <a:off x="1996" y="902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..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168650" y="2000250"/>
            <a:ext cx="1868488" cy="554038"/>
            <a:chOff x="1996" y="1260"/>
            <a:chExt cx="1177" cy="349"/>
          </a:xfrm>
        </p:grpSpPr>
        <p:grpSp>
          <p:nvGrpSpPr>
            <p:cNvPr id="409627" name="Group 27"/>
            <p:cNvGrpSpPr>
              <a:grpSpLocks/>
            </p:cNvGrpSpPr>
            <p:nvPr/>
          </p:nvGrpSpPr>
          <p:grpSpPr bwMode="auto">
            <a:xfrm>
              <a:off x="3113" y="1260"/>
              <a:ext cx="60" cy="349"/>
              <a:chOff x="3113" y="1260"/>
              <a:chExt cx="60" cy="349"/>
            </a:xfrm>
          </p:grpSpPr>
          <p:sp>
            <p:nvSpPr>
              <p:cNvPr id="409628" name="Freeform 28"/>
              <p:cNvSpPr>
                <a:spLocks noChangeArrowheads="1"/>
              </p:cNvSpPr>
              <p:nvPr/>
            </p:nvSpPr>
            <p:spPr bwMode="auto">
              <a:xfrm>
                <a:off x="3140" y="1260"/>
                <a:ext cx="1" cy="316"/>
              </a:xfrm>
              <a:custGeom>
                <a:avLst/>
                <a:gdLst>
                  <a:gd name="T0" fmla="*/ 1 w 1"/>
                  <a:gd name="T1" fmla="*/ 0 h 316"/>
                  <a:gd name="T2" fmla="*/ 0 w 1"/>
                  <a:gd name="T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16">
                    <a:moveTo>
                      <a:pt x="1" y="0"/>
                    </a:moveTo>
                    <a:lnTo>
                      <a:pt x="0" y="316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629" name="Freeform 29"/>
              <p:cNvSpPr>
                <a:spLocks noChangeArrowheads="1"/>
              </p:cNvSpPr>
              <p:nvPr/>
            </p:nvSpPr>
            <p:spPr bwMode="auto">
              <a:xfrm>
                <a:off x="3113" y="1552"/>
                <a:ext cx="60" cy="57"/>
              </a:xfrm>
              <a:custGeom>
                <a:avLst/>
                <a:gdLst>
                  <a:gd name="T0" fmla="*/ 0 w 60"/>
                  <a:gd name="T1" fmla="*/ 0 h 51"/>
                  <a:gd name="T2" fmla="*/ 31 w 60"/>
                  <a:gd name="T3" fmla="*/ 51 h 51"/>
                  <a:gd name="T4" fmla="*/ 60 w 60"/>
                  <a:gd name="T5" fmla="*/ 0 h 51"/>
                  <a:gd name="T6" fmla="*/ 31 w 60"/>
                  <a:gd name="T7" fmla="*/ 17 h 51"/>
                  <a:gd name="T8" fmla="*/ 0 w 60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0" y="0"/>
                    </a:moveTo>
                    <a:lnTo>
                      <a:pt x="31" y="51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9630" name="Text Box 30"/>
            <p:cNvSpPr txBox="1">
              <a:spLocks noChangeArrowheads="1"/>
            </p:cNvSpPr>
            <p:nvPr/>
          </p:nvSpPr>
          <p:spPr bwMode="auto">
            <a:xfrm>
              <a:off x="1996" y="1286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09631" name="Text Box 31"/>
            <p:cNvSpPr txBox="1">
              <a:spLocks noChangeArrowheads="1"/>
            </p:cNvSpPr>
            <p:nvPr/>
          </p:nvSpPr>
          <p:spPr bwMode="auto">
            <a:xfrm>
              <a:off x="2007" y="1502"/>
              <a:ext cx="30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en-US" altLang="zh-CN" sz="20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92576" name="Text Box 32"/>
          <p:cNvSpPr txBox="1">
            <a:spLocks noChangeArrowheads="1"/>
          </p:cNvSpPr>
          <p:nvPr/>
        </p:nvSpPr>
        <p:spPr bwMode="auto">
          <a:xfrm>
            <a:off x="2590800" y="32908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CALL SUB2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3168650" y="2986088"/>
            <a:ext cx="1868488" cy="458787"/>
            <a:chOff x="1996" y="1881"/>
            <a:chExt cx="1177" cy="289"/>
          </a:xfrm>
        </p:grpSpPr>
        <p:grpSp>
          <p:nvGrpSpPr>
            <p:cNvPr id="409634" name="Group 34"/>
            <p:cNvGrpSpPr>
              <a:grpSpLocks/>
            </p:cNvGrpSpPr>
            <p:nvPr/>
          </p:nvGrpSpPr>
          <p:grpSpPr bwMode="auto">
            <a:xfrm>
              <a:off x="3113" y="1881"/>
              <a:ext cx="60" cy="289"/>
              <a:chOff x="3113" y="1881"/>
              <a:chExt cx="60" cy="289"/>
            </a:xfrm>
          </p:grpSpPr>
          <p:sp>
            <p:nvSpPr>
              <p:cNvPr id="409635" name="Freeform 35"/>
              <p:cNvSpPr>
                <a:spLocks noChangeArrowheads="1"/>
              </p:cNvSpPr>
              <p:nvPr/>
            </p:nvSpPr>
            <p:spPr bwMode="auto">
              <a:xfrm>
                <a:off x="3140" y="1881"/>
                <a:ext cx="1" cy="255"/>
              </a:xfrm>
              <a:custGeom>
                <a:avLst/>
                <a:gdLst>
                  <a:gd name="T0" fmla="*/ 1 w 1"/>
                  <a:gd name="T1" fmla="*/ 0 h 255"/>
                  <a:gd name="T2" fmla="*/ 0 w 1"/>
                  <a:gd name="T3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55">
                    <a:moveTo>
                      <a:pt x="1" y="0"/>
                    </a:moveTo>
                    <a:lnTo>
                      <a:pt x="0" y="255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636" name="Freeform 36"/>
              <p:cNvSpPr>
                <a:spLocks noChangeArrowheads="1"/>
              </p:cNvSpPr>
              <p:nvPr/>
            </p:nvSpPr>
            <p:spPr bwMode="auto">
              <a:xfrm>
                <a:off x="3113" y="2114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50 h 50"/>
                  <a:gd name="T4" fmla="*/ 60 w 60"/>
                  <a:gd name="T5" fmla="*/ 0 h 50"/>
                  <a:gd name="T6" fmla="*/ 31 w 60"/>
                  <a:gd name="T7" fmla="*/ 17 h 50"/>
                  <a:gd name="T8" fmla="*/ 0 w 6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9637" name="Text Box 37"/>
            <p:cNvSpPr txBox="1">
              <a:spLocks noChangeArrowheads="1"/>
            </p:cNvSpPr>
            <p:nvPr/>
          </p:nvSpPr>
          <p:spPr bwMode="auto">
            <a:xfrm>
              <a:off x="1996" y="1927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168650" y="3544888"/>
            <a:ext cx="1817688" cy="487362"/>
            <a:chOff x="1996" y="2233"/>
            <a:chExt cx="1145" cy="307"/>
          </a:xfrm>
        </p:grpSpPr>
        <p:sp>
          <p:nvSpPr>
            <p:cNvPr id="409639" name="Freeform 39"/>
            <p:cNvSpPr>
              <a:spLocks noChangeArrowheads="1"/>
            </p:cNvSpPr>
            <p:nvPr/>
          </p:nvSpPr>
          <p:spPr bwMode="auto">
            <a:xfrm>
              <a:off x="3140" y="2233"/>
              <a:ext cx="1" cy="307"/>
            </a:xfrm>
            <a:custGeom>
              <a:avLst/>
              <a:gdLst>
                <a:gd name="T0" fmla="*/ 1 w 1"/>
                <a:gd name="T1" fmla="*/ 0 h 307"/>
                <a:gd name="T2" fmla="*/ 0 w 1"/>
                <a:gd name="T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7">
                  <a:moveTo>
                    <a:pt x="1" y="0"/>
                  </a:moveTo>
                  <a:lnTo>
                    <a:pt x="0" y="307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40" name="Text Box 40"/>
            <p:cNvSpPr txBox="1">
              <a:spLocks noChangeArrowheads="1"/>
            </p:cNvSpPr>
            <p:nvPr/>
          </p:nvSpPr>
          <p:spPr bwMode="auto">
            <a:xfrm>
              <a:off x="1996" y="2311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</p:grpSp>
      <p:sp>
        <p:nvSpPr>
          <p:cNvPr id="492585" name="Text Box 41"/>
          <p:cNvSpPr txBox="1">
            <a:spLocks noChangeArrowheads="1"/>
          </p:cNvSpPr>
          <p:nvPr/>
        </p:nvSpPr>
        <p:spPr bwMode="auto">
          <a:xfrm>
            <a:off x="2590800" y="39004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CALL SUB2</a:t>
            </a:r>
          </a:p>
        </p:txBody>
      </p: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3168650" y="4191000"/>
            <a:ext cx="1868488" cy="604838"/>
            <a:chOff x="1996" y="2640"/>
            <a:chExt cx="1177" cy="381"/>
          </a:xfrm>
        </p:grpSpPr>
        <p:grpSp>
          <p:nvGrpSpPr>
            <p:cNvPr id="409643" name="Group 43"/>
            <p:cNvGrpSpPr>
              <a:grpSpLocks/>
            </p:cNvGrpSpPr>
            <p:nvPr/>
          </p:nvGrpSpPr>
          <p:grpSpPr bwMode="auto">
            <a:xfrm>
              <a:off x="3113" y="2640"/>
              <a:ext cx="60" cy="381"/>
              <a:chOff x="3113" y="2640"/>
              <a:chExt cx="60" cy="381"/>
            </a:xfrm>
          </p:grpSpPr>
          <p:sp>
            <p:nvSpPr>
              <p:cNvPr id="409644" name="Freeform 44"/>
              <p:cNvSpPr>
                <a:spLocks noChangeArrowheads="1"/>
              </p:cNvSpPr>
              <p:nvPr/>
            </p:nvSpPr>
            <p:spPr bwMode="auto">
              <a:xfrm>
                <a:off x="3140" y="2640"/>
                <a:ext cx="1" cy="340"/>
              </a:xfrm>
              <a:custGeom>
                <a:avLst/>
                <a:gdLst>
                  <a:gd name="T0" fmla="*/ 1 w 1"/>
                  <a:gd name="T1" fmla="*/ 0 h 340"/>
                  <a:gd name="T2" fmla="*/ 0 w 1"/>
                  <a:gd name="T3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40">
                    <a:moveTo>
                      <a:pt x="1" y="0"/>
                    </a:moveTo>
                    <a:lnTo>
                      <a:pt x="0" y="340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645" name="Freeform 45"/>
              <p:cNvSpPr>
                <a:spLocks noChangeArrowheads="1"/>
              </p:cNvSpPr>
              <p:nvPr/>
            </p:nvSpPr>
            <p:spPr bwMode="auto">
              <a:xfrm>
                <a:off x="3113" y="2965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50 h 50"/>
                  <a:gd name="T4" fmla="*/ 60 w 60"/>
                  <a:gd name="T5" fmla="*/ 0 h 50"/>
                  <a:gd name="T6" fmla="*/ 31 w 60"/>
                  <a:gd name="T7" fmla="*/ 17 h 50"/>
                  <a:gd name="T8" fmla="*/ 0 w 6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9646" name="Text Box 46"/>
            <p:cNvSpPr txBox="1">
              <a:spLocks noChangeArrowheads="1"/>
            </p:cNvSpPr>
            <p:nvPr/>
          </p:nvSpPr>
          <p:spPr bwMode="auto">
            <a:xfrm>
              <a:off x="1996" y="2689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2727325" y="45100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</a:p>
        </p:txBody>
      </p:sp>
      <p:sp>
        <p:nvSpPr>
          <p:cNvPr id="492592" name="Text Box 48"/>
          <p:cNvSpPr txBox="1">
            <a:spLocks noChangeArrowheads="1"/>
          </p:cNvSpPr>
          <p:nvPr/>
        </p:nvSpPr>
        <p:spPr bwMode="auto">
          <a:xfrm>
            <a:off x="2743200" y="58816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</a:p>
        </p:txBody>
      </p: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1752600" y="914400"/>
            <a:ext cx="4003675" cy="5594350"/>
            <a:chOff x="1104" y="576"/>
            <a:chExt cx="2522" cy="3524"/>
          </a:xfrm>
        </p:grpSpPr>
        <p:sp>
          <p:nvSpPr>
            <p:cNvPr id="409650" name="Rectangle 50"/>
            <p:cNvSpPr>
              <a:spLocks noChangeArrowheads="1"/>
            </p:cNvSpPr>
            <p:nvPr/>
          </p:nvSpPr>
          <p:spPr bwMode="auto">
            <a:xfrm>
              <a:off x="1663" y="827"/>
              <a:ext cx="849" cy="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51" name="Rectangle 51"/>
            <p:cNvSpPr>
              <a:spLocks noChangeArrowheads="1"/>
            </p:cNvSpPr>
            <p:nvPr/>
          </p:nvSpPr>
          <p:spPr bwMode="auto">
            <a:xfrm>
              <a:off x="1663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52" name="Rectangle 52"/>
            <p:cNvSpPr>
              <a:spLocks noChangeArrowheads="1"/>
            </p:cNvSpPr>
            <p:nvPr/>
          </p:nvSpPr>
          <p:spPr bwMode="auto">
            <a:xfrm>
              <a:off x="1663" y="3286"/>
              <a:ext cx="849" cy="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53" name="Rectangle 53"/>
            <p:cNvSpPr>
              <a:spLocks noChangeArrowheads="1"/>
            </p:cNvSpPr>
            <p:nvPr/>
          </p:nvSpPr>
          <p:spPr bwMode="auto">
            <a:xfrm>
              <a:off x="2721" y="827"/>
              <a:ext cx="849" cy="81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54" name="Rectangle 54"/>
            <p:cNvSpPr>
              <a:spLocks noChangeArrowheads="1"/>
            </p:cNvSpPr>
            <p:nvPr/>
          </p:nvSpPr>
          <p:spPr bwMode="auto">
            <a:xfrm>
              <a:off x="2721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55" name="Rectangle 55"/>
            <p:cNvSpPr>
              <a:spLocks noChangeArrowheads="1"/>
            </p:cNvSpPr>
            <p:nvPr/>
          </p:nvSpPr>
          <p:spPr bwMode="auto">
            <a:xfrm>
              <a:off x="2721" y="3286"/>
              <a:ext cx="849" cy="61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9656" name="Text Box 56"/>
            <p:cNvSpPr txBox="1">
              <a:spLocks noChangeArrowheads="1"/>
            </p:cNvSpPr>
            <p:nvPr/>
          </p:nvSpPr>
          <p:spPr bwMode="auto">
            <a:xfrm>
              <a:off x="1824" y="624"/>
              <a:ext cx="5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主程序</a:t>
              </a:r>
            </a:p>
          </p:txBody>
        </p:sp>
        <p:sp>
          <p:nvSpPr>
            <p:cNvPr id="409657" name="Text Box 57"/>
            <p:cNvSpPr txBox="1">
              <a:spLocks noChangeArrowheads="1"/>
            </p:cNvSpPr>
            <p:nvPr/>
          </p:nvSpPr>
          <p:spPr bwMode="auto">
            <a:xfrm>
              <a:off x="1104" y="576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409658" name="Text Box 58"/>
            <p:cNvSpPr txBox="1">
              <a:spLocks noChangeArrowheads="1"/>
            </p:cNvSpPr>
            <p:nvPr/>
          </p:nvSpPr>
          <p:spPr bwMode="auto">
            <a:xfrm>
              <a:off x="1104" y="77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09659" name="Text Box 59"/>
            <p:cNvSpPr txBox="1">
              <a:spLocks noChangeArrowheads="1"/>
            </p:cNvSpPr>
            <p:nvPr/>
          </p:nvSpPr>
          <p:spPr bwMode="auto">
            <a:xfrm>
              <a:off x="1104" y="105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2100</a:t>
              </a:r>
            </a:p>
          </p:txBody>
        </p:sp>
        <p:sp>
          <p:nvSpPr>
            <p:cNvPr id="409660" name="Text Box 60"/>
            <p:cNvSpPr txBox="1">
              <a:spLocks noChangeArrowheads="1"/>
            </p:cNvSpPr>
            <p:nvPr/>
          </p:nvSpPr>
          <p:spPr bwMode="auto">
            <a:xfrm>
              <a:off x="1104" y="1200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2101</a:t>
              </a:r>
            </a:p>
          </p:txBody>
        </p:sp>
        <p:sp>
          <p:nvSpPr>
            <p:cNvPr id="409661" name="Text Box 61"/>
            <p:cNvSpPr txBox="1">
              <a:spLocks noChangeArrowheads="1"/>
            </p:cNvSpPr>
            <p:nvPr/>
          </p:nvSpPr>
          <p:spPr bwMode="auto">
            <a:xfrm>
              <a:off x="1632" y="1689"/>
              <a:ext cx="9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子程序</a:t>
              </a:r>
              <a:r>
                <a:rPr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SUB1</a:t>
              </a:r>
            </a:p>
          </p:txBody>
        </p:sp>
        <p:sp>
          <p:nvSpPr>
            <p:cNvPr id="409662" name="Text Box 62"/>
            <p:cNvSpPr txBox="1">
              <a:spLocks noChangeArrowheads="1"/>
            </p:cNvSpPr>
            <p:nvPr/>
          </p:nvSpPr>
          <p:spPr bwMode="auto">
            <a:xfrm>
              <a:off x="1104" y="1824"/>
              <a:ext cx="4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2400</a:t>
              </a:r>
            </a:p>
          </p:txBody>
        </p:sp>
        <p:sp>
          <p:nvSpPr>
            <p:cNvPr id="409663" name="Text Box 63"/>
            <p:cNvSpPr txBox="1">
              <a:spLocks noChangeArrowheads="1"/>
            </p:cNvSpPr>
            <p:nvPr/>
          </p:nvSpPr>
          <p:spPr bwMode="auto">
            <a:xfrm>
              <a:off x="1104" y="2064"/>
              <a:ext cx="4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2500</a:t>
              </a:r>
            </a:p>
          </p:txBody>
        </p:sp>
        <p:sp>
          <p:nvSpPr>
            <p:cNvPr id="409664" name="Text Box 64"/>
            <p:cNvSpPr txBox="1">
              <a:spLocks noChangeArrowheads="1"/>
            </p:cNvSpPr>
            <p:nvPr/>
          </p:nvSpPr>
          <p:spPr bwMode="auto">
            <a:xfrm>
              <a:off x="1104" y="220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2501</a:t>
              </a:r>
            </a:p>
          </p:txBody>
        </p:sp>
        <p:sp>
          <p:nvSpPr>
            <p:cNvPr id="409665" name="Text Box 65"/>
            <p:cNvSpPr txBox="1">
              <a:spLocks noChangeArrowheads="1"/>
            </p:cNvSpPr>
            <p:nvPr/>
          </p:nvSpPr>
          <p:spPr bwMode="auto">
            <a:xfrm>
              <a:off x="1104" y="244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2560</a:t>
              </a:r>
            </a:p>
          </p:txBody>
        </p:sp>
        <p:sp>
          <p:nvSpPr>
            <p:cNvPr id="409666" name="Text Box 66"/>
            <p:cNvSpPr txBox="1">
              <a:spLocks noChangeArrowheads="1"/>
            </p:cNvSpPr>
            <p:nvPr/>
          </p:nvSpPr>
          <p:spPr bwMode="auto">
            <a:xfrm>
              <a:off x="1104" y="2592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2561</a:t>
              </a:r>
            </a:p>
          </p:txBody>
        </p:sp>
        <p:sp>
          <p:nvSpPr>
            <p:cNvPr id="409667" name="Text Box 67"/>
            <p:cNvSpPr txBox="1">
              <a:spLocks noChangeArrowheads="1"/>
            </p:cNvSpPr>
            <p:nvPr/>
          </p:nvSpPr>
          <p:spPr bwMode="auto">
            <a:xfrm>
              <a:off x="1104" y="3216"/>
              <a:ext cx="4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2700</a:t>
              </a:r>
            </a:p>
          </p:txBody>
        </p:sp>
        <p:sp>
          <p:nvSpPr>
            <p:cNvPr id="409668" name="Text Box 68"/>
            <p:cNvSpPr txBox="1">
              <a:spLocks noChangeArrowheads="1"/>
            </p:cNvSpPr>
            <p:nvPr/>
          </p:nvSpPr>
          <p:spPr bwMode="auto">
            <a:xfrm>
              <a:off x="1584" y="387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主存空间分配</a:t>
              </a:r>
            </a:p>
          </p:txBody>
        </p:sp>
        <p:sp>
          <p:nvSpPr>
            <p:cNvPr id="409669" name="Text Box 69"/>
            <p:cNvSpPr txBox="1">
              <a:spLocks noChangeArrowheads="1"/>
            </p:cNvSpPr>
            <p:nvPr/>
          </p:nvSpPr>
          <p:spPr bwMode="auto">
            <a:xfrm>
              <a:off x="2640" y="387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程序执行流程</a:t>
              </a:r>
            </a:p>
          </p:txBody>
        </p:sp>
        <p:sp>
          <p:nvSpPr>
            <p:cNvPr id="409670" name="Text Box 70"/>
            <p:cNvSpPr txBox="1">
              <a:spLocks noChangeArrowheads="1"/>
            </p:cNvSpPr>
            <p:nvPr/>
          </p:nvSpPr>
          <p:spPr bwMode="auto">
            <a:xfrm>
              <a:off x="1632" y="3081"/>
              <a:ext cx="9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子程序</a:t>
              </a:r>
              <a:r>
                <a:rPr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SUB2</a:t>
              </a:r>
            </a:p>
          </p:txBody>
        </p:sp>
      </p:grpSp>
      <p:sp>
        <p:nvSpPr>
          <p:cNvPr id="492615" name="Rectangle 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</a:p>
        </p:txBody>
      </p: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168650" y="5216525"/>
            <a:ext cx="2033588" cy="973138"/>
            <a:chOff x="1996" y="3286"/>
            <a:chExt cx="1281" cy="613"/>
          </a:xfrm>
        </p:grpSpPr>
        <p:grpSp>
          <p:nvGrpSpPr>
            <p:cNvPr id="409673" name="Group 73"/>
            <p:cNvGrpSpPr>
              <a:grpSpLocks/>
            </p:cNvGrpSpPr>
            <p:nvPr/>
          </p:nvGrpSpPr>
          <p:grpSpPr bwMode="auto">
            <a:xfrm>
              <a:off x="3218" y="3286"/>
              <a:ext cx="59" cy="613"/>
              <a:chOff x="3218" y="3129"/>
              <a:chExt cx="59" cy="545"/>
            </a:xfrm>
          </p:grpSpPr>
          <p:sp>
            <p:nvSpPr>
              <p:cNvPr id="409674" name="Line 74"/>
              <p:cNvSpPr>
                <a:spLocks noChangeShapeType="1"/>
              </p:cNvSpPr>
              <p:nvPr/>
            </p:nvSpPr>
            <p:spPr bwMode="auto">
              <a:xfrm>
                <a:off x="3249" y="3129"/>
                <a:ext cx="1" cy="51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675" name="Freeform 75"/>
              <p:cNvSpPr>
                <a:spLocks noChangeArrowheads="1"/>
              </p:cNvSpPr>
              <p:nvPr/>
            </p:nvSpPr>
            <p:spPr bwMode="auto">
              <a:xfrm>
                <a:off x="3218" y="3624"/>
                <a:ext cx="59" cy="50"/>
              </a:xfrm>
              <a:custGeom>
                <a:avLst/>
                <a:gdLst>
                  <a:gd name="T0" fmla="*/ 0 w 59"/>
                  <a:gd name="T1" fmla="*/ 0 h 50"/>
                  <a:gd name="T2" fmla="*/ 31 w 59"/>
                  <a:gd name="T3" fmla="*/ 50 h 50"/>
                  <a:gd name="T4" fmla="*/ 59 w 59"/>
                  <a:gd name="T5" fmla="*/ 0 h 50"/>
                  <a:gd name="T6" fmla="*/ 31 w 59"/>
                  <a:gd name="T7" fmla="*/ 16 h 50"/>
                  <a:gd name="T8" fmla="*/ 0 w 5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0">
                    <a:moveTo>
                      <a:pt x="0" y="0"/>
                    </a:moveTo>
                    <a:lnTo>
                      <a:pt x="31" y="50"/>
                    </a:lnTo>
                    <a:lnTo>
                      <a:pt x="59" y="0"/>
                    </a:lnTo>
                    <a:lnTo>
                      <a:pt x="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9676" name="Text Box 76"/>
            <p:cNvSpPr txBox="1">
              <a:spLocks noChangeArrowheads="1"/>
            </p:cNvSpPr>
            <p:nvPr/>
          </p:nvSpPr>
          <p:spPr bwMode="auto">
            <a:xfrm>
              <a:off x="1996" y="3391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09677" name="Text Box 77"/>
            <p:cNvSpPr txBox="1">
              <a:spLocks noChangeArrowheads="1"/>
            </p:cNvSpPr>
            <p:nvPr/>
          </p:nvSpPr>
          <p:spPr bwMode="auto">
            <a:xfrm>
              <a:off x="2007" y="3554"/>
              <a:ext cx="30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en-US" altLang="zh-CN" sz="20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78" name="AutoShape 7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1632" y="1332730"/>
            <a:ext cx="331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返回</a:t>
            </a:r>
            <a:r>
              <a:rPr lang="zh-CN" altLang="en-US" sz="2400" b="1" dirty="0" smtClean="0"/>
              <a:t>地址可以存放在：</a:t>
            </a:r>
            <a:endParaRPr lang="en-US" altLang="zh-CN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b="1" dirty="0"/>
              <a:t>专用</a:t>
            </a:r>
            <a:r>
              <a:rPr lang="zh-CN" altLang="en-US" sz="2400" b="1" dirty="0" smtClean="0"/>
              <a:t>寄存器；</a:t>
            </a:r>
            <a:endParaRPr lang="en-US" altLang="zh-CN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b="1" dirty="0"/>
              <a:t>子程序入口地址</a:t>
            </a:r>
            <a:r>
              <a:rPr lang="zh-CN" altLang="en-US" sz="2400" b="1" dirty="0" smtClean="0"/>
              <a:t>内；</a:t>
            </a:r>
            <a:endParaRPr lang="en-US" altLang="zh-CN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b="1" dirty="0"/>
              <a:t>栈</a:t>
            </a:r>
            <a:r>
              <a:rPr lang="zh-CN" altLang="en-US" sz="2400" b="1" dirty="0" smtClean="0"/>
              <a:t>顶内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24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6" grpId="0"/>
      <p:bldP spid="492576" grpId="0"/>
      <p:bldP spid="492585" grpId="0"/>
      <p:bldP spid="492591" grpId="0"/>
      <p:bldP spid="4925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878E371-D31A-48C2-BBFB-0A088670E041}" type="slidenum">
              <a:rPr lang="zh-CN" altLang="en-US">
                <a:solidFill>
                  <a:srgbClr val="000000"/>
                </a:solidFill>
              </a:rPr>
              <a:pPr/>
              <a:t>33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898526" y="509587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IN  AX,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6896163" y="6168103"/>
            <a:ext cx="201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OUT  DX, AL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898526" y="6137275"/>
            <a:ext cx="176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OUT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AX</a:t>
            </a:r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781714" y="6131221"/>
            <a:ext cx="203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OUT  DX, AX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(4) 陷阱（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Trap）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与陷阱指令</a:t>
            </a: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1054100" y="806450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陷阱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意外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事故的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中断。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669925" y="2473325"/>
            <a:ext cx="411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 设置供用户使用的陷阱指令</a:t>
            </a:r>
          </a:p>
        </p:txBody>
      </p:sp>
      <p:sp>
        <p:nvSpPr>
          <p:cNvPr id="493577" name="Text Box 9"/>
          <p:cNvSpPr txBox="1">
            <a:spLocks noChangeArrowheads="1"/>
          </p:cNvSpPr>
          <p:nvPr/>
        </p:nvSpPr>
        <p:spPr bwMode="auto">
          <a:xfrm>
            <a:off x="1577975" y="2984500"/>
            <a:ext cx="489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如  8086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INT   TYPE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软中断</a:t>
            </a: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669925" y="3495675"/>
            <a:ext cx="7300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就是提供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给用户使用的陷阱指令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，用来完成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系统调用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57200" y="4005263"/>
            <a:ext cx="8003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5. 输入输出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指令格式：命令  目标操作数，源操作数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69925" y="1377951"/>
            <a:ext cx="8194677" cy="1046163"/>
            <a:chOff x="422" y="868"/>
            <a:chExt cx="5162" cy="659"/>
          </a:xfrm>
        </p:grpSpPr>
        <p:sp>
          <p:nvSpPr>
            <p:cNvPr id="410637" name="Text Box 13"/>
            <p:cNvSpPr txBox="1">
              <a:spLocks noChangeArrowheads="1"/>
            </p:cNvSpPr>
            <p:nvPr/>
          </p:nvSpPr>
          <p:spPr bwMode="auto">
            <a:xfrm>
              <a:off x="422" y="868"/>
              <a:ext cx="26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  一般不提供给用户直接使用</a:t>
              </a:r>
            </a:p>
          </p:txBody>
        </p:sp>
        <p:sp>
          <p:nvSpPr>
            <p:cNvPr id="410638" name="Text Box 14"/>
            <p:cNvSpPr txBox="1">
              <a:spLocks noChangeArrowheads="1"/>
            </p:cNvSpPr>
            <p:nvPr/>
          </p:nvSpPr>
          <p:spPr bwMode="auto">
            <a:xfrm>
              <a:off x="576" y="1236"/>
              <a:ext cx="50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200" b="1" dirty="0" smtClean="0">
                  <a:solidFill>
                    <a:srgbClr val="7030A0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在出现事故时，由 </a:t>
              </a:r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CPU </a:t>
              </a:r>
              <a:r>
                <a:rPr lang="zh-CN" altLang="en-US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自动产生并执行（隐指令）</a:t>
              </a:r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-P309</a:t>
              </a:r>
              <a:endParaRPr lang="zh-CN" altLang="en-US" sz="2400" b="1" dirty="0" smtClean="0">
                <a:solidFill>
                  <a:srgbClr val="7030A0"/>
                </a:solidFill>
                <a:latin typeface="Times New Roman" pitchFamily="18" charset="0"/>
              </a:endParaRPr>
            </a:p>
          </p:txBody>
        </p:sp>
      </p:grpSp>
      <p:sp>
        <p:nvSpPr>
          <p:cNvPr id="493583" name="Text Box 15"/>
          <p:cNvSpPr txBox="1">
            <a:spLocks noChangeArrowheads="1"/>
          </p:cNvSpPr>
          <p:nvPr/>
        </p:nvSpPr>
        <p:spPr bwMode="auto">
          <a:xfrm>
            <a:off x="6698343" y="5202865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IN  AL, DX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3584" name="Text Box 16"/>
          <p:cNvSpPr txBox="1">
            <a:spLocks noChangeArrowheads="1"/>
          </p:cNvSpPr>
          <p:nvPr/>
        </p:nvSpPr>
        <p:spPr bwMode="auto">
          <a:xfrm>
            <a:off x="4703540" y="5183077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IN  AX, DX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4638675"/>
            <a:ext cx="5959475" cy="457200"/>
            <a:chOff x="758" y="2922"/>
            <a:chExt cx="3754" cy="288"/>
          </a:xfrm>
        </p:grpSpPr>
        <p:sp>
          <p:nvSpPr>
            <p:cNvPr id="410642" name="Text Box 18"/>
            <p:cNvSpPr txBox="1">
              <a:spLocks noChangeArrowheads="1"/>
            </p:cNvSpPr>
            <p:nvPr/>
          </p:nvSpPr>
          <p:spPr bwMode="auto">
            <a:xfrm>
              <a:off x="758" y="2922"/>
              <a:ext cx="3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入  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端口地址             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CPU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的寄存器</a:t>
              </a:r>
            </a:p>
          </p:txBody>
        </p:sp>
        <p:sp>
          <p:nvSpPr>
            <p:cNvPr id="410643" name="Line 19"/>
            <p:cNvSpPr>
              <a:spLocks noChangeShapeType="1"/>
            </p:cNvSpPr>
            <p:nvPr/>
          </p:nvSpPr>
          <p:spPr bwMode="auto">
            <a:xfrm>
              <a:off x="2193" y="307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07405" y="5640277"/>
            <a:ext cx="5883275" cy="457200"/>
            <a:chOff x="758" y="3566"/>
            <a:chExt cx="3706" cy="288"/>
          </a:xfrm>
        </p:grpSpPr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758" y="3566"/>
              <a:ext cx="37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出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CPU </a:t>
              </a: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的寄存器               端口地址</a:t>
              </a:r>
            </a:p>
          </p:txBody>
        </p:sp>
        <p:sp>
          <p:nvSpPr>
            <p:cNvPr id="410646" name="Line 22"/>
            <p:cNvSpPr>
              <a:spLocks noChangeShapeType="1"/>
            </p:cNvSpPr>
            <p:nvPr/>
          </p:nvSpPr>
          <p:spPr bwMode="auto">
            <a:xfrm>
              <a:off x="2544" y="36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3591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03483" y="50958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如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250825" y="61372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如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2605087" y="5132277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IN  AL,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2889250" y="6137275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OUT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 AL</a:t>
            </a:r>
          </a:p>
        </p:txBody>
      </p:sp>
      <p:sp>
        <p:nvSpPr>
          <p:cNvPr id="410652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/>
      <p:bldP spid="493571" grpId="0"/>
      <p:bldP spid="493572" grpId="0"/>
      <p:bldP spid="493573" grpId="0"/>
      <p:bldP spid="493575" grpId="0"/>
      <p:bldP spid="493576" grpId="0"/>
      <p:bldP spid="493577" grpId="0"/>
      <p:bldP spid="493578" grpId="0"/>
      <p:bldP spid="493579" grpId="0"/>
      <p:bldP spid="493583" grpId="0"/>
      <p:bldP spid="493584" grpId="0"/>
      <p:bldP spid="493592" grpId="0"/>
      <p:bldP spid="493593" grpId="0"/>
      <p:bldP spid="493594" grpId="0"/>
      <p:bldP spid="4935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其他指令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Times New Roman" pitchFamily="18" charset="0"/>
              </a:rPr>
              <a:t>等待指令、停机、空操作、开中断，关中断、设置条件码</a:t>
            </a:r>
            <a:endParaRPr lang="en-US" altLang="zh-CN" b="1" dirty="0" smtClean="0">
              <a:solidFill>
                <a:srgbClr val="7030A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7030A0"/>
                </a:solidFill>
                <a:latin typeface="Times New Roman" pitchFamily="18" charset="0"/>
              </a:rPr>
              <a:t>WAIT  HLT NOP  SETI  CLEI  SETC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</a:rPr>
              <a:t>非数值处理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itchFamily="18" charset="0"/>
              </a:rPr>
              <a:t>指令：字符串传送、字符串比较、字符串查询、字符串转换等等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08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216" y="6543839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0356C5A-7899-4F4E-8109-1B9593A2B1DD}" type="slidenum">
              <a:rPr lang="zh-CN" altLang="en-US">
                <a:solidFill>
                  <a:srgbClr val="000000"/>
                </a:solidFill>
              </a:rPr>
              <a:pPr/>
              <a:t>35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7.3   寻 址 方 式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247239" y="1295890"/>
            <a:ext cx="234356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寻址方式：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2819400" y="1271697"/>
            <a:ext cx="592906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确定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本条指令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操作数地址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下一条</a:t>
            </a: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欲执行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指令 的 指令地址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latin typeface="Times New Roman" pitchFamily="18" charset="0"/>
              </a:rPr>
              <a:t>与计算机的</a:t>
            </a:r>
            <a:r>
              <a:rPr lang="zh-CN" altLang="en-US" sz="2800" b="1" dirty="0" smtClean="0">
                <a:latin typeface="Times New Roman" pitchFamily="18" charset="0"/>
              </a:rPr>
              <a:t>硬件结构密切相关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352800"/>
            <a:ext cx="3124200" cy="1981200"/>
            <a:chOff x="2256" y="2112"/>
            <a:chExt cx="1968" cy="1248"/>
          </a:xfrm>
        </p:grpSpPr>
        <p:sp>
          <p:nvSpPr>
            <p:cNvPr id="411654" name="Text Box 6"/>
            <p:cNvSpPr txBox="1">
              <a:spLocks noChangeArrowheads="1"/>
            </p:cNvSpPr>
            <p:nvPr/>
          </p:nvSpPr>
          <p:spPr bwMode="auto">
            <a:xfrm>
              <a:off x="2256" y="2112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指令寻址</a:t>
              </a:r>
            </a:p>
          </p:txBody>
        </p:sp>
        <p:sp>
          <p:nvSpPr>
            <p:cNvPr id="411655" name="Text Box 7"/>
            <p:cNvSpPr txBox="1">
              <a:spLocks noChangeArrowheads="1"/>
            </p:cNvSpPr>
            <p:nvPr/>
          </p:nvSpPr>
          <p:spPr bwMode="auto">
            <a:xfrm>
              <a:off x="2256" y="3033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数据寻址</a:t>
              </a:r>
            </a:p>
          </p:txBody>
        </p:sp>
      </p:grpSp>
      <p:sp>
        <p:nvSpPr>
          <p:cNvPr id="494600" name="AutoShape 8"/>
          <p:cNvSpPr>
            <a:spLocks/>
          </p:cNvSpPr>
          <p:nvPr/>
        </p:nvSpPr>
        <p:spPr bwMode="auto">
          <a:xfrm>
            <a:off x="3352800" y="3581400"/>
            <a:ext cx="228600" cy="1600200"/>
          </a:xfrm>
          <a:prstGeom prst="leftBrace">
            <a:avLst>
              <a:gd name="adj1" fmla="val 5823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600200" y="4114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寻址方式</a:t>
            </a:r>
          </a:p>
        </p:txBody>
      </p:sp>
      <p:sp>
        <p:nvSpPr>
          <p:cNvPr id="411658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3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/>
      <p:bldP spid="494596" grpId="0"/>
      <p:bldP spid="494600" grpId="0" animBg="1"/>
      <p:bldP spid="4946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6862458-3E9B-43E5-9B62-07978A88F84F}" type="slidenum">
              <a:rPr lang="zh-CN" altLang="en-US">
                <a:solidFill>
                  <a:srgbClr val="000000"/>
                </a:solidFill>
              </a:rPr>
              <a:pPr/>
              <a:t>36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7.3   寻 址 方 式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288925" y="125730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一、指令寻址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203325" y="19192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顺序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941513"/>
            <a:ext cx="3086100" cy="519112"/>
            <a:chOff x="1622" y="1223"/>
            <a:chExt cx="1944" cy="327"/>
          </a:xfrm>
        </p:grpSpPr>
        <p:sp>
          <p:nvSpPr>
            <p:cNvPr id="412678" name="Text Box 6"/>
            <p:cNvSpPr txBox="1">
              <a:spLocks noChangeArrowheads="1"/>
            </p:cNvSpPr>
            <p:nvPr/>
          </p:nvSpPr>
          <p:spPr bwMode="auto">
            <a:xfrm>
              <a:off x="1622" y="1223"/>
              <a:ext cx="1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( PC ) + 1           PC</a:t>
              </a:r>
            </a:p>
          </p:txBody>
        </p:sp>
        <p:sp>
          <p:nvSpPr>
            <p:cNvPr id="412679" name="Line 7"/>
            <p:cNvSpPr>
              <a:spLocks noChangeShapeType="1"/>
            </p:cNvSpPr>
            <p:nvPr/>
          </p:nvSpPr>
          <p:spPr bwMode="auto">
            <a:xfrm>
              <a:off x="2640" y="137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03325" y="2452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跳跃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2590800" y="248285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由转移指令指出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50925" y="3035300"/>
            <a:ext cx="8112125" cy="3594100"/>
            <a:chOff x="662" y="1912"/>
            <a:chExt cx="5110" cy="2264"/>
          </a:xfrm>
        </p:grpSpPr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592" y="2168"/>
              <a:ext cx="1488" cy="1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2684" name="Text Box 12"/>
            <p:cNvSpPr txBox="1">
              <a:spLocks noChangeArrowheads="1"/>
            </p:cNvSpPr>
            <p:nvPr/>
          </p:nvSpPr>
          <p:spPr bwMode="auto">
            <a:xfrm>
              <a:off x="2640" y="2212"/>
              <a:ext cx="1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LDA              1000</a:t>
              </a:r>
            </a:p>
          </p:txBody>
        </p:sp>
        <p:sp>
          <p:nvSpPr>
            <p:cNvPr id="412685" name="Text Box 13"/>
            <p:cNvSpPr txBox="1">
              <a:spLocks noChangeArrowheads="1"/>
            </p:cNvSpPr>
            <p:nvPr/>
          </p:nvSpPr>
          <p:spPr bwMode="auto">
            <a:xfrm>
              <a:off x="2640" y="2403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ADD              1001</a:t>
              </a:r>
            </a:p>
          </p:txBody>
        </p:sp>
        <p:sp>
          <p:nvSpPr>
            <p:cNvPr id="412686" name="Text Box 14"/>
            <p:cNvSpPr txBox="1">
              <a:spLocks noChangeArrowheads="1"/>
            </p:cNvSpPr>
            <p:nvPr/>
          </p:nvSpPr>
          <p:spPr bwMode="auto">
            <a:xfrm>
              <a:off x="2640" y="2593"/>
              <a:ext cx="1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DEC              1200</a:t>
              </a:r>
            </a:p>
          </p:txBody>
        </p:sp>
        <p:sp>
          <p:nvSpPr>
            <p:cNvPr id="412687" name="Text Box 15"/>
            <p:cNvSpPr txBox="1">
              <a:spLocks noChangeArrowheads="1"/>
            </p:cNvSpPr>
            <p:nvPr/>
          </p:nvSpPr>
          <p:spPr bwMode="auto">
            <a:xfrm>
              <a:off x="2640" y="2783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JMP                    7</a:t>
              </a:r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2640" y="2970"/>
              <a:ext cx="1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LDA              2000</a:t>
              </a:r>
            </a:p>
          </p:txBody>
        </p:sp>
        <p:sp>
          <p:nvSpPr>
            <p:cNvPr id="412689" name="Text Box 17"/>
            <p:cNvSpPr txBox="1">
              <a:spLocks noChangeArrowheads="1"/>
            </p:cNvSpPr>
            <p:nvPr/>
          </p:nvSpPr>
          <p:spPr bwMode="auto">
            <a:xfrm>
              <a:off x="2640" y="3165"/>
              <a:ext cx="1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SUB               2001</a:t>
              </a:r>
            </a:p>
          </p:txBody>
        </p:sp>
        <p:sp>
          <p:nvSpPr>
            <p:cNvPr id="412690" name="Text Box 18"/>
            <p:cNvSpPr txBox="1">
              <a:spLocks noChangeArrowheads="1"/>
            </p:cNvSpPr>
            <p:nvPr/>
          </p:nvSpPr>
          <p:spPr bwMode="auto">
            <a:xfrm>
              <a:off x="2640" y="3355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INC</a:t>
              </a:r>
            </a:p>
          </p:txBody>
        </p:sp>
        <p:sp>
          <p:nvSpPr>
            <p:cNvPr id="412691" name="Text Box 19"/>
            <p:cNvSpPr txBox="1">
              <a:spLocks noChangeArrowheads="1"/>
            </p:cNvSpPr>
            <p:nvPr/>
          </p:nvSpPr>
          <p:spPr bwMode="auto">
            <a:xfrm>
              <a:off x="2640" y="3546"/>
              <a:ext cx="1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STA              2500</a:t>
              </a:r>
            </a:p>
          </p:txBody>
        </p:sp>
        <p:sp>
          <p:nvSpPr>
            <p:cNvPr id="412692" name="Text Box 20"/>
            <p:cNvSpPr txBox="1">
              <a:spLocks noChangeArrowheads="1"/>
            </p:cNvSpPr>
            <p:nvPr/>
          </p:nvSpPr>
          <p:spPr bwMode="auto">
            <a:xfrm>
              <a:off x="2640" y="3737"/>
              <a:ext cx="1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LDA             1100</a:t>
              </a:r>
            </a:p>
          </p:txBody>
        </p:sp>
        <p:sp>
          <p:nvSpPr>
            <p:cNvPr id="412693" name="Text Box 21"/>
            <p:cNvSpPr txBox="1">
              <a:spLocks noChangeArrowheads="1"/>
            </p:cNvSpPr>
            <p:nvPr/>
          </p:nvSpPr>
          <p:spPr bwMode="auto">
            <a:xfrm>
              <a:off x="3168" y="3940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12694" name="Text Box 22"/>
            <p:cNvSpPr txBox="1">
              <a:spLocks noChangeArrowheads="1"/>
            </p:cNvSpPr>
            <p:nvPr/>
          </p:nvSpPr>
          <p:spPr bwMode="auto">
            <a:xfrm>
              <a:off x="2198" y="22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2695" name="Text Box 23"/>
            <p:cNvSpPr txBox="1">
              <a:spLocks noChangeArrowheads="1"/>
            </p:cNvSpPr>
            <p:nvPr/>
          </p:nvSpPr>
          <p:spPr bwMode="auto">
            <a:xfrm>
              <a:off x="2198" y="24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2696" name="Text Box 24"/>
            <p:cNvSpPr txBox="1">
              <a:spLocks noChangeArrowheads="1"/>
            </p:cNvSpPr>
            <p:nvPr/>
          </p:nvSpPr>
          <p:spPr bwMode="auto">
            <a:xfrm>
              <a:off x="2198" y="259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2198" y="27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2698" name="Text Box 26"/>
            <p:cNvSpPr txBox="1">
              <a:spLocks noChangeArrowheads="1"/>
            </p:cNvSpPr>
            <p:nvPr/>
          </p:nvSpPr>
          <p:spPr bwMode="auto">
            <a:xfrm>
              <a:off x="2198" y="29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2699" name="Text Box 27"/>
            <p:cNvSpPr txBox="1">
              <a:spLocks noChangeArrowheads="1"/>
            </p:cNvSpPr>
            <p:nvPr/>
          </p:nvSpPr>
          <p:spPr bwMode="auto">
            <a:xfrm>
              <a:off x="2198" y="31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2700" name="Text Box 28"/>
            <p:cNvSpPr txBox="1">
              <a:spLocks noChangeArrowheads="1"/>
            </p:cNvSpPr>
            <p:nvPr/>
          </p:nvSpPr>
          <p:spPr bwMode="auto">
            <a:xfrm>
              <a:off x="2198" y="33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2701" name="Text Box 29"/>
            <p:cNvSpPr txBox="1">
              <a:spLocks noChangeArrowheads="1"/>
            </p:cNvSpPr>
            <p:nvPr/>
          </p:nvSpPr>
          <p:spPr bwMode="auto">
            <a:xfrm>
              <a:off x="2198" y="35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12702" name="Text Box 30"/>
            <p:cNvSpPr txBox="1">
              <a:spLocks noChangeArrowheads="1"/>
            </p:cNvSpPr>
            <p:nvPr/>
          </p:nvSpPr>
          <p:spPr bwMode="auto">
            <a:xfrm>
              <a:off x="2198" y="37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12703" name="Text Box 31"/>
            <p:cNvSpPr txBox="1">
              <a:spLocks noChangeArrowheads="1"/>
            </p:cNvSpPr>
            <p:nvPr/>
          </p:nvSpPr>
          <p:spPr bwMode="auto">
            <a:xfrm>
              <a:off x="2198" y="39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12704" name="Rectangle 32"/>
            <p:cNvSpPr>
              <a:spLocks noChangeArrowheads="1"/>
            </p:cNvSpPr>
            <p:nvPr/>
          </p:nvSpPr>
          <p:spPr bwMode="auto">
            <a:xfrm>
              <a:off x="1248" y="2168"/>
              <a:ext cx="528" cy="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2705" name="Text Box 33"/>
            <p:cNvSpPr txBox="1">
              <a:spLocks noChangeArrowheads="1"/>
            </p:cNvSpPr>
            <p:nvPr/>
          </p:nvSpPr>
          <p:spPr bwMode="auto">
            <a:xfrm>
              <a:off x="1344" y="2160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412706" name="Line 34"/>
            <p:cNvSpPr>
              <a:spLocks noChangeShapeType="1"/>
            </p:cNvSpPr>
            <p:nvPr/>
          </p:nvSpPr>
          <p:spPr bwMode="auto">
            <a:xfrm flipH="1">
              <a:off x="1776" y="227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2707" name="AutoShape 35"/>
            <p:cNvSpPr>
              <a:spLocks noChangeArrowheads="1"/>
            </p:cNvSpPr>
            <p:nvPr/>
          </p:nvSpPr>
          <p:spPr bwMode="auto">
            <a:xfrm rot="9300000">
              <a:off x="1000" y="2243"/>
              <a:ext cx="192" cy="330"/>
            </a:xfrm>
            <a:prstGeom prst="curvedLeftArrow">
              <a:avLst>
                <a:gd name="adj1" fmla="val 25996"/>
                <a:gd name="adj2" fmla="val 62026"/>
                <a:gd name="adj3" fmla="val 445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2708" name="Text Box 36"/>
            <p:cNvSpPr txBox="1">
              <a:spLocks noChangeArrowheads="1"/>
            </p:cNvSpPr>
            <p:nvPr/>
          </p:nvSpPr>
          <p:spPr bwMode="auto">
            <a:xfrm>
              <a:off x="662" y="2322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412709" name="Freeform 37"/>
            <p:cNvSpPr>
              <a:spLocks noChangeArrowheads="1"/>
            </p:cNvSpPr>
            <p:nvPr/>
          </p:nvSpPr>
          <p:spPr bwMode="auto">
            <a:xfrm>
              <a:off x="1488" y="1912"/>
              <a:ext cx="2880" cy="952"/>
            </a:xfrm>
            <a:custGeom>
              <a:avLst/>
              <a:gdLst>
                <a:gd name="T0" fmla="*/ 2592 w 2880"/>
                <a:gd name="T1" fmla="*/ 1248 h 1248"/>
                <a:gd name="T2" fmla="*/ 2880 w 2880"/>
                <a:gd name="T3" fmla="*/ 1248 h 1248"/>
                <a:gd name="T4" fmla="*/ 2880 w 2880"/>
                <a:gd name="T5" fmla="*/ 0 h 1248"/>
                <a:gd name="T6" fmla="*/ 0 w 2880"/>
                <a:gd name="T7" fmla="*/ 0 h 1248"/>
                <a:gd name="T8" fmla="*/ 0 w 2880"/>
                <a:gd name="T9" fmla="*/ 336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0" h="1248">
                  <a:moveTo>
                    <a:pt x="2592" y="1248"/>
                  </a:moveTo>
                  <a:lnTo>
                    <a:pt x="2880" y="1248"/>
                  </a:lnTo>
                  <a:lnTo>
                    <a:pt x="2880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2710" name="Text Box 38"/>
            <p:cNvSpPr txBox="1">
              <a:spLocks noChangeArrowheads="1"/>
            </p:cNvSpPr>
            <p:nvPr/>
          </p:nvSpPr>
          <p:spPr bwMode="auto">
            <a:xfrm>
              <a:off x="4368" y="1920"/>
              <a:ext cx="1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指令地址寻址方式</a:t>
              </a:r>
            </a:p>
          </p:txBody>
        </p:sp>
        <p:sp>
          <p:nvSpPr>
            <p:cNvPr id="412711" name="Text Box 39"/>
            <p:cNvSpPr txBox="1">
              <a:spLocks noChangeArrowheads="1"/>
            </p:cNvSpPr>
            <p:nvPr/>
          </p:nvSpPr>
          <p:spPr bwMode="auto">
            <a:xfrm>
              <a:off x="1910" y="191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指令地址</a:t>
              </a:r>
            </a:p>
          </p:txBody>
        </p:sp>
        <p:sp>
          <p:nvSpPr>
            <p:cNvPr id="412712" name="Text Box 40"/>
            <p:cNvSpPr txBox="1">
              <a:spLocks noChangeArrowheads="1"/>
            </p:cNvSpPr>
            <p:nvPr/>
          </p:nvSpPr>
          <p:spPr bwMode="auto">
            <a:xfrm>
              <a:off x="2966" y="191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指令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352800" y="3794125"/>
            <a:ext cx="4940300" cy="396875"/>
            <a:chOff x="2112" y="2390"/>
            <a:chExt cx="3112" cy="250"/>
          </a:xfrm>
        </p:grpSpPr>
        <p:sp>
          <p:nvSpPr>
            <p:cNvPr id="412714" name="Text Box 42"/>
            <p:cNvSpPr txBox="1">
              <a:spLocks noChangeArrowheads="1"/>
            </p:cNvSpPr>
            <p:nvPr/>
          </p:nvSpPr>
          <p:spPr bwMode="auto">
            <a:xfrm>
              <a:off x="4464" y="239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12715" name="Rectangle 43"/>
            <p:cNvSpPr>
              <a:spLocks noChangeArrowheads="1"/>
            </p:cNvSpPr>
            <p:nvPr/>
          </p:nvSpPr>
          <p:spPr bwMode="auto">
            <a:xfrm>
              <a:off x="2112" y="24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99CC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352800" y="4098925"/>
            <a:ext cx="4940300" cy="396875"/>
            <a:chOff x="2112" y="2582"/>
            <a:chExt cx="3112" cy="250"/>
          </a:xfrm>
        </p:grpSpPr>
        <p:sp>
          <p:nvSpPr>
            <p:cNvPr id="412717" name="Text Box 45"/>
            <p:cNvSpPr txBox="1">
              <a:spLocks noChangeArrowheads="1"/>
            </p:cNvSpPr>
            <p:nvPr/>
          </p:nvSpPr>
          <p:spPr bwMode="auto">
            <a:xfrm>
              <a:off x="4464" y="258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12718" name="Rectangle 46"/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99CC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52800" y="4403725"/>
            <a:ext cx="4940300" cy="396875"/>
            <a:chOff x="2112" y="2774"/>
            <a:chExt cx="3112" cy="250"/>
          </a:xfrm>
        </p:grpSpPr>
        <p:sp>
          <p:nvSpPr>
            <p:cNvPr id="412720" name="Text Box 48"/>
            <p:cNvSpPr txBox="1">
              <a:spLocks noChangeArrowheads="1"/>
            </p:cNvSpPr>
            <p:nvPr/>
          </p:nvSpPr>
          <p:spPr bwMode="auto">
            <a:xfrm>
              <a:off x="4464" y="277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12721" name="Rectangle 49"/>
            <p:cNvSpPr>
              <a:spLocks noChangeArrowheads="1"/>
            </p:cNvSpPr>
            <p:nvPr/>
          </p:nvSpPr>
          <p:spPr bwMode="auto">
            <a:xfrm>
              <a:off x="2112" y="278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99CC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352800" y="5622925"/>
            <a:ext cx="4940300" cy="396875"/>
            <a:chOff x="2112" y="3542"/>
            <a:chExt cx="3112" cy="250"/>
          </a:xfrm>
        </p:grpSpPr>
        <p:sp>
          <p:nvSpPr>
            <p:cNvPr id="412723" name="Text Box 51"/>
            <p:cNvSpPr txBox="1">
              <a:spLocks noChangeArrowheads="1"/>
            </p:cNvSpPr>
            <p:nvPr/>
          </p:nvSpPr>
          <p:spPr bwMode="auto">
            <a:xfrm>
              <a:off x="4464" y="354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跳跃寻址</a:t>
              </a:r>
            </a:p>
          </p:txBody>
        </p:sp>
        <p:sp>
          <p:nvSpPr>
            <p:cNvPr id="412724" name="Rectangle 52"/>
            <p:cNvSpPr>
              <a:spLocks noChangeArrowheads="1"/>
            </p:cNvSpPr>
            <p:nvPr/>
          </p:nvSpPr>
          <p:spPr bwMode="auto">
            <a:xfrm>
              <a:off x="2112" y="35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99CC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352800" y="5927725"/>
            <a:ext cx="4940300" cy="396875"/>
            <a:chOff x="2112" y="3734"/>
            <a:chExt cx="3112" cy="250"/>
          </a:xfrm>
        </p:grpSpPr>
        <p:sp>
          <p:nvSpPr>
            <p:cNvPr id="412726" name="Text Box 54"/>
            <p:cNvSpPr txBox="1">
              <a:spLocks noChangeArrowheads="1"/>
            </p:cNvSpPr>
            <p:nvPr/>
          </p:nvSpPr>
          <p:spPr bwMode="auto">
            <a:xfrm>
              <a:off x="4464" y="373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12727" name="Rectangle 55"/>
            <p:cNvSpPr>
              <a:spLocks noChangeArrowheads="1"/>
            </p:cNvSpPr>
            <p:nvPr/>
          </p:nvSpPr>
          <p:spPr bwMode="auto">
            <a:xfrm>
              <a:off x="2112" y="374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99CC00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412728" name="AutoShape 5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/>
      <p:bldP spid="495624" grpId="0"/>
      <p:bldP spid="4956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FF48743-4D7F-48EF-8870-5F90DB10C8BF}" type="slidenum">
              <a:rPr lang="zh-CN" altLang="en-US">
                <a:solidFill>
                  <a:srgbClr val="000000"/>
                </a:solidFill>
              </a:rPr>
              <a:pPr/>
              <a:t>37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305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二、数据寻址 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1450975" y="1828800"/>
            <a:ext cx="14859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形式地址 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3538538" y="1828800"/>
            <a:ext cx="240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指令字中的地址 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1450975" y="2362200"/>
            <a:ext cx="14859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4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有效地址 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3538538" y="2362200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操作数的真实地址 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1450975" y="289560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约定</a:t>
            </a: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2498725" y="2895600"/>
            <a:ext cx="45116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4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指令字长 = 存储字长 = 机器字长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669925" y="3352800"/>
            <a:ext cx="2324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1. 立即寻址 </a:t>
            </a: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150869" y="5622925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4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指令执行阶段不访存</a:t>
            </a:r>
          </a:p>
        </p:txBody>
      </p:sp>
      <p:sp>
        <p:nvSpPr>
          <p:cNvPr id="496651" name="Text Box 11"/>
          <p:cNvSpPr txBox="1">
            <a:spLocks noChangeArrowheads="1"/>
          </p:cNvSpPr>
          <p:nvPr/>
        </p:nvSpPr>
        <p:spPr bwMode="auto">
          <a:xfrm>
            <a:off x="1243012" y="6059488"/>
            <a:ext cx="434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4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</a:t>
            </a:r>
            <a:r>
              <a:rPr lang="en-US" altLang="zh-CN" dirty="0"/>
              <a:t>A </a:t>
            </a:r>
            <a:r>
              <a:rPr lang="zh-CN" altLang="en-US" dirty="0"/>
              <a:t>的位数限制了立即数的范围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47800" y="1143000"/>
            <a:ext cx="4800600" cy="533400"/>
            <a:chOff x="912" y="1056"/>
            <a:chExt cx="3024" cy="336"/>
          </a:xfrm>
        </p:grpSpPr>
        <p:sp>
          <p:nvSpPr>
            <p:cNvPr id="413709" name="Text Box 13"/>
            <p:cNvSpPr txBox="1">
              <a:spLocks noChangeArrowheads="1"/>
            </p:cNvSpPr>
            <p:nvPr/>
          </p:nvSpPr>
          <p:spPr bwMode="auto">
            <a:xfrm>
              <a:off x="2966" y="1113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形式地址 </a:t>
              </a: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3710" name="Rectangle 14"/>
            <p:cNvSpPr>
              <a:spLocks noChangeArrowheads="1"/>
            </p:cNvSpPr>
            <p:nvPr/>
          </p:nvSpPr>
          <p:spPr bwMode="auto">
            <a:xfrm>
              <a:off x="2928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11" name="Rectangle 15"/>
            <p:cNvSpPr>
              <a:spLocks noChangeArrowheads="1"/>
            </p:cNvSpPr>
            <p:nvPr/>
          </p:nvSpPr>
          <p:spPr bwMode="auto">
            <a:xfrm>
              <a:off x="1920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en-US" altLang="zh-CN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912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13" name="Text Box 17"/>
            <p:cNvSpPr txBox="1">
              <a:spLocks noChangeArrowheads="1"/>
            </p:cNvSpPr>
            <p:nvPr/>
          </p:nvSpPr>
          <p:spPr bwMode="auto">
            <a:xfrm>
              <a:off x="1094" y="1102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操作码</a:t>
              </a:r>
            </a:p>
          </p:txBody>
        </p:sp>
        <p:sp>
          <p:nvSpPr>
            <p:cNvPr id="413714" name="Text Box 18"/>
            <p:cNvSpPr txBox="1">
              <a:spLocks noChangeArrowheads="1"/>
            </p:cNvSpPr>
            <p:nvPr/>
          </p:nvSpPr>
          <p:spPr bwMode="auto">
            <a:xfrm>
              <a:off x="2054" y="1102"/>
              <a:ext cx="760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寻址特征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740025" y="4403725"/>
            <a:ext cx="2438400" cy="1447800"/>
            <a:chOff x="1920" y="2400"/>
            <a:chExt cx="1536" cy="912"/>
          </a:xfrm>
        </p:grpSpPr>
        <p:grpSp>
          <p:nvGrpSpPr>
            <p:cNvPr id="413716" name="Group 20"/>
            <p:cNvGrpSpPr>
              <a:grpSpLocks/>
            </p:cNvGrpSpPr>
            <p:nvPr/>
          </p:nvGrpSpPr>
          <p:grpSpPr bwMode="auto">
            <a:xfrm>
              <a:off x="1920" y="2736"/>
              <a:ext cx="1440" cy="259"/>
              <a:chOff x="1920" y="2710"/>
              <a:chExt cx="1440" cy="259"/>
            </a:xfrm>
          </p:grpSpPr>
          <p:sp>
            <p:nvSpPr>
              <p:cNvPr id="413717" name="Text Box 21"/>
              <p:cNvSpPr txBox="1">
                <a:spLocks noChangeArrowheads="1"/>
              </p:cNvSpPr>
              <p:nvPr/>
            </p:nvSpPr>
            <p:spPr bwMode="auto">
              <a:xfrm>
                <a:off x="2006" y="2719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13718" name="Rectangle 22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719" name="Text Box 23"/>
              <p:cNvSpPr txBox="1">
                <a:spLocks noChangeArrowheads="1"/>
              </p:cNvSpPr>
              <p:nvPr/>
            </p:nvSpPr>
            <p:spPr bwMode="auto">
              <a:xfrm>
                <a:off x="2486" y="271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 #</a:t>
                </a:r>
              </a:p>
            </p:txBody>
          </p:sp>
          <p:sp>
            <p:nvSpPr>
              <p:cNvPr id="413720" name="Rectangle 24"/>
              <p:cNvSpPr>
                <a:spLocks noChangeArrowheads="1"/>
              </p:cNvSpPr>
              <p:nvPr/>
            </p:nvSpPr>
            <p:spPr bwMode="auto">
              <a:xfrm>
                <a:off x="240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721" name="Text Box 25"/>
              <p:cNvSpPr txBox="1">
                <a:spLocks noChangeArrowheads="1"/>
              </p:cNvSpPr>
              <p:nvPr/>
            </p:nvSpPr>
            <p:spPr bwMode="auto">
              <a:xfrm>
                <a:off x="2966" y="2719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 A</a:t>
                </a:r>
              </a:p>
            </p:txBody>
          </p:sp>
          <p:sp>
            <p:nvSpPr>
              <p:cNvPr id="413722" name="Rectangle 26"/>
              <p:cNvSpPr>
                <a:spLocks noChangeArrowheads="1"/>
              </p:cNvSpPr>
              <p:nvPr/>
            </p:nvSpPr>
            <p:spPr bwMode="auto">
              <a:xfrm>
                <a:off x="288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3723" name="AutoShape 27"/>
            <p:cNvSpPr>
              <a:spLocks/>
            </p:cNvSpPr>
            <p:nvPr/>
          </p:nvSpPr>
          <p:spPr bwMode="auto">
            <a:xfrm rot="5400000">
              <a:off x="2592" y="2448"/>
              <a:ext cx="96" cy="480"/>
            </a:xfrm>
            <a:prstGeom prst="leftBrace">
              <a:avLst>
                <a:gd name="adj1" fmla="val 4159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24" name="AutoShape 28"/>
            <p:cNvSpPr>
              <a:spLocks/>
            </p:cNvSpPr>
            <p:nvPr/>
          </p:nvSpPr>
          <p:spPr bwMode="auto">
            <a:xfrm rot="-5400000">
              <a:off x="3072" y="2784"/>
              <a:ext cx="96" cy="480"/>
            </a:xfrm>
            <a:prstGeom prst="leftBrace">
              <a:avLst>
                <a:gd name="adj1" fmla="val 4159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2160" y="2400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立即寻址特征</a:t>
              </a:r>
            </a:p>
          </p:txBody>
        </p:sp>
        <p:sp>
          <p:nvSpPr>
            <p:cNvPr id="413726" name="Text Box 30"/>
            <p:cNvSpPr txBox="1">
              <a:spLocks noChangeArrowheads="1"/>
            </p:cNvSpPr>
            <p:nvPr/>
          </p:nvSpPr>
          <p:spPr bwMode="auto">
            <a:xfrm>
              <a:off x="2857" y="3062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立即数</a:t>
              </a:r>
            </a:p>
          </p:txBody>
        </p:sp>
      </p:grp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5254625" y="5470525"/>
            <a:ext cx="2271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4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可正可负  补码</a:t>
            </a:r>
          </a:p>
        </p:txBody>
      </p:sp>
      <p:sp>
        <p:nvSpPr>
          <p:cNvPr id="496672" name="Text Box 32"/>
          <p:cNvSpPr txBox="1">
            <a:spLocks noChangeArrowheads="1"/>
          </p:cNvSpPr>
          <p:nvPr/>
        </p:nvSpPr>
        <p:spPr bwMode="auto">
          <a:xfrm>
            <a:off x="1450975" y="3962400"/>
            <a:ext cx="33147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4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形式地址 </a:t>
            </a:r>
            <a:r>
              <a:rPr lang="en-US" altLang="zh-CN" dirty="0"/>
              <a:t>A </a:t>
            </a:r>
            <a:r>
              <a:rPr lang="zh-CN" altLang="en-US" dirty="0"/>
              <a:t>就是操作数</a:t>
            </a:r>
          </a:p>
        </p:txBody>
      </p:sp>
      <p:sp>
        <p:nvSpPr>
          <p:cNvPr id="49667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13730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nimBg="1"/>
      <p:bldP spid="496644" grpId="0"/>
      <p:bldP spid="496645" grpId="0" animBg="1"/>
      <p:bldP spid="496646" grpId="0"/>
      <p:bldP spid="496647" grpId="0"/>
      <p:bldP spid="496648" grpId="0" animBg="1"/>
      <p:bldP spid="496649" grpId="0"/>
      <p:bldP spid="496650" grpId="0"/>
      <p:bldP spid="496651" grpId="0"/>
      <p:bldP spid="496671" grpId="0"/>
      <p:bldP spid="4966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04AA74-0FDD-4881-9C51-D9272D78D651}" type="slidenum">
              <a:rPr lang="zh-CN" altLang="en-US">
                <a:solidFill>
                  <a:srgbClr val="000000"/>
                </a:solidFill>
              </a:rPr>
              <a:pPr/>
              <a:t>38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4722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48157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2. （存储器）直接寻址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660525" y="1057275"/>
            <a:ext cx="1316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EA = 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01825"/>
            <a:ext cx="1219200" cy="1831975"/>
            <a:chOff x="3312" y="1198"/>
            <a:chExt cx="768" cy="1154"/>
          </a:xfrm>
        </p:grpSpPr>
        <p:sp>
          <p:nvSpPr>
            <p:cNvPr id="414725" name="Rectangle 5"/>
            <p:cNvSpPr>
              <a:spLocks noChangeArrowheads="1"/>
            </p:cNvSpPr>
            <p:nvPr/>
          </p:nvSpPr>
          <p:spPr bwMode="auto">
            <a:xfrm>
              <a:off x="3312" y="1488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26" name="Rectangle 6"/>
            <p:cNvSpPr>
              <a:spLocks noChangeArrowheads="1"/>
            </p:cNvSpPr>
            <p:nvPr/>
          </p:nvSpPr>
          <p:spPr bwMode="auto">
            <a:xfrm>
              <a:off x="3312" y="177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14727" name="Rectangle 7"/>
            <p:cNvSpPr>
              <a:spLocks noChangeArrowheads="1"/>
            </p:cNvSpPr>
            <p:nvPr/>
          </p:nvSpPr>
          <p:spPr bwMode="auto">
            <a:xfrm>
              <a:off x="3312" y="206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456" y="119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497673" name="AutoShape 9"/>
          <p:cNvSpPr>
            <a:spLocks/>
          </p:cNvSpPr>
          <p:nvPr/>
        </p:nvSpPr>
        <p:spPr bwMode="auto">
          <a:xfrm rot="5400000">
            <a:off x="2971800" y="190182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7674" name="Text Box 10"/>
          <p:cNvSpPr txBox="1">
            <a:spLocks noChangeArrowheads="1"/>
          </p:cNvSpPr>
          <p:nvPr/>
        </p:nvSpPr>
        <p:spPr bwMode="auto">
          <a:xfrm>
            <a:off x="2438400" y="182245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5000" y="2359025"/>
            <a:ext cx="2286000" cy="381000"/>
            <a:chOff x="1200" y="1486"/>
            <a:chExt cx="1440" cy="240"/>
          </a:xfrm>
        </p:grpSpPr>
        <p:sp>
          <p:nvSpPr>
            <p:cNvPr id="414732" name="Rectangle 12"/>
            <p:cNvSpPr>
              <a:spLocks noChangeArrowheads="1"/>
            </p:cNvSpPr>
            <p:nvPr/>
          </p:nvSpPr>
          <p:spPr bwMode="auto">
            <a:xfrm>
              <a:off x="120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LDA</a:t>
              </a:r>
            </a:p>
          </p:txBody>
        </p:sp>
        <p:sp>
          <p:nvSpPr>
            <p:cNvPr id="414733" name="Rectangle 13"/>
            <p:cNvSpPr>
              <a:spLocks noChangeArrowheads="1"/>
            </p:cNvSpPr>
            <p:nvPr/>
          </p:nvSpPr>
          <p:spPr bwMode="auto">
            <a:xfrm>
              <a:off x="1680" y="1486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4734" name="Rectangle 14"/>
            <p:cNvSpPr>
              <a:spLocks noChangeArrowheads="1"/>
            </p:cNvSpPr>
            <p:nvPr/>
          </p:nvSpPr>
          <p:spPr bwMode="auto">
            <a:xfrm>
              <a:off x="216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7679" name="AutoShape 15"/>
          <p:cNvSpPr>
            <a:spLocks/>
          </p:cNvSpPr>
          <p:nvPr/>
        </p:nvSpPr>
        <p:spPr bwMode="auto">
          <a:xfrm rot="-5400000">
            <a:off x="3733800" y="243522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7680" name="Freeform 16"/>
          <p:cNvSpPr>
            <a:spLocks noChangeArrowheads="1"/>
          </p:cNvSpPr>
          <p:nvPr/>
        </p:nvSpPr>
        <p:spPr bwMode="auto">
          <a:xfrm>
            <a:off x="3810000" y="2892425"/>
            <a:ext cx="990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96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4784725" y="2833688"/>
            <a:ext cx="542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EA</a:t>
            </a:r>
          </a:p>
        </p:txBody>
      </p:sp>
      <p:sp>
        <p:nvSpPr>
          <p:cNvPr id="497682" name="AutoShape 18"/>
          <p:cNvSpPr>
            <a:spLocks/>
          </p:cNvSpPr>
          <p:nvPr/>
        </p:nvSpPr>
        <p:spPr bwMode="auto">
          <a:xfrm rot="5400000">
            <a:off x="5791200" y="2130425"/>
            <a:ext cx="152400" cy="1219200"/>
          </a:xfrm>
          <a:prstGeom prst="leftBrace">
            <a:avLst>
              <a:gd name="adj1" fmla="val 66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7683" name="Rectangle 19"/>
          <p:cNvSpPr>
            <a:spLocks noChangeArrowheads="1"/>
          </p:cNvSpPr>
          <p:nvPr/>
        </p:nvSpPr>
        <p:spPr bwMode="auto">
          <a:xfrm>
            <a:off x="6934200" y="2816225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ACC</a:t>
            </a:r>
          </a:p>
        </p:txBody>
      </p:sp>
      <p:sp>
        <p:nvSpPr>
          <p:cNvPr id="497684" name="Freeform 20"/>
          <p:cNvSpPr>
            <a:spLocks noChangeArrowheads="1"/>
          </p:cNvSpPr>
          <p:nvPr/>
        </p:nvSpPr>
        <p:spPr bwMode="auto">
          <a:xfrm>
            <a:off x="5867400" y="2511425"/>
            <a:ext cx="1447800" cy="304800"/>
          </a:xfrm>
          <a:custGeom>
            <a:avLst/>
            <a:gdLst>
              <a:gd name="T0" fmla="*/ 0 w 960"/>
              <a:gd name="T1" fmla="*/ 96 h 192"/>
              <a:gd name="T2" fmla="*/ 0 w 960"/>
              <a:gd name="T3" fmla="*/ 0 h 192"/>
              <a:gd name="T4" fmla="*/ 960 w 960"/>
              <a:gd name="T5" fmla="*/ 0 h 192"/>
              <a:gd name="T6" fmla="*/ 960 w 960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92">
                <a:moveTo>
                  <a:pt x="0" y="96"/>
                </a:moveTo>
                <a:lnTo>
                  <a:pt x="0" y="0"/>
                </a:lnTo>
                <a:lnTo>
                  <a:pt x="960" y="0"/>
                </a:lnTo>
                <a:lnTo>
                  <a:pt x="960" y="1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355725" y="3900488"/>
            <a:ext cx="4325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 执行阶段访问一次存储器</a:t>
            </a:r>
            <a:endParaRPr lang="en-US" altLang="zh-CN" sz="28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1355725" y="4776788"/>
            <a:ext cx="681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A 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的位数决定了该指令操作数的寻址范围</a:t>
            </a: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1355725" y="5653088"/>
            <a:ext cx="636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 操作数的地址不易修改（必须修改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A）</a:t>
            </a: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3352800" y="10668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有效地址由形式地址直接给出</a:t>
            </a:r>
          </a:p>
        </p:txBody>
      </p:sp>
      <p:sp>
        <p:nvSpPr>
          <p:cNvPr id="4976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14746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/>
      <p:bldP spid="497673" grpId="0" animBg="1"/>
      <p:bldP spid="497674" grpId="0"/>
      <p:bldP spid="497679" grpId="0" animBg="1"/>
      <p:bldP spid="497681" grpId="0"/>
      <p:bldP spid="497682" grpId="0" animBg="1"/>
      <p:bldP spid="497683" grpId="0" animBg="1"/>
      <p:bldP spid="497685" grpId="0"/>
      <p:bldP spid="497686" grpId="0"/>
      <p:bldP spid="497687" grpId="0"/>
      <p:bldP spid="49768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25EBE-9D8C-4CA2-BBC2-F21BFD47E8DD}" type="slidenum">
              <a:rPr lang="zh-CN" altLang="en-US">
                <a:solidFill>
                  <a:srgbClr val="000000"/>
                </a:solidFill>
              </a:rPr>
              <a:pPr/>
              <a:t>39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500687" y="15240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3. 隐含寻址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320713" y="814455"/>
            <a:ext cx="8804198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操作数地址隐含在操作码中或者另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操作数隐含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在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ACC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中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076450"/>
            <a:ext cx="2286000" cy="339725"/>
            <a:chOff x="432" y="1356"/>
            <a:chExt cx="1440" cy="214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43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ADD</a:t>
              </a:r>
            </a:p>
          </p:txBody>
        </p:sp>
        <p:sp>
          <p:nvSpPr>
            <p:cNvPr id="415750" name="Rectangle 6"/>
            <p:cNvSpPr>
              <a:spLocks noChangeArrowheads="1"/>
            </p:cNvSpPr>
            <p:nvPr/>
          </p:nvSpPr>
          <p:spPr bwMode="auto">
            <a:xfrm>
              <a:off x="912" y="1356"/>
              <a:ext cx="480" cy="214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51" name="Rectangle 7"/>
            <p:cNvSpPr>
              <a:spLocks noChangeArrowheads="1"/>
            </p:cNvSpPr>
            <p:nvPr/>
          </p:nvSpPr>
          <p:spPr bwMode="auto">
            <a:xfrm>
              <a:off x="139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38675" y="1655763"/>
            <a:ext cx="1304925" cy="1628775"/>
            <a:chOff x="2490" y="1100"/>
            <a:chExt cx="822" cy="1026"/>
          </a:xfrm>
        </p:grpSpPr>
        <p:sp>
          <p:nvSpPr>
            <p:cNvPr id="415753" name="Rectangle 9"/>
            <p:cNvSpPr>
              <a:spLocks noChangeArrowheads="1"/>
            </p:cNvSpPr>
            <p:nvPr/>
          </p:nvSpPr>
          <p:spPr bwMode="auto">
            <a:xfrm>
              <a:off x="2544" y="1358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54" name="Rectangle 10"/>
            <p:cNvSpPr>
              <a:spLocks noChangeArrowheads="1"/>
            </p:cNvSpPr>
            <p:nvPr/>
          </p:nvSpPr>
          <p:spPr bwMode="auto">
            <a:xfrm>
              <a:off x="2544" y="1614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15755" name="Rectangle 11"/>
            <p:cNvSpPr>
              <a:spLocks noChangeArrowheads="1"/>
            </p:cNvSpPr>
            <p:nvPr/>
          </p:nvSpPr>
          <p:spPr bwMode="auto">
            <a:xfrm>
              <a:off x="2544" y="1870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56" name="Text Box 12"/>
            <p:cNvSpPr txBox="1">
              <a:spLocks noChangeArrowheads="1"/>
            </p:cNvSpPr>
            <p:nvPr/>
          </p:nvSpPr>
          <p:spPr bwMode="auto">
            <a:xfrm>
              <a:off x="2490" y="110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498701" name="AutoShape 13"/>
          <p:cNvSpPr>
            <a:spLocks/>
          </p:cNvSpPr>
          <p:nvPr/>
        </p:nvSpPr>
        <p:spPr bwMode="auto">
          <a:xfrm rot="5400000">
            <a:off x="2446338" y="1627188"/>
            <a:ext cx="133350" cy="762000"/>
          </a:xfrm>
          <a:prstGeom prst="leftBrace">
            <a:avLst>
              <a:gd name="adj1" fmla="val 4754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02" name="Text Box 14"/>
          <p:cNvSpPr txBox="1">
            <a:spLocks noChangeArrowheads="1"/>
          </p:cNvSpPr>
          <p:nvPr/>
        </p:nvSpPr>
        <p:spPr bwMode="auto">
          <a:xfrm>
            <a:off x="1905000" y="1600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sp>
        <p:nvSpPr>
          <p:cNvPr id="498703" name="AutoShape 15"/>
          <p:cNvSpPr>
            <a:spLocks/>
          </p:cNvSpPr>
          <p:nvPr/>
        </p:nvSpPr>
        <p:spPr bwMode="auto">
          <a:xfrm rot="-5400000">
            <a:off x="3207544" y="2101057"/>
            <a:ext cx="134937" cy="762000"/>
          </a:xfrm>
          <a:prstGeom prst="leftBrace">
            <a:avLst>
              <a:gd name="adj1" fmla="val 4698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04" name="Freeform 16"/>
          <p:cNvSpPr>
            <a:spLocks noChangeArrowheads="1"/>
          </p:cNvSpPr>
          <p:nvPr/>
        </p:nvSpPr>
        <p:spPr bwMode="auto">
          <a:xfrm>
            <a:off x="3276600" y="2551113"/>
            <a:ext cx="990600" cy="134937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96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4251325" y="25003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01420" name="AutoShape 18"/>
          <p:cNvSpPr>
            <a:spLocks/>
          </p:cNvSpPr>
          <p:nvPr/>
        </p:nvSpPr>
        <p:spPr bwMode="auto">
          <a:xfrm rot="5400000">
            <a:off x="5264944" y="1793082"/>
            <a:ext cx="134937" cy="1219200"/>
          </a:xfrm>
          <a:prstGeom prst="leftBrace">
            <a:avLst>
              <a:gd name="adj1" fmla="val 7516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8707" name="Rectangle 19"/>
          <p:cNvSpPr>
            <a:spLocks noChangeArrowheads="1"/>
          </p:cNvSpPr>
          <p:nvPr/>
        </p:nvSpPr>
        <p:spPr bwMode="auto">
          <a:xfrm>
            <a:off x="6629400" y="2195513"/>
            <a:ext cx="685800" cy="338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ACC</a:t>
            </a:r>
          </a:p>
        </p:txBody>
      </p:sp>
      <p:sp>
        <p:nvSpPr>
          <p:cNvPr id="498708" name="Rectangle 20"/>
          <p:cNvSpPr>
            <a:spLocks noChangeArrowheads="1"/>
          </p:cNvSpPr>
          <p:nvPr/>
        </p:nvSpPr>
        <p:spPr bwMode="auto">
          <a:xfrm>
            <a:off x="6400800" y="4097338"/>
            <a:ext cx="685800" cy="339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暂存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172200" y="3352800"/>
            <a:ext cx="1066800" cy="512763"/>
            <a:chOff x="3888" y="2112"/>
            <a:chExt cx="672" cy="323"/>
          </a:xfrm>
        </p:grpSpPr>
        <p:sp>
          <p:nvSpPr>
            <p:cNvPr id="415766" name="Freeform 22"/>
            <p:cNvSpPr>
              <a:spLocks noChangeArrowheads="1"/>
            </p:cNvSpPr>
            <p:nvPr/>
          </p:nvSpPr>
          <p:spPr bwMode="auto">
            <a:xfrm>
              <a:off x="3888" y="2112"/>
              <a:ext cx="672" cy="300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5767" name="Text Box 23"/>
            <p:cNvSpPr txBox="1">
              <a:spLocks noChangeArrowheads="1"/>
            </p:cNvSpPr>
            <p:nvPr/>
          </p:nvSpPr>
          <p:spPr bwMode="auto">
            <a:xfrm>
              <a:off x="4017" y="2185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498712" name="Line 24"/>
          <p:cNvSpPr>
            <a:spLocks noChangeShapeType="1"/>
          </p:cNvSpPr>
          <p:nvPr/>
        </p:nvSpPr>
        <p:spPr bwMode="auto">
          <a:xfrm>
            <a:off x="6705600" y="3821113"/>
            <a:ext cx="0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13" name="Freeform 25"/>
          <p:cNvSpPr>
            <a:spLocks noChangeArrowheads="1"/>
          </p:cNvSpPr>
          <p:nvPr/>
        </p:nvSpPr>
        <p:spPr bwMode="auto">
          <a:xfrm>
            <a:off x="7010400" y="2533650"/>
            <a:ext cx="1588" cy="793750"/>
          </a:xfrm>
          <a:custGeom>
            <a:avLst/>
            <a:gdLst>
              <a:gd name="T0" fmla="*/ 0 w 1"/>
              <a:gd name="T1" fmla="*/ 0 h 500"/>
              <a:gd name="T2" fmla="*/ 1 w 1"/>
              <a:gd name="T3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00">
                <a:moveTo>
                  <a:pt x="0" y="0"/>
                </a:moveTo>
                <a:lnTo>
                  <a:pt x="1" y="5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15" name="Text Box 27"/>
          <p:cNvSpPr txBox="1">
            <a:spLocks noChangeArrowheads="1"/>
          </p:cNvSpPr>
          <p:nvPr/>
        </p:nvSpPr>
        <p:spPr bwMode="auto">
          <a:xfrm>
            <a:off x="881063" y="4243388"/>
            <a:ext cx="4666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如 8086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乘法和字符串传送指令：</a:t>
            </a:r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775949" y="4790847"/>
            <a:ext cx="1925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</a:rPr>
              <a:t>MUL BX 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指令</a:t>
            </a: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2835275" y="4722813"/>
            <a:ext cx="5467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被乘数隐含在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AX（16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位）或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AL（8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位）中</a:t>
            </a:r>
          </a:p>
        </p:txBody>
      </p:sp>
      <p:sp>
        <p:nvSpPr>
          <p:cNvPr id="498718" name="Text Box 30"/>
          <p:cNvSpPr txBox="1">
            <a:spLocks noChangeArrowheads="1"/>
          </p:cNvSpPr>
          <p:nvPr/>
        </p:nvSpPr>
        <p:spPr bwMode="auto">
          <a:xfrm>
            <a:off x="765055" y="5203487"/>
            <a:ext cx="1669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</a:rPr>
              <a:t>MOVS 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指令</a:t>
            </a:r>
          </a:p>
        </p:txBody>
      </p:sp>
      <p:sp>
        <p:nvSpPr>
          <p:cNvPr id="498719" name="Text Box 31"/>
          <p:cNvSpPr txBox="1">
            <a:spLocks noChangeArrowheads="1"/>
          </p:cNvSpPr>
          <p:nvPr/>
        </p:nvSpPr>
        <p:spPr bwMode="auto">
          <a:xfrm>
            <a:off x="2835275" y="5205413"/>
            <a:ext cx="4098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源操作数的地址隐含在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SI 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</a:p>
        </p:txBody>
      </p:sp>
      <p:sp>
        <p:nvSpPr>
          <p:cNvPr id="498720" name="Text Box 32"/>
          <p:cNvSpPr txBox="1">
            <a:spLocks noChangeArrowheads="1"/>
          </p:cNvSpPr>
          <p:nvPr/>
        </p:nvSpPr>
        <p:spPr bwMode="auto">
          <a:xfrm>
            <a:off x="2835275" y="5688013"/>
            <a:ext cx="400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目的操作数的地址隐含在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DI 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</a:p>
        </p:txBody>
      </p:sp>
      <p:sp>
        <p:nvSpPr>
          <p:cNvPr id="498721" name="Text Box 33"/>
          <p:cNvSpPr txBox="1">
            <a:spLocks noChangeArrowheads="1"/>
          </p:cNvSpPr>
          <p:nvPr/>
        </p:nvSpPr>
        <p:spPr bwMode="auto">
          <a:xfrm>
            <a:off x="685800" y="6172200"/>
            <a:ext cx="6042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200" b="1" dirty="0" smtClean="0">
                <a:solidFill>
                  <a:srgbClr val="7030A0"/>
                </a:solidFill>
                <a:latin typeface="Times New Roman" pitchFamily="18" charset="0"/>
              </a:rPr>
              <a:t>  指令字中少了一个地址字段，可缩短指令字长</a:t>
            </a:r>
          </a:p>
        </p:txBody>
      </p:sp>
      <p:sp>
        <p:nvSpPr>
          <p:cNvPr id="498722" name="Freeform 34"/>
          <p:cNvSpPr>
            <a:spLocks noChangeArrowheads="1"/>
          </p:cNvSpPr>
          <p:nvPr/>
        </p:nvSpPr>
        <p:spPr bwMode="auto">
          <a:xfrm>
            <a:off x="5334000" y="1828800"/>
            <a:ext cx="990600" cy="533400"/>
          </a:xfrm>
          <a:custGeom>
            <a:avLst/>
            <a:gdLst>
              <a:gd name="T0" fmla="*/ 0 w 624"/>
              <a:gd name="T1" fmla="*/ 384 h 384"/>
              <a:gd name="T2" fmla="*/ 0 w 624"/>
              <a:gd name="T3" fmla="*/ 0 h 384"/>
              <a:gd name="T4" fmla="*/ 624 w 62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23" name="Line 35"/>
          <p:cNvSpPr>
            <a:spLocks noChangeShapeType="1"/>
          </p:cNvSpPr>
          <p:nvPr/>
        </p:nvSpPr>
        <p:spPr bwMode="auto">
          <a:xfrm>
            <a:off x="6324600" y="1828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24" name="Freeform 36"/>
          <p:cNvSpPr>
            <a:spLocks noChangeArrowheads="1"/>
          </p:cNvSpPr>
          <p:nvPr/>
        </p:nvSpPr>
        <p:spPr bwMode="auto">
          <a:xfrm>
            <a:off x="6705600" y="4419600"/>
            <a:ext cx="990600" cy="228600"/>
          </a:xfrm>
          <a:custGeom>
            <a:avLst/>
            <a:gdLst>
              <a:gd name="T0" fmla="*/ 0 w 624"/>
              <a:gd name="T1" fmla="*/ 0 h 144"/>
              <a:gd name="T2" fmla="*/ 0 w 624"/>
              <a:gd name="T3" fmla="*/ 144 h 144"/>
              <a:gd name="T4" fmla="*/ 624 w 62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44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25" name="Freeform 37"/>
          <p:cNvSpPr>
            <a:spLocks noChangeArrowheads="1"/>
          </p:cNvSpPr>
          <p:nvPr/>
        </p:nvSpPr>
        <p:spPr bwMode="auto">
          <a:xfrm>
            <a:off x="7005638" y="1752600"/>
            <a:ext cx="690562" cy="2895600"/>
          </a:xfrm>
          <a:custGeom>
            <a:avLst/>
            <a:gdLst>
              <a:gd name="T0" fmla="*/ 435 w 435"/>
              <a:gd name="T1" fmla="*/ 1824 h 1824"/>
              <a:gd name="T2" fmla="*/ 435 w 435"/>
              <a:gd name="T3" fmla="*/ 0 h 1824"/>
              <a:gd name="T4" fmla="*/ 0 w 435"/>
              <a:gd name="T5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5" h="1824">
                <a:moveTo>
                  <a:pt x="435" y="1824"/>
                </a:moveTo>
                <a:lnTo>
                  <a:pt x="435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26" name="Line 38"/>
          <p:cNvSpPr>
            <a:spLocks noChangeShapeType="1"/>
          </p:cNvSpPr>
          <p:nvPr/>
        </p:nvSpPr>
        <p:spPr bwMode="auto">
          <a:xfrm>
            <a:off x="70104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8727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15784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4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4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4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4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9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/>
      <p:bldP spid="498701" grpId="0" animBg="1"/>
      <p:bldP spid="498702" grpId="0"/>
      <p:bldP spid="498703" grpId="0" animBg="1"/>
      <p:bldP spid="498705" grpId="0"/>
      <p:bldP spid="401420" grpId="0" animBg="1"/>
      <p:bldP spid="498707" grpId="0" animBg="1"/>
      <p:bldP spid="498708" grpId="0" animBg="1"/>
      <p:bldP spid="498715" grpId="0"/>
      <p:bldP spid="498716" grpId="0"/>
      <p:bldP spid="498717" grpId="0"/>
      <p:bldP spid="498718" grpId="0"/>
      <p:bldP spid="498719" grpId="0"/>
      <p:bldP spid="498720" grpId="0"/>
      <p:bldP spid="4987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algn="l">
              <a:defRPr/>
            </a:pP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1.“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”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的概念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54088"/>
            <a:ext cx="8513763" cy="5445125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30000"/>
              </a:spcBef>
              <a:buFontTx/>
              <a:buNone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hlinkshowjump?jump=nextslide"/>
              </a:rPr>
              <a:t>计算机中的指令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伪（宏）指令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之分：</a:t>
            </a: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：机器指令的汇编表示形式，即符号表示，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：由若干机器指令组成的指令序列，用以方便用户编程，属于软件范畴</a:t>
            </a: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机器指令：用二进制编码的指令，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处于硬件和软件的交界面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本章中提及的指令都指机器指令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：微程序级命令，它将一条指令进一步分解成多个动作的序列，每个动作就是一条微指令，微指令属于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硬件范畴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介绍）</a:t>
            </a:r>
            <a:endParaRPr lang="zh-CN" altLang="en-US" sz="2200" dirty="0">
              <a:solidFill>
                <a:srgbClr val="99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机器指令和汇编指令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一一对应，它们都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与具体机器结构有关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，都属于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机器级指令 </a:t>
            </a:r>
          </a:p>
        </p:txBody>
      </p:sp>
    </p:spTree>
    <p:extLst>
      <p:ext uri="{BB962C8B-B14F-4D97-AF65-F5344CB8AC3E}">
        <p14:creationId xmlns:p14="http://schemas.microsoft.com/office/powerpoint/2010/main" val="42354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E97BCDC-638F-4B55-9D2A-424BA0D639C4}" type="slidenum">
              <a:rPr lang="zh-CN" altLang="en-US">
                <a:solidFill>
                  <a:srgbClr val="000000"/>
                </a:solidFill>
              </a:rPr>
              <a:pPr/>
              <a:t>40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677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5270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4. （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</a:rPr>
              <a:t>存储器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）间接寻址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508125" y="1133475"/>
            <a:ext cx="194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EA =（A）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3489325" y="1133475"/>
            <a:ext cx="482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有效地址由形式地址间接提供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209800"/>
            <a:ext cx="2286000" cy="381000"/>
            <a:chOff x="144" y="1392"/>
            <a:chExt cx="1440" cy="240"/>
          </a:xfrm>
        </p:grpSpPr>
        <p:sp>
          <p:nvSpPr>
            <p:cNvPr id="416774" name="Rectangle 6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16775" name="Rectangle 7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776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9721" name="AutoShape 9"/>
          <p:cNvSpPr>
            <a:spLocks/>
          </p:cNvSpPr>
          <p:nvPr/>
        </p:nvSpPr>
        <p:spPr bwMode="auto">
          <a:xfrm rot="5400000">
            <a:off x="1295400" y="1752600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762000" y="16732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sp>
        <p:nvSpPr>
          <p:cNvPr id="499723" name="AutoShape 11"/>
          <p:cNvSpPr>
            <a:spLocks/>
          </p:cNvSpPr>
          <p:nvPr/>
        </p:nvSpPr>
        <p:spPr bwMode="auto">
          <a:xfrm rot="-5400000">
            <a:off x="2057400" y="2286000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24" name="Freeform 12"/>
          <p:cNvSpPr>
            <a:spLocks noChangeArrowheads="1"/>
          </p:cNvSpPr>
          <p:nvPr/>
        </p:nvSpPr>
        <p:spPr bwMode="auto">
          <a:xfrm>
            <a:off x="2133600" y="2743200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96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2743200" y="26844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124200" y="1752600"/>
            <a:ext cx="1219200" cy="2743200"/>
            <a:chOff x="1968" y="1104"/>
            <a:chExt cx="768" cy="1728"/>
          </a:xfrm>
        </p:grpSpPr>
        <p:sp>
          <p:nvSpPr>
            <p:cNvPr id="416783" name="Rectangle 15"/>
            <p:cNvSpPr>
              <a:spLocks noChangeArrowheads="1"/>
            </p:cNvSpPr>
            <p:nvPr/>
          </p:nvSpPr>
          <p:spPr bwMode="auto">
            <a:xfrm>
              <a:off x="1968" y="139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784" name="Rectangle 16"/>
            <p:cNvSpPr>
              <a:spLocks noChangeArrowheads="1"/>
            </p:cNvSpPr>
            <p:nvPr/>
          </p:nvSpPr>
          <p:spPr bwMode="auto">
            <a:xfrm>
              <a:off x="1968" y="168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EA</a:t>
              </a:r>
            </a:p>
          </p:txBody>
        </p:sp>
        <p:sp>
          <p:nvSpPr>
            <p:cNvPr id="416785" name="Rectangle 17"/>
            <p:cNvSpPr>
              <a:spLocks noChangeArrowheads="1"/>
            </p:cNvSpPr>
            <p:nvPr/>
          </p:nvSpPr>
          <p:spPr bwMode="auto">
            <a:xfrm>
              <a:off x="1968" y="197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786" name="Text Box 18"/>
            <p:cNvSpPr txBox="1">
              <a:spLocks noChangeArrowheads="1"/>
            </p:cNvSpPr>
            <p:nvPr/>
          </p:nvSpPr>
          <p:spPr bwMode="auto">
            <a:xfrm>
              <a:off x="2112" y="110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16787" name="Rectangle 19"/>
            <p:cNvSpPr>
              <a:spLocks noChangeArrowheads="1"/>
            </p:cNvSpPr>
            <p:nvPr/>
          </p:nvSpPr>
          <p:spPr bwMode="auto">
            <a:xfrm>
              <a:off x="1968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0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6788" name="Rectangle 20"/>
            <p:cNvSpPr>
              <a:spLocks noChangeArrowheads="1"/>
            </p:cNvSpPr>
            <p:nvPr/>
          </p:nvSpPr>
          <p:spPr bwMode="auto">
            <a:xfrm>
              <a:off x="1968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9733" name="AutoShape 21"/>
          <p:cNvSpPr>
            <a:spLocks/>
          </p:cNvSpPr>
          <p:nvPr/>
        </p:nvSpPr>
        <p:spPr bwMode="auto">
          <a:xfrm rot="-5400000">
            <a:off x="3657600" y="2590800"/>
            <a:ext cx="152400" cy="1219200"/>
          </a:xfrm>
          <a:prstGeom prst="leftBrace">
            <a:avLst>
              <a:gd name="adj1" fmla="val 66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34" name="Freeform 22"/>
          <p:cNvSpPr>
            <a:spLocks noChangeArrowheads="1"/>
          </p:cNvSpPr>
          <p:nvPr/>
        </p:nvSpPr>
        <p:spPr bwMode="auto">
          <a:xfrm>
            <a:off x="2438400" y="3276600"/>
            <a:ext cx="1295400" cy="533400"/>
          </a:xfrm>
          <a:custGeom>
            <a:avLst/>
            <a:gdLst>
              <a:gd name="T0" fmla="*/ 816 w 816"/>
              <a:gd name="T1" fmla="*/ 0 h 336"/>
              <a:gd name="T2" fmla="*/ 816 w 816"/>
              <a:gd name="T3" fmla="*/ 96 h 336"/>
              <a:gd name="T4" fmla="*/ 0 w 816"/>
              <a:gd name="T5" fmla="*/ 96 h 336"/>
              <a:gd name="T6" fmla="*/ 0 w 816"/>
              <a:gd name="T7" fmla="*/ 336 h 336"/>
              <a:gd name="T8" fmla="*/ 144 w 816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336">
                <a:moveTo>
                  <a:pt x="816" y="0"/>
                </a:moveTo>
                <a:lnTo>
                  <a:pt x="816" y="96"/>
                </a:lnTo>
                <a:lnTo>
                  <a:pt x="0" y="96"/>
                </a:lnTo>
                <a:lnTo>
                  <a:pt x="0" y="336"/>
                </a:lnTo>
                <a:lnTo>
                  <a:pt x="144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35" name="Text Box 23"/>
          <p:cNvSpPr txBox="1">
            <a:spLocks noChangeArrowheads="1"/>
          </p:cNvSpPr>
          <p:nvPr/>
        </p:nvSpPr>
        <p:spPr bwMode="auto">
          <a:xfrm>
            <a:off x="2662238" y="3581400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EA</a:t>
            </a:r>
          </a:p>
        </p:txBody>
      </p:sp>
      <p:sp>
        <p:nvSpPr>
          <p:cNvPr id="499736" name="AutoShape 24"/>
          <p:cNvSpPr>
            <a:spLocks/>
          </p:cNvSpPr>
          <p:nvPr/>
        </p:nvSpPr>
        <p:spPr bwMode="auto">
          <a:xfrm rot="-5400000">
            <a:off x="8269287" y="2782888"/>
            <a:ext cx="149225" cy="838200"/>
          </a:xfrm>
          <a:prstGeom prst="leftBrace">
            <a:avLst>
              <a:gd name="adj1" fmla="val 4673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37" name="Freeform 25"/>
          <p:cNvSpPr>
            <a:spLocks noChangeArrowheads="1"/>
          </p:cNvSpPr>
          <p:nvPr/>
        </p:nvSpPr>
        <p:spPr bwMode="auto">
          <a:xfrm>
            <a:off x="6858000" y="3290888"/>
            <a:ext cx="1490663" cy="522287"/>
          </a:xfrm>
          <a:custGeom>
            <a:avLst/>
            <a:gdLst>
              <a:gd name="T0" fmla="*/ 939 w 939"/>
              <a:gd name="T1" fmla="*/ 0 h 329"/>
              <a:gd name="T2" fmla="*/ 939 w 939"/>
              <a:gd name="T3" fmla="*/ 87 h 329"/>
              <a:gd name="T4" fmla="*/ 0 w 939"/>
              <a:gd name="T5" fmla="*/ 89 h 329"/>
              <a:gd name="T6" fmla="*/ 0 w 939"/>
              <a:gd name="T7" fmla="*/ 329 h 329"/>
              <a:gd name="T8" fmla="*/ 169 w 939"/>
              <a:gd name="T9" fmla="*/ 32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9" h="329">
                <a:moveTo>
                  <a:pt x="939" y="0"/>
                </a:moveTo>
                <a:lnTo>
                  <a:pt x="939" y="87"/>
                </a:lnTo>
                <a:lnTo>
                  <a:pt x="0" y="89"/>
                </a:lnTo>
                <a:lnTo>
                  <a:pt x="0" y="329"/>
                </a:lnTo>
                <a:lnTo>
                  <a:pt x="169" y="329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38" name="Text Box 26"/>
          <p:cNvSpPr txBox="1">
            <a:spLocks noChangeArrowheads="1"/>
          </p:cNvSpPr>
          <p:nvPr/>
        </p:nvSpPr>
        <p:spPr bwMode="auto">
          <a:xfrm>
            <a:off x="7080250" y="3675063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99739" name="AutoShape 27"/>
          <p:cNvSpPr>
            <a:spLocks/>
          </p:cNvSpPr>
          <p:nvPr/>
        </p:nvSpPr>
        <p:spPr bwMode="auto">
          <a:xfrm rot="-5400000">
            <a:off x="8267700" y="3695700"/>
            <a:ext cx="152400" cy="838200"/>
          </a:xfrm>
          <a:prstGeom prst="leftBrace">
            <a:avLst>
              <a:gd name="adj1" fmla="val 4575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40" name="Freeform 28"/>
          <p:cNvSpPr>
            <a:spLocks noChangeArrowheads="1"/>
          </p:cNvSpPr>
          <p:nvPr/>
        </p:nvSpPr>
        <p:spPr bwMode="auto">
          <a:xfrm>
            <a:off x="6858000" y="4191000"/>
            <a:ext cx="1490663" cy="533400"/>
          </a:xfrm>
          <a:custGeom>
            <a:avLst/>
            <a:gdLst>
              <a:gd name="T0" fmla="*/ 936 w 939"/>
              <a:gd name="T1" fmla="*/ 0 h 336"/>
              <a:gd name="T2" fmla="*/ 939 w 939"/>
              <a:gd name="T3" fmla="*/ 99 h 336"/>
              <a:gd name="T4" fmla="*/ 0 w 939"/>
              <a:gd name="T5" fmla="*/ 96 h 336"/>
              <a:gd name="T6" fmla="*/ 0 w 939"/>
              <a:gd name="T7" fmla="*/ 336 h 336"/>
              <a:gd name="T8" fmla="*/ 169 w 939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9" h="336">
                <a:moveTo>
                  <a:pt x="936" y="0"/>
                </a:moveTo>
                <a:lnTo>
                  <a:pt x="939" y="99"/>
                </a:lnTo>
                <a:lnTo>
                  <a:pt x="0" y="96"/>
                </a:lnTo>
                <a:lnTo>
                  <a:pt x="0" y="336"/>
                </a:lnTo>
                <a:lnTo>
                  <a:pt x="169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41" name="Text Box 29"/>
          <p:cNvSpPr txBox="1">
            <a:spLocks noChangeArrowheads="1"/>
          </p:cNvSpPr>
          <p:nvPr/>
        </p:nvSpPr>
        <p:spPr bwMode="auto">
          <a:xfrm>
            <a:off x="7081838" y="4572000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EA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543800" y="1755775"/>
            <a:ext cx="1219200" cy="3654425"/>
            <a:chOff x="4800" y="1106"/>
            <a:chExt cx="768" cy="2302"/>
          </a:xfrm>
        </p:grpSpPr>
        <p:sp>
          <p:nvSpPr>
            <p:cNvPr id="416799" name="Rectangle 31"/>
            <p:cNvSpPr>
              <a:spLocks noChangeArrowheads="1"/>
            </p:cNvSpPr>
            <p:nvPr/>
          </p:nvSpPr>
          <p:spPr bwMode="auto">
            <a:xfrm>
              <a:off x="4800" y="139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800" name="Rectangle 32"/>
            <p:cNvSpPr>
              <a:spLocks noChangeArrowheads="1"/>
            </p:cNvSpPr>
            <p:nvPr/>
          </p:nvSpPr>
          <p:spPr bwMode="auto">
            <a:xfrm>
              <a:off x="4800" y="168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6801" name="Rectangle 33"/>
            <p:cNvSpPr>
              <a:spLocks noChangeArrowheads="1"/>
            </p:cNvSpPr>
            <p:nvPr/>
          </p:nvSpPr>
          <p:spPr bwMode="auto">
            <a:xfrm>
              <a:off x="4800" y="197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802" name="Text Box 34"/>
            <p:cNvSpPr txBox="1">
              <a:spLocks noChangeArrowheads="1"/>
            </p:cNvSpPr>
            <p:nvPr/>
          </p:nvSpPr>
          <p:spPr bwMode="auto">
            <a:xfrm>
              <a:off x="4944" y="110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16803" name="Rectangle 35"/>
            <p:cNvSpPr>
              <a:spLocks noChangeArrowheads="1"/>
            </p:cNvSpPr>
            <p:nvPr/>
          </p:nvSpPr>
          <p:spPr bwMode="auto">
            <a:xfrm>
              <a:off x="4800" y="254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804" name="Rectangle 36"/>
            <p:cNvSpPr>
              <a:spLocks noChangeArrowheads="1"/>
            </p:cNvSpPr>
            <p:nvPr/>
          </p:nvSpPr>
          <p:spPr bwMode="auto">
            <a:xfrm>
              <a:off x="4800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     EA</a:t>
              </a:r>
            </a:p>
          </p:txBody>
        </p:sp>
        <p:sp>
          <p:nvSpPr>
            <p:cNvPr id="416805" name="Rectangle 37"/>
            <p:cNvSpPr>
              <a:spLocks noChangeArrowheads="1"/>
            </p:cNvSpPr>
            <p:nvPr/>
          </p:nvSpPr>
          <p:spPr bwMode="auto">
            <a:xfrm>
              <a:off x="480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0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6806" name="Rectangle 38"/>
            <p:cNvSpPr>
              <a:spLocks noChangeArrowheads="1"/>
            </p:cNvSpPr>
            <p:nvPr/>
          </p:nvSpPr>
          <p:spPr bwMode="auto">
            <a:xfrm>
              <a:off x="4800" y="312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807" name="Line 39"/>
            <p:cNvSpPr>
              <a:spLocks noChangeShapeType="1"/>
            </p:cNvSpPr>
            <p:nvPr/>
          </p:nvSpPr>
          <p:spPr bwMode="auto">
            <a:xfrm>
              <a:off x="5040" y="16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808" name="Text Box 40"/>
            <p:cNvSpPr txBox="1">
              <a:spLocks noChangeArrowheads="1"/>
            </p:cNvSpPr>
            <p:nvPr/>
          </p:nvSpPr>
          <p:spPr bwMode="auto">
            <a:xfrm>
              <a:off x="4844" y="171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 sz="2800" b="1">
                  <a:solidFill>
                    <a:srgbClr val="7030A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CN" altLang="en-US" dirty="0"/>
                <a:t>1</a:t>
              </a:r>
            </a:p>
          </p:txBody>
        </p:sp>
        <p:sp>
          <p:nvSpPr>
            <p:cNvPr id="416809" name="Line 41"/>
            <p:cNvSpPr>
              <a:spLocks noChangeShapeType="1"/>
            </p:cNvSpPr>
            <p:nvPr/>
          </p:nvSpPr>
          <p:spPr bwMode="auto">
            <a:xfrm>
              <a:off x="5040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810" name="Text Box 42"/>
            <p:cNvSpPr txBox="1">
              <a:spLocks noChangeArrowheads="1"/>
            </p:cNvSpPr>
            <p:nvPr/>
          </p:nvSpPr>
          <p:spPr bwMode="auto">
            <a:xfrm>
              <a:off x="4844" y="2251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 sz="2800" b="1">
                  <a:solidFill>
                    <a:srgbClr val="7030A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CN" altLang="en-US" dirty="0"/>
                <a:t>0</a:t>
              </a:r>
            </a:p>
          </p:txBody>
        </p:sp>
      </p:grpSp>
      <p:sp>
        <p:nvSpPr>
          <p:cNvPr id="499755" name="Text Box 43"/>
          <p:cNvSpPr txBox="1">
            <a:spLocks noChangeArrowheads="1"/>
          </p:cNvSpPr>
          <p:nvPr/>
        </p:nvSpPr>
        <p:spPr bwMode="auto">
          <a:xfrm>
            <a:off x="1963738" y="4638675"/>
            <a:ext cx="4056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 执行指令阶段  2 次访存</a:t>
            </a:r>
            <a:endParaRPr lang="en-US" altLang="zh-CN" sz="28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499756" name="Text Box 44"/>
          <p:cNvSpPr txBox="1">
            <a:spLocks noChangeArrowheads="1"/>
          </p:cNvSpPr>
          <p:nvPr/>
        </p:nvSpPr>
        <p:spPr bwMode="auto">
          <a:xfrm>
            <a:off x="1963738" y="5324475"/>
            <a:ext cx="49949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8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可扩大寻址</a:t>
            </a:r>
            <a:r>
              <a:rPr lang="zh-CN" altLang="en-US" dirty="0" smtClean="0"/>
              <a:t>范围 例如：</a:t>
            </a:r>
            <a:r>
              <a:rPr lang="en-US" altLang="zh-CN" dirty="0" smtClean="0"/>
              <a:t>P312</a:t>
            </a:r>
            <a:endParaRPr lang="zh-CN" altLang="en-US" dirty="0"/>
          </a:p>
        </p:txBody>
      </p:sp>
      <p:sp>
        <p:nvSpPr>
          <p:cNvPr id="499757" name="Text Box 45"/>
          <p:cNvSpPr txBox="1">
            <a:spLocks noChangeArrowheads="1"/>
          </p:cNvSpPr>
          <p:nvPr/>
        </p:nvSpPr>
        <p:spPr bwMode="auto">
          <a:xfrm>
            <a:off x="1963738" y="5934075"/>
            <a:ext cx="254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8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便于编制程序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584700" y="2212975"/>
            <a:ext cx="2286000" cy="381000"/>
            <a:chOff x="144" y="1392"/>
            <a:chExt cx="1440" cy="240"/>
          </a:xfrm>
        </p:grpSpPr>
        <p:sp>
          <p:nvSpPr>
            <p:cNvPr id="416815" name="Rectangle 47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16816" name="Rectangle 48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6817" name="Rectangle 49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9762" name="AutoShape 50"/>
          <p:cNvSpPr>
            <a:spLocks/>
          </p:cNvSpPr>
          <p:nvPr/>
        </p:nvSpPr>
        <p:spPr bwMode="auto">
          <a:xfrm rot="5400000">
            <a:off x="5651500" y="17557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63" name="Text Box 51"/>
          <p:cNvSpPr txBox="1">
            <a:spLocks noChangeArrowheads="1"/>
          </p:cNvSpPr>
          <p:nvPr/>
        </p:nvSpPr>
        <p:spPr bwMode="auto">
          <a:xfrm>
            <a:off x="5118100" y="1676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sp>
        <p:nvSpPr>
          <p:cNvPr id="499764" name="AutoShape 52"/>
          <p:cNvSpPr>
            <a:spLocks/>
          </p:cNvSpPr>
          <p:nvPr/>
        </p:nvSpPr>
        <p:spPr bwMode="auto">
          <a:xfrm rot="-5400000">
            <a:off x="6413500" y="22891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65" name="Freeform 53"/>
          <p:cNvSpPr>
            <a:spLocks noChangeArrowheads="1"/>
          </p:cNvSpPr>
          <p:nvPr/>
        </p:nvSpPr>
        <p:spPr bwMode="auto">
          <a:xfrm>
            <a:off x="6489700" y="2746375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96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9766" name="Text Box 54"/>
          <p:cNvSpPr txBox="1">
            <a:spLocks noChangeArrowheads="1"/>
          </p:cNvSpPr>
          <p:nvPr/>
        </p:nvSpPr>
        <p:spPr bwMode="auto">
          <a:xfrm>
            <a:off x="7099300" y="26876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99767" name="Text Box 55"/>
          <p:cNvSpPr txBox="1">
            <a:spLocks noChangeArrowheads="1"/>
          </p:cNvSpPr>
          <p:nvPr/>
        </p:nvSpPr>
        <p:spPr bwMode="auto">
          <a:xfrm>
            <a:off x="685800" y="36337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一次间址</a:t>
            </a:r>
          </a:p>
        </p:txBody>
      </p:sp>
      <p:sp>
        <p:nvSpPr>
          <p:cNvPr id="499768" name="Text Box 56"/>
          <p:cNvSpPr txBox="1">
            <a:spLocks noChangeArrowheads="1"/>
          </p:cNvSpPr>
          <p:nvPr/>
        </p:nvSpPr>
        <p:spPr bwMode="auto">
          <a:xfrm>
            <a:off x="4937125" y="36337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多次间址</a:t>
            </a:r>
          </a:p>
        </p:txBody>
      </p:sp>
      <p:sp>
        <p:nvSpPr>
          <p:cNvPr id="499769" name="Text Box 57"/>
          <p:cNvSpPr txBox="1">
            <a:spLocks noChangeArrowheads="1"/>
          </p:cNvSpPr>
          <p:nvPr/>
        </p:nvSpPr>
        <p:spPr bwMode="auto">
          <a:xfrm>
            <a:off x="3240088" y="3581400"/>
            <a:ext cx="950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操作数</a:t>
            </a: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9770" name="Text Box 58"/>
          <p:cNvSpPr txBox="1">
            <a:spLocks noChangeArrowheads="1"/>
          </p:cNvSpPr>
          <p:nvPr/>
        </p:nvSpPr>
        <p:spPr bwMode="auto">
          <a:xfrm>
            <a:off x="7696200" y="4492625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操作数</a:t>
            </a: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9771" name="Text Box 59"/>
          <p:cNvSpPr txBox="1">
            <a:spLocks noChangeArrowheads="1"/>
          </p:cNvSpPr>
          <p:nvPr/>
        </p:nvSpPr>
        <p:spPr bwMode="auto">
          <a:xfrm>
            <a:off x="6958715" y="5662285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8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/>
              <a:t>多次访存</a:t>
            </a:r>
          </a:p>
        </p:txBody>
      </p:sp>
      <p:sp>
        <p:nvSpPr>
          <p:cNvPr id="499772" name="Rectangle 6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16829" name="AutoShape 6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4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49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49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4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4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9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/>
      <p:bldP spid="499716" grpId="0"/>
      <p:bldP spid="499721" grpId="0" animBg="1"/>
      <p:bldP spid="499722" grpId="0"/>
      <p:bldP spid="499723" grpId="0" animBg="1"/>
      <p:bldP spid="499725" grpId="0"/>
      <p:bldP spid="499733" grpId="0" animBg="1"/>
      <p:bldP spid="499735" grpId="0"/>
      <p:bldP spid="499736" grpId="0" animBg="1"/>
      <p:bldP spid="499738" grpId="0"/>
      <p:bldP spid="499739" grpId="0" animBg="1"/>
      <p:bldP spid="499741" grpId="0"/>
      <p:bldP spid="499755" grpId="0"/>
      <p:bldP spid="499756" grpId="0"/>
      <p:bldP spid="499757" grpId="0"/>
      <p:bldP spid="499762" grpId="0" animBg="1"/>
      <p:bldP spid="499763" grpId="0"/>
      <p:bldP spid="499764" grpId="0" animBg="1"/>
      <p:bldP spid="499766" grpId="0"/>
      <p:bldP spid="499767" grpId="0"/>
      <p:bldP spid="499768" grpId="0"/>
      <p:bldP spid="499769" grpId="0"/>
      <p:bldP spid="499770" grpId="0"/>
      <p:bldP spid="4997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28A09A1-699F-41EE-96FA-0552E535C83B}" type="slidenum">
              <a:rPr lang="zh-CN" altLang="en-US">
                <a:solidFill>
                  <a:srgbClr val="000000"/>
                </a:solidFill>
              </a:rPr>
              <a:pPr/>
              <a:t>41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10022" name="Text Box 38"/>
          <p:cNvSpPr txBox="1">
            <a:spLocks noChangeArrowheads="1"/>
          </p:cNvSpPr>
          <p:nvPr/>
        </p:nvSpPr>
        <p:spPr bwMode="auto">
          <a:xfrm>
            <a:off x="5435600" y="6021388"/>
            <a:ext cx="1447800" cy="5191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809986" name="Group 2"/>
          <p:cNvGraphicFramePr>
            <a:graphicFrameLocks noGrp="1"/>
          </p:cNvGraphicFramePr>
          <p:nvPr/>
        </p:nvGraphicFramePr>
        <p:xfrm>
          <a:off x="1828800" y="1600200"/>
          <a:ext cx="1981200" cy="4267201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04" name="Text Box 20"/>
          <p:cNvSpPr txBox="1">
            <a:spLocks noChangeArrowheads="1"/>
          </p:cNvSpPr>
          <p:nvPr/>
        </p:nvSpPr>
        <p:spPr bwMode="auto">
          <a:xfrm>
            <a:off x="2589213" y="2590800"/>
            <a:ext cx="6111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99CC00"/>
                </a:solidFill>
                <a:latin typeface="Times New Roman" pitchFamily="18" charset="0"/>
              </a:rPr>
              <a:t> …     …</a:t>
            </a:r>
          </a:p>
        </p:txBody>
      </p:sp>
      <p:sp>
        <p:nvSpPr>
          <p:cNvPr id="810005" name="Freeform 21"/>
          <p:cNvSpPr>
            <a:spLocks noChangeArrowheads="1"/>
          </p:cNvSpPr>
          <p:nvPr/>
        </p:nvSpPr>
        <p:spPr bwMode="auto">
          <a:xfrm>
            <a:off x="3810000" y="1695450"/>
            <a:ext cx="1333500" cy="819150"/>
          </a:xfrm>
          <a:custGeom>
            <a:avLst/>
            <a:gdLst>
              <a:gd name="T0" fmla="*/ 0 w 840"/>
              <a:gd name="T1" fmla="*/ 516 h 516"/>
              <a:gd name="T2" fmla="*/ 840 w 840"/>
              <a:gd name="T3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40" h="516">
                <a:moveTo>
                  <a:pt x="0" y="516"/>
                </a:moveTo>
                <a:lnTo>
                  <a:pt x="840" y="0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10006" name="Freeform 22"/>
          <p:cNvSpPr>
            <a:spLocks noChangeArrowheads="1"/>
          </p:cNvSpPr>
          <p:nvPr/>
        </p:nvSpPr>
        <p:spPr bwMode="auto">
          <a:xfrm>
            <a:off x="3852187" y="2752725"/>
            <a:ext cx="1352550" cy="2990850"/>
          </a:xfrm>
          <a:custGeom>
            <a:avLst/>
            <a:gdLst>
              <a:gd name="T0" fmla="*/ 852 w 852"/>
              <a:gd name="T1" fmla="*/ 1884 h 1884"/>
              <a:gd name="T2" fmla="*/ 0 w 852"/>
              <a:gd name="T3" fmla="*/ 0 h 18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52" h="1884">
                <a:moveTo>
                  <a:pt x="852" y="188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 flipV="1">
            <a:off x="3810000" y="1676400"/>
            <a:ext cx="1371600" cy="28194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10008" name="Freeform 24"/>
          <p:cNvSpPr>
            <a:spLocks noChangeArrowheads="1"/>
          </p:cNvSpPr>
          <p:nvPr/>
        </p:nvSpPr>
        <p:spPr bwMode="auto">
          <a:xfrm>
            <a:off x="3810000" y="4929448"/>
            <a:ext cx="1371600" cy="838200"/>
          </a:xfrm>
          <a:custGeom>
            <a:avLst/>
            <a:gdLst>
              <a:gd name="T0" fmla="*/ 864 w 864"/>
              <a:gd name="T1" fmla="*/ 528 h 528"/>
              <a:gd name="T2" fmla="*/ 0 w 864"/>
              <a:gd name="T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64" h="528">
                <a:moveTo>
                  <a:pt x="864" y="52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057400" y="914400"/>
            <a:ext cx="4876800" cy="457200"/>
            <a:chOff x="1296" y="576"/>
            <a:chExt cx="3072" cy="288"/>
          </a:xfrm>
        </p:grpSpPr>
        <p:sp>
          <p:nvSpPr>
            <p:cNvPr id="417819" name="Text Box 26"/>
            <p:cNvSpPr txBox="1">
              <a:spLocks noChangeArrowheads="1"/>
            </p:cNvSpPr>
            <p:nvPr/>
          </p:nvSpPr>
          <p:spPr bwMode="auto">
            <a:xfrm>
              <a:off x="3360" y="57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  <a:defRPr sz="2400" b="1">
                  <a:solidFill>
                    <a:srgbClr val="0070C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子程序</a:t>
              </a:r>
            </a:p>
          </p:txBody>
        </p:sp>
        <p:sp>
          <p:nvSpPr>
            <p:cNvPr id="417820" name="Text Box 27"/>
            <p:cNvSpPr txBox="1">
              <a:spLocks noChangeArrowheads="1"/>
            </p:cNvSpPr>
            <p:nvPr/>
          </p:nvSpPr>
          <p:spPr bwMode="auto">
            <a:xfrm>
              <a:off x="1296" y="57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主程序</a:t>
              </a:r>
            </a:p>
          </p:txBody>
        </p:sp>
      </p:grpSp>
      <p:sp>
        <p:nvSpPr>
          <p:cNvPr id="810012" name="Text Box 28"/>
          <p:cNvSpPr txBox="1">
            <a:spLocks noChangeArrowheads="1"/>
          </p:cNvSpPr>
          <p:nvPr/>
        </p:nvSpPr>
        <p:spPr bwMode="auto">
          <a:xfrm>
            <a:off x="2589213" y="1676400"/>
            <a:ext cx="61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99CC00"/>
                </a:solidFill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219200" y="2085975"/>
            <a:ext cx="838200" cy="3190875"/>
            <a:chOff x="768" y="1314"/>
            <a:chExt cx="528" cy="2010"/>
          </a:xfrm>
        </p:grpSpPr>
        <p:sp>
          <p:nvSpPr>
            <p:cNvPr id="417823" name="Text Box 30"/>
            <p:cNvSpPr txBox="1">
              <a:spLocks noChangeArrowheads="1"/>
            </p:cNvSpPr>
            <p:nvPr/>
          </p:nvSpPr>
          <p:spPr bwMode="auto">
            <a:xfrm>
              <a:off x="816" y="131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417824" name="Text Box 31"/>
            <p:cNvSpPr txBox="1">
              <a:spLocks noChangeArrowheads="1"/>
            </p:cNvSpPr>
            <p:nvPr/>
          </p:nvSpPr>
          <p:spPr bwMode="auto">
            <a:xfrm>
              <a:off x="816" y="1659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81</a:t>
              </a:r>
            </a:p>
          </p:txBody>
        </p:sp>
        <p:sp>
          <p:nvSpPr>
            <p:cNvPr id="417825" name="Text Box 32"/>
            <p:cNvSpPr txBox="1">
              <a:spLocks noChangeArrowheads="1"/>
            </p:cNvSpPr>
            <p:nvPr/>
          </p:nvSpPr>
          <p:spPr bwMode="auto">
            <a:xfrm>
              <a:off x="768" y="26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201</a:t>
              </a:r>
            </a:p>
          </p:txBody>
        </p:sp>
        <p:sp>
          <p:nvSpPr>
            <p:cNvPr id="417826" name="Text Box 33"/>
            <p:cNvSpPr txBox="1">
              <a:spLocks noChangeArrowheads="1"/>
            </p:cNvSpPr>
            <p:nvPr/>
          </p:nvSpPr>
          <p:spPr bwMode="auto">
            <a:xfrm>
              <a:off x="768" y="303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202</a:t>
              </a:r>
            </a:p>
          </p:txBody>
        </p:sp>
      </p:grpSp>
      <p:sp>
        <p:nvSpPr>
          <p:cNvPr id="810018" name="Text Box 34"/>
          <p:cNvSpPr txBox="1">
            <a:spLocks noChangeArrowheads="1"/>
          </p:cNvSpPr>
          <p:nvPr/>
        </p:nvSpPr>
        <p:spPr bwMode="auto">
          <a:xfrm>
            <a:off x="1981200" y="2133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调用子程序</a:t>
            </a:r>
          </a:p>
        </p:txBody>
      </p:sp>
      <p:sp>
        <p:nvSpPr>
          <p:cNvPr id="810019" name="Text Box 35"/>
          <p:cNvSpPr txBox="1">
            <a:spLocks noChangeArrowheads="1"/>
          </p:cNvSpPr>
          <p:nvPr/>
        </p:nvSpPr>
        <p:spPr bwMode="auto">
          <a:xfrm>
            <a:off x="1981200" y="4267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 sz="2400" b="1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调用子程序</a:t>
            </a:r>
          </a:p>
        </p:txBody>
      </p:sp>
      <p:sp>
        <p:nvSpPr>
          <p:cNvPr id="417829" name="Text Box 36"/>
          <p:cNvSpPr txBox="1">
            <a:spLocks noChangeArrowheads="1"/>
          </p:cNvSpPr>
          <p:nvPr/>
        </p:nvSpPr>
        <p:spPr bwMode="auto">
          <a:xfrm>
            <a:off x="533400" y="182563"/>
            <a:ext cx="441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间接寻址编程举例</a:t>
            </a:r>
          </a:p>
        </p:txBody>
      </p:sp>
      <p:sp>
        <p:nvSpPr>
          <p:cNvPr id="810021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A) = 81</a:t>
            </a:r>
          </a:p>
        </p:txBody>
      </p:sp>
      <p:sp>
        <p:nvSpPr>
          <p:cNvPr id="810023" name="Text Box 39"/>
          <p:cNvSpPr txBox="1">
            <a:spLocks noChangeArrowheads="1"/>
          </p:cNvSpPr>
          <p:nvPr/>
        </p:nvSpPr>
        <p:spPr bwMode="auto">
          <a:xfrm>
            <a:off x="5364163" y="6021388"/>
            <a:ext cx="1828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A) = 202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589213" y="4876800"/>
            <a:ext cx="612775" cy="990600"/>
            <a:chOff x="1631" y="3024"/>
            <a:chExt cx="386" cy="624"/>
          </a:xfrm>
        </p:grpSpPr>
        <p:sp>
          <p:nvSpPr>
            <p:cNvPr id="417833" name="Text Box 41"/>
            <p:cNvSpPr txBox="1">
              <a:spLocks noChangeArrowheads="1"/>
            </p:cNvSpPr>
            <p:nvPr/>
          </p:nvSpPr>
          <p:spPr bwMode="auto">
            <a:xfrm>
              <a:off x="1631" y="3360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99CC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17834" name="Text Box 42"/>
            <p:cNvSpPr txBox="1">
              <a:spLocks noChangeArrowheads="1"/>
            </p:cNvSpPr>
            <p:nvPr/>
          </p:nvSpPr>
          <p:spPr bwMode="auto">
            <a:xfrm>
              <a:off x="1632" y="302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99CC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810027" name="Text Box 43"/>
          <p:cNvSpPr txBox="1">
            <a:spLocks noChangeArrowheads="1"/>
          </p:cNvSpPr>
          <p:nvPr/>
        </p:nvSpPr>
        <p:spPr bwMode="auto">
          <a:xfrm>
            <a:off x="7239000" y="4572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@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间址特征</a:t>
            </a:r>
          </a:p>
        </p:txBody>
      </p:sp>
      <p:sp>
        <p:nvSpPr>
          <p:cNvPr id="810028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graphicFrame>
        <p:nvGraphicFramePr>
          <p:cNvPr id="810029" name="Group 45"/>
          <p:cNvGraphicFramePr>
            <a:graphicFrameLocks noGrp="1"/>
          </p:cNvGraphicFramePr>
          <p:nvPr/>
        </p:nvGraphicFramePr>
        <p:xfrm>
          <a:off x="5181600" y="1600200"/>
          <a:ext cx="1981200" cy="4267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39" name="Text Box 55"/>
          <p:cNvSpPr txBox="1">
            <a:spLocks noChangeArrowheads="1"/>
          </p:cNvSpPr>
          <p:nvPr/>
        </p:nvSpPr>
        <p:spPr bwMode="auto">
          <a:xfrm>
            <a:off x="5410200" y="52895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JMP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@ A</a:t>
            </a:r>
            <a:endParaRPr lang="zh-CN" altLang="en-US" sz="28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943600" y="1676400"/>
            <a:ext cx="611188" cy="3200400"/>
            <a:chOff x="3744" y="1056"/>
            <a:chExt cx="385" cy="2016"/>
          </a:xfrm>
        </p:grpSpPr>
        <p:sp>
          <p:nvSpPr>
            <p:cNvPr id="417849" name="Text Box 57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17850" name="Text Box 58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99CC00"/>
                  </a:solidFill>
                  <a:latin typeface="Times New Roman" pitchFamily="18" charset="0"/>
                </a:rPr>
                <a:t> 　　</a:t>
              </a: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…   　</a:t>
              </a:r>
            </a:p>
          </p:txBody>
        </p:sp>
        <p:sp>
          <p:nvSpPr>
            <p:cNvPr id="417851" name="Text Box 59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7852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5946775" y="1677988"/>
            <a:ext cx="611188" cy="3200400"/>
            <a:chOff x="3744" y="1056"/>
            <a:chExt cx="385" cy="2016"/>
          </a:xfrm>
        </p:grpSpPr>
        <p:sp>
          <p:nvSpPr>
            <p:cNvPr id="417854" name="Text Box 66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17855" name="Text Box 67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99CC00"/>
                  </a:solidFill>
                  <a:latin typeface="Times New Roman" pitchFamily="18" charset="0"/>
                </a:rPr>
                <a:t> 　　</a:t>
              </a: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…   </a:t>
              </a:r>
            </a:p>
          </p:txBody>
        </p:sp>
        <p:sp>
          <p:nvSpPr>
            <p:cNvPr id="417856" name="Text Box 68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1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22" grpId="0" animBg="1"/>
      <p:bldP spid="810004" grpId="0"/>
      <p:bldP spid="810012" grpId="0"/>
      <p:bldP spid="810018" grpId="0"/>
      <p:bldP spid="810019" grpId="0"/>
      <p:bldP spid="810021" grpId="0"/>
      <p:bldP spid="810023" grpId="0" animBg="1"/>
      <p:bldP spid="810027" grpId="0"/>
      <p:bldP spid="8100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10BE142-68B8-40A6-B738-85FE5DCA427D}" type="slidenum">
              <a:rPr lang="zh-CN" altLang="en-US">
                <a:solidFill>
                  <a:srgbClr val="000000"/>
                </a:solidFill>
              </a:rPr>
              <a:pPr/>
              <a:t>42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8818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444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5. 寄存器寻址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1665288" y="838200"/>
            <a:ext cx="1382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EA =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endParaRPr lang="en-US" altLang="zh-CN" sz="2800" b="1" i="1" baseline="-250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349250" y="5619322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 执行阶段不访存，只访问寄存器，执行速度快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1984375"/>
            <a:ext cx="2286000" cy="381000"/>
            <a:chOff x="1104" y="1670"/>
            <a:chExt cx="1440" cy="240"/>
          </a:xfrm>
        </p:grpSpPr>
        <p:sp>
          <p:nvSpPr>
            <p:cNvPr id="418822" name="Rectangle 6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18823" name="Rectangle 7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8824" name="Rectangle 8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000" b="1" i="1" baseline="-25000" smtClean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01769" name="AutoShape 9"/>
          <p:cNvSpPr>
            <a:spLocks/>
          </p:cNvSpPr>
          <p:nvPr/>
        </p:nvSpPr>
        <p:spPr bwMode="auto">
          <a:xfrm rot="5400000">
            <a:off x="3352800" y="15271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1770" name="Text Box 10"/>
          <p:cNvSpPr txBox="1">
            <a:spLocks noChangeArrowheads="1"/>
          </p:cNvSpPr>
          <p:nvPr/>
        </p:nvSpPr>
        <p:spPr bwMode="auto">
          <a:xfrm>
            <a:off x="2819400" y="14478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sp>
        <p:nvSpPr>
          <p:cNvPr id="501771" name="AutoShape 11"/>
          <p:cNvSpPr>
            <a:spLocks/>
          </p:cNvSpPr>
          <p:nvPr/>
        </p:nvSpPr>
        <p:spPr bwMode="auto">
          <a:xfrm rot="-5400000">
            <a:off x="4114800" y="20605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1772" name="Freeform 12"/>
          <p:cNvSpPr>
            <a:spLocks noChangeArrowheads="1"/>
          </p:cNvSpPr>
          <p:nvPr/>
        </p:nvSpPr>
        <p:spPr bwMode="auto">
          <a:xfrm>
            <a:off x="3124200" y="2517775"/>
            <a:ext cx="1066800" cy="1905000"/>
          </a:xfrm>
          <a:custGeom>
            <a:avLst/>
            <a:gdLst>
              <a:gd name="T0" fmla="*/ 672 w 672"/>
              <a:gd name="T1" fmla="*/ 0 h 1200"/>
              <a:gd name="T2" fmla="*/ 672 w 672"/>
              <a:gd name="T3" fmla="*/ 96 h 1200"/>
              <a:gd name="T4" fmla="*/ 0 w 672"/>
              <a:gd name="T5" fmla="*/ 96 h 1200"/>
              <a:gd name="T6" fmla="*/ 0 w 672"/>
              <a:gd name="T7" fmla="*/ 1200 h 1200"/>
              <a:gd name="T8" fmla="*/ 432 w 672"/>
              <a:gd name="T9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1773" name="Text Box 13"/>
          <p:cNvSpPr txBox="1">
            <a:spLocks noChangeArrowheads="1"/>
          </p:cNvSpPr>
          <p:nvPr/>
        </p:nvSpPr>
        <p:spPr bwMode="auto">
          <a:xfrm>
            <a:off x="349250" y="6076522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 寄存器个数有限，可缩短指令字长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702050" y="2760663"/>
            <a:ext cx="1936750" cy="2894012"/>
            <a:chOff x="2332" y="1739"/>
            <a:chExt cx="1220" cy="1823"/>
          </a:xfrm>
        </p:grpSpPr>
        <p:grpSp>
          <p:nvGrpSpPr>
            <p:cNvPr id="418831" name="Group 32"/>
            <p:cNvGrpSpPr>
              <a:grpSpLocks/>
            </p:cNvGrpSpPr>
            <p:nvPr/>
          </p:nvGrpSpPr>
          <p:grpSpPr bwMode="auto">
            <a:xfrm>
              <a:off x="2332" y="1739"/>
              <a:ext cx="1124" cy="1585"/>
              <a:chOff x="2332" y="1739"/>
              <a:chExt cx="1124" cy="1585"/>
            </a:xfrm>
          </p:grpSpPr>
          <p:sp>
            <p:nvSpPr>
              <p:cNvPr id="418832" name="Rectangle 16"/>
              <p:cNvSpPr>
                <a:spLocks noChangeArrowheads="1"/>
              </p:cNvSpPr>
              <p:nvPr/>
            </p:nvSpPr>
            <p:spPr bwMode="auto">
              <a:xfrm>
                <a:off x="2688" y="269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操作数</a:t>
                </a:r>
              </a:p>
            </p:txBody>
          </p:sp>
          <p:sp>
            <p:nvSpPr>
              <p:cNvPr id="418833" name="Rectangle 17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834" name="Rectangle 18"/>
              <p:cNvSpPr>
                <a:spLocks noChangeArrowheads="1"/>
              </p:cNvSpPr>
              <p:nvPr/>
            </p:nvSpPr>
            <p:spPr bwMode="auto">
              <a:xfrm>
                <a:off x="2688" y="1826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835" name="Text Box 19"/>
              <p:cNvSpPr txBox="1">
                <a:spLocks noChangeArrowheads="1"/>
              </p:cNvSpPr>
              <p:nvPr/>
            </p:nvSpPr>
            <p:spPr bwMode="auto">
              <a:xfrm>
                <a:off x="2955" y="2115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18836" name="Text Box 20"/>
              <p:cNvSpPr txBox="1">
                <a:spLocks noChangeArrowheads="1"/>
              </p:cNvSpPr>
              <p:nvPr/>
            </p:nvSpPr>
            <p:spPr bwMode="auto">
              <a:xfrm>
                <a:off x="2939" y="2328"/>
                <a:ext cx="30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837" name="Text Box 21"/>
              <p:cNvSpPr txBox="1">
                <a:spLocks noChangeArrowheads="1"/>
              </p:cNvSpPr>
              <p:nvPr/>
            </p:nvSpPr>
            <p:spPr bwMode="auto">
              <a:xfrm>
                <a:off x="2955" y="3009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18838" name="Text Box 22"/>
              <p:cNvSpPr txBox="1">
                <a:spLocks noChangeArrowheads="1"/>
              </p:cNvSpPr>
              <p:nvPr/>
            </p:nvSpPr>
            <p:spPr bwMode="auto">
              <a:xfrm>
                <a:off x="2332" y="2214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18839" name="Text Box 23"/>
              <p:cNvSpPr txBox="1">
                <a:spLocks noChangeArrowheads="1"/>
              </p:cNvSpPr>
              <p:nvPr/>
            </p:nvSpPr>
            <p:spPr bwMode="auto">
              <a:xfrm>
                <a:off x="2343" y="2328"/>
                <a:ext cx="30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0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840" name="Text Box 24"/>
              <p:cNvSpPr txBox="1">
                <a:spLocks noChangeArrowheads="1"/>
              </p:cNvSpPr>
              <p:nvPr/>
            </p:nvSpPr>
            <p:spPr bwMode="auto">
              <a:xfrm>
                <a:off x="2352" y="2904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18841" name="Text Box 25"/>
              <p:cNvSpPr txBox="1">
                <a:spLocks noChangeArrowheads="1"/>
              </p:cNvSpPr>
              <p:nvPr/>
            </p:nvSpPr>
            <p:spPr bwMode="auto">
              <a:xfrm>
                <a:off x="2342" y="1739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18842" name="Text Box 26"/>
              <p:cNvSpPr txBox="1">
                <a:spLocks noChangeArrowheads="1"/>
              </p:cNvSpPr>
              <p:nvPr/>
            </p:nvSpPr>
            <p:spPr bwMode="auto">
              <a:xfrm>
                <a:off x="2356" y="2680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i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418843" name="Text Box 27"/>
              <p:cNvSpPr txBox="1">
                <a:spLocks noChangeArrowheads="1"/>
              </p:cNvSpPr>
              <p:nvPr/>
            </p:nvSpPr>
            <p:spPr bwMode="auto">
              <a:xfrm>
                <a:off x="2356" y="3074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i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418844" name="Text Box 28"/>
            <p:cNvSpPr txBox="1">
              <a:spLocks noChangeArrowheads="1"/>
            </p:cNvSpPr>
            <p:nvPr/>
          </p:nvSpPr>
          <p:spPr bwMode="auto">
            <a:xfrm>
              <a:off x="2784" y="331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寄存器</a:t>
              </a:r>
            </a:p>
          </p:txBody>
        </p:sp>
      </p:grpSp>
      <p:sp>
        <p:nvSpPr>
          <p:cNvPr id="501789" name="Text Box 29"/>
          <p:cNvSpPr txBox="1">
            <a:spLocks noChangeArrowheads="1"/>
          </p:cNvSpPr>
          <p:nvPr/>
        </p:nvSpPr>
        <p:spPr bwMode="auto">
          <a:xfrm>
            <a:off x="3505200" y="838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有效地址即为寄存器编号</a:t>
            </a:r>
          </a:p>
        </p:txBody>
      </p:sp>
      <p:sp>
        <p:nvSpPr>
          <p:cNvPr id="501790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18847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/>
      <p:bldP spid="501764" grpId="0"/>
      <p:bldP spid="501769" grpId="0" animBg="1"/>
      <p:bldP spid="501770" grpId="0"/>
      <p:bldP spid="501771" grpId="0" animBg="1"/>
      <p:bldP spid="501773" grpId="0"/>
      <p:bldP spid="50178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7A7F12E-4856-437C-8E09-0A2DC56DC9A6}" type="slidenum">
              <a:rPr lang="zh-CN" altLang="en-US">
                <a:solidFill>
                  <a:srgbClr val="000000"/>
                </a:solidFill>
              </a:rPr>
              <a:pPr/>
              <a:t>43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2786" name="Text Box 2"/>
          <p:cNvSpPr txBox="1">
            <a:spLocks noChangeArrowheads="1"/>
          </p:cNvSpPr>
          <p:nvPr/>
        </p:nvSpPr>
        <p:spPr bwMode="auto">
          <a:xfrm>
            <a:off x="1658938" y="762000"/>
            <a:ext cx="1770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EA = (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zh-CN" sz="2800" b="1" baseline="-250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441325" y="120650"/>
            <a:ext cx="3852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6. 寄存器间接寻址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85800" y="5562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有效地址在寄存器中， 操作数在存储器中，执行阶段访存</a:t>
            </a:r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4800600" y="44386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1844675"/>
            <a:ext cx="1295400" cy="3260725"/>
            <a:chOff x="2928" y="1726"/>
            <a:chExt cx="816" cy="2054"/>
          </a:xfrm>
        </p:grpSpPr>
        <p:sp>
          <p:nvSpPr>
            <p:cNvPr id="419847" name="Rectangle 7"/>
            <p:cNvSpPr>
              <a:spLocks noChangeArrowheads="1"/>
            </p:cNvSpPr>
            <p:nvPr/>
          </p:nvSpPr>
          <p:spPr bwMode="auto">
            <a:xfrm>
              <a:off x="2928" y="2004"/>
              <a:ext cx="816" cy="1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9848" name="Line 8"/>
            <p:cNvSpPr>
              <a:spLocks noChangeShapeType="1"/>
            </p:cNvSpPr>
            <p:nvPr/>
          </p:nvSpPr>
          <p:spPr bwMode="auto">
            <a:xfrm>
              <a:off x="2928" y="320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9849" name="Line 9"/>
            <p:cNvSpPr>
              <a:spLocks noChangeShapeType="1"/>
            </p:cNvSpPr>
            <p:nvPr/>
          </p:nvSpPr>
          <p:spPr bwMode="auto">
            <a:xfrm>
              <a:off x="2928" y="349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3072" y="321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19851" name="Text Box 11"/>
            <p:cNvSpPr txBox="1">
              <a:spLocks noChangeArrowheads="1"/>
            </p:cNvSpPr>
            <p:nvPr/>
          </p:nvSpPr>
          <p:spPr bwMode="auto">
            <a:xfrm>
              <a:off x="3110" y="172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0" y="1908175"/>
            <a:ext cx="2286000" cy="381000"/>
            <a:chOff x="1104" y="1670"/>
            <a:chExt cx="1440" cy="240"/>
          </a:xfrm>
        </p:grpSpPr>
        <p:sp>
          <p:nvSpPr>
            <p:cNvPr id="419853" name="Rectangle 13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19854" name="Rectangle 14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9855" name="Rectangle 15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000" b="1" i="1" baseline="-25000" smtClean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02800" name="AutoShape 16"/>
          <p:cNvSpPr>
            <a:spLocks/>
          </p:cNvSpPr>
          <p:nvPr/>
        </p:nvSpPr>
        <p:spPr bwMode="auto">
          <a:xfrm rot="5400000">
            <a:off x="2590800" y="14509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2801" name="Text Box 17"/>
          <p:cNvSpPr txBox="1">
            <a:spLocks noChangeArrowheads="1"/>
          </p:cNvSpPr>
          <p:nvPr/>
        </p:nvSpPr>
        <p:spPr bwMode="auto">
          <a:xfrm>
            <a:off x="2057400" y="13716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sp>
        <p:nvSpPr>
          <p:cNvPr id="502802" name="AutoShape 18"/>
          <p:cNvSpPr>
            <a:spLocks/>
          </p:cNvSpPr>
          <p:nvPr/>
        </p:nvSpPr>
        <p:spPr bwMode="auto">
          <a:xfrm rot="-5400000">
            <a:off x="3352800" y="19843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2803" name="Freeform 19"/>
          <p:cNvSpPr>
            <a:spLocks noChangeArrowheads="1"/>
          </p:cNvSpPr>
          <p:nvPr/>
        </p:nvSpPr>
        <p:spPr bwMode="auto">
          <a:xfrm>
            <a:off x="2362200" y="2441575"/>
            <a:ext cx="1066800" cy="1905000"/>
          </a:xfrm>
          <a:custGeom>
            <a:avLst/>
            <a:gdLst>
              <a:gd name="T0" fmla="*/ 672 w 672"/>
              <a:gd name="T1" fmla="*/ 0 h 1200"/>
              <a:gd name="T2" fmla="*/ 672 w 672"/>
              <a:gd name="T3" fmla="*/ 96 h 1200"/>
              <a:gd name="T4" fmla="*/ 0 w 672"/>
              <a:gd name="T5" fmla="*/ 96 h 1200"/>
              <a:gd name="T6" fmla="*/ 0 w 672"/>
              <a:gd name="T7" fmla="*/ 1200 h 1200"/>
              <a:gd name="T8" fmla="*/ 432 w 672"/>
              <a:gd name="T9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2804" name="Text Box 20"/>
          <p:cNvSpPr txBox="1">
            <a:spLocks noChangeArrowheads="1"/>
          </p:cNvSpPr>
          <p:nvPr/>
        </p:nvSpPr>
        <p:spPr bwMode="auto">
          <a:xfrm>
            <a:off x="685800" y="6110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便于编制循环程序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955925" y="2684463"/>
            <a:ext cx="1997075" cy="2878137"/>
            <a:chOff x="1862" y="1691"/>
            <a:chExt cx="1258" cy="1813"/>
          </a:xfrm>
        </p:grpSpPr>
        <p:grpSp>
          <p:nvGrpSpPr>
            <p:cNvPr id="419862" name="Group 41"/>
            <p:cNvGrpSpPr>
              <a:grpSpLocks/>
            </p:cNvGrpSpPr>
            <p:nvPr/>
          </p:nvGrpSpPr>
          <p:grpSpPr bwMode="auto">
            <a:xfrm>
              <a:off x="1862" y="1691"/>
              <a:ext cx="1114" cy="1585"/>
              <a:chOff x="1862" y="1691"/>
              <a:chExt cx="1114" cy="1585"/>
            </a:xfrm>
          </p:grpSpPr>
          <p:sp>
            <p:nvSpPr>
              <p:cNvPr id="419863" name="Rectangle 23"/>
              <p:cNvSpPr>
                <a:spLocks noChangeArrowheads="1"/>
              </p:cNvSpPr>
              <p:nvPr/>
            </p:nvSpPr>
            <p:spPr bwMode="auto">
              <a:xfrm>
                <a:off x="2208" y="2642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地址</a:t>
                </a:r>
              </a:p>
            </p:txBody>
          </p:sp>
          <p:sp>
            <p:nvSpPr>
              <p:cNvPr id="419864" name="Rectangle 24"/>
              <p:cNvSpPr>
                <a:spLocks noChangeArrowheads="1"/>
              </p:cNvSpPr>
              <p:nvPr/>
            </p:nvSpPr>
            <p:spPr bwMode="auto">
              <a:xfrm>
                <a:off x="2208" y="293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865" name="Rectangle 25"/>
              <p:cNvSpPr>
                <a:spLocks noChangeArrowheads="1"/>
              </p:cNvSpPr>
              <p:nvPr/>
            </p:nvSpPr>
            <p:spPr bwMode="auto">
              <a:xfrm>
                <a:off x="2208" y="1778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866" name="Text Box 26"/>
              <p:cNvSpPr txBox="1">
                <a:spLocks noChangeArrowheads="1"/>
              </p:cNvSpPr>
              <p:nvPr/>
            </p:nvSpPr>
            <p:spPr bwMode="auto">
              <a:xfrm>
                <a:off x="2484" y="2141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19867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70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19868" name="Text Box 29"/>
              <p:cNvSpPr txBox="1">
                <a:spLocks noChangeArrowheads="1"/>
              </p:cNvSpPr>
              <p:nvPr/>
            </p:nvSpPr>
            <p:spPr bwMode="auto">
              <a:xfrm>
                <a:off x="1870" y="2141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19869" name="Text Box 31"/>
              <p:cNvSpPr txBox="1">
                <a:spLocks noChangeArrowheads="1"/>
              </p:cNvSpPr>
              <p:nvPr/>
            </p:nvSpPr>
            <p:spPr bwMode="auto">
              <a:xfrm>
                <a:off x="1890" y="2856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19870" name="Text Box 32"/>
              <p:cNvSpPr txBox="1">
                <a:spLocks noChangeArrowheads="1"/>
              </p:cNvSpPr>
              <p:nvPr/>
            </p:nvSpPr>
            <p:spPr bwMode="auto">
              <a:xfrm>
                <a:off x="1862" y="1691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19871" name="Text Box 33"/>
              <p:cNvSpPr txBox="1">
                <a:spLocks noChangeArrowheads="1"/>
              </p:cNvSpPr>
              <p:nvPr/>
            </p:nvSpPr>
            <p:spPr bwMode="auto">
              <a:xfrm>
                <a:off x="1876" y="2632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i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419872" name="Text Box 34"/>
              <p:cNvSpPr txBox="1">
                <a:spLocks noChangeArrowheads="1"/>
              </p:cNvSpPr>
              <p:nvPr/>
            </p:nvSpPr>
            <p:spPr bwMode="auto">
              <a:xfrm>
                <a:off x="1876" y="3026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i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419873" name="Text Box 35"/>
            <p:cNvSpPr txBox="1">
              <a:spLocks noChangeArrowheads="1"/>
            </p:cNvSpPr>
            <p:nvPr/>
          </p:nvSpPr>
          <p:spPr bwMode="auto">
            <a:xfrm>
              <a:off x="2304" y="325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寄存器</a:t>
              </a:r>
            </a:p>
          </p:txBody>
        </p:sp>
      </p:grpSp>
      <p:sp>
        <p:nvSpPr>
          <p:cNvPr id="502820" name="Text Box 36"/>
          <p:cNvSpPr txBox="1">
            <a:spLocks noChangeArrowheads="1"/>
          </p:cNvSpPr>
          <p:nvPr/>
        </p:nvSpPr>
        <p:spPr bwMode="auto">
          <a:xfrm>
            <a:off x="4038600" y="762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有效地址在寄存器中</a:t>
            </a:r>
          </a:p>
        </p:txBody>
      </p:sp>
      <p:sp>
        <p:nvSpPr>
          <p:cNvPr id="502821" name="Rectangle 3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19876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/>
      <p:bldP spid="502788" grpId="0"/>
      <p:bldP spid="502800" grpId="0" animBg="1"/>
      <p:bldP spid="502801" grpId="0"/>
      <p:bldP spid="502802" grpId="0" animBg="1"/>
      <p:bldP spid="502804" grpId="0"/>
      <p:bldP spid="5028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0A0E534-4AFA-42CE-BFE5-E7C834446D5E}" type="slidenum">
              <a:rPr lang="zh-CN" altLang="en-US">
                <a:solidFill>
                  <a:srgbClr val="000000"/>
                </a:solidFill>
              </a:rPr>
              <a:pPr/>
              <a:t>44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866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339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lang="zh-CN" altLang="en-US" sz="3600" b="1" dirty="0" smtClean="0">
                <a:solidFill>
                  <a:srgbClr val="7030A0"/>
                </a:solidFill>
                <a:latin typeface="Times New Roman" pitchFamily="18" charset="0"/>
              </a:rPr>
              <a:t>基址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寻址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898525" y="838200"/>
            <a:ext cx="7691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(1) 采用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专用寄存器</a:t>
            </a:r>
            <a:r>
              <a:rPr lang="zh-CN" altLang="en-US" sz="2800" b="1" dirty="0" smtClean="0">
                <a:latin typeface="Times New Roman" pitchFamily="18" charset="0"/>
              </a:rPr>
              <a:t>作基址寄存器</a:t>
            </a:r>
            <a:r>
              <a:rPr lang="en-US" altLang="zh-CN" sz="2800" b="1" dirty="0" smtClean="0">
                <a:latin typeface="Times New Roman" pitchFamily="18" charset="0"/>
              </a:rPr>
              <a:t>-</a:t>
            </a:r>
            <a:r>
              <a:rPr lang="zh-CN" altLang="en-US" sz="2800" b="1" dirty="0" smtClean="0">
                <a:latin typeface="Times New Roman" pitchFamily="18" charset="0"/>
              </a:rPr>
              <a:t>系统设定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1660525" y="1371600"/>
            <a:ext cx="2606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EA = ( BR ) + A</a:t>
            </a:r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5013325" y="1371600"/>
            <a:ext cx="298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BR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为基址寄存器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2517775"/>
            <a:ext cx="2286000" cy="381000"/>
            <a:chOff x="1584" y="1586"/>
            <a:chExt cx="1440" cy="240"/>
          </a:xfrm>
        </p:grpSpPr>
        <p:sp>
          <p:nvSpPr>
            <p:cNvPr id="420871" name="Rectangle 7"/>
            <p:cNvSpPr>
              <a:spLocks noChangeArrowheads="1"/>
            </p:cNvSpPr>
            <p:nvPr/>
          </p:nvSpPr>
          <p:spPr bwMode="auto">
            <a:xfrm>
              <a:off x="158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20872" name="Rectangle 8"/>
            <p:cNvSpPr>
              <a:spLocks noChangeArrowheads="1"/>
            </p:cNvSpPr>
            <p:nvPr/>
          </p:nvSpPr>
          <p:spPr bwMode="auto">
            <a:xfrm>
              <a:off x="2064" y="1586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0873" name="Rectangle 9"/>
            <p:cNvSpPr>
              <a:spLocks noChangeArrowheads="1"/>
            </p:cNvSpPr>
            <p:nvPr/>
          </p:nvSpPr>
          <p:spPr bwMode="auto">
            <a:xfrm>
              <a:off x="254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91200" y="2593975"/>
            <a:ext cx="1219200" cy="2435225"/>
            <a:chOff x="3360" y="1586"/>
            <a:chExt cx="768" cy="1534"/>
          </a:xfrm>
        </p:grpSpPr>
        <p:sp>
          <p:nvSpPr>
            <p:cNvPr id="420875" name="Rectangle 11"/>
            <p:cNvSpPr>
              <a:spLocks noChangeArrowheads="1"/>
            </p:cNvSpPr>
            <p:nvPr/>
          </p:nvSpPr>
          <p:spPr bwMode="auto">
            <a:xfrm>
              <a:off x="336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0876" name="Rectangle 12"/>
            <p:cNvSpPr>
              <a:spLocks noChangeArrowheads="1"/>
            </p:cNvSpPr>
            <p:nvPr/>
          </p:nvSpPr>
          <p:spPr bwMode="auto">
            <a:xfrm>
              <a:off x="3360" y="1824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0877" name="Rectangle 13"/>
            <p:cNvSpPr>
              <a:spLocks noChangeArrowheads="1"/>
            </p:cNvSpPr>
            <p:nvPr/>
          </p:nvSpPr>
          <p:spPr bwMode="auto">
            <a:xfrm>
              <a:off x="3360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20878" name="Text Box 14"/>
            <p:cNvSpPr txBox="1">
              <a:spLocks noChangeArrowheads="1"/>
            </p:cNvSpPr>
            <p:nvPr/>
          </p:nvSpPr>
          <p:spPr bwMode="auto">
            <a:xfrm>
              <a:off x="3546" y="158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3823" name="AutoShape 15"/>
          <p:cNvSpPr>
            <a:spLocks/>
          </p:cNvSpPr>
          <p:nvPr/>
        </p:nvSpPr>
        <p:spPr bwMode="auto">
          <a:xfrm rot="5400000">
            <a:off x="4038600" y="20605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3824" name="Text Box 16"/>
          <p:cNvSpPr txBox="1">
            <a:spLocks noChangeArrowheads="1"/>
          </p:cNvSpPr>
          <p:nvPr/>
        </p:nvSpPr>
        <p:spPr bwMode="auto">
          <a:xfrm>
            <a:off x="3505200" y="1981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sp>
        <p:nvSpPr>
          <p:cNvPr id="503825" name="AutoShape 17"/>
          <p:cNvSpPr>
            <a:spLocks/>
          </p:cNvSpPr>
          <p:nvPr/>
        </p:nvSpPr>
        <p:spPr bwMode="auto">
          <a:xfrm rot="-5400000">
            <a:off x="4800600" y="25939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38600" y="3581400"/>
            <a:ext cx="1066800" cy="549275"/>
            <a:chOff x="2256" y="2256"/>
            <a:chExt cx="672" cy="346"/>
          </a:xfrm>
        </p:grpSpPr>
        <p:sp>
          <p:nvSpPr>
            <p:cNvPr id="420883" name="Freeform 19"/>
            <p:cNvSpPr>
              <a:spLocks noChangeArrowheads="1"/>
            </p:cNvSpPr>
            <p:nvPr/>
          </p:nvSpPr>
          <p:spPr bwMode="auto">
            <a:xfrm>
              <a:off x="2256" y="2256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0884" name="Text Box 20"/>
            <p:cNvSpPr txBox="1">
              <a:spLocks noChangeArrowheads="1"/>
            </p:cNvSpPr>
            <p:nvPr/>
          </p:nvSpPr>
          <p:spPr bwMode="auto">
            <a:xfrm>
              <a:off x="2377" y="2352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438400" y="3733800"/>
            <a:ext cx="990600" cy="396875"/>
            <a:chOff x="1248" y="2352"/>
            <a:chExt cx="624" cy="250"/>
          </a:xfrm>
        </p:grpSpPr>
        <p:sp>
          <p:nvSpPr>
            <p:cNvPr id="420886" name="Text Box 22"/>
            <p:cNvSpPr txBox="1">
              <a:spLocks noChangeArrowheads="1"/>
            </p:cNvSpPr>
            <p:nvPr/>
          </p:nvSpPr>
          <p:spPr bwMode="auto">
            <a:xfrm>
              <a:off x="1382" y="2352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420887" name="Rectangle 23"/>
            <p:cNvSpPr>
              <a:spLocks noChangeArrowheads="1"/>
            </p:cNvSpPr>
            <p:nvPr/>
          </p:nvSpPr>
          <p:spPr bwMode="auto">
            <a:xfrm>
              <a:off x="1248" y="2352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3832" name="AutoShape 24"/>
          <p:cNvSpPr>
            <a:spLocks/>
          </p:cNvSpPr>
          <p:nvPr/>
        </p:nvSpPr>
        <p:spPr bwMode="auto">
          <a:xfrm rot="-5400000">
            <a:off x="2819400" y="3733800"/>
            <a:ext cx="228600" cy="990600"/>
          </a:xfrm>
          <a:prstGeom prst="leftBrace">
            <a:avLst>
              <a:gd name="adj1" fmla="val 3605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3833" name="Freeform 25"/>
          <p:cNvSpPr>
            <a:spLocks noChangeArrowheads="1"/>
          </p:cNvSpPr>
          <p:nvPr/>
        </p:nvSpPr>
        <p:spPr bwMode="auto">
          <a:xfrm>
            <a:off x="2924175" y="3200400"/>
            <a:ext cx="1266825" cy="1376363"/>
          </a:xfrm>
          <a:custGeom>
            <a:avLst/>
            <a:gdLst>
              <a:gd name="T0" fmla="*/ 0 w 798"/>
              <a:gd name="T1" fmla="*/ 708 h 867"/>
              <a:gd name="T2" fmla="*/ 3 w 798"/>
              <a:gd name="T3" fmla="*/ 867 h 867"/>
              <a:gd name="T4" fmla="*/ 371 w 798"/>
              <a:gd name="T5" fmla="*/ 864 h 867"/>
              <a:gd name="T6" fmla="*/ 371 w 798"/>
              <a:gd name="T7" fmla="*/ 0 h 867"/>
              <a:gd name="T8" fmla="*/ 798 w 798"/>
              <a:gd name="T9" fmla="*/ 0 h 867"/>
              <a:gd name="T10" fmla="*/ 798 w 798"/>
              <a:gd name="T11" fmla="*/ 24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8" h="867">
                <a:moveTo>
                  <a:pt x="0" y="708"/>
                </a:moveTo>
                <a:lnTo>
                  <a:pt x="3" y="867"/>
                </a:lnTo>
                <a:lnTo>
                  <a:pt x="371" y="864"/>
                </a:lnTo>
                <a:lnTo>
                  <a:pt x="371" y="0"/>
                </a:lnTo>
                <a:lnTo>
                  <a:pt x="798" y="0"/>
                </a:lnTo>
                <a:lnTo>
                  <a:pt x="798" y="2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>
            <a:off x="4876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3835" name="Freeform 27"/>
          <p:cNvSpPr>
            <a:spLocks noChangeArrowheads="1"/>
          </p:cNvSpPr>
          <p:nvPr/>
        </p:nvSpPr>
        <p:spPr bwMode="auto">
          <a:xfrm>
            <a:off x="4572000" y="41148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144 h 144"/>
              <a:gd name="T4" fmla="*/ 768 w 768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1127125" y="4697413"/>
            <a:ext cx="249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200" b="1" smtClean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itchFamily="18" charset="0"/>
              </a:rPr>
              <a:t>可扩大寻址范围</a:t>
            </a:r>
          </a:p>
        </p:txBody>
      </p:sp>
      <p:sp>
        <p:nvSpPr>
          <p:cNvPr id="503837" name="Text Box 29"/>
          <p:cNvSpPr txBox="1">
            <a:spLocks noChangeArrowheads="1"/>
          </p:cNvSpPr>
          <p:nvPr/>
        </p:nvSpPr>
        <p:spPr bwMode="auto">
          <a:xfrm>
            <a:off x="1127125" y="5164138"/>
            <a:ext cx="23407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有利于多道程序</a:t>
            </a:r>
          </a:p>
        </p:txBody>
      </p:sp>
      <p:sp>
        <p:nvSpPr>
          <p:cNvPr id="503838" name="Text Box 30"/>
          <p:cNvSpPr txBox="1">
            <a:spLocks noChangeArrowheads="1"/>
          </p:cNvSpPr>
          <p:nvPr/>
        </p:nvSpPr>
        <p:spPr bwMode="auto">
          <a:xfrm>
            <a:off x="1143000" y="5603875"/>
            <a:ext cx="47884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</a:t>
            </a:r>
            <a:r>
              <a:rPr lang="en-US" altLang="zh-CN" dirty="0"/>
              <a:t>BR </a:t>
            </a:r>
            <a:r>
              <a:rPr lang="zh-CN" altLang="en-US" dirty="0"/>
              <a:t>内容由操作系统或管理程序确定</a:t>
            </a:r>
          </a:p>
        </p:txBody>
      </p:sp>
      <p:sp>
        <p:nvSpPr>
          <p:cNvPr id="503839" name="Text Box 31"/>
          <p:cNvSpPr txBox="1">
            <a:spLocks noChangeArrowheads="1"/>
          </p:cNvSpPr>
          <p:nvPr/>
        </p:nvSpPr>
        <p:spPr bwMode="auto">
          <a:xfrm>
            <a:off x="1143000" y="6096000"/>
            <a:ext cx="6874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在程序的执行过程</a:t>
            </a:r>
            <a:r>
              <a:rPr lang="zh-CN" altLang="en-US" dirty="0">
                <a:solidFill>
                  <a:srgbClr val="FF0000"/>
                </a:solidFill>
              </a:rPr>
              <a:t>中 </a:t>
            </a:r>
            <a:r>
              <a:rPr lang="en-US" altLang="zh-CN" dirty="0">
                <a:solidFill>
                  <a:srgbClr val="FF0000"/>
                </a:solidFill>
              </a:rPr>
              <a:t>BR </a:t>
            </a:r>
            <a:r>
              <a:rPr lang="zh-CN" altLang="en-US" dirty="0">
                <a:solidFill>
                  <a:srgbClr val="FF0000"/>
                </a:solidFill>
              </a:rPr>
              <a:t>内容不变</a:t>
            </a:r>
            <a:r>
              <a:rPr lang="zh-CN" altLang="en-US" dirty="0"/>
              <a:t>，形式地址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zh-CN" altLang="en-US" dirty="0">
                <a:solidFill>
                  <a:srgbClr val="FF0000"/>
                </a:solidFill>
              </a:rPr>
              <a:t>可变</a:t>
            </a:r>
          </a:p>
        </p:txBody>
      </p:sp>
      <p:sp>
        <p:nvSpPr>
          <p:cNvPr id="503840" name="Rectangle 32"/>
          <p:cNvSpPr>
            <a:spLocks noChangeArrowheads="1"/>
          </p:cNvSpPr>
          <p:nvPr/>
        </p:nvSpPr>
        <p:spPr bwMode="auto">
          <a:xfrm>
            <a:off x="7721702" y="53975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2089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0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/>
      <p:bldP spid="503812" grpId="0"/>
      <p:bldP spid="503813" grpId="0"/>
      <p:bldP spid="503823" grpId="0" animBg="1"/>
      <p:bldP spid="503824" grpId="0"/>
      <p:bldP spid="503825" grpId="0" animBg="1"/>
      <p:bldP spid="503832" grpId="0" animBg="1"/>
      <p:bldP spid="503836" grpId="0"/>
      <p:bldP spid="503837" grpId="0"/>
      <p:bldP spid="503838" grpId="0"/>
      <p:bldP spid="5038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6375" y="59010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A33B600-53B3-41D1-A74D-50E1D05EB408}" type="slidenum">
              <a:rPr lang="zh-CN" altLang="en-US">
                <a:solidFill>
                  <a:srgbClr val="000000"/>
                </a:solidFill>
              </a:rPr>
              <a:pPr/>
              <a:t>45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381000" y="116632"/>
            <a:ext cx="81916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采用通用寄存器作</a:t>
            </a:r>
            <a:r>
              <a:rPr lang="zh-CN" altLang="en-US" sz="3200" b="1" dirty="0" smtClean="0">
                <a:solidFill>
                  <a:srgbClr val="7030A0"/>
                </a:solidFill>
                <a:latin typeface="Times New Roman" pitchFamily="18" charset="0"/>
              </a:rPr>
              <a:t>基址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—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用户指明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54650" y="1876712"/>
            <a:ext cx="1219200" cy="2435225"/>
            <a:chOff x="5454650" y="1876712"/>
            <a:chExt cx="1219200" cy="2435225"/>
          </a:xfrm>
        </p:grpSpPr>
        <p:sp>
          <p:nvSpPr>
            <p:cNvPr id="421892" name="Rectangle 4"/>
            <p:cNvSpPr>
              <a:spLocks noChangeArrowheads="1"/>
            </p:cNvSpPr>
            <p:nvPr/>
          </p:nvSpPr>
          <p:spPr bwMode="auto">
            <a:xfrm>
              <a:off x="5454650" y="2254537"/>
              <a:ext cx="12192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5454650" y="3397537"/>
              <a:ext cx="12192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21894" name="Rectangle 6"/>
            <p:cNvSpPr>
              <a:spLocks noChangeArrowheads="1"/>
            </p:cNvSpPr>
            <p:nvPr/>
          </p:nvSpPr>
          <p:spPr bwMode="auto">
            <a:xfrm>
              <a:off x="5454650" y="3854737"/>
              <a:ext cx="12192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1895" name="Text Box 7"/>
            <p:cNvSpPr txBox="1">
              <a:spLocks noChangeArrowheads="1"/>
            </p:cNvSpPr>
            <p:nvPr/>
          </p:nvSpPr>
          <p:spPr bwMode="auto">
            <a:xfrm>
              <a:off x="5749925" y="1876712"/>
              <a:ext cx="695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4840" name="AutoShape 8"/>
          <p:cNvSpPr>
            <a:spLocks/>
          </p:cNvSpPr>
          <p:nvPr/>
        </p:nvSpPr>
        <p:spPr bwMode="auto">
          <a:xfrm rot="5400000">
            <a:off x="3549650" y="809912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>
            <a:off x="3016250" y="730537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159250" y="2787937"/>
            <a:ext cx="1066800" cy="549275"/>
            <a:chOff x="4159250" y="2787937"/>
            <a:chExt cx="1066800" cy="549275"/>
          </a:xfrm>
        </p:grpSpPr>
        <p:sp>
          <p:nvSpPr>
            <p:cNvPr id="421899" name="Freeform 11"/>
            <p:cNvSpPr>
              <a:spLocks noChangeArrowheads="1"/>
            </p:cNvSpPr>
            <p:nvPr/>
          </p:nvSpPr>
          <p:spPr bwMode="auto">
            <a:xfrm>
              <a:off x="4159250" y="2787937"/>
              <a:ext cx="1066800" cy="536575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1900" name="Text Box 12"/>
            <p:cNvSpPr txBox="1">
              <a:spLocks noChangeArrowheads="1"/>
            </p:cNvSpPr>
            <p:nvPr/>
          </p:nvSpPr>
          <p:spPr bwMode="auto">
            <a:xfrm>
              <a:off x="4351338" y="2940337"/>
              <a:ext cx="7223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482850" y="1267112"/>
            <a:ext cx="2895600" cy="381000"/>
            <a:chOff x="2482850" y="1267112"/>
            <a:chExt cx="2895600" cy="381000"/>
          </a:xfrm>
        </p:grpSpPr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2482850" y="1267112"/>
              <a:ext cx="762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21903" name="Rectangle 15"/>
            <p:cNvSpPr>
              <a:spLocks noChangeArrowheads="1"/>
            </p:cNvSpPr>
            <p:nvPr/>
          </p:nvSpPr>
          <p:spPr bwMode="auto">
            <a:xfrm>
              <a:off x="3244850" y="1267112"/>
              <a:ext cx="762000" cy="38100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1904" name="Rectangle 16"/>
            <p:cNvSpPr>
              <a:spLocks noChangeArrowheads="1"/>
            </p:cNvSpPr>
            <p:nvPr/>
          </p:nvSpPr>
          <p:spPr bwMode="auto">
            <a:xfrm>
              <a:off x="4006850" y="126711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05" name="Rectangle 17"/>
            <p:cNvSpPr>
              <a:spLocks noChangeArrowheads="1"/>
            </p:cNvSpPr>
            <p:nvPr/>
          </p:nvSpPr>
          <p:spPr bwMode="auto">
            <a:xfrm>
              <a:off x="4540250" y="1267112"/>
              <a:ext cx="8382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04850" name="Line 18"/>
          <p:cNvSpPr>
            <a:spLocks noChangeShapeType="1"/>
          </p:cNvSpPr>
          <p:nvPr/>
        </p:nvSpPr>
        <p:spPr bwMode="auto">
          <a:xfrm>
            <a:off x="4997450" y="1644937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4851" name="Freeform 19"/>
          <p:cNvSpPr>
            <a:spLocks noChangeArrowheads="1"/>
          </p:cNvSpPr>
          <p:nvPr/>
        </p:nvSpPr>
        <p:spPr bwMode="auto">
          <a:xfrm>
            <a:off x="1111250" y="1644937"/>
            <a:ext cx="3200400" cy="685800"/>
          </a:xfrm>
          <a:custGeom>
            <a:avLst/>
            <a:gdLst>
              <a:gd name="T0" fmla="*/ 2016 w 2016"/>
              <a:gd name="T1" fmla="*/ 0 h 432"/>
              <a:gd name="T2" fmla="*/ 2016 w 2016"/>
              <a:gd name="T3" fmla="*/ 192 h 432"/>
              <a:gd name="T4" fmla="*/ 0 w 2016"/>
              <a:gd name="T5" fmla="*/ 192 h 432"/>
              <a:gd name="T6" fmla="*/ 0 w 2016"/>
              <a:gd name="T7" fmla="*/ 432 h 432"/>
              <a:gd name="T8" fmla="*/ 288 w 2016"/>
              <a:gd name="T9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" h="432">
                <a:moveTo>
                  <a:pt x="2016" y="0"/>
                </a:moveTo>
                <a:lnTo>
                  <a:pt x="2016" y="192"/>
                </a:lnTo>
                <a:lnTo>
                  <a:pt x="0" y="192"/>
                </a:lnTo>
                <a:lnTo>
                  <a:pt x="0" y="432"/>
                </a:lnTo>
                <a:lnTo>
                  <a:pt x="288" y="43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4852" name="Freeform 20"/>
          <p:cNvSpPr>
            <a:spLocks noChangeArrowheads="1"/>
          </p:cNvSpPr>
          <p:nvPr/>
        </p:nvSpPr>
        <p:spPr bwMode="auto">
          <a:xfrm>
            <a:off x="2863850" y="2483137"/>
            <a:ext cx="1447800" cy="304800"/>
          </a:xfrm>
          <a:custGeom>
            <a:avLst/>
            <a:gdLst>
              <a:gd name="T0" fmla="*/ 0 w 912"/>
              <a:gd name="T1" fmla="*/ 0 h 192"/>
              <a:gd name="T2" fmla="*/ 912 w 912"/>
              <a:gd name="T3" fmla="*/ 0 h 192"/>
              <a:gd name="T4" fmla="*/ 912 w 912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lnTo>
                  <a:pt x="912" y="0"/>
                </a:lnTo>
                <a:lnTo>
                  <a:pt x="912" y="1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4853" name="Freeform 21"/>
          <p:cNvSpPr>
            <a:spLocks noChangeArrowheads="1"/>
          </p:cNvSpPr>
          <p:nvPr/>
        </p:nvSpPr>
        <p:spPr bwMode="auto">
          <a:xfrm>
            <a:off x="4692650" y="3321337"/>
            <a:ext cx="7620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192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4854" name="Text Box 22"/>
          <p:cNvSpPr txBox="1">
            <a:spLocks noChangeArrowheads="1"/>
          </p:cNvSpPr>
          <p:nvPr/>
        </p:nvSpPr>
        <p:spPr bwMode="auto">
          <a:xfrm>
            <a:off x="5988050" y="1248062"/>
            <a:ext cx="24016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R0 </a:t>
            </a:r>
            <a:r>
              <a:rPr lang="zh-CN" altLang="en-US" dirty="0"/>
              <a:t>作基址寄存器</a:t>
            </a:r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143508" y="4338063"/>
            <a:ext cx="57454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由用户指定哪个通用寄存器作为基址寄存器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16050" y="2192625"/>
            <a:ext cx="2209800" cy="1890712"/>
            <a:chOff x="1416050" y="2192625"/>
            <a:chExt cx="2209800" cy="1890712"/>
          </a:xfrm>
        </p:grpSpPr>
        <p:grpSp>
          <p:nvGrpSpPr>
            <p:cNvPr id="421913" name="Group 25"/>
            <p:cNvGrpSpPr>
              <a:grpSpLocks/>
            </p:cNvGrpSpPr>
            <p:nvPr/>
          </p:nvGrpSpPr>
          <p:grpSpPr bwMode="auto">
            <a:xfrm>
              <a:off x="1416050" y="2192625"/>
              <a:ext cx="2209800" cy="1890712"/>
              <a:chOff x="912" y="1593"/>
              <a:chExt cx="1392" cy="1191"/>
            </a:xfrm>
          </p:grpSpPr>
          <p:sp>
            <p:nvSpPr>
              <p:cNvPr id="421914" name="Rectangle 26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通用寄存器</a:t>
                </a:r>
              </a:p>
            </p:txBody>
          </p:sp>
          <p:sp>
            <p:nvSpPr>
              <p:cNvPr id="421915" name="Rectangle 2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916" name="Rectangle 28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96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917" name="Text Box 29"/>
              <p:cNvSpPr txBox="1">
                <a:spLocks noChangeArrowheads="1"/>
              </p:cNvSpPr>
              <p:nvPr/>
            </p:nvSpPr>
            <p:spPr bwMode="auto">
              <a:xfrm>
                <a:off x="998" y="1593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21918" name="Text Box 30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i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r>
                  <a:rPr lang="en-US" altLang="zh-CN" sz="20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421919" name="Line 31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920" name="Text Box 32"/>
              <p:cNvSpPr txBox="1">
                <a:spLocks noChangeArrowheads="1"/>
              </p:cNvSpPr>
              <p:nvPr/>
            </p:nvSpPr>
            <p:spPr bwMode="auto">
              <a:xfrm>
                <a:off x="1008" y="1958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21921" name="Text Box 33"/>
            <p:cNvSpPr txBox="1">
              <a:spLocks noChangeArrowheads="1"/>
            </p:cNvSpPr>
            <p:nvPr/>
          </p:nvSpPr>
          <p:spPr bwMode="auto">
            <a:xfrm>
              <a:off x="1566863" y="3245137"/>
              <a:ext cx="611188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04866" name="Text Box 34"/>
          <p:cNvSpPr txBox="1">
            <a:spLocks noChangeArrowheads="1"/>
          </p:cNvSpPr>
          <p:nvPr/>
        </p:nvSpPr>
        <p:spPr bwMode="auto">
          <a:xfrm>
            <a:off x="143508" y="4909563"/>
            <a:ext cx="46105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基址寄存器的内容由操作系统确定</a:t>
            </a:r>
          </a:p>
        </p:txBody>
      </p:sp>
      <p:sp>
        <p:nvSpPr>
          <p:cNvPr id="504867" name="Text Box 35"/>
          <p:cNvSpPr txBox="1">
            <a:spLocks noChangeArrowheads="1"/>
          </p:cNvSpPr>
          <p:nvPr/>
        </p:nvSpPr>
        <p:spPr bwMode="auto">
          <a:xfrm>
            <a:off x="143508" y="5481063"/>
            <a:ext cx="68989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在程序的执行过程中 </a:t>
            </a:r>
            <a:r>
              <a:rPr lang="en-US" altLang="zh-CN" dirty="0"/>
              <a:t>R0  </a:t>
            </a:r>
            <a:r>
              <a:rPr lang="zh-CN" altLang="en-US" dirty="0"/>
              <a:t>内容不变，形式地址 </a:t>
            </a:r>
            <a:r>
              <a:rPr lang="en-US" altLang="zh-CN" dirty="0"/>
              <a:t>A </a:t>
            </a:r>
            <a:r>
              <a:rPr lang="zh-CN" altLang="en-US" dirty="0"/>
              <a:t>可变</a:t>
            </a:r>
          </a:p>
        </p:txBody>
      </p:sp>
      <p:sp>
        <p:nvSpPr>
          <p:cNvPr id="421925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58213" y="6180425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170030" y="5932623"/>
            <a:ext cx="77316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</a:t>
            </a:r>
            <a:r>
              <a:rPr lang="zh-CN" altLang="en-US" dirty="0" smtClean="0"/>
              <a:t>多到程序</a:t>
            </a:r>
            <a:r>
              <a:rPr lang="zh-CN" altLang="en-US" dirty="0"/>
              <a:t>的执行过程中</a:t>
            </a:r>
            <a:r>
              <a:rPr lang="zh-CN" altLang="en-US" dirty="0" smtClean="0"/>
              <a:t>基址寄存器附初始值，将用户程序的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逻辑地址转换成物理地址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18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/>
      <p:bldP spid="504854" grpId="0"/>
      <p:bldP spid="504855" grpId="0" build="p"/>
      <p:bldP spid="504866" grpId="0"/>
      <p:bldP spid="504867" grpId="0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00DE2AF-4526-49E4-BA4E-E2488D5E94D7}" type="slidenum">
              <a:rPr lang="zh-CN" altLang="en-US">
                <a:solidFill>
                  <a:srgbClr val="000000"/>
                </a:solidFill>
              </a:rPr>
              <a:pPr/>
              <a:t>46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8. </a:t>
            </a:r>
            <a:r>
              <a:rPr lang="zh-CN" altLang="en-US" sz="3600" b="1" dirty="0" smtClean="0">
                <a:solidFill>
                  <a:srgbClr val="7030A0"/>
                </a:solidFill>
                <a:latin typeface="Times New Roman" pitchFamily="18" charset="0"/>
              </a:rPr>
              <a:t>变址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寻址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1009650" y="838200"/>
            <a:ext cx="241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EA = ( IX ) +A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2212975"/>
            <a:ext cx="2286000" cy="381000"/>
            <a:chOff x="1200" y="1298"/>
            <a:chExt cx="1440" cy="240"/>
          </a:xfrm>
        </p:grpSpPr>
        <p:sp>
          <p:nvSpPr>
            <p:cNvPr id="422917" name="Rectangle 5"/>
            <p:cNvSpPr>
              <a:spLocks noChangeArrowheads="1"/>
            </p:cNvSpPr>
            <p:nvPr/>
          </p:nvSpPr>
          <p:spPr bwMode="auto">
            <a:xfrm>
              <a:off x="120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22918" name="Rectangle 6"/>
            <p:cNvSpPr>
              <a:spLocks noChangeArrowheads="1"/>
            </p:cNvSpPr>
            <p:nvPr/>
          </p:nvSpPr>
          <p:spPr bwMode="auto">
            <a:xfrm>
              <a:off x="1680" y="1298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216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24400" y="2289175"/>
            <a:ext cx="1219200" cy="2435225"/>
            <a:chOff x="2976" y="1298"/>
            <a:chExt cx="768" cy="1534"/>
          </a:xfrm>
        </p:grpSpPr>
        <p:sp>
          <p:nvSpPr>
            <p:cNvPr id="422921" name="Rectangle 9"/>
            <p:cNvSpPr>
              <a:spLocks noChangeArrowheads="1"/>
            </p:cNvSpPr>
            <p:nvPr/>
          </p:nvSpPr>
          <p:spPr bwMode="auto">
            <a:xfrm>
              <a:off x="2976" y="1536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2922" name="Rectangle 10"/>
            <p:cNvSpPr>
              <a:spLocks noChangeArrowheads="1"/>
            </p:cNvSpPr>
            <p:nvPr/>
          </p:nvSpPr>
          <p:spPr bwMode="auto">
            <a:xfrm>
              <a:off x="2976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22923" name="Rectangle 11"/>
            <p:cNvSpPr>
              <a:spLocks noChangeArrowheads="1"/>
            </p:cNvSpPr>
            <p:nvPr/>
          </p:nvSpPr>
          <p:spPr bwMode="auto">
            <a:xfrm>
              <a:off x="2976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2924" name="Text Box 12"/>
            <p:cNvSpPr txBox="1">
              <a:spLocks noChangeArrowheads="1"/>
            </p:cNvSpPr>
            <p:nvPr/>
          </p:nvSpPr>
          <p:spPr bwMode="auto">
            <a:xfrm>
              <a:off x="3162" y="129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5869" name="AutoShape 13"/>
          <p:cNvSpPr>
            <a:spLocks/>
          </p:cNvSpPr>
          <p:nvPr/>
        </p:nvSpPr>
        <p:spPr bwMode="auto">
          <a:xfrm rot="5400000">
            <a:off x="2971800" y="17557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sp>
        <p:nvSpPr>
          <p:cNvPr id="505871" name="AutoShape 15"/>
          <p:cNvSpPr>
            <a:spLocks/>
          </p:cNvSpPr>
          <p:nvPr/>
        </p:nvSpPr>
        <p:spPr bwMode="auto">
          <a:xfrm rot="-5400000">
            <a:off x="3733800" y="2289175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71800" y="3276600"/>
            <a:ext cx="1066800" cy="549275"/>
            <a:chOff x="1872" y="1968"/>
            <a:chExt cx="672" cy="346"/>
          </a:xfrm>
        </p:grpSpPr>
        <p:sp>
          <p:nvSpPr>
            <p:cNvPr id="422929" name="Freeform 17"/>
            <p:cNvSpPr>
              <a:spLocks noChangeArrowheads="1"/>
            </p:cNvSpPr>
            <p:nvPr/>
          </p:nvSpPr>
          <p:spPr bwMode="auto">
            <a:xfrm>
              <a:off x="1872" y="1968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2930" name="Text Box 18"/>
            <p:cNvSpPr txBox="1">
              <a:spLocks noChangeArrowheads="1"/>
            </p:cNvSpPr>
            <p:nvPr/>
          </p:nvSpPr>
          <p:spPr bwMode="auto">
            <a:xfrm>
              <a:off x="1993" y="2064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71600" y="3413125"/>
            <a:ext cx="990600" cy="396875"/>
            <a:chOff x="864" y="2054"/>
            <a:chExt cx="624" cy="250"/>
          </a:xfrm>
        </p:grpSpPr>
        <p:sp>
          <p:nvSpPr>
            <p:cNvPr id="422932" name="Text Box 20"/>
            <p:cNvSpPr txBox="1">
              <a:spLocks noChangeArrowheads="1"/>
            </p:cNvSpPr>
            <p:nvPr/>
          </p:nvSpPr>
          <p:spPr bwMode="auto">
            <a:xfrm>
              <a:off x="1050" y="205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IX</a:t>
              </a:r>
            </a:p>
          </p:txBody>
        </p:sp>
        <p:sp>
          <p:nvSpPr>
            <p:cNvPr id="422933" name="Rectangle 21"/>
            <p:cNvSpPr>
              <a:spLocks noChangeArrowheads="1"/>
            </p:cNvSpPr>
            <p:nvPr/>
          </p:nvSpPr>
          <p:spPr bwMode="auto">
            <a:xfrm>
              <a:off x="864" y="2064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5878" name="AutoShape 22"/>
          <p:cNvSpPr>
            <a:spLocks/>
          </p:cNvSpPr>
          <p:nvPr/>
        </p:nvSpPr>
        <p:spPr bwMode="auto">
          <a:xfrm rot="-5400000">
            <a:off x="1752600" y="3429000"/>
            <a:ext cx="228600" cy="990600"/>
          </a:xfrm>
          <a:prstGeom prst="leftBrace">
            <a:avLst>
              <a:gd name="adj1" fmla="val 3605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5879" name="Line 23"/>
          <p:cNvSpPr>
            <a:spLocks noChangeShapeType="1"/>
          </p:cNvSpPr>
          <p:nvPr/>
        </p:nvSpPr>
        <p:spPr bwMode="auto">
          <a:xfrm>
            <a:off x="3810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5880" name="Freeform 24"/>
          <p:cNvSpPr>
            <a:spLocks noChangeArrowheads="1"/>
          </p:cNvSpPr>
          <p:nvPr/>
        </p:nvSpPr>
        <p:spPr bwMode="auto">
          <a:xfrm>
            <a:off x="3505200" y="38100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144 h 144"/>
              <a:gd name="T4" fmla="*/ 768 w 768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5881" name="Text Box 25"/>
          <p:cNvSpPr txBox="1">
            <a:spLocks noChangeArrowheads="1"/>
          </p:cNvSpPr>
          <p:nvPr/>
        </p:nvSpPr>
        <p:spPr bwMode="auto">
          <a:xfrm>
            <a:off x="1127125" y="4786313"/>
            <a:ext cx="24112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 可扩大寻址范围</a:t>
            </a:r>
          </a:p>
        </p:txBody>
      </p:sp>
      <p:sp>
        <p:nvSpPr>
          <p:cNvPr id="505882" name="Text Box 26"/>
          <p:cNvSpPr txBox="1">
            <a:spLocks noChangeArrowheads="1"/>
          </p:cNvSpPr>
          <p:nvPr/>
        </p:nvSpPr>
        <p:spPr bwMode="auto">
          <a:xfrm>
            <a:off x="1127125" y="6248400"/>
            <a:ext cx="60484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 便于处理数组</a:t>
            </a:r>
            <a:r>
              <a:rPr lang="zh-CN" altLang="en-US" dirty="0" smtClean="0"/>
              <a:t>问题，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为数组首地址，改变</a:t>
            </a:r>
            <a:r>
              <a:rPr lang="en-US" altLang="zh-CN" dirty="0" smtClean="0"/>
              <a:t>IX</a:t>
            </a:r>
            <a:endParaRPr lang="zh-CN" altLang="en-US" dirty="0"/>
          </a:p>
        </p:txBody>
      </p:sp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1127125" y="5273675"/>
            <a:ext cx="31486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 </a:t>
            </a:r>
            <a:r>
              <a:rPr lang="en-US" altLang="zh-CN" dirty="0"/>
              <a:t>IX </a:t>
            </a:r>
            <a:r>
              <a:rPr lang="zh-CN" altLang="en-US" dirty="0"/>
              <a:t>的内容由用户给定 </a:t>
            </a:r>
          </a:p>
        </p:txBody>
      </p:sp>
      <p:sp>
        <p:nvSpPr>
          <p:cNvPr id="505884" name="Text Box 28"/>
          <p:cNvSpPr txBox="1">
            <a:spLocks noChangeArrowheads="1"/>
          </p:cNvSpPr>
          <p:nvPr/>
        </p:nvSpPr>
        <p:spPr bwMode="auto">
          <a:xfrm>
            <a:off x="3687053" y="838200"/>
            <a:ext cx="5105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IX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为变址寄存器（专用）</a:t>
            </a:r>
          </a:p>
        </p:txBody>
      </p:sp>
      <p:sp>
        <p:nvSpPr>
          <p:cNvPr id="505885" name="Text Box 29"/>
          <p:cNvSpPr txBox="1">
            <a:spLocks noChangeArrowheads="1"/>
          </p:cNvSpPr>
          <p:nvPr/>
        </p:nvSpPr>
        <p:spPr bwMode="auto">
          <a:xfrm>
            <a:off x="1127125" y="5761038"/>
            <a:ext cx="6866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 在程序的执行过程中 </a:t>
            </a:r>
            <a:r>
              <a:rPr lang="en-US" altLang="zh-CN" dirty="0">
                <a:solidFill>
                  <a:srgbClr val="FF0000"/>
                </a:solidFill>
              </a:rPr>
              <a:t>IX </a:t>
            </a:r>
            <a:r>
              <a:rPr lang="zh-CN" altLang="en-US" dirty="0">
                <a:solidFill>
                  <a:srgbClr val="FF0000"/>
                </a:solidFill>
              </a:rPr>
              <a:t>内容可变</a:t>
            </a:r>
            <a:r>
              <a:rPr lang="zh-CN" altLang="en-US" dirty="0"/>
              <a:t>，形式地址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zh-CN" altLang="en-US" dirty="0">
                <a:solidFill>
                  <a:srgbClr val="FF0000"/>
                </a:solidFill>
              </a:rPr>
              <a:t>不变</a:t>
            </a:r>
          </a:p>
        </p:txBody>
      </p:sp>
      <p:sp>
        <p:nvSpPr>
          <p:cNvPr id="505886" name="Freeform 30"/>
          <p:cNvSpPr>
            <a:spLocks noChangeArrowheads="1"/>
          </p:cNvSpPr>
          <p:nvPr/>
        </p:nvSpPr>
        <p:spPr bwMode="auto">
          <a:xfrm>
            <a:off x="1863725" y="2971800"/>
            <a:ext cx="1295400" cy="1524000"/>
          </a:xfrm>
          <a:custGeom>
            <a:avLst/>
            <a:gdLst>
              <a:gd name="T0" fmla="*/ 0 w 816"/>
              <a:gd name="T1" fmla="*/ 720 h 960"/>
              <a:gd name="T2" fmla="*/ 0 w 816"/>
              <a:gd name="T3" fmla="*/ 960 h 960"/>
              <a:gd name="T4" fmla="*/ 528 w 816"/>
              <a:gd name="T5" fmla="*/ 960 h 960"/>
              <a:gd name="T6" fmla="*/ 528 w 816"/>
              <a:gd name="T7" fmla="*/ 0 h 960"/>
              <a:gd name="T8" fmla="*/ 816 w 816"/>
              <a:gd name="T9" fmla="*/ 0 h 960"/>
              <a:gd name="T10" fmla="*/ 816 w 816"/>
              <a:gd name="T11" fmla="*/ 19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6" h="960">
                <a:moveTo>
                  <a:pt x="0" y="72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  <a:lnTo>
                  <a:pt x="816" y="0"/>
                </a:lnTo>
                <a:lnTo>
                  <a:pt x="816" y="1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5887" name="Text Box 31"/>
          <p:cNvSpPr txBox="1">
            <a:spLocks noChangeArrowheads="1"/>
          </p:cNvSpPr>
          <p:nvPr/>
        </p:nvSpPr>
        <p:spPr bwMode="auto">
          <a:xfrm>
            <a:off x="3657600" y="1295400"/>
            <a:ext cx="5105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通用寄存器也可以作为变址寄存器</a:t>
            </a:r>
          </a:p>
        </p:txBody>
      </p:sp>
      <p:sp>
        <p:nvSpPr>
          <p:cNvPr id="505888" name="Rectangle 3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22945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/>
      <p:bldP spid="505869" grpId="0" animBg="1"/>
      <p:bldP spid="505870" grpId="0"/>
      <p:bldP spid="505871" grpId="0" animBg="1"/>
      <p:bldP spid="505878" grpId="0" animBg="1"/>
      <p:bldP spid="505881" grpId="0"/>
      <p:bldP spid="505882" grpId="0"/>
      <p:bldP spid="505883" grpId="0"/>
      <p:bldP spid="505884" grpId="0"/>
      <p:bldP spid="505885" grpId="0"/>
      <p:bldP spid="5058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5C1AB01-AAD8-4B8F-B189-7FA7EC48713A}" type="slidenum">
              <a:rPr lang="zh-CN" altLang="en-US">
                <a:solidFill>
                  <a:srgbClr val="000000"/>
                </a:solidFill>
              </a:rPr>
              <a:pPr/>
              <a:t>47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757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例 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66800" y="242888"/>
            <a:ext cx="668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设数据块首地址为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D，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求 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个数的平均值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611188" y="1066800"/>
            <a:ext cx="30967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直接寻址  用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</a:rPr>
              <a:t>ACC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4570413" y="1066800"/>
            <a:ext cx="2306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变址寻址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611188" y="1631950"/>
            <a:ext cx="154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LDA    D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611188" y="2209800"/>
            <a:ext cx="212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ADD    D + 1</a:t>
            </a: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611188" y="2789238"/>
            <a:ext cx="212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ADD    D + 2</a:t>
            </a:r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855663" y="3641725"/>
            <a:ext cx="6111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611188" y="4352925"/>
            <a:ext cx="3008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ADD    D + ( N -1 )</a:t>
            </a: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611188" y="4897438"/>
            <a:ext cx="1893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DIV      # N</a:t>
            </a:r>
          </a:p>
        </p:txBody>
      </p:sp>
      <p:sp>
        <p:nvSpPr>
          <p:cNvPr id="506892" name="Text Box 12"/>
          <p:cNvSpPr txBox="1">
            <a:spLocks noChangeArrowheads="1"/>
          </p:cNvSpPr>
          <p:nvPr/>
        </p:nvSpPr>
        <p:spPr bwMode="auto">
          <a:xfrm>
            <a:off x="611188" y="5441950"/>
            <a:ext cx="397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STA     ANS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itchFamily="18" charset="0"/>
              </a:rPr>
              <a:t>某主存单元地址</a:t>
            </a:r>
            <a:endParaRPr lang="en-US" altLang="zh-CN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506893" name="Text Box 13"/>
          <p:cNvSpPr txBox="1">
            <a:spLocks noChangeArrowheads="1"/>
          </p:cNvSpPr>
          <p:nvPr/>
        </p:nvSpPr>
        <p:spPr bwMode="auto">
          <a:xfrm>
            <a:off x="4570413" y="1631950"/>
            <a:ext cx="1824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LDA     # 0</a:t>
            </a:r>
          </a:p>
        </p:txBody>
      </p:sp>
      <p:sp>
        <p:nvSpPr>
          <p:cNvPr id="506894" name="Text Box 14"/>
          <p:cNvSpPr txBox="1">
            <a:spLocks noChangeArrowheads="1"/>
          </p:cNvSpPr>
          <p:nvPr/>
        </p:nvSpPr>
        <p:spPr bwMode="auto">
          <a:xfrm>
            <a:off x="4570413" y="2174875"/>
            <a:ext cx="1824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LDX     # 0</a:t>
            </a:r>
          </a:p>
        </p:txBody>
      </p:sp>
      <p:sp>
        <p:nvSpPr>
          <p:cNvPr id="506895" name="Text Box 15"/>
          <p:cNvSpPr txBox="1">
            <a:spLocks noChangeArrowheads="1"/>
          </p:cNvSpPr>
          <p:nvPr/>
        </p:nvSpPr>
        <p:spPr bwMode="auto">
          <a:xfrm>
            <a:off x="4570413" y="3263900"/>
            <a:ext cx="836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INX</a:t>
            </a:r>
          </a:p>
        </p:txBody>
      </p:sp>
      <p:sp>
        <p:nvSpPr>
          <p:cNvPr id="506896" name="Text Box 16"/>
          <p:cNvSpPr txBox="1">
            <a:spLocks noChangeArrowheads="1"/>
          </p:cNvSpPr>
          <p:nvPr/>
        </p:nvSpPr>
        <p:spPr bwMode="auto">
          <a:xfrm>
            <a:off x="4570413" y="3808413"/>
            <a:ext cx="1973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CPX      # N</a:t>
            </a:r>
          </a:p>
        </p:txBody>
      </p:sp>
      <p:sp>
        <p:nvSpPr>
          <p:cNvPr id="506897" name="Text Box 17"/>
          <p:cNvSpPr txBox="1">
            <a:spLocks noChangeArrowheads="1"/>
          </p:cNvSpPr>
          <p:nvPr/>
        </p:nvSpPr>
        <p:spPr bwMode="auto">
          <a:xfrm>
            <a:off x="4570413" y="4352925"/>
            <a:ext cx="1782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BNE      M</a:t>
            </a:r>
          </a:p>
        </p:txBody>
      </p:sp>
      <p:sp>
        <p:nvSpPr>
          <p:cNvPr id="506898" name="Text Box 18"/>
          <p:cNvSpPr txBox="1">
            <a:spLocks noChangeArrowheads="1"/>
          </p:cNvSpPr>
          <p:nvPr/>
        </p:nvSpPr>
        <p:spPr bwMode="auto">
          <a:xfrm>
            <a:off x="4570413" y="4897438"/>
            <a:ext cx="1982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DIV       # N</a:t>
            </a:r>
          </a:p>
        </p:txBody>
      </p:sp>
      <p:sp>
        <p:nvSpPr>
          <p:cNvPr id="506899" name="Text Box 19"/>
          <p:cNvSpPr txBox="1">
            <a:spLocks noChangeArrowheads="1"/>
          </p:cNvSpPr>
          <p:nvPr/>
        </p:nvSpPr>
        <p:spPr bwMode="auto">
          <a:xfrm>
            <a:off x="4570413" y="5441950"/>
            <a:ext cx="2122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STA      ANS</a:t>
            </a:r>
          </a:p>
        </p:txBody>
      </p:sp>
      <p:sp>
        <p:nvSpPr>
          <p:cNvPr id="506900" name="Text Box 20"/>
          <p:cNvSpPr txBox="1">
            <a:spLocks noChangeArrowheads="1"/>
          </p:cNvSpPr>
          <p:nvPr/>
        </p:nvSpPr>
        <p:spPr bwMode="auto">
          <a:xfrm>
            <a:off x="611188" y="5989638"/>
            <a:ext cx="2606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共 </a:t>
            </a:r>
            <a:r>
              <a:rPr lang="en-US" altLang="zh-CN" sz="28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+ 2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条指令</a:t>
            </a:r>
          </a:p>
        </p:txBody>
      </p:sp>
      <p:sp>
        <p:nvSpPr>
          <p:cNvPr id="506901" name="Text Box 21"/>
          <p:cNvSpPr txBox="1">
            <a:spLocks noChangeArrowheads="1"/>
          </p:cNvSpPr>
          <p:nvPr/>
        </p:nvSpPr>
        <p:spPr bwMode="auto">
          <a:xfrm>
            <a:off x="4570413" y="5989638"/>
            <a:ext cx="2522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共 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8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条指令</a:t>
            </a:r>
          </a:p>
        </p:txBody>
      </p:sp>
      <p:sp>
        <p:nvSpPr>
          <p:cNvPr id="506902" name="Text Box 22"/>
          <p:cNvSpPr txBox="1">
            <a:spLocks noChangeArrowheads="1"/>
          </p:cNvSpPr>
          <p:nvPr/>
        </p:nvSpPr>
        <p:spPr bwMode="auto">
          <a:xfrm>
            <a:off x="4570413" y="2719388"/>
            <a:ext cx="2092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ADD     X, D</a:t>
            </a:r>
          </a:p>
        </p:txBody>
      </p:sp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3962400" y="2713038"/>
            <a:ext cx="519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506904" name="Freeform 24"/>
          <p:cNvSpPr>
            <a:spLocks noChangeArrowheads="1"/>
          </p:cNvSpPr>
          <p:nvPr/>
        </p:nvSpPr>
        <p:spPr bwMode="auto">
          <a:xfrm>
            <a:off x="3810000" y="3003550"/>
            <a:ext cx="533400" cy="1600200"/>
          </a:xfrm>
          <a:custGeom>
            <a:avLst/>
            <a:gdLst>
              <a:gd name="T0" fmla="*/ 336 w 336"/>
              <a:gd name="T1" fmla="*/ 1008 h 1008"/>
              <a:gd name="T2" fmla="*/ 0 w 336"/>
              <a:gd name="T3" fmla="*/ 1008 h 1008"/>
              <a:gd name="T4" fmla="*/ 0 w 336"/>
              <a:gd name="T5" fmla="*/ 0 h 1008"/>
              <a:gd name="T6" fmla="*/ 120 w 336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1008">
                <a:moveTo>
                  <a:pt x="336" y="1008"/>
                </a:moveTo>
                <a:lnTo>
                  <a:pt x="0" y="1008"/>
                </a:ln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6858000" y="1478796"/>
            <a:ext cx="2209800" cy="1785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为变址寄存器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为形式地址</a:t>
            </a:r>
            <a:endParaRPr lang="en-US" altLang="zh-CN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[ACC]+[D+(X)]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ACC</a:t>
            </a:r>
            <a:endParaRPr lang="zh-CN" altLang="en-US" sz="20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6907" name="Text Box 27"/>
          <p:cNvSpPr txBox="1">
            <a:spLocks noChangeArrowheads="1"/>
          </p:cNvSpPr>
          <p:nvPr/>
        </p:nvSpPr>
        <p:spPr bwMode="auto">
          <a:xfrm>
            <a:off x="6858000" y="390207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(X)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和 #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比较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858000" y="3308350"/>
            <a:ext cx="2209800" cy="396875"/>
            <a:chOff x="4224" y="2112"/>
            <a:chExt cx="1392" cy="250"/>
          </a:xfrm>
        </p:grpSpPr>
        <p:sp>
          <p:nvSpPr>
            <p:cNvPr id="423965" name="Text Box 29"/>
            <p:cNvSpPr txBox="1">
              <a:spLocks noChangeArrowheads="1"/>
            </p:cNvSpPr>
            <p:nvPr/>
          </p:nvSpPr>
          <p:spPr bwMode="auto">
            <a:xfrm>
              <a:off x="4224" y="2112"/>
              <a:ext cx="1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(X) +1      X</a:t>
              </a:r>
              <a:endParaRPr lang="zh-CN" altLang="en-US" sz="20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3966" name="Line 30"/>
            <p:cNvSpPr>
              <a:spLocks noChangeShapeType="1"/>
            </p:cNvSpPr>
            <p:nvPr/>
          </p:nvSpPr>
          <p:spPr bwMode="auto">
            <a:xfrm>
              <a:off x="4713" y="22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6911" name="Text Box 31"/>
          <p:cNvSpPr txBox="1">
            <a:spLocks noChangeArrowheads="1"/>
          </p:cNvSpPr>
          <p:nvPr/>
        </p:nvSpPr>
        <p:spPr bwMode="auto">
          <a:xfrm>
            <a:off x="6858000" y="443547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结果不为零则转</a:t>
            </a:r>
          </a:p>
        </p:txBody>
      </p:sp>
      <p:sp>
        <p:nvSpPr>
          <p:cNvPr id="506912" name="Rectangle 3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7.3</a:t>
            </a:r>
          </a:p>
        </p:txBody>
      </p:sp>
      <p:sp>
        <p:nvSpPr>
          <p:cNvPr id="423969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8684740" y="268166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6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7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/>
      <p:bldP spid="506884" grpId="0"/>
      <p:bldP spid="506885" grpId="0"/>
      <p:bldP spid="506886" grpId="0"/>
      <p:bldP spid="506887" grpId="0"/>
      <p:bldP spid="506888" grpId="0"/>
      <p:bldP spid="506889" grpId="0"/>
      <p:bldP spid="506890" grpId="0"/>
      <p:bldP spid="506891" grpId="0"/>
      <p:bldP spid="506892" grpId="0"/>
      <p:bldP spid="506893" grpId="0"/>
      <p:bldP spid="506894" grpId="0"/>
      <p:bldP spid="506895" grpId="0"/>
      <p:bldP spid="506896" grpId="0"/>
      <p:bldP spid="506897" grpId="0"/>
      <p:bldP spid="506898" grpId="0"/>
      <p:bldP spid="506899" grpId="0"/>
      <p:bldP spid="506900" grpId="0"/>
      <p:bldP spid="506901" grpId="0"/>
      <p:bldP spid="506902" grpId="0"/>
      <p:bldP spid="506903" grpId="0"/>
      <p:bldP spid="506906" grpId="0" animBg="1"/>
      <p:bldP spid="506907" grpId="0"/>
      <p:bldP spid="5069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0900" y="62071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73A5EAD-89F6-4E2D-9C6D-20718B4AEB63}" type="slidenum">
              <a:rPr lang="zh-CN" altLang="en-US">
                <a:solidFill>
                  <a:srgbClr val="000000"/>
                </a:solidFill>
              </a:rPr>
              <a:pPr/>
              <a:t>48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4962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3394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9. 相对寻址</a:t>
            </a: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806450" y="6604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EA = ( PC ) + A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806450" y="1143000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是相对于当前指令的位移量（可正可负，补码）</a:t>
            </a: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604837" y="4953000"/>
            <a:ext cx="46567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A 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的位数决定操作数的寻址范围</a:t>
            </a: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604837" y="5424488"/>
            <a:ext cx="1606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 程序浮动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604837" y="5897563"/>
            <a:ext cx="28440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 广泛用于转移指令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5708650" y="43434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操作数</a:t>
            </a:r>
          </a:p>
        </p:txBody>
      </p:sp>
      <p:sp>
        <p:nvSpPr>
          <p:cNvPr id="507913" name="AutoShape 9"/>
          <p:cNvSpPr>
            <a:spLocks/>
          </p:cNvSpPr>
          <p:nvPr/>
        </p:nvSpPr>
        <p:spPr bwMode="auto">
          <a:xfrm rot="5400000">
            <a:off x="3727450" y="1676400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3178175" y="1600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寻址特征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03650" y="3654425"/>
            <a:ext cx="1066800" cy="552450"/>
            <a:chOff x="2396" y="2302"/>
            <a:chExt cx="672" cy="348"/>
          </a:xfrm>
        </p:grpSpPr>
        <p:sp>
          <p:nvSpPr>
            <p:cNvPr id="424972" name="Freeform 12"/>
            <p:cNvSpPr>
              <a:spLocks noChangeArrowheads="1"/>
            </p:cNvSpPr>
            <p:nvPr/>
          </p:nvSpPr>
          <p:spPr bwMode="auto">
            <a:xfrm>
              <a:off x="2396" y="2302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4973" name="Text Box 13"/>
            <p:cNvSpPr txBox="1">
              <a:spLocks noChangeArrowheads="1"/>
            </p:cNvSpPr>
            <p:nvPr/>
          </p:nvSpPr>
          <p:spPr bwMode="auto">
            <a:xfrm>
              <a:off x="2517" y="2400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0650" y="2133600"/>
            <a:ext cx="2368550" cy="381000"/>
            <a:chOff x="1676" y="1344"/>
            <a:chExt cx="1492" cy="240"/>
          </a:xfrm>
        </p:grpSpPr>
        <p:sp>
          <p:nvSpPr>
            <p:cNvPr id="424975" name="Rectangle 15"/>
            <p:cNvSpPr>
              <a:spLocks noChangeArrowheads="1"/>
            </p:cNvSpPr>
            <p:nvPr/>
          </p:nvSpPr>
          <p:spPr bwMode="auto">
            <a:xfrm>
              <a:off x="1676" y="134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24976" name="Rectangle 16"/>
            <p:cNvSpPr>
              <a:spLocks noChangeArrowheads="1"/>
            </p:cNvSpPr>
            <p:nvPr/>
          </p:nvSpPr>
          <p:spPr bwMode="auto">
            <a:xfrm>
              <a:off x="2156" y="1344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4977" name="Rectangle 17"/>
            <p:cNvSpPr>
              <a:spLocks noChangeArrowheads="1"/>
            </p:cNvSpPr>
            <p:nvPr/>
          </p:nvSpPr>
          <p:spPr bwMode="auto">
            <a:xfrm>
              <a:off x="2640" y="1344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07922" name="Freeform 18"/>
          <p:cNvSpPr>
            <a:spLocks noChangeArrowheads="1"/>
          </p:cNvSpPr>
          <p:nvPr/>
        </p:nvSpPr>
        <p:spPr bwMode="auto">
          <a:xfrm>
            <a:off x="4614863" y="2730500"/>
            <a:ext cx="1587" cy="889000"/>
          </a:xfrm>
          <a:custGeom>
            <a:avLst/>
            <a:gdLst>
              <a:gd name="T0" fmla="*/ 1 w 1"/>
              <a:gd name="T1" fmla="*/ 0 h 560"/>
              <a:gd name="T2" fmla="*/ 0 w 1"/>
              <a:gd name="T3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60">
                <a:moveTo>
                  <a:pt x="1" y="0"/>
                </a:moveTo>
                <a:lnTo>
                  <a:pt x="0" y="56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7923" name="Freeform 19"/>
          <p:cNvSpPr>
            <a:spLocks noChangeArrowheads="1"/>
          </p:cNvSpPr>
          <p:nvPr/>
        </p:nvSpPr>
        <p:spPr bwMode="auto">
          <a:xfrm>
            <a:off x="4337050" y="4191000"/>
            <a:ext cx="13716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192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7924" name="Text Box 20"/>
          <p:cNvSpPr txBox="1">
            <a:spLocks noChangeArrowheads="1"/>
          </p:cNvSpPr>
          <p:nvPr/>
        </p:nvSpPr>
        <p:spPr bwMode="auto">
          <a:xfrm>
            <a:off x="7620000" y="3717925"/>
            <a:ext cx="145415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相对距离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7925" name="AutoShape 21"/>
          <p:cNvSpPr>
            <a:spLocks/>
          </p:cNvSpPr>
          <p:nvPr/>
        </p:nvSpPr>
        <p:spPr bwMode="auto">
          <a:xfrm>
            <a:off x="7467600" y="3676650"/>
            <a:ext cx="152400" cy="666750"/>
          </a:xfrm>
          <a:prstGeom prst="rightBrace">
            <a:avLst>
              <a:gd name="adj1" fmla="val 48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7926" name="AutoShape 22"/>
          <p:cNvSpPr>
            <a:spLocks/>
          </p:cNvSpPr>
          <p:nvPr/>
        </p:nvSpPr>
        <p:spPr bwMode="auto">
          <a:xfrm rot="-5400000">
            <a:off x="4533900" y="2247900"/>
            <a:ext cx="152400" cy="838200"/>
          </a:xfrm>
          <a:prstGeom prst="leftBrace">
            <a:avLst>
              <a:gd name="adj1" fmla="val 4575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7927" name="AutoShape 23"/>
          <p:cNvSpPr>
            <a:spLocks/>
          </p:cNvSpPr>
          <p:nvPr/>
        </p:nvSpPr>
        <p:spPr bwMode="auto">
          <a:xfrm rot="-5400000">
            <a:off x="2171700" y="2716213"/>
            <a:ext cx="152400" cy="990600"/>
          </a:xfrm>
          <a:prstGeom prst="leftBrace">
            <a:avLst>
              <a:gd name="adj1" fmla="val 54076"/>
              <a:gd name="adj2" fmla="val 5095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7928" name="Freeform 24"/>
          <p:cNvSpPr>
            <a:spLocks noChangeArrowheads="1"/>
          </p:cNvSpPr>
          <p:nvPr/>
        </p:nvSpPr>
        <p:spPr bwMode="auto">
          <a:xfrm>
            <a:off x="2247900" y="3324225"/>
            <a:ext cx="1752600" cy="333375"/>
          </a:xfrm>
          <a:custGeom>
            <a:avLst/>
            <a:gdLst>
              <a:gd name="T0" fmla="*/ 0 w 1104"/>
              <a:gd name="T1" fmla="*/ 0 h 210"/>
              <a:gd name="T2" fmla="*/ 0 w 1104"/>
              <a:gd name="T3" fmla="*/ 96 h 210"/>
              <a:gd name="T4" fmla="*/ 1104 w 1104"/>
              <a:gd name="T5" fmla="*/ 96 h 210"/>
              <a:gd name="T6" fmla="*/ 1104 w 1104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4" h="210">
                <a:moveTo>
                  <a:pt x="0" y="0"/>
                </a:moveTo>
                <a:lnTo>
                  <a:pt x="0" y="96"/>
                </a:lnTo>
                <a:lnTo>
                  <a:pt x="1104" y="96"/>
                </a:lnTo>
                <a:lnTo>
                  <a:pt x="1104" y="21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2727325"/>
            <a:ext cx="1524000" cy="396875"/>
            <a:chOff x="768" y="1584"/>
            <a:chExt cx="960" cy="250"/>
          </a:xfrm>
        </p:grpSpPr>
        <p:grpSp>
          <p:nvGrpSpPr>
            <p:cNvPr id="424986" name="Group 26"/>
            <p:cNvGrpSpPr>
              <a:grpSpLocks/>
            </p:cNvGrpSpPr>
            <p:nvPr/>
          </p:nvGrpSpPr>
          <p:grpSpPr bwMode="auto">
            <a:xfrm>
              <a:off x="1104" y="1584"/>
              <a:ext cx="624" cy="250"/>
              <a:chOff x="864" y="2150"/>
              <a:chExt cx="624" cy="250"/>
            </a:xfrm>
          </p:grpSpPr>
          <p:sp>
            <p:nvSpPr>
              <p:cNvPr id="424987" name="Text Box 27"/>
              <p:cNvSpPr txBox="1">
                <a:spLocks noChangeArrowheads="1"/>
              </p:cNvSpPr>
              <p:nvPr/>
            </p:nvSpPr>
            <p:spPr bwMode="auto">
              <a:xfrm>
                <a:off x="960" y="215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1000</a:t>
                </a:r>
              </a:p>
            </p:txBody>
          </p:sp>
          <p:sp>
            <p:nvSpPr>
              <p:cNvPr id="424988" name="Rectangle 28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62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4989" name="Text Box 29"/>
            <p:cNvSpPr txBox="1">
              <a:spLocks noChangeArrowheads="1"/>
            </p:cNvSpPr>
            <p:nvPr/>
          </p:nvSpPr>
          <p:spPr bwMode="auto">
            <a:xfrm>
              <a:off x="768" y="158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PC</a:t>
              </a:r>
            </a:p>
          </p:txBody>
        </p:sp>
      </p:grpSp>
      <p:sp>
        <p:nvSpPr>
          <p:cNvPr id="507934" name="Freeform 30"/>
          <p:cNvSpPr>
            <a:spLocks noChangeArrowheads="1"/>
          </p:cNvSpPr>
          <p:nvPr/>
        </p:nvSpPr>
        <p:spPr bwMode="auto">
          <a:xfrm>
            <a:off x="5029200" y="2301875"/>
            <a:ext cx="1524000" cy="990600"/>
          </a:xfrm>
          <a:custGeom>
            <a:avLst/>
            <a:gdLst>
              <a:gd name="T0" fmla="*/ 0 w 960"/>
              <a:gd name="T1" fmla="*/ 0 h 624"/>
              <a:gd name="T2" fmla="*/ 960 w 960"/>
              <a:gd name="T3" fmla="*/ 0 h 624"/>
              <a:gd name="T4" fmla="*/ 960 w 960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lnTo>
                  <a:pt x="960" y="0"/>
                </a:lnTo>
                <a:lnTo>
                  <a:pt x="960" y="62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22850" y="2536825"/>
            <a:ext cx="2444750" cy="2644775"/>
            <a:chOff x="3164" y="1598"/>
            <a:chExt cx="1540" cy="1666"/>
          </a:xfrm>
        </p:grpSpPr>
        <p:grpSp>
          <p:nvGrpSpPr>
            <p:cNvPr id="424992" name="Group 32"/>
            <p:cNvGrpSpPr>
              <a:grpSpLocks/>
            </p:cNvGrpSpPr>
            <p:nvPr/>
          </p:nvGrpSpPr>
          <p:grpSpPr bwMode="auto">
            <a:xfrm>
              <a:off x="3164" y="1598"/>
              <a:ext cx="1536" cy="1666"/>
              <a:chOff x="3164" y="1598"/>
              <a:chExt cx="1536" cy="1666"/>
            </a:xfrm>
          </p:grpSpPr>
          <p:sp>
            <p:nvSpPr>
              <p:cNvPr id="424993" name="Line 33"/>
              <p:cNvSpPr>
                <a:spLocks noChangeShapeType="1"/>
              </p:cNvSpPr>
              <p:nvPr/>
            </p:nvSpPr>
            <p:spPr bwMode="auto">
              <a:xfrm>
                <a:off x="3596" y="20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994" name="Line 34"/>
              <p:cNvSpPr>
                <a:spLocks noChangeShapeType="1"/>
              </p:cNvSpPr>
              <p:nvPr/>
            </p:nvSpPr>
            <p:spPr bwMode="auto">
              <a:xfrm>
                <a:off x="3596" y="23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995" name="Text Box 35"/>
              <p:cNvSpPr txBox="1">
                <a:spLocks noChangeArrowheads="1"/>
              </p:cNvSpPr>
              <p:nvPr/>
            </p:nvSpPr>
            <p:spPr bwMode="auto">
              <a:xfrm>
                <a:off x="4060" y="2352"/>
                <a:ext cx="308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zh-CN" altLang="en-US" sz="800" b="1" smtClean="0">
                    <a:solidFill>
                      <a:srgbClr val="000000"/>
                    </a:solidFill>
                    <a:latin typeface="Times New Roman" pitchFamily="18" charset="0"/>
                  </a:rPr>
                  <a:t>  </a:t>
                </a: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424996" name="Group 36"/>
              <p:cNvGrpSpPr>
                <a:grpSpLocks/>
              </p:cNvGrpSpPr>
              <p:nvPr/>
            </p:nvGrpSpPr>
            <p:grpSpPr bwMode="auto">
              <a:xfrm>
                <a:off x="3164" y="1598"/>
                <a:ext cx="1536" cy="1666"/>
                <a:chOff x="3164" y="1598"/>
                <a:chExt cx="1536" cy="1666"/>
              </a:xfrm>
            </p:grpSpPr>
            <p:sp>
              <p:nvSpPr>
                <p:cNvPr id="424997" name="Rectangle 37"/>
                <p:cNvSpPr>
                  <a:spLocks noChangeArrowheads="1"/>
                </p:cNvSpPr>
                <p:nvPr/>
              </p:nvSpPr>
              <p:spPr bwMode="auto">
                <a:xfrm>
                  <a:off x="3596" y="1836"/>
                  <a:ext cx="1104" cy="9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4998" name="Rectangle 38"/>
                <p:cNvSpPr>
                  <a:spLocks noChangeArrowheads="1"/>
                </p:cNvSpPr>
                <p:nvPr/>
              </p:nvSpPr>
              <p:spPr bwMode="auto">
                <a:xfrm>
                  <a:off x="3596" y="2976"/>
                  <a:ext cx="1104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499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696" y="1598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主存</a:t>
                  </a:r>
                </a:p>
              </p:txBody>
            </p:sp>
            <p:sp>
              <p:nvSpPr>
                <p:cNvPr id="425000" name="Rectangle 40"/>
                <p:cNvSpPr>
                  <a:spLocks noChangeArrowheads="1"/>
                </p:cNvSpPr>
                <p:nvPr/>
              </p:nvSpPr>
              <p:spPr bwMode="auto">
                <a:xfrm>
                  <a:off x="3980" y="2076"/>
                  <a:ext cx="336" cy="240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50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164" y="208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1000</a:t>
                  </a:r>
                </a:p>
              </p:txBody>
            </p:sp>
            <p:sp>
              <p:nvSpPr>
                <p:cNvPr id="42500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2" y="2085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2500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96" y="2085"/>
                  <a:ext cx="3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OP</a:t>
                  </a:r>
                </a:p>
              </p:txBody>
            </p:sp>
          </p:grpSp>
        </p:grpSp>
        <p:sp>
          <p:nvSpPr>
            <p:cNvPr id="425004" name="Line 44"/>
            <p:cNvSpPr>
              <a:spLocks noChangeShapeType="1"/>
            </p:cNvSpPr>
            <p:nvPr/>
          </p:nvSpPr>
          <p:spPr bwMode="auto">
            <a:xfrm>
              <a:off x="3593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5005" name="Line 45"/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7950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25007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7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/>
      <p:bldP spid="507908" grpId="0"/>
      <p:bldP spid="507909" grpId="0"/>
      <p:bldP spid="507910" grpId="0"/>
      <p:bldP spid="507911" grpId="0"/>
      <p:bldP spid="507912" grpId="0"/>
      <p:bldP spid="507913" grpId="0" animBg="1"/>
      <p:bldP spid="507914" grpId="0"/>
      <p:bldP spid="507924" grpId="0" animBg="1"/>
      <p:bldP spid="507925" grpId="0" animBg="1"/>
      <p:bldP spid="507926" grpId="0" animBg="1"/>
      <p:bldP spid="5079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43E05B5-0691-4CB1-A7A6-EA32DC764243}" type="slidenum">
              <a:rPr lang="zh-CN" altLang="en-US">
                <a:solidFill>
                  <a:srgbClr val="000000"/>
                </a:solidFill>
              </a:rPr>
              <a:pPr/>
              <a:t>49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259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30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 (1) 相对寻址举例</a:t>
            </a:r>
          </a:p>
        </p:txBody>
      </p:sp>
      <p:sp>
        <p:nvSpPr>
          <p:cNvPr id="508931" name="Line 3"/>
          <p:cNvSpPr>
            <a:spLocks noChangeShapeType="1"/>
          </p:cNvSpPr>
          <p:nvPr/>
        </p:nvSpPr>
        <p:spPr bwMode="auto">
          <a:xfrm>
            <a:off x="4572000" y="3505200"/>
            <a:ext cx="10668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593725" y="4867275"/>
            <a:ext cx="908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随程序所在存储空间的位置不同而不同</a:t>
            </a:r>
          </a:p>
        </p:txBody>
      </p:sp>
      <p:sp>
        <p:nvSpPr>
          <p:cNvPr id="508933" name="Text Box 5"/>
          <p:cNvSpPr txBox="1">
            <a:spLocks noChangeArrowheads="1"/>
          </p:cNvSpPr>
          <p:nvPr/>
        </p:nvSpPr>
        <p:spPr bwMode="auto">
          <a:xfrm>
            <a:off x="2590800" y="6299200"/>
            <a:ext cx="28493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EA = ( M+3 ) – 3 = M</a:t>
            </a: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5638800" y="3305175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*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</a:rPr>
              <a:t>- 3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685800"/>
            <a:ext cx="3733800" cy="4110038"/>
            <a:chOff x="576" y="432"/>
            <a:chExt cx="2352" cy="2589"/>
          </a:xfrm>
        </p:grpSpPr>
        <p:sp>
          <p:nvSpPr>
            <p:cNvPr id="425994" name="Text Box 10"/>
            <p:cNvSpPr txBox="1">
              <a:spLocks noChangeArrowheads="1"/>
            </p:cNvSpPr>
            <p:nvPr/>
          </p:nvSpPr>
          <p:spPr bwMode="auto">
            <a:xfrm>
              <a:off x="1554" y="432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LDA      # 0</a:t>
              </a:r>
            </a:p>
          </p:txBody>
        </p:sp>
        <p:sp>
          <p:nvSpPr>
            <p:cNvPr id="425995" name="Text Box 11"/>
            <p:cNvSpPr txBox="1">
              <a:spLocks noChangeArrowheads="1"/>
            </p:cNvSpPr>
            <p:nvPr/>
          </p:nvSpPr>
          <p:spPr bwMode="auto">
            <a:xfrm>
              <a:off x="1554" y="756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LDX      # 0</a:t>
              </a:r>
            </a:p>
          </p:txBody>
        </p:sp>
        <p:sp>
          <p:nvSpPr>
            <p:cNvPr id="425996" name="Text Box 12"/>
            <p:cNvSpPr txBox="1">
              <a:spLocks noChangeArrowheads="1"/>
            </p:cNvSpPr>
            <p:nvPr/>
          </p:nvSpPr>
          <p:spPr bwMode="auto">
            <a:xfrm>
              <a:off x="1554" y="1079"/>
              <a:ext cx="1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ADD      X, D</a:t>
              </a:r>
            </a:p>
          </p:txBody>
        </p:sp>
        <p:sp>
          <p:nvSpPr>
            <p:cNvPr id="425997" name="Text Box 13"/>
            <p:cNvSpPr txBox="1">
              <a:spLocks noChangeArrowheads="1"/>
            </p:cNvSpPr>
            <p:nvPr/>
          </p:nvSpPr>
          <p:spPr bwMode="auto">
            <a:xfrm>
              <a:off x="1554" y="1402"/>
              <a:ext cx="5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INX</a:t>
              </a:r>
            </a:p>
          </p:txBody>
        </p:sp>
        <p:sp>
          <p:nvSpPr>
            <p:cNvPr id="425998" name="Text Box 14"/>
            <p:cNvSpPr txBox="1">
              <a:spLocks noChangeArrowheads="1"/>
            </p:cNvSpPr>
            <p:nvPr/>
          </p:nvSpPr>
          <p:spPr bwMode="auto">
            <a:xfrm>
              <a:off x="1554" y="1725"/>
              <a:ext cx="1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CPX      # N</a:t>
              </a:r>
            </a:p>
          </p:txBody>
        </p:sp>
        <p:sp>
          <p:nvSpPr>
            <p:cNvPr id="425999" name="Text Box 15"/>
            <p:cNvSpPr txBox="1">
              <a:spLocks noChangeArrowheads="1"/>
            </p:cNvSpPr>
            <p:nvPr/>
          </p:nvSpPr>
          <p:spPr bwMode="auto">
            <a:xfrm>
              <a:off x="1554" y="2048"/>
              <a:ext cx="11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</a:rPr>
                <a:t>BNE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426000" name="Text Box 16"/>
            <p:cNvSpPr txBox="1">
              <a:spLocks noChangeArrowheads="1"/>
            </p:cNvSpPr>
            <p:nvPr/>
          </p:nvSpPr>
          <p:spPr bwMode="auto">
            <a:xfrm>
              <a:off x="1554" y="2371"/>
              <a:ext cx="12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DIV       # N</a:t>
              </a:r>
            </a:p>
          </p:txBody>
        </p:sp>
        <p:sp>
          <p:nvSpPr>
            <p:cNvPr id="426001" name="Text Box 17"/>
            <p:cNvSpPr txBox="1">
              <a:spLocks noChangeArrowheads="1"/>
            </p:cNvSpPr>
            <p:nvPr/>
          </p:nvSpPr>
          <p:spPr bwMode="auto">
            <a:xfrm>
              <a:off x="1554" y="2694"/>
              <a:ext cx="1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STA      ANS</a:t>
              </a:r>
            </a:p>
          </p:txBody>
        </p:sp>
        <p:sp>
          <p:nvSpPr>
            <p:cNvPr id="426002" name="Text Box 18"/>
            <p:cNvSpPr txBox="1">
              <a:spLocks noChangeArrowheads="1"/>
            </p:cNvSpPr>
            <p:nvPr/>
          </p:nvSpPr>
          <p:spPr bwMode="auto">
            <a:xfrm>
              <a:off x="816" y="1079"/>
              <a:ext cx="3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dirty="0" smtClean="0">
                  <a:solidFill>
                    <a:srgbClr val="7030A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816" y="1402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M+1</a:t>
              </a:r>
            </a:p>
          </p:txBody>
        </p:sp>
        <p:sp>
          <p:nvSpPr>
            <p:cNvPr id="426004" name="Text Box 20"/>
            <p:cNvSpPr txBox="1">
              <a:spLocks noChangeArrowheads="1"/>
            </p:cNvSpPr>
            <p:nvPr/>
          </p:nvSpPr>
          <p:spPr bwMode="auto">
            <a:xfrm>
              <a:off x="816" y="1725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M+2</a:t>
              </a:r>
            </a:p>
          </p:txBody>
        </p:sp>
        <p:sp>
          <p:nvSpPr>
            <p:cNvPr id="426005" name="Text Box 21"/>
            <p:cNvSpPr txBox="1">
              <a:spLocks noChangeArrowheads="1"/>
            </p:cNvSpPr>
            <p:nvPr/>
          </p:nvSpPr>
          <p:spPr bwMode="auto">
            <a:xfrm>
              <a:off x="816" y="2048"/>
              <a:ext cx="5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</a:rPr>
                <a:t>M+3</a:t>
              </a:r>
            </a:p>
          </p:txBody>
        </p:sp>
        <p:sp>
          <p:nvSpPr>
            <p:cNvPr id="426006" name="Freeform 22"/>
            <p:cNvSpPr>
              <a:spLocks noChangeArrowheads="1"/>
            </p:cNvSpPr>
            <p:nvPr/>
          </p:nvSpPr>
          <p:spPr bwMode="auto">
            <a:xfrm>
              <a:off x="576" y="1248"/>
              <a:ext cx="240" cy="960"/>
            </a:xfrm>
            <a:custGeom>
              <a:avLst/>
              <a:gdLst>
                <a:gd name="T0" fmla="*/ 240 w 240"/>
                <a:gd name="T1" fmla="*/ 960 h 960"/>
                <a:gd name="T2" fmla="*/ 0 w 240"/>
                <a:gd name="T3" fmla="*/ 960 h 960"/>
                <a:gd name="T4" fmla="*/ 0 w 240"/>
                <a:gd name="T5" fmla="*/ 0 h 960"/>
                <a:gd name="T6" fmla="*/ 192 w 240"/>
                <a:gd name="T7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960">
                  <a:moveTo>
                    <a:pt x="24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93725" y="5334000"/>
            <a:ext cx="9083675" cy="762000"/>
            <a:chOff x="240" y="3360"/>
            <a:chExt cx="5722" cy="480"/>
          </a:xfrm>
        </p:grpSpPr>
        <p:sp>
          <p:nvSpPr>
            <p:cNvPr id="426008" name="Text Box 24"/>
            <p:cNvSpPr txBox="1">
              <a:spLocks noChangeArrowheads="1"/>
            </p:cNvSpPr>
            <p:nvPr/>
          </p:nvSpPr>
          <p:spPr bwMode="auto">
            <a:xfrm>
              <a:off x="240" y="3408"/>
              <a:ext cx="57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而指令 </a:t>
              </a:r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BNE             </a:t>
              </a:r>
              <a:r>
                <a:rPr lang="zh-CN" altLang="en-US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与</a:t>
              </a:r>
              <a:r>
                <a:rPr lang="zh-CN" altLang="en-US" sz="2400" b="1" dirty="0" smtClean="0">
                  <a:solidFill>
                    <a:srgbClr val="99CC00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指令 </a:t>
              </a:r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ADD   X, D   </a:t>
              </a:r>
              <a:r>
                <a:rPr lang="zh-CN" altLang="en-US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相对位移量不变</a:t>
              </a:r>
            </a:p>
          </p:txBody>
        </p:sp>
        <p:grpSp>
          <p:nvGrpSpPr>
            <p:cNvPr id="426009" name="Group 25"/>
            <p:cNvGrpSpPr>
              <a:grpSpLocks/>
            </p:cNvGrpSpPr>
            <p:nvPr/>
          </p:nvGrpSpPr>
          <p:grpSpPr bwMode="auto">
            <a:xfrm>
              <a:off x="1380" y="3360"/>
              <a:ext cx="588" cy="480"/>
              <a:chOff x="1344" y="3360"/>
              <a:chExt cx="588" cy="480"/>
            </a:xfrm>
          </p:grpSpPr>
          <p:sp>
            <p:nvSpPr>
              <p:cNvPr id="426010" name="Text Box 26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400" b="1" smtClean="0">
                    <a:solidFill>
                      <a:srgbClr val="7030A0"/>
                    </a:solidFill>
                    <a:latin typeface="Times New Roman" pitchFamily="18" charset="0"/>
                  </a:rPr>
                  <a:t>– 3</a:t>
                </a:r>
              </a:p>
            </p:txBody>
          </p:sp>
          <p:sp>
            <p:nvSpPr>
              <p:cNvPr id="426011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4400" b="1" dirty="0" smtClean="0">
                    <a:solidFill>
                      <a:srgbClr val="7030A0"/>
                    </a:solidFill>
                    <a:latin typeface="Times New Roman" pitchFamily="18" charset="0"/>
                  </a:rPr>
                  <a:t>*</a:t>
                </a:r>
                <a:r>
                  <a:rPr lang="zh-CN" altLang="en-US" sz="44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279525" y="5791200"/>
            <a:ext cx="5273675" cy="762000"/>
            <a:chOff x="806" y="3648"/>
            <a:chExt cx="3322" cy="480"/>
          </a:xfrm>
        </p:grpSpPr>
        <p:sp>
          <p:nvSpPr>
            <p:cNvPr id="426013" name="Text Box 29"/>
            <p:cNvSpPr txBox="1">
              <a:spLocks noChangeArrowheads="1"/>
            </p:cNvSpPr>
            <p:nvPr/>
          </p:nvSpPr>
          <p:spPr bwMode="auto">
            <a:xfrm>
              <a:off x="806" y="3696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指令 </a:t>
              </a:r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BNE</a:t>
              </a:r>
              <a:endParaRPr lang="en-US" altLang="zh-CN" sz="2800" b="1" dirty="0" smtClean="0">
                <a:solidFill>
                  <a:srgbClr val="7030A0"/>
                </a:solidFill>
                <a:latin typeface="Times New Roman" pitchFamily="18" charset="0"/>
              </a:endParaRPr>
            </a:p>
          </p:txBody>
        </p:sp>
        <p:sp>
          <p:nvSpPr>
            <p:cNvPr id="426014" name="Text Box 30"/>
            <p:cNvSpPr txBox="1">
              <a:spLocks noChangeArrowheads="1"/>
            </p:cNvSpPr>
            <p:nvPr/>
          </p:nvSpPr>
          <p:spPr bwMode="auto">
            <a:xfrm>
              <a:off x="2275" y="3696"/>
              <a:ext cx="18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操作数的有效地址为</a:t>
              </a:r>
            </a:p>
          </p:txBody>
        </p:sp>
        <p:grpSp>
          <p:nvGrpSpPr>
            <p:cNvPr id="426015" name="Group 31"/>
            <p:cNvGrpSpPr>
              <a:grpSpLocks/>
            </p:cNvGrpSpPr>
            <p:nvPr/>
          </p:nvGrpSpPr>
          <p:grpSpPr bwMode="auto">
            <a:xfrm>
              <a:off x="1764" y="3648"/>
              <a:ext cx="588" cy="480"/>
              <a:chOff x="1344" y="3360"/>
              <a:chExt cx="588" cy="480"/>
            </a:xfrm>
          </p:grpSpPr>
          <p:sp>
            <p:nvSpPr>
              <p:cNvPr id="426016" name="Text Box 32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400" b="1" smtClean="0">
                    <a:solidFill>
                      <a:srgbClr val="7030A0"/>
                    </a:solidFill>
                    <a:latin typeface="Times New Roman" pitchFamily="18" charset="0"/>
                  </a:rPr>
                  <a:t>– 3</a:t>
                </a:r>
              </a:p>
            </p:txBody>
          </p:sp>
          <p:sp>
            <p:nvSpPr>
              <p:cNvPr id="426017" name="Text Box 33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4400" b="1" dirty="0" smtClean="0">
                    <a:solidFill>
                      <a:srgbClr val="7030A0"/>
                    </a:solidFill>
                    <a:latin typeface="Times New Roman" pitchFamily="18" charset="0"/>
                  </a:rPr>
                  <a:t>* </a:t>
                </a:r>
              </a:p>
            </p:txBody>
          </p:sp>
        </p:grpSp>
      </p:grpSp>
      <p:sp>
        <p:nvSpPr>
          <p:cNvPr id="508962" name="AutoShape 34"/>
          <p:cNvSpPr>
            <a:spLocks noChangeArrowheads="1"/>
          </p:cNvSpPr>
          <p:nvPr/>
        </p:nvSpPr>
        <p:spPr bwMode="auto">
          <a:xfrm>
            <a:off x="3886200" y="3338513"/>
            <a:ext cx="533400" cy="381000"/>
          </a:xfrm>
          <a:prstGeom prst="wedgeRoundRectCallout">
            <a:avLst>
              <a:gd name="adj1" fmla="val -36606"/>
              <a:gd name="adj2" fmla="val 45000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6019" name="Text Box 35"/>
          <p:cNvSpPr txBox="1">
            <a:spLocks noChangeArrowheads="1"/>
          </p:cNvSpPr>
          <p:nvPr/>
        </p:nvSpPr>
        <p:spPr bwMode="auto">
          <a:xfrm>
            <a:off x="5867400" y="2667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172200" y="2667000"/>
            <a:ext cx="2590800" cy="825502"/>
            <a:chOff x="3888" y="1552"/>
            <a:chExt cx="1632" cy="576"/>
          </a:xfrm>
        </p:grpSpPr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4128" y="1632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相对寻址特征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3888" y="1552"/>
              <a:ext cx="6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5400" b="1" dirty="0" smtClean="0">
                  <a:solidFill>
                    <a:srgbClr val="7030A0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508967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26024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/>
      <p:bldP spid="508933" grpId="0"/>
      <p:bldP spid="5089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42875"/>
            <a:ext cx="8893175" cy="6300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393950"/>
            <a:ext cx="21526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124075"/>
            <a:ext cx="209708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32100"/>
            <a:ext cx="21526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0" y="0"/>
            <a:ext cx="9072563" cy="58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2075" tIns="46038" rIns="92075" bIns="46038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机器指令与汇编指令</a:t>
            </a:r>
            <a:endParaRPr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6051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7BAFE5B-D051-4600-A2EF-66D9D66DEA3D}" type="slidenum">
              <a:rPr lang="zh-CN" altLang="en-US">
                <a:solidFill>
                  <a:srgbClr val="000000"/>
                </a:solidFill>
              </a:rPr>
              <a:pPr/>
              <a:t>50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457200" y="323850"/>
            <a:ext cx="6994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(2) 按字节寻址的相对寻址举例</a:t>
            </a:r>
            <a:endParaRPr lang="en-US" altLang="zh-CN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4425" y="1309688"/>
            <a:ext cx="2171700" cy="2805112"/>
            <a:chOff x="702" y="825"/>
            <a:chExt cx="1368" cy="1767"/>
          </a:xfrm>
        </p:grpSpPr>
        <p:grpSp>
          <p:nvGrpSpPr>
            <p:cNvPr id="427012" name="Group 4"/>
            <p:cNvGrpSpPr>
              <a:grpSpLocks/>
            </p:cNvGrpSpPr>
            <p:nvPr/>
          </p:nvGrpSpPr>
          <p:grpSpPr bwMode="auto">
            <a:xfrm>
              <a:off x="702" y="825"/>
              <a:ext cx="1368" cy="1767"/>
              <a:chOff x="702" y="825"/>
              <a:chExt cx="1368" cy="1767"/>
            </a:xfrm>
          </p:grpSpPr>
          <p:sp>
            <p:nvSpPr>
              <p:cNvPr id="427013" name="Line 5"/>
              <p:cNvSpPr>
                <a:spLocks noChangeShapeType="1"/>
              </p:cNvSpPr>
              <p:nvPr/>
            </p:nvSpPr>
            <p:spPr bwMode="auto">
              <a:xfrm>
                <a:off x="1302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014" name="Line 6"/>
              <p:cNvSpPr>
                <a:spLocks noChangeShapeType="1"/>
              </p:cNvSpPr>
              <p:nvPr/>
            </p:nvSpPr>
            <p:spPr bwMode="auto">
              <a:xfrm>
                <a:off x="2070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015" name="Line 7"/>
              <p:cNvSpPr>
                <a:spLocks noChangeShapeType="1"/>
              </p:cNvSpPr>
              <p:nvPr/>
            </p:nvSpPr>
            <p:spPr bwMode="auto">
              <a:xfrm>
                <a:off x="1302" y="105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016" name="Line 8"/>
              <p:cNvSpPr>
                <a:spLocks noChangeShapeType="1"/>
              </p:cNvSpPr>
              <p:nvPr/>
            </p:nvSpPr>
            <p:spPr bwMode="auto">
              <a:xfrm>
                <a:off x="1302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017" name="Line 9"/>
              <p:cNvSpPr>
                <a:spLocks noChangeShapeType="1"/>
              </p:cNvSpPr>
              <p:nvPr/>
            </p:nvSpPr>
            <p:spPr bwMode="auto">
              <a:xfrm>
                <a:off x="1302" y="24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018" name="Text Box 10"/>
              <p:cNvSpPr txBox="1">
                <a:spLocks noChangeArrowheads="1"/>
              </p:cNvSpPr>
              <p:nvPr/>
            </p:nvSpPr>
            <p:spPr bwMode="auto">
              <a:xfrm>
                <a:off x="1494" y="1065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27019" name="Text Box 11"/>
              <p:cNvSpPr txBox="1">
                <a:spLocks noChangeArrowheads="1"/>
              </p:cNvSpPr>
              <p:nvPr/>
            </p:nvSpPr>
            <p:spPr bwMode="auto">
              <a:xfrm>
                <a:off x="1398" y="129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位移量</a:t>
                </a:r>
              </a:p>
            </p:txBody>
          </p:sp>
          <p:sp>
            <p:nvSpPr>
              <p:cNvPr id="427020" name="Text Box 12"/>
              <p:cNvSpPr txBox="1">
                <a:spLocks noChangeArrowheads="1"/>
              </p:cNvSpPr>
              <p:nvPr/>
            </p:nvSpPr>
            <p:spPr bwMode="auto">
              <a:xfrm>
                <a:off x="702" y="1065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2000 </a:t>
                </a: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27021" name="Text Box 13"/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2008 </a:t>
                </a: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27022" name="Line 14"/>
              <p:cNvSpPr>
                <a:spLocks noChangeShapeType="1"/>
              </p:cNvSpPr>
              <p:nvPr/>
            </p:nvSpPr>
            <p:spPr bwMode="auto">
              <a:xfrm>
                <a:off x="183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023" name="Line 15"/>
              <p:cNvSpPr>
                <a:spLocks noChangeShapeType="1"/>
              </p:cNvSpPr>
              <p:nvPr/>
            </p:nvSpPr>
            <p:spPr bwMode="auto">
              <a:xfrm rot="10800000">
                <a:off x="1302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024" name="Text Box 16"/>
              <p:cNvSpPr txBox="1">
                <a:spLocks noChangeArrowheads="1"/>
              </p:cNvSpPr>
              <p:nvPr/>
            </p:nvSpPr>
            <p:spPr bwMode="auto">
              <a:xfrm>
                <a:off x="1580" y="8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427025" name="Line 17"/>
            <p:cNvSpPr>
              <a:spLocks noChangeShapeType="1"/>
            </p:cNvSpPr>
            <p:nvPr/>
          </p:nvSpPr>
          <p:spPr bwMode="auto">
            <a:xfrm>
              <a:off x="1302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26" name="Line 18"/>
            <p:cNvSpPr>
              <a:spLocks noChangeShapeType="1"/>
            </p:cNvSpPr>
            <p:nvPr/>
          </p:nvSpPr>
          <p:spPr bwMode="auto">
            <a:xfrm>
              <a:off x="1302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9971" name="AutoShape 19"/>
          <p:cNvSpPr>
            <a:spLocks/>
          </p:cNvSpPr>
          <p:nvPr/>
        </p:nvSpPr>
        <p:spPr bwMode="auto">
          <a:xfrm>
            <a:off x="3286125" y="1676400"/>
            <a:ext cx="228600" cy="762000"/>
          </a:xfrm>
          <a:prstGeom prst="rightBrace">
            <a:avLst>
              <a:gd name="adj1" fmla="val 27731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9972" name="Text Box 20"/>
          <p:cNvSpPr txBox="1">
            <a:spLocks noChangeArrowheads="1"/>
          </p:cNvSpPr>
          <p:nvPr/>
        </p:nvSpPr>
        <p:spPr bwMode="auto">
          <a:xfrm>
            <a:off x="3505200" y="1701800"/>
            <a:ext cx="14033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200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/>
              <a:t>JMP * + 8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72100" y="1309688"/>
            <a:ext cx="2171700" cy="2805112"/>
            <a:chOff x="3384" y="825"/>
            <a:chExt cx="1368" cy="1767"/>
          </a:xfrm>
        </p:grpSpPr>
        <p:sp>
          <p:nvSpPr>
            <p:cNvPr id="427030" name="Line 22"/>
            <p:cNvSpPr>
              <a:spLocks noChangeShapeType="1"/>
            </p:cNvSpPr>
            <p:nvPr/>
          </p:nvSpPr>
          <p:spPr bwMode="auto">
            <a:xfrm>
              <a:off x="3984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31" name="Line 23"/>
            <p:cNvSpPr>
              <a:spLocks noChangeShapeType="1"/>
            </p:cNvSpPr>
            <p:nvPr/>
          </p:nvSpPr>
          <p:spPr bwMode="auto">
            <a:xfrm>
              <a:off x="4752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32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33" name="Line 25"/>
            <p:cNvSpPr>
              <a:spLocks noChangeShapeType="1"/>
            </p:cNvSpPr>
            <p:nvPr/>
          </p:nvSpPr>
          <p:spPr bwMode="auto">
            <a:xfrm>
              <a:off x="3984" y="10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34" name="Line 26"/>
            <p:cNvSpPr>
              <a:spLocks noChangeShapeType="1"/>
            </p:cNvSpPr>
            <p:nvPr/>
          </p:nvSpPr>
          <p:spPr bwMode="auto">
            <a:xfrm>
              <a:off x="3984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35" name="Line 27"/>
            <p:cNvSpPr>
              <a:spLocks noChangeShapeType="1"/>
            </p:cNvSpPr>
            <p:nvPr/>
          </p:nvSpPr>
          <p:spPr bwMode="auto">
            <a:xfrm>
              <a:off x="398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36" name="Line 28"/>
            <p:cNvSpPr>
              <a:spLocks noChangeShapeType="1"/>
            </p:cNvSpPr>
            <p:nvPr/>
          </p:nvSpPr>
          <p:spPr bwMode="auto">
            <a:xfrm>
              <a:off x="3984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37" name="Text Box 29"/>
            <p:cNvSpPr txBox="1">
              <a:spLocks noChangeArrowheads="1"/>
            </p:cNvSpPr>
            <p:nvPr/>
          </p:nvSpPr>
          <p:spPr bwMode="auto">
            <a:xfrm>
              <a:off x="4176" y="1065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27038" name="Text Box 30"/>
            <p:cNvSpPr txBox="1">
              <a:spLocks noChangeArrowheads="1"/>
            </p:cNvSpPr>
            <p:nvPr/>
          </p:nvSpPr>
          <p:spPr bwMode="auto">
            <a:xfrm>
              <a:off x="4168" y="1305"/>
              <a:ext cx="47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22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06 </a:t>
              </a:r>
              <a:r>
                <a:rPr lang="en-US" altLang="zh-CN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427039" name="Text Box 31"/>
            <p:cNvSpPr txBox="1">
              <a:spLocks noChangeArrowheads="1"/>
            </p:cNvSpPr>
            <p:nvPr/>
          </p:nvSpPr>
          <p:spPr bwMode="auto">
            <a:xfrm>
              <a:off x="3384" y="106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2000 </a:t>
              </a: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27040" name="Text Box 32"/>
            <p:cNvSpPr txBox="1">
              <a:spLocks noChangeArrowheads="1"/>
            </p:cNvSpPr>
            <p:nvPr/>
          </p:nvSpPr>
          <p:spPr bwMode="auto">
            <a:xfrm>
              <a:off x="3384" y="2160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2008 </a:t>
              </a: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27041" name="Line 33"/>
            <p:cNvSpPr>
              <a:spLocks noChangeShapeType="1"/>
            </p:cNvSpPr>
            <p:nvPr/>
          </p:nvSpPr>
          <p:spPr bwMode="auto">
            <a:xfrm>
              <a:off x="4512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42" name="Line 34"/>
            <p:cNvSpPr>
              <a:spLocks noChangeShapeType="1"/>
            </p:cNvSpPr>
            <p:nvPr/>
          </p:nvSpPr>
          <p:spPr bwMode="auto">
            <a:xfrm rot="10800000">
              <a:off x="398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7043" name="Text Box 35"/>
            <p:cNvSpPr txBox="1">
              <a:spLocks noChangeArrowheads="1"/>
            </p:cNvSpPr>
            <p:nvPr/>
          </p:nvSpPr>
          <p:spPr bwMode="auto">
            <a:xfrm>
              <a:off x="4262" y="82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09991" name="Text Box 39"/>
          <p:cNvSpPr txBox="1">
            <a:spLocks noChangeArrowheads="1"/>
          </p:cNvSpPr>
          <p:nvPr/>
        </p:nvSpPr>
        <p:spPr bwMode="auto">
          <a:xfrm>
            <a:off x="3505200" y="2362200"/>
            <a:ext cx="1600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200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二字节指令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6826" y="4157330"/>
            <a:ext cx="7373324" cy="2374018"/>
            <a:chOff x="246826" y="4157330"/>
            <a:chExt cx="7373324" cy="1982346"/>
          </a:xfrm>
        </p:grpSpPr>
        <p:sp>
          <p:nvSpPr>
            <p:cNvPr id="509988" name="Text Box 36"/>
            <p:cNvSpPr txBox="1">
              <a:spLocks noChangeArrowheads="1"/>
            </p:cNvSpPr>
            <p:nvPr/>
          </p:nvSpPr>
          <p:spPr bwMode="auto">
            <a:xfrm>
              <a:off x="246826" y="4157330"/>
              <a:ext cx="41264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22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设  当前指令地址     </a:t>
              </a:r>
              <a:r>
                <a:rPr lang="en-US" altLang="zh-CN" dirty="0"/>
                <a:t>PC = 2000H</a:t>
              </a:r>
            </a:p>
          </p:txBody>
        </p:sp>
        <p:sp>
          <p:nvSpPr>
            <p:cNvPr id="509989" name="Text Box 37"/>
            <p:cNvSpPr txBox="1">
              <a:spLocks noChangeArrowheads="1"/>
            </p:cNvSpPr>
            <p:nvPr/>
          </p:nvSpPr>
          <p:spPr bwMode="auto">
            <a:xfrm>
              <a:off x="667260" y="4576868"/>
              <a:ext cx="37337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22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转移后的目的地址为   2008</a:t>
              </a:r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509990" name="Text Box 38"/>
            <p:cNvSpPr txBox="1">
              <a:spLocks noChangeArrowheads="1"/>
            </p:cNvSpPr>
            <p:nvPr/>
          </p:nvSpPr>
          <p:spPr bwMode="auto">
            <a:xfrm>
              <a:off x="704026" y="5039980"/>
              <a:ext cx="47777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22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因为  取出 </a:t>
              </a:r>
              <a:r>
                <a:rPr lang="en-US" altLang="zh-CN" dirty="0">
                  <a:solidFill>
                    <a:srgbClr val="FF0000"/>
                  </a:solidFill>
                </a:rPr>
                <a:t>JMP * + 8 </a:t>
              </a:r>
              <a:r>
                <a:rPr lang="zh-CN" altLang="en-US" dirty="0">
                  <a:solidFill>
                    <a:srgbClr val="FF0000"/>
                  </a:solidFill>
                </a:rPr>
                <a:t>后   </a:t>
              </a:r>
              <a:r>
                <a:rPr lang="en-US" altLang="zh-CN" dirty="0">
                  <a:solidFill>
                    <a:srgbClr val="FF0000"/>
                  </a:solidFill>
                </a:rPr>
                <a:t>PC = 2002H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9992" name="Text Box 40"/>
            <p:cNvSpPr txBox="1">
              <a:spLocks noChangeArrowheads="1"/>
            </p:cNvSpPr>
            <p:nvPr/>
          </p:nvSpPr>
          <p:spPr bwMode="auto">
            <a:xfrm>
              <a:off x="704026" y="5497180"/>
              <a:ext cx="6916124" cy="64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22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故  </a:t>
              </a:r>
              <a:r>
                <a:rPr lang="en-US" altLang="zh-CN" dirty="0"/>
                <a:t>JMP * + 8 </a:t>
              </a:r>
              <a:r>
                <a:rPr lang="zh-CN" altLang="en-US" dirty="0"/>
                <a:t>指令 的第二字节为 2008</a:t>
              </a:r>
              <a:r>
                <a:rPr lang="en-US" altLang="zh-CN" dirty="0"/>
                <a:t>H - 2002H =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06H</a:t>
              </a:r>
            </a:p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P317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例题</a:t>
              </a:r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7.2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509993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2705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" name="AutoShape 21"/>
          <p:cNvSpPr>
            <a:spLocks/>
          </p:cNvSpPr>
          <p:nvPr/>
        </p:nvSpPr>
        <p:spPr bwMode="auto">
          <a:xfrm>
            <a:off x="7620000" y="2409824"/>
            <a:ext cx="264368" cy="1019175"/>
          </a:xfrm>
          <a:prstGeom prst="rightBrace">
            <a:avLst>
              <a:gd name="adj1" fmla="val 48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1" grpId="0" animBg="1"/>
      <p:bldP spid="509972" grpId="0"/>
      <p:bldP spid="509991" grpId="0"/>
      <p:bldP spid="4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C229519-4BF4-436E-BAE6-44657D2E3C46}" type="slidenum">
              <a:rPr lang="zh-CN" altLang="en-US">
                <a:solidFill>
                  <a:srgbClr val="000000"/>
                </a:solidFill>
              </a:rPr>
              <a:pPr/>
              <a:t>51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10. 堆栈寻址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974725" y="838200"/>
            <a:ext cx="397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(1) 堆栈的特点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1463675" y="16319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堆栈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371600"/>
            <a:ext cx="1103313" cy="1022350"/>
            <a:chOff x="1622" y="864"/>
            <a:chExt cx="695" cy="644"/>
          </a:xfrm>
        </p:grpSpPr>
        <p:sp>
          <p:nvSpPr>
            <p:cNvPr id="428038" name="Text Box 6"/>
            <p:cNvSpPr txBox="1">
              <a:spLocks noChangeArrowheads="1"/>
            </p:cNvSpPr>
            <p:nvPr/>
          </p:nvSpPr>
          <p:spPr bwMode="auto">
            <a:xfrm>
              <a:off x="1622" y="864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硬堆栈</a:t>
              </a:r>
            </a:p>
          </p:txBody>
        </p:sp>
        <p:sp>
          <p:nvSpPr>
            <p:cNvPr id="428039" name="Text Box 7"/>
            <p:cNvSpPr txBox="1">
              <a:spLocks noChangeArrowheads="1"/>
            </p:cNvSpPr>
            <p:nvPr/>
          </p:nvSpPr>
          <p:spPr bwMode="auto">
            <a:xfrm>
              <a:off x="1622" y="1220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软堆栈</a:t>
              </a:r>
            </a:p>
          </p:txBody>
        </p:sp>
      </p:grp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4251325" y="13716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多个寄存器</a:t>
            </a: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4251325" y="193675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指定的存储空间</a:t>
            </a:r>
          </a:p>
        </p:txBody>
      </p:sp>
      <p:sp>
        <p:nvSpPr>
          <p:cNvPr id="510986" name="Text Box 10"/>
          <p:cNvSpPr txBox="1">
            <a:spLocks noChangeArrowheads="1"/>
          </p:cNvSpPr>
          <p:nvPr/>
        </p:nvSpPr>
        <p:spPr bwMode="auto">
          <a:xfrm>
            <a:off x="1463675" y="2514600"/>
            <a:ext cx="355441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先进后出（一个入出口）</a:t>
            </a: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</a:rPr>
              <a:t>栈顶地址 由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</a:rPr>
              <a:t>SP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</a:rPr>
              <a:t>指出</a:t>
            </a:r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3817938" y="38703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– 1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968375" y="48450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1FFFH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7491413" y="3870325"/>
            <a:ext cx="51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 +1</a:t>
            </a:r>
          </a:p>
        </p:txBody>
      </p:sp>
      <p:sp>
        <p:nvSpPr>
          <p:cNvPr id="510991" name="Text Box 15"/>
          <p:cNvSpPr txBox="1">
            <a:spLocks noChangeArrowheads="1"/>
          </p:cNvSpPr>
          <p:nvPr/>
        </p:nvSpPr>
        <p:spPr bwMode="auto">
          <a:xfrm>
            <a:off x="4702175" y="5149850"/>
            <a:ext cx="95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2000 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510992" name="AutoShape 16"/>
          <p:cNvSpPr>
            <a:spLocks/>
          </p:cNvSpPr>
          <p:nvPr/>
        </p:nvSpPr>
        <p:spPr bwMode="auto">
          <a:xfrm>
            <a:off x="2362200" y="1511300"/>
            <a:ext cx="152400" cy="7620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10993" name="AutoShape 17"/>
          <p:cNvSpPr>
            <a:spLocks noChangeArrowheads="1"/>
          </p:cNvSpPr>
          <p:nvPr/>
        </p:nvSpPr>
        <p:spPr bwMode="auto">
          <a:xfrm rot="-1305426">
            <a:off x="34290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1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10994" name="AutoShape 18"/>
          <p:cNvSpPr>
            <a:spLocks noChangeArrowheads="1"/>
          </p:cNvSpPr>
          <p:nvPr/>
        </p:nvSpPr>
        <p:spPr bwMode="auto">
          <a:xfrm rot="-1305426">
            <a:off x="71628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1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31913" y="3140075"/>
            <a:ext cx="3263900" cy="457200"/>
            <a:chOff x="839" y="1978"/>
            <a:chExt cx="2056" cy="288"/>
          </a:xfrm>
        </p:grpSpPr>
        <p:sp>
          <p:nvSpPr>
            <p:cNvPr id="428052" name="Text Box 20"/>
            <p:cNvSpPr txBox="1">
              <a:spLocks noChangeArrowheads="1"/>
            </p:cNvSpPr>
            <p:nvPr/>
          </p:nvSpPr>
          <p:spPr bwMode="auto">
            <a:xfrm>
              <a:off x="839" y="1978"/>
              <a:ext cx="2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rgbClr val="7030A0"/>
                  </a:solidFill>
                  <a:latin typeface="Times New Roman" pitchFamily="18" charset="0"/>
                </a:rPr>
                <a:t>进栈  （</a:t>
              </a:r>
              <a:r>
                <a:rPr lang="en-US" altLang="zh-CN" sz="2400" b="1" dirty="0">
                  <a:solidFill>
                    <a:srgbClr val="7030A0"/>
                  </a:solidFill>
                  <a:latin typeface="Times New Roman" pitchFamily="18" charset="0"/>
                </a:rPr>
                <a:t>SP）–  1       SP</a:t>
              </a:r>
            </a:p>
          </p:txBody>
        </p:sp>
        <p:sp>
          <p:nvSpPr>
            <p:cNvPr id="428053" name="Line 21"/>
            <p:cNvSpPr>
              <a:spLocks noChangeShapeType="1"/>
            </p:cNvSpPr>
            <p:nvPr/>
          </p:nvSpPr>
          <p:spPr bwMode="auto">
            <a:xfrm>
              <a:off x="2400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029200" y="3124200"/>
            <a:ext cx="3360738" cy="457200"/>
            <a:chOff x="3168" y="1968"/>
            <a:chExt cx="2117" cy="288"/>
          </a:xfrm>
        </p:grpSpPr>
        <p:sp>
          <p:nvSpPr>
            <p:cNvPr id="428055" name="Text Box 23"/>
            <p:cNvSpPr txBox="1">
              <a:spLocks noChangeArrowheads="1"/>
            </p:cNvSpPr>
            <p:nvPr/>
          </p:nvSpPr>
          <p:spPr bwMode="auto">
            <a:xfrm>
              <a:off x="3168" y="1968"/>
              <a:ext cx="2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rgbClr val="7030A0"/>
                  </a:solidFill>
                  <a:latin typeface="Times New Roman" pitchFamily="18" charset="0"/>
                </a:rPr>
                <a:t>出栈  （</a:t>
              </a:r>
              <a:r>
                <a:rPr lang="en-US" altLang="zh-CN" sz="2400" b="1" dirty="0">
                  <a:solidFill>
                    <a:srgbClr val="7030A0"/>
                  </a:solidFill>
                  <a:latin typeface="Times New Roman" pitchFamily="18" charset="0"/>
                </a:rPr>
                <a:t>SP）+  1        SP</a:t>
              </a:r>
            </a:p>
          </p:txBody>
        </p:sp>
        <p:sp>
          <p:nvSpPr>
            <p:cNvPr id="428056" name="Line 24"/>
            <p:cNvSpPr>
              <a:spLocks noChangeShapeType="1"/>
            </p:cNvSpPr>
            <p:nvPr/>
          </p:nvSpPr>
          <p:spPr bwMode="auto">
            <a:xfrm>
              <a:off x="4704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68375" y="3946525"/>
            <a:ext cx="3133725" cy="2530475"/>
            <a:chOff x="610" y="2486"/>
            <a:chExt cx="1974" cy="1594"/>
          </a:xfrm>
        </p:grpSpPr>
        <p:sp>
          <p:nvSpPr>
            <p:cNvPr id="428058" name="Text Box 26"/>
            <p:cNvSpPr txBox="1">
              <a:spLocks noChangeArrowheads="1"/>
            </p:cNvSpPr>
            <p:nvPr/>
          </p:nvSpPr>
          <p:spPr bwMode="auto">
            <a:xfrm>
              <a:off x="2146" y="324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28059" name="Text Box 27"/>
            <p:cNvSpPr txBox="1">
              <a:spLocks noChangeArrowheads="1"/>
            </p:cNvSpPr>
            <p:nvPr/>
          </p:nvSpPr>
          <p:spPr bwMode="auto">
            <a:xfrm>
              <a:off x="2146" y="383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栈底</a:t>
              </a:r>
            </a:p>
          </p:txBody>
        </p:sp>
        <p:grpSp>
          <p:nvGrpSpPr>
            <p:cNvPr id="428060" name="Group 28"/>
            <p:cNvGrpSpPr>
              <a:grpSpLocks/>
            </p:cNvGrpSpPr>
            <p:nvPr/>
          </p:nvGrpSpPr>
          <p:grpSpPr bwMode="auto">
            <a:xfrm>
              <a:off x="610" y="2486"/>
              <a:ext cx="1536" cy="1536"/>
              <a:chOff x="610" y="2486"/>
              <a:chExt cx="1536" cy="1536"/>
            </a:xfrm>
          </p:grpSpPr>
          <p:sp>
            <p:nvSpPr>
              <p:cNvPr id="428061" name="Rectangle 29"/>
              <p:cNvSpPr>
                <a:spLocks noChangeArrowheads="1"/>
              </p:cNvSpPr>
              <p:nvPr/>
            </p:nvSpPr>
            <p:spPr bwMode="auto">
              <a:xfrm>
                <a:off x="1186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2000 </a:t>
                </a: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28062" name="Rectangle 30"/>
              <p:cNvSpPr>
                <a:spLocks noChangeArrowheads="1"/>
              </p:cNvSpPr>
              <p:nvPr/>
            </p:nvSpPr>
            <p:spPr bwMode="auto">
              <a:xfrm>
                <a:off x="1186" y="3274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63" name="Rectangle 31"/>
              <p:cNvSpPr>
                <a:spLocks noChangeArrowheads="1"/>
              </p:cNvSpPr>
              <p:nvPr/>
            </p:nvSpPr>
            <p:spPr bwMode="auto">
              <a:xfrm>
                <a:off x="1186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64" name="Freeform 32"/>
              <p:cNvSpPr>
                <a:spLocks noChangeArrowheads="1"/>
              </p:cNvSpPr>
              <p:nvPr/>
            </p:nvSpPr>
            <p:spPr bwMode="auto">
              <a:xfrm>
                <a:off x="1187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65" name="Text Box 33"/>
              <p:cNvSpPr txBox="1">
                <a:spLocks noChangeArrowheads="1"/>
              </p:cNvSpPr>
              <p:nvPr/>
            </p:nvSpPr>
            <p:spPr bwMode="auto">
              <a:xfrm>
                <a:off x="651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428066" name="Text Box 34"/>
              <p:cNvSpPr txBox="1">
                <a:spLocks noChangeArrowheads="1"/>
              </p:cNvSpPr>
              <p:nvPr/>
            </p:nvSpPr>
            <p:spPr bwMode="auto">
              <a:xfrm>
                <a:off x="610" y="3244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2000 </a:t>
                </a: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28067" name="Text Box 35"/>
              <p:cNvSpPr txBox="1">
                <a:spLocks noChangeArrowheads="1"/>
              </p:cNvSpPr>
              <p:nvPr/>
            </p:nvSpPr>
            <p:spPr bwMode="auto">
              <a:xfrm>
                <a:off x="1515" y="3532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400" b="1" smtClean="0">
                    <a:solidFill>
                      <a:srgbClr val="000000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28068" name="Freeform 36"/>
              <p:cNvSpPr>
                <a:spLocks noChangeArrowheads="1"/>
              </p:cNvSpPr>
              <p:nvPr/>
            </p:nvSpPr>
            <p:spPr bwMode="auto">
              <a:xfrm>
                <a:off x="2144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69" name="Freeform 37"/>
              <p:cNvSpPr>
                <a:spLocks noChangeArrowheads="1"/>
              </p:cNvSpPr>
              <p:nvPr/>
            </p:nvSpPr>
            <p:spPr bwMode="auto">
              <a:xfrm>
                <a:off x="1200" y="3099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702175" y="3946525"/>
            <a:ext cx="3133725" cy="2530475"/>
            <a:chOff x="2962" y="2486"/>
            <a:chExt cx="1974" cy="1594"/>
          </a:xfrm>
        </p:grpSpPr>
        <p:sp>
          <p:nvSpPr>
            <p:cNvPr id="428071" name="Text Box 39"/>
            <p:cNvSpPr txBox="1">
              <a:spLocks noChangeArrowheads="1"/>
            </p:cNvSpPr>
            <p:nvPr/>
          </p:nvSpPr>
          <p:spPr bwMode="auto">
            <a:xfrm>
              <a:off x="3884" y="3532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2962" y="2486"/>
              <a:ext cx="1974" cy="1594"/>
              <a:chOff x="2962" y="2486"/>
              <a:chExt cx="1974" cy="1594"/>
            </a:xfrm>
          </p:grpSpPr>
          <p:sp>
            <p:nvSpPr>
              <p:cNvPr id="428073" name="Rectangle 41"/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FFF H</a:t>
                </a:r>
              </a:p>
            </p:txBody>
          </p:sp>
          <p:sp>
            <p:nvSpPr>
              <p:cNvPr id="428074" name="Rectangle 42"/>
              <p:cNvSpPr>
                <a:spLocks noChangeArrowheads="1"/>
              </p:cNvSpPr>
              <p:nvPr/>
            </p:nvSpPr>
            <p:spPr bwMode="auto">
              <a:xfrm>
                <a:off x="3538" y="3100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75" name="Rectangle 43"/>
              <p:cNvSpPr>
                <a:spLocks noChangeArrowheads="1"/>
              </p:cNvSpPr>
              <p:nvPr/>
            </p:nvSpPr>
            <p:spPr bwMode="auto">
              <a:xfrm>
                <a:off x="3538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76" name="Text Box 44"/>
              <p:cNvSpPr txBox="1">
                <a:spLocks noChangeArrowheads="1"/>
              </p:cNvSpPr>
              <p:nvPr/>
            </p:nvSpPr>
            <p:spPr bwMode="auto">
              <a:xfrm>
                <a:off x="3003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428077" name="Text Box 45"/>
              <p:cNvSpPr txBox="1">
                <a:spLocks noChangeArrowheads="1"/>
              </p:cNvSpPr>
              <p:nvPr/>
            </p:nvSpPr>
            <p:spPr bwMode="auto">
              <a:xfrm>
                <a:off x="2962" y="3052"/>
                <a:ext cx="6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1FFFH</a:t>
                </a:r>
              </a:p>
            </p:txBody>
          </p:sp>
          <p:sp>
            <p:nvSpPr>
              <p:cNvPr id="428078" name="Text Box 46"/>
              <p:cNvSpPr txBox="1">
                <a:spLocks noChangeArrowheads="1"/>
              </p:cNvSpPr>
              <p:nvPr/>
            </p:nvSpPr>
            <p:spPr bwMode="auto">
              <a:xfrm>
                <a:off x="4498" y="307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428079" name="Text Box 47"/>
              <p:cNvSpPr txBox="1">
                <a:spLocks noChangeArrowheads="1"/>
              </p:cNvSpPr>
              <p:nvPr/>
            </p:nvSpPr>
            <p:spPr bwMode="auto">
              <a:xfrm>
                <a:off x="4498" y="383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428080" name="Freeform 48"/>
              <p:cNvSpPr>
                <a:spLocks noChangeArrowheads="1"/>
              </p:cNvSpPr>
              <p:nvPr/>
            </p:nvSpPr>
            <p:spPr bwMode="auto">
              <a:xfrm>
                <a:off x="3536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81" name="Freeform 49"/>
              <p:cNvSpPr>
                <a:spLocks noChangeArrowheads="1"/>
              </p:cNvSpPr>
              <p:nvPr/>
            </p:nvSpPr>
            <p:spPr bwMode="auto">
              <a:xfrm>
                <a:off x="4502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82" name="Freeform 50"/>
              <p:cNvSpPr>
                <a:spLocks noChangeArrowheads="1"/>
              </p:cNvSpPr>
              <p:nvPr/>
            </p:nvSpPr>
            <p:spPr bwMode="auto">
              <a:xfrm>
                <a:off x="3552" y="3483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514601" y="4387850"/>
            <a:ext cx="2252663" cy="400050"/>
            <a:chOff x="1584" y="2764"/>
            <a:chExt cx="1419" cy="252"/>
          </a:xfrm>
        </p:grpSpPr>
        <p:sp>
          <p:nvSpPr>
            <p:cNvPr id="428084" name="AutoShape 52"/>
            <p:cNvSpPr>
              <a:spLocks noChangeArrowheads="1"/>
            </p:cNvSpPr>
            <p:nvPr/>
          </p:nvSpPr>
          <p:spPr bwMode="auto">
            <a:xfrm>
              <a:off x="1584" y="2812"/>
              <a:ext cx="144" cy="192"/>
            </a:xfrm>
            <a:prstGeom prst="downArrow">
              <a:avLst>
                <a:gd name="adj1" fmla="val 50000"/>
                <a:gd name="adj2" fmla="val 33315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8085" name="Text Box 53"/>
            <p:cNvSpPr txBox="1">
              <a:spLocks noChangeArrowheads="1"/>
            </p:cNvSpPr>
            <p:nvPr/>
          </p:nvSpPr>
          <p:spPr bwMode="auto">
            <a:xfrm>
              <a:off x="1776" y="2764"/>
              <a:ext cx="12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进栈</a:t>
              </a:r>
              <a:r>
                <a:rPr lang="en-US" altLang="zh-CN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A0A0H</a:t>
              </a:r>
              <a:endParaRPr lang="zh-CN" altLang="en-US" sz="2000" b="1" dirty="0" smtClean="0">
                <a:solidFill>
                  <a:srgbClr val="7030A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6248400" y="4387850"/>
            <a:ext cx="1143000" cy="396875"/>
            <a:chOff x="3936" y="2764"/>
            <a:chExt cx="720" cy="250"/>
          </a:xfrm>
        </p:grpSpPr>
        <p:sp>
          <p:nvSpPr>
            <p:cNvPr id="428087" name="AutoShape 55"/>
            <p:cNvSpPr>
              <a:spLocks noChangeArrowheads="1"/>
            </p:cNvSpPr>
            <p:nvPr/>
          </p:nvSpPr>
          <p:spPr bwMode="auto">
            <a:xfrm rot="10800000">
              <a:off x="3936" y="2812"/>
              <a:ext cx="144" cy="192"/>
            </a:xfrm>
            <a:prstGeom prst="downArrow">
              <a:avLst>
                <a:gd name="adj1" fmla="val 50000"/>
                <a:gd name="adj2" fmla="val 33315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8088" name="Text Box 56"/>
            <p:cNvSpPr txBox="1">
              <a:spLocks noChangeArrowheads="1"/>
            </p:cNvSpPr>
            <p:nvPr/>
          </p:nvSpPr>
          <p:spPr bwMode="auto">
            <a:xfrm>
              <a:off x="4128" y="276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出栈</a:t>
              </a:r>
            </a:p>
          </p:txBody>
        </p:sp>
      </p:grpSp>
      <p:sp>
        <p:nvSpPr>
          <p:cNvPr id="511033" name="Text Box 57"/>
          <p:cNvSpPr txBox="1">
            <a:spLocks noChangeArrowheads="1"/>
          </p:cNvSpPr>
          <p:nvPr/>
        </p:nvSpPr>
        <p:spPr bwMode="auto">
          <a:xfrm>
            <a:off x="1889125" y="3962400"/>
            <a:ext cx="1524000" cy="333375"/>
          </a:xfrm>
          <a:prstGeom prst="rect">
            <a:avLst/>
          </a:prstGeom>
          <a:solidFill>
            <a:srgbClr val="C28F3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     1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FFF H</a:t>
            </a:r>
            <a:endParaRPr lang="zh-CN" altLang="en-US" sz="20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881188" y="4849813"/>
            <a:ext cx="2309812" cy="396875"/>
            <a:chOff x="1185" y="3055"/>
            <a:chExt cx="1455" cy="250"/>
          </a:xfrm>
        </p:grpSpPr>
        <p:sp>
          <p:nvSpPr>
            <p:cNvPr id="428091" name="Rectangle 59"/>
            <p:cNvSpPr>
              <a:spLocks noChangeArrowheads="1"/>
            </p:cNvSpPr>
            <p:nvPr/>
          </p:nvSpPr>
          <p:spPr bwMode="auto">
            <a:xfrm>
              <a:off x="1185" y="3092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8092" name="Text Box 60"/>
            <p:cNvSpPr txBox="1">
              <a:spLocks noChangeArrowheads="1"/>
            </p:cNvSpPr>
            <p:nvPr/>
          </p:nvSpPr>
          <p:spPr bwMode="auto">
            <a:xfrm>
              <a:off x="2160" y="305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栈顶</a:t>
              </a:r>
            </a:p>
          </p:txBody>
        </p:sp>
      </p:grpSp>
      <p:sp>
        <p:nvSpPr>
          <p:cNvPr id="428094" name="Text Box 62"/>
          <p:cNvSpPr txBox="1">
            <a:spLocks noChangeArrowheads="1"/>
          </p:cNvSpPr>
          <p:nvPr/>
        </p:nvSpPr>
        <p:spPr bwMode="auto">
          <a:xfrm>
            <a:off x="1873250" y="5157788"/>
            <a:ext cx="1524000" cy="304800"/>
          </a:xfrm>
          <a:prstGeom prst="rect">
            <a:avLst/>
          </a:prstGeom>
          <a:solidFill>
            <a:srgbClr val="C28F3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8095" name="Text Box 63"/>
          <p:cNvSpPr txBox="1">
            <a:spLocks noChangeArrowheads="1"/>
          </p:cNvSpPr>
          <p:nvPr/>
        </p:nvSpPr>
        <p:spPr bwMode="auto">
          <a:xfrm>
            <a:off x="3497263" y="5157788"/>
            <a:ext cx="609600" cy="519112"/>
          </a:xfrm>
          <a:prstGeom prst="rect">
            <a:avLst/>
          </a:prstGeom>
          <a:solidFill>
            <a:srgbClr val="C28F3E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1040" name="Text Box 64"/>
          <p:cNvSpPr txBox="1">
            <a:spLocks noChangeArrowheads="1"/>
          </p:cNvSpPr>
          <p:nvPr/>
        </p:nvSpPr>
        <p:spPr bwMode="auto">
          <a:xfrm>
            <a:off x="5616575" y="3962400"/>
            <a:ext cx="1524000" cy="333375"/>
          </a:xfrm>
          <a:prstGeom prst="rect">
            <a:avLst/>
          </a:prstGeom>
          <a:solidFill>
            <a:srgbClr val="C28F3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      2000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H</a:t>
            </a:r>
            <a:endParaRPr lang="zh-CN" altLang="en-US" sz="20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4806950" y="4926013"/>
            <a:ext cx="2952750" cy="519112"/>
            <a:chOff x="3024" y="3081"/>
            <a:chExt cx="1872" cy="368"/>
          </a:xfrm>
        </p:grpSpPr>
        <p:grpSp>
          <p:nvGrpSpPr>
            <p:cNvPr id="428098" name="Group 66"/>
            <p:cNvGrpSpPr>
              <a:grpSpLocks/>
            </p:cNvGrpSpPr>
            <p:nvPr/>
          </p:nvGrpSpPr>
          <p:grpSpPr bwMode="auto">
            <a:xfrm>
              <a:off x="3537" y="3081"/>
              <a:ext cx="1359" cy="368"/>
              <a:chOff x="3537" y="3081"/>
              <a:chExt cx="1359" cy="368"/>
            </a:xfrm>
          </p:grpSpPr>
          <p:sp>
            <p:nvSpPr>
              <p:cNvPr id="428099" name="Text Box 67"/>
              <p:cNvSpPr txBox="1">
                <a:spLocks noChangeArrowheads="1"/>
              </p:cNvSpPr>
              <p:nvPr/>
            </p:nvSpPr>
            <p:spPr bwMode="auto">
              <a:xfrm>
                <a:off x="3537" y="3089"/>
                <a:ext cx="960" cy="192"/>
              </a:xfrm>
              <a:prstGeom prst="rect">
                <a:avLst/>
              </a:prstGeom>
              <a:solidFill>
                <a:srgbClr val="C28F3E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8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8100" name="Text Box 68"/>
              <p:cNvSpPr txBox="1">
                <a:spLocks noChangeArrowheads="1"/>
              </p:cNvSpPr>
              <p:nvPr/>
            </p:nvSpPr>
            <p:spPr bwMode="auto">
              <a:xfrm>
                <a:off x="4560" y="3081"/>
                <a:ext cx="336" cy="368"/>
              </a:xfrm>
              <a:prstGeom prst="rect">
                <a:avLst/>
              </a:prstGeom>
              <a:solidFill>
                <a:srgbClr val="C28F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28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28101" name="Text Box 69"/>
            <p:cNvSpPr txBox="1">
              <a:spLocks noChangeArrowheads="1"/>
            </p:cNvSpPr>
            <p:nvPr/>
          </p:nvSpPr>
          <p:spPr bwMode="auto">
            <a:xfrm>
              <a:off x="3024" y="3089"/>
              <a:ext cx="506" cy="192"/>
            </a:xfrm>
            <a:prstGeom prst="rect">
              <a:avLst/>
            </a:prstGeom>
            <a:solidFill>
              <a:srgbClr val="C28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5613400" y="5181600"/>
            <a:ext cx="2311400" cy="396875"/>
            <a:chOff x="3536" y="3264"/>
            <a:chExt cx="1456" cy="250"/>
          </a:xfrm>
        </p:grpSpPr>
        <p:sp>
          <p:nvSpPr>
            <p:cNvPr id="428103" name="Rectangle 71"/>
            <p:cNvSpPr>
              <a:spLocks noChangeArrowheads="1"/>
            </p:cNvSpPr>
            <p:nvPr/>
          </p:nvSpPr>
          <p:spPr bwMode="auto">
            <a:xfrm>
              <a:off x="3536" y="3296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8104" name="Text Box 72"/>
            <p:cNvSpPr txBox="1">
              <a:spLocks noChangeArrowheads="1"/>
            </p:cNvSpPr>
            <p:nvPr/>
          </p:nvSpPr>
          <p:spPr bwMode="auto">
            <a:xfrm>
              <a:off x="4512" y="326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栈顶</a:t>
              </a:r>
            </a:p>
          </p:txBody>
        </p:sp>
      </p:grpSp>
      <p:sp>
        <p:nvSpPr>
          <p:cNvPr id="511049" name="Rectangle 7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28106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6119" y="4890571"/>
            <a:ext cx="15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A0A0H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0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5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/>
      <p:bldP spid="510980" grpId="0"/>
      <p:bldP spid="510984" grpId="0"/>
      <p:bldP spid="510985" grpId="0"/>
      <p:bldP spid="510986" grpId="0" animBg="1"/>
      <p:bldP spid="510987" grpId="0"/>
      <p:bldP spid="510988" grpId="0"/>
      <p:bldP spid="510989" grpId="0"/>
      <p:bldP spid="510990" grpId="0"/>
      <p:bldP spid="510991" grpId="0"/>
      <p:bldP spid="510992" grpId="0" animBg="1"/>
      <p:bldP spid="510993" grpId="0" animBg="1"/>
      <p:bldP spid="510994" grpId="0" animBg="1"/>
      <p:bldP spid="511033" grpId="0" animBg="1"/>
      <p:bldP spid="511040" grpId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C1B85FE-7203-4A89-A61B-C658478E76C8}" type="slidenum">
              <a:rPr lang="zh-CN" altLang="en-US">
                <a:solidFill>
                  <a:srgbClr val="000000"/>
                </a:solidFill>
              </a:rPr>
              <a:pPr/>
              <a:t>52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441325" y="120650"/>
            <a:ext cx="6188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(2) 堆栈寻址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举例 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略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CN" altLang="en-US" sz="36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838200"/>
            <a:ext cx="4241800" cy="2516188"/>
            <a:chOff x="144" y="528"/>
            <a:chExt cx="2672" cy="1585"/>
          </a:xfrm>
        </p:grpSpPr>
        <p:sp>
          <p:nvSpPr>
            <p:cNvPr id="429060" name="Rectangle 4"/>
            <p:cNvSpPr>
              <a:spLocks noChangeArrowheads="1"/>
            </p:cNvSpPr>
            <p:nvPr/>
          </p:nvSpPr>
          <p:spPr bwMode="auto">
            <a:xfrm>
              <a:off x="5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9061" name="Rectangle 5"/>
            <p:cNvSpPr>
              <a:spLocks noChangeArrowheads="1"/>
            </p:cNvSpPr>
            <p:nvPr/>
          </p:nvSpPr>
          <p:spPr bwMode="auto">
            <a:xfrm>
              <a:off x="5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 b="1" smtClean="0">
                  <a:solidFill>
                    <a:srgbClr val="99CC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144" y="77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429063" name="Text Box 7"/>
            <p:cNvSpPr txBox="1">
              <a:spLocks noChangeArrowheads="1"/>
            </p:cNvSpPr>
            <p:nvPr/>
          </p:nvSpPr>
          <p:spPr bwMode="auto">
            <a:xfrm>
              <a:off x="224" y="1152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99CC00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429064" name="Rectangle 8"/>
            <p:cNvSpPr>
              <a:spLocks noChangeArrowheads="1"/>
            </p:cNvSpPr>
            <p:nvPr/>
          </p:nvSpPr>
          <p:spPr bwMode="auto">
            <a:xfrm>
              <a:off x="1952" y="778"/>
              <a:ext cx="864" cy="1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9065" name="Rectangle 9"/>
            <p:cNvSpPr>
              <a:spLocks noChangeArrowheads="1"/>
            </p:cNvSpPr>
            <p:nvPr/>
          </p:nvSpPr>
          <p:spPr bwMode="auto">
            <a:xfrm>
              <a:off x="1952" y="125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9066" name="Text Box 10"/>
            <p:cNvSpPr txBox="1">
              <a:spLocks noChangeArrowheads="1"/>
            </p:cNvSpPr>
            <p:nvPr/>
          </p:nvSpPr>
          <p:spPr bwMode="auto">
            <a:xfrm>
              <a:off x="1520" y="10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1488" y="123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 b="1" smtClean="0">
                  <a:solidFill>
                    <a:srgbClr val="99CC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1520" y="186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429069" name="Text Box 13"/>
            <p:cNvSpPr txBox="1">
              <a:spLocks noChangeArrowheads="1"/>
            </p:cNvSpPr>
            <p:nvPr/>
          </p:nvSpPr>
          <p:spPr bwMode="auto">
            <a:xfrm>
              <a:off x="2134" y="5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673600" y="838200"/>
            <a:ext cx="4241800" cy="2530475"/>
            <a:chOff x="2944" y="528"/>
            <a:chExt cx="2672" cy="1594"/>
          </a:xfrm>
        </p:grpSpPr>
        <p:sp>
          <p:nvSpPr>
            <p:cNvPr id="429071" name="Rectangle 15"/>
            <p:cNvSpPr>
              <a:spLocks noChangeArrowheads="1"/>
            </p:cNvSpPr>
            <p:nvPr/>
          </p:nvSpPr>
          <p:spPr bwMode="auto">
            <a:xfrm>
              <a:off x="33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9072" name="Rectangle 16"/>
            <p:cNvSpPr>
              <a:spLocks noChangeArrowheads="1"/>
            </p:cNvSpPr>
            <p:nvPr/>
          </p:nvSpPr>
          <p:spPr bwMode="auto">
            <a:xfrm>
              <a:off x="33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99CC00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429073" name="Text Box 17"/>
            <p:cNvSpPr txBox="1">
              <a:spLocks noChangeArrowheads="1"/>
            </p:cNvSpPr>
            <p:nvPr/>
          </p:nvSpPr>
          <p:spPr bwMode="auto">
            <a:xfrm>
              <a:off x="2944" y="77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429074" name="Text Box 18"/>
            <p:cNvSpPr txBox="1">
              <a:spLocks noChangeArrowheads="1"/>
            </p:cNvSpPr>
            <p:nvPr/>
          </p:nvSpPr>
          <p:spPr bwMode="auto">
            <a:xfrm>
              <a:off x="3024" y="1152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99CC00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429075" name="Rectangle 19"/>
            <p:cNvSpPr>
              <a:spLocks noChangeArrowheads="1"/>
            </p:cNvSpPr>
            <p:nvPr/>
          </p:nvSpPr>
          <p:spPr bwMode="auto">
            <a:xfrm>
              <a:off x="4752" y="778"/>
              <a:ext cx="864" cy="1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9076" name="Rectangle 20"/>
            <p:cNvSpPr>
              <a:spLocks noChangeArrowheads="1"/>
            </p:cNvSpPr>
            <p:nvPr/>
          </p:nvSpPr>
          <p:spPr bwMode="auto">
            <a:xfrm>
              <a:off x="4752" y="106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9077" name="Text Box 21"/>
            <p:cNvSpPr txBox="1">
              <a:spLocks noChangeArrowheads="1"/>
            </p:cNvSpPr>
            <p:nvPr/>
          </p:nvSpPr>
          <p:spPr bwMode="auto">
            <a:xfrm>
              <a:off x="4320" y="85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29078" name="Text Box 22"/>
            <p:cNvSpPr txBox="1">
              <a:spLocks noChangeArrowheads="1"/>
            </p:cNvSpPr>
            <p:nvPr/>
          </p:nvSpPr>
          <p:spPr bwMode="auto">
            <a:xfrm>
              <a:off x="4298" y="128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29079" name="Text Box 23"/>
            <p:cNvSpPr txBox="1">
              <a:spLocks noChangeArrowheads="1"/>
            </p:cNvSpPr>
            <p:nvPr/>
          </p:nvSpPr>
          <p:spPr bwMode="auto">
            <a:xfrm>
              <a:off x="4320" y="187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429080" name="Text Box 24"/>
            <p:cNvSpPr txBox="1">
              <a:spLocks noChangeArrowheads="1"/>
            </p:cNvSpPr>
            <p:nvPr/>
          </p:nvSpPr>
          <p:spPr bwMode="auto">
            <a:xfrm>
              <a:off x="4752" y="5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29081" name="Rectangle 25"/>
            <p:cNvSpPr>
              <a:spLocks noChangeArrowheads="1"/>
            </p:cNvSpPr>
            <p:nvPr/>
          </p:nvSpPr>
          <p:spPr bwMode="auto">
            <a:xfrm>
              <a:off x="4752" y="130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9082" name="Text Box 26"/>
            <p:cNvSpPr txBox="1">
              <a:spLocks noChangeArrowheads="1"/>
            </p:cNvSpPr>
            <p:nvPr/>
          </p:nvSpPr>
          <p:spPr bwMode="auto">
            <a:xfrm>
              <a:off x="4272" y="104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99CC00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429083" name="Freeform 27"/>
            <p:cNvSpPr>
              <a:spLocks noChangeArrowheads="1"/>
            </p:cNvSpPr>
            <p:nvPr/>
          </p:nvSpPr>
          <p:spPr bwMode="auto">
            <a:xfrm>
              <a:off x="3744" y="538"/>
              <a:ext cx="1488" cy="480"/>
            </a:xfrm>
            <a:custGeom>
              <a:avLst/>
              <a:gdLst>
                <a:gd name="T0" fmla="*/ 0 w 1584"/>
                <a:gd name="T1" fmla="*/ 240 h 480"/>
                <a:gd name="T2" fmla="*/ 0 w 1584"/>
                <a:gd name="T3" fmla="*/ 0 h 480"/>
                <a:gd name="T4" fmla="*/ 1584 w 1584"/>
                <a:gd name="T5" fmla="*/ 0 h 480"/>
                <a:gd name="T6" fmla="*/ 1584 w 1584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480">
                  <a:moveTo>
                    <a:pt x="0" y="240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4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2028" name="Text Box 28"/>
          <p:cNvSpPr txBox="1">
            <a:spLocks noChangeArrowheads="1"/>
          </p:cNvSpPr>
          <p:nvPr/>
        </p:nvSpPr>
        <p:spPr bwMode="auto">
          <a:xfrm>
            <a:off x="381000" y="2667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99CC00"/>
                </a:solidFill>
                <a:latin typeface="Times New Roman" pitchFamily="18" charset="0"/>
              </a:rPr>
              <a:t>PUSH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A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前</a:t>
            </a:r>
          </a:p>
        </p:txBody>
      </p:sp>
      <p:sp>
        <p:nvSpPr>
          <p:cNvPr id="512029" name="Text Box 29"/>
          <p:cNvSpPr txBox="1">
            <a:spLocks noChangeArrowheads="1"/>
          </p:cNvSpPr>
          <p:nvPr/>
        </p:nvSpPr>
        <p:spPr bwMode="auto">
          <a:xfrm>
            <a:off x="4876800" y="2667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99CC00"/>
                </a:solidFill>
                <a:latin typeface="Times New Roman" pitchFamily="18" charset="0"/>
              </a:rPr>
              <a:t>PUSH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A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后</a:t>
            </a: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81000" y="5848350"/>
            <a:ext cx="154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99CC00"/>
                </a:solidFill>
                <a:latin typeface="Times New Roman" pitchFamily="18" charset="0"/>
              </a:rPr>
              <a:t>POP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A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前</a:t>
            </a:r>
          </a:p>
        </p:txBody>
      </p:sp>
      <p:sp>
        <p:nvSpPr>
          <p:cNvPr id="512031" name="Text Box 31"/>
          <p:cNvSpPr txBox="1">
            <a:spLocks noChangeArrowheads="1"/>
          </p:cNvSpPr>
          <p:nvPr/>
        </p:nvSpPr>
        <p:spPr bwMode="auto">
          <a:xfrm>
            <a:off x="4852988" y="5848350"/>
            <a:ext cx="154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99CC00"/>
                </a:solidFill>
                <a:latin typeface="Times New Roman" pitchFamily="18" charset="0"/>
              </a:rPr>
              <a:t>POP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  A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后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28600" y="3962400"/>
            <a:ext cx="4241800" cy="2573338"/>
            <a:chOff x="144" y="2496"/>
            <a:chExt cx="2672" cy="1621"/>
          </a:xfrm>
        </p:grpSpPr>
        <p:sp>
          <p:nvSpPr>
            <p:cNvPr id="429089" name="Rectangle 33"/>
            <p:cNvSpPr>
              <a:spLocks noChangeArrowheads="1"/>
            </p:cNvSpPr>
            <p:nvPr/>
          </p:nvSpPr>
          <p:spPr bwMode="auto">
            <a:xfrm>
              <a:off x="560" y="274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29090" name="Rectangle 34"/>
            <p:cNvSpPr>
              <a:spLocks noChangeArrowheads="1"/>
            </p:cNvSpPr>
            <p:nvPr/>
          </p:nvSpPr>
          <p:spPr bwMode="auto">
            <a:xfrm>
              <a:off x="560" y="3130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99CC00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429091" name="Text Box 35"/>
            <p:cNvSpPr txBox="1">
              <a:spLocks noChangeArrowheads="1"/>
            </p:cNvSpPr>
            <p:nvPr/>
          </p:nvSpPr>
          <p:spPr bwMode="auto">
            <a:xfrm>
              <a:off x="144" y="2746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429092" name="Text Box 36"/>
            <p:cNvSpPr txBox="1">
              <a:spLocks noChangeArrowheads="1"/>
            </p:cNvSpPr>
            <p:nvPr/>
          </p:nvSpPr>
          <p:spPr bwMode="auto">
            <a:xfrm>
              <a:off x="224" y="3120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99CC00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429093" name="Rectangle 37"/>
            <p:cNvSpPr>
              <a:spLocks noChangeArrowheads="1"/>
            </p:cNvSpPr>
            <p:nvPr/>
          </p:nvSpPr>
          <p:spPr bwMode="auto">
            <a:xfrm>
              <a:off x="1952" y="2746"/>
              <a:ext cx="864" cy="1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9094" name="Rectangle 38"/>
            <p:cNvSpPr>
              <a:spLocks noChangeArrowheads="1"/>
            </p:cNvSpPr>
            <p:nvPr/>
          </p:nvSpPr>
          <p:spPr bwMode="auto">
            <a:xfrm>
              <a:off x="1952" y="322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520" y="2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29096" name="Text Box 40"/>
            <p:cNvSpPr txBox="1">
              <a:spLocks noChangeArrowheads="1"/>
            </p:cNvSpPr>
            <p:nvPr/>
          </p:nvSpPr>
          <p:spPr bwMode="auto">
            <a:xfrm>
              <a:off x="1507" y="3229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29097" name="Text Box 41"/>
            <p:cNvSpPr txBox="1">
              <a:spLocks noChangeArrowheads="1"/>
            </p:cNvSpPr>
            <p:nvPr/>
          </p:nvSpPr>
          <p:spPr bwMode="auto">
            <a:xfrm>
              <a:off x="1520" y="386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429098" name="Text Box 42"/>
            <p:cNvSpPr txBox="1">
              <a:spLocks noChangeArrowheads="1"/>
            </p:cNvSpPr>
            <p:nvPr/>
          </p:nvSpPr>
          <p:spPr bwMode="auto">
            <a:xfrm>
              <a:off x="2134" y="249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29099" name="Rectangle 43"/>
            <p:cNvSpPr>
              <a:spLocks noChangeArrowheads="1"/>
            </p:cNvSpPr>
            <p:nvPr/>
          </p:nvSpPr>
          <p:spPr bwMode="auto">
            <a:xfrm>
              <a:off x="1951" y="298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29100" name="Text Box 44"/>
            <p:cNvSpPr txBox="1">
              <a:spLocks noChangeArrowheads="1"/>
            </p:cNvSpPr>
            <p:nvPr/>
          </p:nvSpPr>
          <p:spPr bwMode="auto">
            <a:xfrm>
              <a:off x="1473" y="297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99CC00"/>
                  </a:solidFill>
                  <a:latin typeface="Times New Roman" pitchFamily="18" charset="0"/>
                </a:rPr>
                <a:t>1FFH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73600" y="3933825"/>
            <a:ext cx="4241800" cy="2571750"/>
            <a:chOff x="2944" y="2496"/>
            <a:chExt cx="2672" cy="1620"/>
          </a:xfrm>
        </p:grpSpPr>
        <p:grpSp>
          <p:nvGrpSpPr>
            <p:cNvPr id="429102" name="Group 46"/>
            <p:cNvGrpSpPr>
              <a:grpSpLocks/>
            </p:cNvGrpSpPr>
            <p:nvPr/>
          </p:nvGrpSpPr>
          <p:grpSpPr bwMode="auto">
            <a:xfrm>
              <a:off x="2944" y="2496"/>
              <a:ext cx="2672" cy="1620"/>
              <a:chOff x="2944" y="2496"/>
              <a:chExt cx="2672" cy="1620"/>
            </a:xfrm>
          </p:grpSpPr>
          <p:sp>
            <p:nvSpPr>
              <p:cNvPr id="429103" name="Rectangle 47"/>
              <p:cNvSpPr>
                <a:spLocks noChangeArrowheads="1"/>
              </p:cNvSpPr>
              <p:nvPr/>
            </p:nvSpPr>
            <p:spPr bwMode="auto">
              <a:xfrm>
                <a:off x="3360" y="274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429104" name="Rectangle 48"/>
              <p:cNvSpPr>
                <a:spLocks noChangeArrowheads="1"/>
              </p:cNvSpPr>
              <p:nvPr/>
            </p:nvSpPr>
            <p:spPr bwMode="auto">
              <a:xfrm>
                <a:off x="3360" y="3130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99CC00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 b="1" smtClean="0">
                    <a:solidFill>
                      <a:srgbClr val="99CC00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29105" name="Text Box 49"/>
              <p:cNvSpPr txBox="1">
                <a:spLocks noChangeArrowheads="1"/>
              </p:cNvSpPr>
              <p:nvPr/>
            </p:nvSpPr>
            <p:spPr bwMode="auto">
              <a:xfrm>
                <a:off x="2944" y="2746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429106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99CC00"/>
                    </a:solidFill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429107" name="Rectangle 51"/>
              <p:cNvSpPr>
                <a:spLocks noChangeArrowheads="1"/>
              </p:cNvSpPr>
              <p:nvPr/>
            </p:nvSpPr>
            <p:spPr bwMode="auto">
              <a:xfrm>
                <a:off x="4752" y="2746"/>
                <a:ext cx="864" cy="13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108" name="Text Box 52"/>
              <p:cNvSpPr txBox="1">
                <a:spLocks noChangeArrowheads="1"/>
              </p:cNvSpPr>
              <p:nvPr/>
            </p:nvSpPr>
            <p:spPr bwMode="auto">
              <a:xfrm>
                <a:off x="4320" y="31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99CC00"/>
                    </a:solidFill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429109" name="Text Box 53"/>
              <p:cNvSpPr txBox="1">
                <a:spLocks noChangeArrowheads="1"/>
              </p:cNvSpPr>
              <p:nvPr/>
            </p:nvSpPr>
            <p:spPr bwMode="auto">
              <a:xfrm>
                <a:off x="4272" y="327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99CC00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 b="1" smtClean="0">
                    <a:solidFill>
                      <a:srgbClr val="99CC00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29110" name="Text Box 54"/>
              <p:cNvSpPr txBox="1">
                <a:spLocks noChangeArrowheads="1"/>
              </p:cNvSpPr>
              <p:nvPr/>
            </p:nvSpPr>
            <p:spPr bwMode="auto">
              <a:xfrm>
                <a:off x="4320" y="38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429111" name="Text Box 55"/>
              <p:cNvSpPr txBox="1">
                <a:spLocks noChangeArrowheads="1"/>
              </p:cNvSpPr>
              <p:nvPr/>
            </p:nvSpPr>
            <p:spPr bwMode="auto">
              <a:xfrm>
                <a:off x="4752" y="249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429112" name="Rectangle 56"/>
              <p:cNvSpPr>
                <a:spLocks noChangeArrowheads="1"/>
              </p:cNvSpPr>
              <p:nvPr/>
            </p:nvSpPr>
            <p:spPr bwMode="auto">
              <a:xfrm>
                <a:off x="4752" y="3274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29113" name="Freeform 57"/>
              <p:cNvSpPr>
                <a:spLocks noChangeArrowheads="1"/>
              </p:cNvSpPr>
              <p:nvPr/>
            </p:nvSpPr>
            <p:spPr bwMode="auto">
              <a:xfrm>
                <a:off x="3744" y="2506"/>
                <a:ext cx="1488" cy="480"/>
              </a:xfrm>
              <a:custGeom>
                <a:avLst/>
                <a:gdLst>
                  <a:gd name="T0" fmla="*/ 0 w 1584"/>
                  <a:gd name="T1" fmla="*/ 240 h 480"/>
                  <a:gd name="T2" fmla="*/ 0 w 1584"/>
                  <a:gd name="T3" fmla="*/ 0 h 480"/>
                  <a:gd name="T4" fmla="*/ 1584 w 1584"/>
                  <a:gd name="T5" fmla="*/ 0 h 480"/>
                  <a:gd name="T6" fmla="*/ 1584 w 1584"/>
                  <a:gd name="T7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4" h="480">
                    <a:moveTo>
                      <a:pt x="0" y="240"/>
                    </a:moveTo>
                    <a:lnTo>
                      <a:pt x="0" y="0"/>
                    </a:lnTo>
                    <a:lnTo>
                      <a:pt x="1584" y="0"/>
                    </a:lnTo>
                    <a:lnTo>
                      <a:pt x="1584" y="48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9114" name="Line 58"/>
            <p:cNvSpPr>
              <a:spLocks noChangeShapeType="1"/>
            </p:cNvSpPr>
            <p:nvPr/>
          </p:nvSpPr>
          <p:spPr bwMode="auto">
            <a:xfrm>
              <a:off x="4752" y="302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9115" name="Text Box 59"/>
            <p:cNvSpPr txBox="1">
              <a:spLocks noChangeArrowheads="1"/>
            </p:cNvSpPr>
            <p:nvPr/>
          </p:nvSpPr>
          <p:spPr bwMode="auto">
            <a:xfrm>
              <a:off x="5040" y="302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429117" name="AutoShape 6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4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8" grpId="0"/>
      <p:bldP spid="512029" grpId="0"/>
      <p:bldP spid="512030" grpId="0"/>
      <p:bldP spid="5120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0E3DC17-59E9-4CA1-A8C0-668F19216F92}" type="slidenum">
              <a:rPr lang="zh-CN" altLang="en-US">
                <a:solidFill>
                  <a:srgbClr val="000000"/>
                </a:solidFill>
              </a:rPr>
              <a:pPr/>
              <a:t>53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381000" y="349250"/>
            <a:ext cx="82089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(3)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SP 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的修改与主存编址方法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有关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</a:rPr>
              <a:t>略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CN" altLang="en-US" sz="3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36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746125" y="1231900"/>
            <a:ext cx="3063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① 按 </a:t>
            </a:r>
            <a:r>
              <a:rPr lang="zh-CN" altLang="en-US" sz="2800" b="1" smtClean="0">
                <a:solidFill>
                  <a:srgbClr val="99CC00"/>
                </a:solidFill>
                <a:latin typeface="Times New Roman" pitchFamily="18" charset="0"/>
              </a:rPr>
              <a:t>字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编址</a:t>
            </a: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3678238" y="15906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进栈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3678238" y="23304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出栈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37088" y="1590675"/>
            <a:ext cx="3440112" cy="519113"/>
            <a:chOff x="2921" y="1002"/>
            <a:chExt cx="2167" cy="327"/>
          </a:xfrm>
        </p:grpSpPr>
        <p:sp>
          <p:nvSpPr>
            <p:cNvPr id="430087" name="Text Box 7"/>
            <p:cNvSpPr txBox="1">
              <a:spLocks noChangeArrowheads="1"/>
            </p:cNvSpPr>
            <p:nvPr/>
          </p:nvSpPr>
          <p:spPr bwMode="auto">
            <a:xfrm>
              <a:off x="2921" y="1002"/>
              <a:ext cx="21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SP）</a:t>
              </a:r>
              <a:r>
                <a:rPr lang="en-US" altLang="zh-CN" sz="2800" b="1" smtClean="0">
                  <a:solidFill>
                    <a:srgbClr val="99CC00"/>
                  </a:solidFill>
                  <a:latin typeface="Times New Roman" pitchFamily="18" charset="0"/>
                </a:rPr>
                <a:t>– 1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         SP</a:t>
              </a:r>
            </a:p>
          </p:txBody>
        </p:sp>
        <p:sp>
          <p:nvSpPr>
            <p:cNvPr id="430088" name="Line 8"/>
            <p:cNvSpPr>
              <a:spLocks noChangeShapeType="1"/>
            </p:cNvSpPr>
            <p:nvPr/>
          </p:nvSpPr>
          <p:spPr bwMode="auto">
            <a:xfrm>
              <a:off x="4080" y="11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37088" y="2330450"/>
            <a:ext cx="3440112" cy="519113"/>
            <a:chOff x="2921" y="1468"/>
            <a:chExt cx="2167" cy="327"/>
          </a:xfrm>
        </p:grpSpPr>
        <p:sp>
          <p:nvSpPr>
            <p:cNvPr id="430090" name="Text Box 10"/>
            <p:cNvSpPr txBox="1">
              <a:spLocks noChangeArrowheads="1"/>
            </p:cNvSpPr>
            <p:nvPr/>
          </p:nvSpPr>
          <p:spPr bwMode="auto">
            <a:xfrm>
              <a:off x="2921" y="1468"/>
              <a:ext cx="21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SP）</a:t>
              </a:r>
              <a:r>
                <a:rPr lang="en-US" altLang="zh-CN" sz="2800" b="1" smtClean="0">
                  <a:solidFill>
                    <a:srgbClr val="99CC00"/>
                  </a:solidFill>
                  <a:latin typeface="Times New Roman" pitchFamily="18" charset="0"/>
                </a:rPr>
                <a:t>+ 1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         SP</a:t>
              </a:r>
            </a:p>
          </p:txBody>
        </p:sp>
        <p:sp>
          <p:nvSpPr>
            <p:cNvPr id="430091" name="Line 11"/>
            <p:cNvSpPr>
              <a:spLocks noChangeShapeType="1"/>
            </p:cNvSpPr>
            <p:nvPr/>
          </p:nvSpPr>
          <p:spPr bwMode="auto">
            <a:xfrm>
              <a:off x="4080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746125" y="3070225"/>
            <a:ext cx="298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② 按 </a:t>
            </a:r>
            <a:r>
              <a:rPr lang="zh-CN" altLang="en-US" sz="2800" b="1" smtClean="0">
                <a:solidFill>
                  <a:srgbClr val="99CC00"/>
                </a:solidFill>
                <a:latin typeface="Times New Roman" pitchFamily="18" charset="0"/>
              </a:rPr>
              <a:t>字节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编址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1001713" y="3800475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存储字长 </a:t>
            </a:r>
            <a:r>
              <a:rPr lang="zh-CN" altLang="en-US" sz="2800" b="1" smtClean="0">
                <a:solidFill>
                  <a:srgbClr val="99CC00"/>
                </a:solidFill>
                <a:latin typeface="Times New Roman" pitchFamily="18" charset="0"/>
              </a:rPr>
              <a:t>16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位</a:t>
            </a:r>
          </a:p>
        </p:txBody>
      </p:sp>
      <p:sp>
        <p:nvSpPr>
          <p:cNvPr id="513038" name="Text Box 14"/>
          <p:cNvSpPr txBox="1">
            <a:spLocks noChangeArrowheads="1"/>
          </p:cNvSpPr>
          <p:nvPr/>
        </p:nvSpPr>
        <p:spPr bwMode="auto">
          <a:xfrm>
            <a:off x="3678238" y="38004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进栈</a:t>
            </a: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3678238" y="45402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出栈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37088" y="3800475"/>
            <a:ext cx="3363912" cy="519113"/>
            <a:chOff x="2921" y="2394"/>
            <a:chExt cx="2119" cy="327"/>
          </a:xfrm>
        </p:grpSpPr>
        <p:sp>
          <p:nvSpPr>
            <p:cNvPr id="430097" name="Text Box 17"/>
            <p:cNvSpPr txBox="1">
              <a:spLocks noChangeArrowheads="1"/>
            </p:cNvSpPr>
            <p:nvPr/>
          </p:nvSpPr>
          <p:spPr bwMode="auto">
            <a:xfrm>
              <a:off x="2921" y="2394"/>
              <a:ext cx="21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SP）</a:t>
              </a:r>
              <a:r>
                <a:rPr lang="en-US" altLang="zh-CN" sz="2800" b="1" smtClean="0">
                  <a:solidFill>
                    <a:srgbClr val="99CC00"/>
                  </a:solidFill>
                  <a:latin typeface="Times New Roman" pitchFamily="18" charset="0"/>
                </a:rPr>
                <a:t>– 2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         SP</a:t>
              </a:r>
            </a:p>
          </p:txBody>
        </p:sp>
        <p:sp>
          <p:nvSpPr>
            <p:cNvPr id="430098" name="Line 18"/>
            <p:cNvSpPr>
              <a:spLocks noChangeShapeType="1"/>
            </p:cNvSpPr>
            <p:nvPr/>
          </p:nvSpPr>
          <p:spPr bwMode="auto">
            <a:xfrm>
              <a:off x="408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637088" y="4540250"/>
            <a:ext cx="3211512" cy="519113"/>
            <a:chOff x="2921" y="2860"/>
            <a:chExt cx="2023" cy="327"/>
          </a:xfrm>
        </p:grpSpPr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2921" y="2860"/>
              <a:ext cx="20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SP）</a:t>
              </a:r>
              <a:r>
                <a:rPr lang="en-US" altLang="zh-CN" sz="2800" b="1" smtClean="0">
                  <a:solidFill>
                    <a:srgbClr val="99CC00"/>
                  </a:solidFill>
                  <a:latin typeface="Times New Roman" pitchFamily="18" charset="0"/>
                </a:rPr>
                <a:t>+ 2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         SP</a:t>
              </a:r>
            </a:p>
          </p:txBody>
        </p:sp>
        <p:sp>
          <p:nvSpPr>
            <p:cNvPr id="430101" name="Line 21"/>
            <p:cNvSpPr>
              <a:spLocks noChangeShapeType="1"/>
            </p:cNvSpPr>
            <p:nvPr/>
          </p:nvSpPr>
          <p:spPr bwMode="auto">
            <a:xfrm>
              <a:off x="408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3046" name="Text Box 22"/>
          <p:cNvSpPr txBox="1">
            <a:spLocks noChangeArrowheads="1"/>
          </p:cNvSpPr>
          <p:nvPr/>
        </p:nvSpPr>
        <p:spPr bwMode="auto">
          <a:xfrm>
            <a:off x="990600" y="5248275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存储字长 </a:t>
            </a:r>
            <a:r>
              <a:rPr lang="zh-CN" altLang="en-US" sz="2800" b="1" smtClean="0">
                <a:solidFill>
                  <a:srgbClr val="99CC00"/>
                </a:solidFill>
                <a:latin typeface="Times New Roman" pitchFamily="18" charset="0"/>
              </a:rPr>
              <a:t>32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位</a:t>
            </a:r>
          </a:p>
        </p:txBody>
      </p:sp>
      <p:sp>
        <p:nvSpPr>
          <p:cNvPr id="513047" name="Text Box 23"/>
          <p:cNvSpPr txBox="1">
            <a:spLocks noChangeArrowheads="1"/>
          </p:cNvSpPr>
          <p:nvPr/>
        </p:nvSpPr>
        <p:spPr bwMode="auto">
          <a:xfrm>
            <a:off x="3678238" y="52482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进栈</a:t>
            </a:r>
          </a:p>
        </p:txBody>
      </p: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3678238" y="59880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出栈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637088" y="5248275"/>
            <a:ext cx="2974975" cy="519113"/>
            <a:chOff x="2921" y="3306"/>
            <a:chExt cx="1874" cy="327"/>
          </a:xfrm>
        </p:grpSpPr>
        <p:sp>
          <p:nvSpPr>
            <p:cNvPr id="430106" name="Text Box 26"/>
            <p:cNvSpPr txBox="1">
              <a:spLocks noChangeArrowheads="1"/>
            </p:cNvSpPr>
            <p:nvPr/>
          </p:nvSpPr>
          <p:spPr bwMode="auto">
            <a:xfrm>
              <a:off x="2921" y="3306"/>
              <a:ext cx="18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SP）</a:t>
              </a:r>
              <a:r>
                <a:rPr lang="en-US" altLang="zh-CN" sz="2800" b="1" smtClean="0">
                  <a:solidFill>
                    <a:srgbClr val="99CC00"/>
                  </a:solidFill>
                  <a:latin typeface="Times New Roman" pitchFamily="18" charset="0"/>
                </a:rPr>
                <a:t>– 4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         SP</a:t>
              </a:r>
            </a:p>
          </p:txBody>
        </p:sp>
        <p:sp>
          <p:nvSpPr>
            <p:cNvPr id="430107" name="Line 27"/>
            <p:cNvSpPr>
              <a:spLocks noChangeShapeType="1"/>
            </p:cNvSpPr>
            <p:nvPr/>
          </p:nvSpPr>
          <p:spPr bwMode="auto">
            <a:xfrm>
              <a:off x="4080" y="34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637088" y="5988050"/>
            <a:ext cx="3000375" cy="519113"/>
            <a:chOff x="2921" y="3772"/>
            <a:chExt cx="1890" cy="327"/>
          </a:xfrm>
        </p:grpSpPr>
        <p:sp>
          <p:nvSpPr>
            <p:cNvPr id="430109" name="Text Box 29"/>
            <p:cNvSpPr txBox="1">
              <a:spLocks noChangeArrowheads="1"/>
            </p:cNvSpPr>
            <p:nvPr/>
          </p:nvSpPr>
          <p:spPr bwMode="auto">
            <a:xfrm>
              <a:off x="2921" y="3772"/>
              <a:ext cx="18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SP）</a:t>
              </a:r>
              <a:r>
                <a:rPr lang="en-US" altLang="zh-CN" sz="2800" b="1" smtClean="0">
                  <a:solidFill>
                    <a:srgbClr val="99CC00"/>
                  </a:solidFill>
                  <a:latin typeface="Times New Roman" pitchFamily="18" charset="0"/>
                </a:rPr>
                <a:t>+ 4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         SP</a:t>
              </a:r>
            </a:p>
          </p:txBody>
        </p:sp>
        <p:sp>
          <p:nvSpPr>
            <p:cNvPr id="430110" name="Line 30"/>
            <p:cNvSpPr>
              <a:spLocks noChangeShapeType="1"/>
            </p:cNvSpPr>
            <p:nvPr/>
          </p:nvSpPr>
          <p:spPr bwMode="auto">
            <a:xfrm>
              <a:off x="4080" y="39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3055" name="Rectangle 31"/>
          <p:cNvSpPr>
            <a:spLocks noChangeArrowheads="1"/>
          </p:cNvSpPr>
          <p:nvPr/>
        </p:nvSpPr>
        <p:spPr bwMode="auto">
          <a:xfrm>
            <a:off x="7921884" y="35442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</a:p>
        </p:txBody>
      </p:sp>
      <p:sp>
        <p:nvSpPr>
          <p:cNvPr id="430112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/>
      <p:bldP spid="513028" grpId="0"/>
      <p:bldP spid="513029" grpId="0"/>
      <p:bldP spid="513036" grpId="0"/>
      <p:bldP spid="513037" grpId="0"/>
      <p:bldP spid="513038" grpId="0"/>
      <p:bldP spid="513039" grpId="0"/>
      <p:bldP spid="513046" grpId="0"/>
      <p:bldP spid="513047" grpId="0"/>
      <p:bldP spid="51304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106C8C-7D52-4081-BDFE-37D76EE4E5D1}" type="slidenum">
              <a:rPr lang="zh-CN" altLang="en-US">
                <a:solidFill>
                  <a:srgbClr val="000000"/>
                </a:solidFill>
              </a:rPr>
              <a:pPr/>
              <a:t>54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7.4   指令格式举例</a:t>
            </a: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441325" y="1143000"/>
            <a:ext cx="7119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一、设计指令格式时应考虑的各种因素</a:t>
            </a:r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822325" y="1774825"/>
            <a:ext cx="413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1. 指令系统的 </a:t>
            </a:r>
            <a:r>
              <a:rPr lang="zh-CN" altLang="en-US" sz="2800" b="1" smtClean="0">
                <a:solidFill>
                  <a:srgbClr val="99CC00"/>
                </a:solidFill>
                <a:latin typeface="Times New Roman" pitchFamily="18" charset="0"/>
              </a:rPr>
              <a:t>兼容性</a:t>
            </a: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4403725" y="1774825"/>
            <a:ext cx="2976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（向上兼容）</a:t>
            </a:r>
          </a:p>
        </p:txBody>
      </p:sp>
      <p:sp>
        <p:nvSpPr>
          <p:cNvPr id="514054" name="Text Box 6"/>
          <p:cNvSpPr txBox="1">
            <a:spLocks noChangeArrowheads="1"/>
          </p:cNvSpPr>
          <p:nvPr/>
        </p:nvSpPr>
        <p:spPr bwMode="auto">
          <a:xfrm>
            <a:off x="838200" y="2376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2. 其他因素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1292225" y="2947988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操作类型</a:t>
            </a:r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1292225" y="3556000"/>
            <a:ext cx="155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514057" name="Text Box 9"/>
          <p:cNvSpPr txBox="1">
            <a:spLocks noChangeArrowheads="1"/>
          </p:cNvSpPr>
          <p:nvPr/>
        </p:nvSpPr>
        <p:spPr bwMode="auto">
          <a:xfrm>
            <a:off x="1292225" y="40576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指令格式</a:t>
            </a:r>
          </a:p>
        </p:txBody>
      </p:sp>
      <p:sp>
        <p:nvSpPr>
          <p:cNvPr id="514058" name="Text Box 10"/>
          <p:cNvSpPr txBox="1">
            <a:spLocks noChangeArrowheads="1"/>
          </p:cNvSpPr>
          <p:nvPr/>
        </p:nvSpPr>
        <p:spPr bwMode="auto">
          <a:xfrm>
            <a:off x="3200400" y="2947988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包括指令个数及操作的难易程度</a:t>
            </a:r>
          </a:p>
        </p:txBody>
      </p: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3200400" y="4038600"/>
            <a:ext cx="50863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指令字长是否固定</a:t>
            </a:r>
          </a:p>
        </p:txBody>
      </p:sp>
      <p:sp>
        <p:nvSpPr>
          <p:cNvPr id="514060" name="Text Box 12"/>
          <p:cNvSpPr txBox="1">
            <a:spLocks noChangeArrowheads="1"/>
          </p:cNvSpPr>
          <p:nvPr/>
        </p:nvSpPr>
        <p:spPr bwMode="auto">
          <a:xfrm>
            <a:off x="1292225" y="5618163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寻址方式</a:t>
            </a:r>
          </a:p>
        </p:txBody>
      </p:sp>
      <p:sp>
        <p:nvSpPr>
          <p:cNvPr id="514061" name="Text Box 13"/>
          <p:cNvSpPr txBox="1">
            <a:spLocks noChangeArrowheads="1"/>
          </p:cNvSpPr>
          <p:nvPr/>
        </p:nvSpPr>
        <p:spPr bwMode="auto">
          <a:xfrm>
            <a:off x="1292225" y="615156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寄存器个数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3200400" y="5084763"/>
            <a:ext cx="56927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地址码位数、地址个数、寻址方式类型</a:t>
            </a:r>
            <a:endParaRPr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4063" name="Text Box 15"/>
          <p:cNvSpPr txBox="1">
            <a:spLocks noChangeArrowheads="1"/>
          </p:cNvSpPr>
          <p:nvPr/>
        </p:nvSpPr>
        <p:spPr bwMode="auto">
          <a:xfrm>
            <a:off x="3200400" y="4562475"/>
            <a:ext cx="5943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操作码位数、是否采用扩展操作码技术，</a:t>
            </a:r>
          </a:p>
        </p:txBody>
      </p:sp>
      <p:sp>
        <p:nvSpPr>
          <p:cNvPr id="514064" name="Text Box 16"/>
          <p:cNvSpPr txBox="1">
            <a:spLocks noChangeArrowheads="1"/>
          </p:cNvSpPr>
          <p:nvPr/>
        </p:nvSpPr>
        <p:spPr bwMode="auto">
          <a:xfrm>
            <a:off x="3203575" y="3500438"/>
            <a:ext cx="50863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确定哪些数据类型可参与操作</a:t>
            </a:r>
          </a:p>
        </p:txBody>
      </p:sp>
      <p:sp>
        <p:nvSpPr>
          <p:cNvPr id="514065" name="Text Box 17"/>
          <p:cNvSpPr txBox="1">
            <a:spLocks noChangeArrowheads="1"/>
          </p:cNvSpPr>
          <p:nvPr/>
        </p:nvSpPr>
        <p:spPr bwMode="auto">
          <a:xfrm>
            <a:off x="3200400" y="5562600"/>
            <a:ext cx="56927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指令寻址、操作数寻址</a:t>
            </a:r>
            <a:endParaRPr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4066" name="Text Box 18"/>
          <p:cNvSpPr txBox="1">
            <a:spLocks noChangeArrowheads="1"/>
          </p:cNvSpPr>
          <p:nvPr/>
        </p:nvSpPr>
        <p:spPr bwMode="auto">
          <a:xfrm>
            <a:off x="3200400" y="6096000"/>
            <a:ext cx="56927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寄存器的多少直接影响指令的执行时间</a:t>
            </a:r>
            <a:endParaRPr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1123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/>
      <p:bldP spid="514052" grpId="0"/>
      <p:bldP spid="514053" grpId="0"/>
      <p:bldP spid="514054" grpId="0"/>
      <p:bldP spid="514055" grpId="0"/>
      <p:bldP spid="514056" grpId="0"/>
      <p:bldP spid="514057" grpId="0"/>
      <p:bldP spid="514058" grpId="0"/>
      <p:bldP spid="514059" grpId="0"/>
      <p:bldP spid="514060" grpId="0"/>
      <p:bldP spid="514061" grpId="0"/>
      <p:bldP spid="514062" grpId="0"/>
      <p:bldP spid="514063" grpId="0"/>
      <p:bldP spid="514064" grpId="0"/>
      <p:bldP spid="514065" grpId="0"/>
      <p:bldP spid="51406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CA27CA7-E106-45C3-A89B-A0396906C629}" type="slidenum">
              <a:rPr lang="zh-CN" altLang="en-US">
                <a:solidFill>
                  <a:srgbClr val="000000"/>
                </a:solidFill>
              </a:rPr>
              <a:pPr/>
              <a:t>55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33400" y="320675"/>
            <a:ext cx="468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二、指令格式举例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050925" y="1233488"/>
            <a:ext cx="32939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PDP –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</a:rPr>
              <a:t> （不讲）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4344840" y="1233488"/>
            <a:ext cx="46914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指令字长固定 12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位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169988" y="2419350"/>
            <a:ext cx="5992812" cy="933450"/>
            <a:chOff x="737" y="1524"/>
            <a:chExt cx="3775" cy="588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1730" y="1583"/>
              <a:ext cx="26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800" b="1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操作码   </a:t>
              </a:r>
              <a:r>
                <a:rPr lang="zh-CN" altLang="en-US" sz="800" b="1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间   </a:t>
              </a:r>
              <a:r>
                <a:rPr lang="zh-CN" altLang="en-US" sz="1200" b="1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800" b="1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页               地址码</a:t>
              </a:r>
            </a:p>
          </p:txBody>
        </p:sp>
        <p:sp>
          <p:nvSpPr>
            <p:cNvPr id="432135" name="Rectangle 7"/>
            <p:cNvSpPr>
              <a:spLocks noChangeArrowheads="1"/>
            </p:cNvSpPr>
            <p:nvPr/>
          </p:nvSpPr>
          <p:spPr bwMode="auto">
            <a:xfrm>
              <a:off x="1692" y="1526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2136" name="Line 8"/>
            <p:cNvSpPr>
              <a:spLocks noChangeShapeType="1"/>
            </p:cNvSpPr>
            <p:nvPr/>
          </p:nvSpPr>
          <p:spPr bwMode="auto">
            <a:xfrm>
              <a:off x="2316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2137" name="Line 9"/>
            <p:cNvSpPr>
              <a:spLocks noChangeShapeType="1"/>
            </p:cNvSpPr>
            <p:nvPr/>
          </p:nvSpPr>
          <p:spPr bwMode="auto">
            <a:xfrm>
              <a:off x="2627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2138" name="Line 10"/>
            <p:cNvSpPr>
              <a:spLocks noChangeShapeType="1"/>
            </p:cNvSpPr>
            <p:nvPr/>
          </p:nvSpPr>
          <p:spPr bwMode="auto">
            <a:xfrm>
              <a:off x="2940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737" y="152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访存类指令</a:t>
              </a:r>
            </a:p>
          </p:txBody>
        </p:sp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1679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2141" name="Text Box 13"/>
            <p:cNvSpPr txBox="1">
              <a:spLocks noChangeArrowheads="1"/>
            </p:cNvSpPr>
            <p:nvPr/>
          </p:nvSpPr>
          <p:spPr bwMode="auto">
            <a:xfrm>
              <a:off x="2093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2142" name="Text Box 14"/>
            <p:cNvSpPr txBox="1">
              <a:spLocks noChangeArrowheads="1"/>
            </p:cNvSpPr>
            <p:nvPr/>
          </p:nvSpPr>
          <p:spPr bwMode="auto">
            <a:xfrm>
              <a:off x="2375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2143" name="Text Box 15"/>
            <p:cNvSpPr txBox="1">
              <a:spLocks noChangeArrowheads="1"/>
            </p:cNvSpPr>
            <p:nvPr/>
          </p:nvSpPr>
          <p:spPr bwMode="auto">
            <a:xfrm>
              <a:off x="2936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2144" name="Text Box 16"/>
            <p:cNvSpPr txBox="1">
              <a:spLocks noChangeArrowheads="1"/>
            </p:cNvSpPr>
            <p:nvPr/>
          </p:nvSpPr>
          <p:spPr bwMode="auto">
            <a:xfrm>
              <a:off x="2675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2145" name="Text Box 17"/>
            <p:cNvSpPr txBox="1">
              <a:spLocks noChangeArrowheads="1"/>
            </p:cNvSpPr>
            <p:nvPr/>
          </p:nvSpPr>
          <p:spPr bwMode="auto">
            <a:xfrm>
              <a:off x="4236" y="186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914400" y="5241925"/>
            <a:ext cx="6248400" cy="1006475"/>
            <a:chOff x="576" y="3302"/>
            <a:chExt cx="3936" cy="634"/>
          </a:xfrm>
        </p:grpSpPr>
        <p:sp>
          <p:nvSpPr>
            <p:cNvPr id="432147" name="Rectangle 19"/>
            <p:cNvSpPr>
              <a:spLocks noChangeArrowheads="1"/>
            </p:cNvSpPr>
            <p:nvPr/>
          </p:nvSpPr>
          <p:spPr bwMode="auto">
            <a:xfrm>
              <a:off x="1692" y="3302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2148" name="Text Box 20"/>
            <p:cNvSpPr txBox="1">
              <a:spLocks noChangeArrowheads="1"/>
            </p:cNvSpPr>
            <p:nvPr/>
          </p:nvSpPr>
          <p:spPr bwMode="auto">
            <a:xfrm>
              <a:off x="576" y="3312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寄存器类指令</a:t>
              </a:r>
            </a:p>
          </p:txBody>
        </p:sp>
        <p:sp>
          <p:nvSpPr>
            <p:cNvPr id="432149" name="Text Box 21"/>
            <p:cNvSpPr txBox="1">
              <a:spLocks noChangeArrowheads="1"/>
            </p:cNvSpPr>
            <p:nvPr/>
          </p:nvSpPr>
          <p:spPr bwMode="auto">
            <a:xfrm>
              <a:off x="1730" y="3359"/>
              <a:ext cx="2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800" b="1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   1   1                    辅助操作码</a:t>
              </a:r>
            </a:p>
          </p:txBody>
        </p:sp>
        <p:sp>
          <p:nvSpPr>
            <p:cNvPr id="432150" name="Line 22"/>
            <p:cNvSpPr>
              <a:spLocks noChangeShapeType="1"/>
            </p:cNvSpPr>
            <p:nvPr/>
          </p:nvSpPr>
          <p:spPr bwMode="auto">
            <a:xfrm>
              <a:off x="2316" y="330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2151" name="Text Box 23"/>
            <p:cNvSpPr txBox="1">
              <a:spLocks noChangeArrowheads="1"/>
            </p:cNvSpPr>
            <p:nvPr/>
          </p:nvSpPr>
          <p:spPr bwMode="auto">
            <a:xfrm>
              <a:off x="1706" y="368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2152" name="Text Box 24"/>
            <p:cNvSpPr txBox="1">
              <a:spLocks noChangeArrowheads="1"/>
            </p:cNvSpPr>
            <p:nvPr/>
          </p:nvSpPr>
          <p:spPr bwMode="auto">
            <a:xfrm>
              <a:off x="2111" y="368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2153" name="Text Box 25"/>
            <p:cNvSpPr txBox="1">
              <a:spLocks noChangeArrowheads="1"/>
            </p:cNvSpPr>
            <p:nvPr/>
          </p:nvSpPr>
          <p:spPr bwMode="auto">
            <a:xfrm>
              <a:off x="2304" y="368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2154" name="Text Box 26"/>
            <p:cNvSpPr txBox="1">
              <a:spLocks noChangeArrowheads="1"/>
            </p:cNvSpPr>
            <p:nvPr/>
          </p:nvSpPr>
          <p:spPr bwMode="auto">
            <a:xfrm>
              <a:off x="4236" y="368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252538" y="3794125"/>
            <a:ext cx="6062662" cy="930275"/>
            <a:chOff x="789" y="2390"/>
            <a:chExt cx="3819" cy="586"/>
          </a:xfrm>
        </p:grpSpPr>
        <p:sp>
          <p:nvSpPr>
            <p:cNvPr id="432156" name="Rectangle 28"/>
            <p:cNvSpPr>
              <a:spLocks noChangeArrowheads="1"/>
            </p:cNvSpPr>
            <p:nvPr/>
          </p:nvSpPr>
          <p:spPr bwMode="auto">
            <a:xfrm>
              <a:off x="1692" y="2390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2157" name="Text Box 29"/>
            <p:cNvSpPr txBox="1">
              <a:spLocks noChangeArrowheads="1"/>
            </p:cNvSpPr>
            <p:nvPr/>
          </p:nvSpPr>
          <p:spPr bwMode="auto">
            <a:xfrm>
              <a:off x="789" y="2448"/>
              <a:ext cx="8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I/O </a:t>
              </a: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类指令</a:t>
              </a:r>
            </a:p>
          </p:txBody>
        </p:sp>
        <p:sp>
          <p:nvSpPr>
            <p:cNvPr id="432158" name="Text Box 30"/>
            <p:cNvSpPr txBox="1">
              <a:spLocks noChangeArrowheads="1"/>
            </p:cNvSpPr>
            <p:nvPr/>
          </p:nvSpPr>
          <p:spPr bwMode="auto">
            <a:xfrm>
              <a:off x="1730" y="2438"/>
              <a:ext cx="28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800" b="1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   1   0                 设备                操作码</a:t>
              </a:r>
            </a:p>
          </p:txBody>
        </p:sp>
        <p:sp>
          <p:nvSpPr>
            <p:cNvPr id="432159" name="Line 31"/>
            <p:cNvSpPr>
              <a:spLocks noChangeShapeType="1"/>
            </p:cNvSpPr>
            <p:nvPr/>
          </p:nvSpPr>
          <p:spPr bwMode="auto">
            <a:xfrm>
              <a:off x="2316" y="239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2160" name="Text Box 32"/>
            <p:cNvSpPr txBox="1">
              <a:spLocks noChangeArrowheads="1"/>
            </p:cNvSpPr>
            <p:nvPr/>
          </p:nvSpPr>
          <p:spPr bwMode="auto">
            <a:xfrm>
              <a:off x="1680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2161" name="Text Box 33"/>
            <p:cNvSpPr txBox="1">
              <a:spLocks noChangeArrowheads="1"/>
            </p:cNvSpPr>
            <p:nvPr/>
          </p:nvSpPr>
          <p:spPr bwMode="auto">
            <a:xfrm>
              <a:off x="2102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2162" name="Text Box 34"/>
            <p:cNvSpPr txBox="1">
              <a:spLocks noChangeArrowheads="1"/>
            </p:cNvSpPr>
            <p:nvPr/>
          </p:nvSpPr>
          <p:spPr bwMode="auto">
            <a:xfrm>
              <a:off x="2304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2163" name="Text Box 35"/>
            <p:cNvSpPr txBox="1">
              <a:spLocks noChangeArrowheads="1"/>
            </p:cNvSpPr>
            <p:nvPr/>
          </p:nvSpPr>
          <p:spPr bwMode="auto">
            <a:xfrm>
              <a:off x="4236" y="272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32164" name="Line 36"/>
            <p:cNvSpPr>
              <a:spLocks noChangeShapeType="1"/>
            </p:cNvSpPr>
            <p:nvPr/>
          </p:nvSpPr>
          <p:spPr bwMode="auto">
            <a:xfrm>
              <a:off x="3792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792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3596" y="27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15111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</a:p>
        </p:txBody>
      </p:sp>
      <p:sp>
        <p:nvSpPr>
          <p:cNvPr id="515112" name="Text Box 40"/>
          <p:cNvSpPr txBox="1">
            <a:spLocks noChangeArrowheads="1"/>
          </p:cNvSpPr>
          <p:nvPr/>
        </p:nvSpPr>
        <p:spPr bwMode="auto">
          <a:xfrm>
            <a:off x="3117850" y="6300788"/>
            <a:ext cx="5486400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</a:rPr>
              <a:t>采用扩展操作码技术</a:t>
            </a:r>
          </a:p>
        </p:txBody>
      </p:sp>
      <p:sp>
        <p:nvSpPr>
          <p:cNvPr id="432169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/>
      <p:bldP spid="515076" grpId="0"/>
      <p:bldP spid="5151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21A5EE-C7E6-45CC-9863-55DFFD27BC27}" type="slidenum">
              <a:rPr lang="zh-CN" altLang="en-US">
                <a:solidFill>
                  <a:srgbClr val="000000"/>
                </a:solidFill>
              </a:rPr>
              <a:pPr/>
              <a:t>56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43849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PDP –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zh-CN" altLang="en-US" sz="3600" b="1" dirty="0">
                <a:solidFill>
                  <a:srgbClr val="7030A0"/>
                </a:solidFill>
                <a:latin typeface="Times New Roman" pitchFamily="18" charset="0"/>
              </a:rPr>
              <a:t> （不讲）</a:t>
            </a:r>
            <a:endParaRPr lang="en-US" altLang="zh-CN" sz="3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5373688"/>
            <a:ext cx="7848600" cy="914400"/>
            <a:chOff x="432" y="3456"/>
            <a:chExt cx="4944" cy="576"/>
          </a:xfrm>
        </p:grpSpPr>
        <p:sp>
          <p:nvSpPr>
            <p:cNvPr id="433156" name="Rectangle 4"/>
            <p:cNvSpPr>
              <a:spLocks noChangeArrowheads="1"/>
            </p:cNvSpPr>
            <p:nvPr/>
          </p:nvSpPr>
          <p:spPr bwMode="auto">
            <a:xfrm>
              <a:off x="720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源地址</a:t>
              </a:r>
            </a:p>
          </p:txBody>
        </p:sp>
        <p:sp>
          <p:nvSpPr>
            <p:cNvPr id="433157" name="Rectangle 5"/>
            <p:cNvSpPr>
              <a:spLocks noChangeArrowheads="1"/>
            </p:cNvSpPr>
            <p:nvPr/>
          </p:nvSpPr>
          <p:spPr bwMode="auto">
            <a:xfrm>
              <a:off x="432" y="34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33158" name="Text Box 6"/>
            <p:cNvSpPr txBox="1">
              <a:spLocks noChangeArrowheads="1"/>
            </p:cNvSpPr>
            <p:nvPr/>
          </p:nvSpPr>
          <p:spPr bwMode="auto">
            <a:xfrm>
              <a:off x="492" y="3782"/>
              <a:ext cx="4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4          6               6                        16                                      16</a:t>
              </a:r>
            </a:p>
          </p:txBody>
        </p:sp>
        <p:sp>
          <p:nvSpPr>
            <p:cNvPr id="433159" name="Rectangle 7"/>
            <p:cNvSpPr>
              <a:spLocks noChangeArrowheads="1"/>
            </p:cNvSpPr>
            <p:nvPr/>
          </p:nvSpPr>
          <p:spPr bwMode="auto">
            <a:xfrm>
              <a:off x="1392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433160" name="Rectangle 8"/>
            <p:cNvSpPr>
              <a:spLocks noChangeArrowheads="1"/>
            </p:cNvSpPr>
            <p:nvPr/>
          </p:nvSpPr>
          <p:spPr bwMode="auto">
            <a:xfrm>
              <a:off x="2064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存储器地址1</a:t>
              </a:r>
            </a:p>
          </p:txBody>
        </p:sp>
        <p:sp>
          <p:nvSpPr>
            <p:cNvPr id="433161" name="Rectangle 9"/>
            <p:cNvSpPr>
              <a:spLocks noChangeArrowheads="1"/>
            </p:cNvSpPr>
            <p:nvPr/>
          </p:nvSpPr>
          <p:spPr bwMode="auto">
            <a:xfrm>
              <a:off x="3696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存储器地址2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85800" y="4410075"/>
            <a:ext cx="5181600" cy="838200"/>
            <a:chOff x="432" y="2832"/>
            <a:chExt cx="3264" cy="528"/>
          </a:xfrm>
        </p:grpSpPr>
        <p:sp>
          <p:nvSpPr>
            <p:cNvPr id="433163" name="Rectangle 11"/>
            <p:cNvSpPr>
              <a:spLocks noChangeArrowheads="1"/>
            </p:cNvSpPr>
            <p:nvPr/>
          </p:nvSpPr>
          <p:spPr bwMode="auto">
            <a:xfrm>
              <a:off x="432" y="2832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33164" name="Text Box 12"/>
            <p:cNvSpPr txBox="1">
              <a:spLocks noChangeArrowheads="1"/>
            </p:cNvSpPr>
            <p:nvPr/>
          </p:nvSpPr>
          <p:spPr bwMode="auto">
            <a:xfrm>
              <a:off x="748" y="3110"/>
              <a:ext cx="2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10                  6                          16</a:t>
              </a:r>
            </a:p>
          </p:txBody>
        </p:sp>
        <p:sp>
          <p:nvSpPr>
            <p:cNvPr id="433165" name="Rectangle 13"/>
            <p:cNvSpPr>
              <a:spLocks noChangeArrowheads="1"/>
            </p:cNvSpPr>
            <p:nvPr/>
          </p:nvSpPr>
          <p:spPr bwMode="auto">
            <a:xfrm>
              <a:off x="1392" y="2832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433166" name="Rectangle 14"/>
            <p:cNvSpPr>
              <a:spLocks noChangeArrowheads="1"/>
            </p:cNvSpPr>
            <p:nvPr/>
          </p:nvSpPr>
          <p:spPr bwMode="auto">
            <a:xfrm>
              <a:off x="2064" y="2832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存储器地址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3448050"/>
            <a:ext cx="2590800" cy="838200"/>
            <a:chOff x="432" y="2208"/>
            <a:chExt cx="1632" cy="528"/>
          </a:xfrm>
        </p:grpSpPr>
        <p:sp>
          <p:nvSpPr>
            <p:cNvPr id="433168" name="Rectangle 16"/>
            <p:cNvSpPr>
              <a:spLocks noChangeArrowheads="1"/>
            </p:cNvSpPr>
            <p:nvPr/>
          </p:nvSpPr>
          <p:spPr bwMode="auto">
            <a:xfrm>
              <a:off x="1392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480" y="2486"/>
              <a:ext cx="1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4          6               6</a:t>
              </a:r>
            </a:p>
          </p:txBody>
        </p:sp>
        <p:sp>
          <p:nvSpPr>
            <p:cNvPr id="433170" name="Rectangle 18"/>
            <p:cNvSpPr>
              <a:spLocks noChangeArrowheads="1"/>
            </p:cNvSpPr>
            <p:nvPr/>
          </p:nvSpPr>
          <p:spPr bwMode="auto">
            <a:xfrm>
              <a:off x="720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源地址</a:t>
              </a:r>
            </a:p>
          </p:txBody>
        </p:sp>
        <p:sp>
          <p:nvSpPr>
            <p:cNvPr id="433171" name="Rectangle 19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85800" y="2486025"/>
            <a:ext cx="2895600" cy="838200"/>
            <a:chOff x="432" y="1584"/>
            <a:chExt cx="1824" cy="528"/>
          </a:xfrm>
        </p:grpSpPr>
        <p:sp>
          <p:nvSpPr>
            <p:cNvPr id="433173" name="Text Box 21"/>
            <p:cNvSpPr txBox="1">
              <a:spLocks noChangeArrowheads="1"/>
            </p:cNvSpPr>
            <p:nvPr/>
          </p:nvSpPr>
          <p:spPr bwMode="auto">
            <a:xfrm>
              <a:off x="624" y="1862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     10                6</a:t>
              </a:r>
            </a:p>
          </p:txBody>
        </p:sp>
        <p:sp>
          <p:nvSpPr>
            <p:cNvPr id="433174" name="Rectangle 22"/>
            <p:cNvSpPr>
              <a:spLocks noChangeArrowheads="1"/>
            </p:cNvSpPr>
            <p:nvPr/>
          </p:nvSpPr>
          <p:spPr bwMode="auto">
            <a:xfrm>
              <a:off x="1392" y="1584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目的地址</a:t>
              </a:r>
            </a:p>
          </p:txBody>
        </p:sp>
        <p:sp>
          <p:nvSpPr>
            <p:cNvPr id="433175" name="Rectangle 23"/>
            <p:cNvSpPr>
              <a:spLocks noChangeArrowheads="1"/>
            </p:cNvSpPr>
            <p:nvPr/>
          </p:nvSpPr>
          <p:spPr bwMode="auto">
            <a:xfrm>
              <a:off x="432" y="1584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OP-CODE</a:t>
              </a:r>
              <a:endParaRPr lang="en-US" altLang="zh-CN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85800" y="1524000"/>
            <a:ext cx="2590800" cy="838200"/>
            <a:chOff x="432" y="960"/>
            <a:chExt cx="1632" cy="528"/>
          </a:xfrm>
        </p:grpSpPr>
        <p:sp>
          <p:nvSpPr>
            <p:cNvPr id="433177" name="Text Box 25"/>
            <p:cNvSpPr txBox="1">
              <a:spLocks noChangeArrowheads="1"/>
            </p:cNvSpPr>
            <p:nvPr/>
          </p:nvSpPr>
          <p:spPr bwMode="auto">
            <a:xfrm>
              <a:off x="1056" y="123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433178" name="Rectangle 26"/>
            <p:cNvSpPr>
              <a:spLocks noChangeArrowheads="1"/>
            </p:cNvSpPr>
            <p:nvPr/>
          </p:nvSpPr>
          <p:spPr bwMode="auto">
            <a:xfrm>
              <a:off x="432" y="960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OP-CODE</a:t>
              </a:r>
              <a:endParaRPr lang="zh-CN" altLang="en-US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914400" y="8382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指令字长有 16 位、32 位、48 位三种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1524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99CC00"/>
                </a:solidFill>
                <a:latin typeface="Times New Roman" pitchFamily="18" charset="0"/>
              </a:rPr>
              <a:t>零地址 (16 位)</a:t>
            </a:r>
            <a:endParaRPr lang="en-US" altLang="zh-CN" sz="2400" b="1" dirty="0" smtClean="0">
              <a:solidFill>
                <a:srgbClr val="99CC00"/>
              </a:solidFill>
              <a:latin typeface="Times New Roman" pitchFamily="18" charset="0"/>
            </a:endParaRPr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3657600" y="24923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一地址 (16 位)</a:t>
            </a:r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3657600" y="3429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二地址 </a:t>
            </a:r>
            <a:r>
              <a:rPr lang="en-US" altLang="zh-CN" sz="2400" b="1" smtClean="0">
                <a:solidFill>
                  <a:srgbClr val="99CC00"/>
                </a:solidFill>
                <a:latin typeface="Times New Roman" pitchFamily="18" charset="0"/>
              </a:rPr>
              <a:t>R – R (</a:t>
            </a: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16 位)</a:t>
            </a:r>
            <a:endParaRPr lang="en-US" altLang="zh-CN" sz="2400" b="1" smtClean="0">
              <a:solidFill>
                <a:srgbClr val="99CC00"/>
              </a:solidFill>
              <a:latin typeface="Times New Roman" pitchFamily="18" charset="0"/>
            </a:endParaRPr>
          </a:p>
        </p:txBody>
      </p: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5943600" y="437991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二地址 </a:t>
            </a:r>
            <a:r>
              <a:rPr lang="en-US" altLang="zh-CN" sz="2400" b="1" smtClean="0">
                <a:solidFill>
                  <a:srgbClr val="99CC00"/>
                </a:solidFill>
                <a:latin typeface="Times New Roman" pitchFamily="18" charset="0"/>
              </a:rPr>
              <a:t>R – M (</a:t>
            </a: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32 位)</a:t>
            </a:r>
            <a:endParaRPr lang="en-US" altLang="zh-CN" sz="2400" b="1" smtClean="0">
              <a:solidFill>
                <a:srgbClr val="99CC00"/>
              </a:solidFill>
              <a:latin typeface="Times New Roman" pitchFamily="18" charset="0"/>
            </a:endParaRP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4152900" y="6226175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99CC00"/>
                </a:solidFill>
                <a:latin typeface="Times New Roman" pitchFamily="18" charset="0"/>
              </a:rPr>
              <a:t>二地址 </a:t>
            </a:r>
            <a:r>
              <a:rPr lang="en-US" altLang="zh-CN" sz="2400" b="1" dirty="0" smtClean="0">
                <a:solidFill>
                  <a:srgbClr val="99CC00"/>
                </a:solidFill>
                <a:latin typeface="Times New Roman" pitchFamily="18" charset="0"/>
              </a:rPr>
              <a:t>M – M (</a:t>
            </a:r>
            <a:r>
              <a:rPr lang="zh-CN" altLang="en-US" sz="2400" b="1" dirty="0" smtClean="0">
                <a:solidFill>
                  <a:srgbClr val="99CC00"/>
                </a:solidFill>
                <a:latin typeface="Times New Roman" pitchFamily="18" charset="0"/>
              </a:rPr>
              <a:t>48 位)</a:t>
            </a:r>
            <a:endParaRPr lang="en-US" altLang="zh-CN" sz="2400" b="1" dirty="0" smtClean="0">
              <a:solidFill>
                <a:srgbClr val="99CC00"/>
              </a:solidFill>
              <a:latin typeface="Times New Roman" pitchFamily="18" charset="0"/>
            </a:endParaRPr>
          </a:p>
        </p:txBody>
      </p:sp>
      <p:sp>
        <p:nvSpPr>
          <p:cNvPr id="516135" name="Text Box 39"/>
          <p:cNvSpPr txBox="1">
            <a:spLocks noChangeArrowheads="1"/>
          </p:cNvSpPr>
          <p:nvPr/>
        </p:nvSpPr>
        <p:spPr bwMode="auto">
          <a:xfrm>
            <a:off x="5867400" y="1981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99CC00"/>
                </a:solidFill>
                <a:latin typeface="Times New Roman" pitchFamily="18" charset="0"/>
              </a:rPr>
              <a:t>扩展操作码技术</a:t>
            </a:r>
          </a:p>
        </p:txBody>
      </p:sp>
      <p:sp>
        <p:nvSpPr>
          <p:cNvPr id="516136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</a:p>
        </p:txBody>
      </p:sp>
      <p:sp>
        <p:nvSpPr>
          <p:cNvPr id="43318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23" grpId="0"/>
      <p:bldP spid="516124" grpId="0"/>
      <p:bldP spid="516125" grpId="0"/>
      <p:bldP spid="516127" grpId="0"/>
      <p:bldP spid="516130" grpId="0"/>
      <p:bldP spid="516133" grpId="0"/>
      <p:bldP spid="51613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6AB0369-9338-4284-A592-2379F9198886}" type="slidenum">
              <a:rPr lang="zh-CN" altLang="en-US">
                <a:solidFill>
                  <a:srgbClr val="000000"/>
                </a:solidFill>
              </a:rPr>
              <a:pPr/>
              <a:t>57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377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IBM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360</a:t>
            </a:r>
            <a:endParaRPr lang="en-US" altLang="zh-CN" sz="36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52400" y="1143000"/>
            <a:ext cx="3276600" cy="877888"/>
            <a:chOff x="96" y="720"/>
            <a:chExt cx="2064" cy="553"/>
          </a:xfrm>
        </p:grpSpPr>
        <p:grpSp>
          <p:nvGrpSpPr>
            <p:cNvPr id="434180" name="Group 4"/>
            <p:cNvGrpSpPr>
              <a:grpSpLocks/>
            </p:cNvGrpSpPr>
            <p:nvPr/>
          </p:nvGrpSpPr>
          <p:grpSpPr bwMode="auto">
            <a:xfrm>
              <a:off x="528" y="816"/>
              <a:ext cx="1632" cy="240"/>
              <a:chOff x="528" y="1056"/>
              <a:chExt cx="1632" cy="240"/>
            </a:xfrm>
          </p:grpSpPr>
          <p:sp>
            <p:nvSpPr>
              <p:cNvPr id="434181" name="Rectangle 5"/>
              <p:cNvSpPr>
                <a:spLocks noChangeArrowheads="1"/>
              </p:cNvSpPr>
              <p:nvPr/>
            </p:nvSpPr>
            <p:spPr bwMode="auto">
              <a:xfrm>
                <a:off x="528" y="105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34182" name="Rectangle 6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baseline="-150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34183" name="Rectangle 7"/>
              <p:cNvSpPr>
                <a:spLocks noChangeArrowheads="1"/>
              </p:cNvSpPr>
              <p:nvPr/>
            </p:nvSpPr>
            <p:spPr bwMode="auto">
              <a:xfrm>
                <a:off x="1776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="1" baseline="-150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434184" name="Text Box 8"/>
            <p:cNvSpPr txBox="1">
              <a:spLocks noChangeArrowheads="1"/>
            </p:cNvSpPr>
            <p:nvPr/>
          </p:nvSpPr>
          <p:spPr bwMode="auto">
            <a:xfrm>
              <a:off x="96" y="720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 RR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434185" name="Text Box 9"/>
            <p:cNvSpPr txBox="1">
              <a:spLocks noChangeArrowheads="1"/>
            </p:cNvSpPr>
            <p:nvPr/>
          </p:nvSpPr>
          <p:spPr bwMode="auto">
            <a:xfrm>
              <a:off x="864" y="1023"/>
              <a:ext cx="1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8             4        4</a:t>
              </a: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52400" y="2132013"/>
            <a:ext cx="5868988" cy="919162"/>
            <a:chOff x="96" y="1344"/>
            <a:chExt cx="3697" cy="579"/>
          </a:xfrm>
        </p:grpSpPr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528" y="1464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1392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4189" name="Rectangle 13"/>
            <p:cNvSpPr>
              <a:spLocks noChangeArrowheads="1"/>
            </p:cNvSpPr>
            <p:nvPr/>
          </p:nvSpPr>
          <p:spPr bwMode="auto">
            <a:xfrm>
              <a:off x="1776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000" b="1" baseline="-15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4190" name="Rectangle 14"/>
            <p:cNvSpPr>
              <a:spLocks noChangeArrowheads="1"/>
            </p:cNvSpPr>
            <p:nvPr/>
          </p:nvSpPr>
          <p:spPr bwMode="auto">
            <a:xfrm>
              <a:off x="2160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000" b="1" baseline="-15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4191" name="Rectangle 15"/>
            <p:cNvSpPr>
              <a:spLocks noChangeArrowheads="1"/>
            </p:cNvSpPr>
            <p:nvPr/>
          </p:nvSpPr>
          <p:spPr bwMode="auto">
            <a:xfrm>
              <a:off x="2544" y="1464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34192" name="Text Box 16"/>
            <p:cNvSpPr txBox="1">
              <a:spLocks noChangeArrowheads="1"/>
            </p:cNvSpPr>
            <p:nvPr/>
          </p:nvSpPr>
          <p:spPr bwMode="auto">
            <a:xfrm>
              <a:off x="96" y="134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 RX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434193" name="Text Box 17"/>
            <p:cNvSpPr txBox="1">
              <a:spLocks noChangeArrowheads="1"/>
            </p:cNvSpPr>
            <p:nvPr/>
          </p:nvSpPr>
          <p:spPr bwMode="auto">
            <a:xfrm>
              <a:off x="864" y="1673"/>
              <a:ext cx="2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8              4        4       4                12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52400" y="3162300"/>
            <a:ext cx="5868988" cy="901700"/>
            <a:chOff x="96" y="2006"/>
            <a:chExt cx="3697" cy="568"/>
          </a:xfrm>
        </p:grpSpPr>
        <p:sp>
          <p:nvSpPr>
            <p:cNvPr id="434195" name="Rectangle 19"/>
            <p:cNvSpPr>
              <a:spLocks noChangeArrowheads="1"/>
            </p:cNvSpPr>
            <p:nvPr/>
          </p:nvSpPr>
          <p:spPr bwMode="auto">
            <a:xfrm>
              <a:off x="528" y="21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34196" name="Rectangle 20"/>
            <p:cNvSpPr>
              <a:spLocks noChangeArrowheads="1"/>
            </p:cNvSpPr>
            <p:nvPr/>
          </p:nvSpPr>
          <p:spPr bwMode="auto">
            <a:xfrm>
              <a:off x="1392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4197" name="Rectangle 21"/>
            <p:cNvSpPr>
              <a:spLocks noChangeArrowheads="1"/>
            </p:cNvSpPr>
            <p:nvPr/>
          </p:nvSpPr>
          <p:spPr bwMode="auto">
            <a:xfrm>
              <a:off x="1776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4198" name="Rectangle 22"/>
            <p:cNvSpPr>
              <a:spLocks noChangeArrowheads="1"/>
            </p:cNvSpPr>
            <p:nvPr/>
          </p:nvSpPr>
          <p:spPr bwMode="auto">
            <a:xfrm>
              <a:off x="2160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000" b="1" baseline="-150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4199" name="Rectangle 23"/>
            <p:cNvSpPr>
              <a:spLocks noChangeArrowheads="1"/>
            </p:cNvSpPr>
            <p:nvPr/>
          </p:nvSpPr>
          <p:spPr bwMode="auto">
            <a:xfrm>
              <a:off x="2544" y="21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34200" name="Text Box 24"/>
            <p:cNvSpPr txBox="1">
              <a:spLocks noChangeArrowheads="1"/>
            </p:cNvSpPr>
            <p:nvPr/>
          </p:nvSpPr>
          <p:spPr bwMode="auto">
            <a:xfrm>
              <a:off x="96" y="2006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 RS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434201" name="Text Box 25"/>
            <p:cNvSpPr txBox="1">
              <a:spLocks noChangeArrowheads="1"/>
            </p:cNvSpPr>
            <p:nvPr/>
          </p:nvSpPr>
          <p:spPr bwMode="auto">
            <a:xfrm>
              <a:off x="864" y="2324"/>
              <a:ext cx="2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8              4        4       4                12</a:t>
              </a:r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52400" y="4175125"/>
            <a:ext cx="5868988" cy="869950"/>
            <a:chOff x="96" y="2630"/>
            <a:chExt cx="3697" cy="548"/>
          </a:xfrm>
        </p:grpSpPr>
        <p:sp>
          <p:nvSpPr>
            <p:cNvPr id="434203" name="Rectangle 27"/>
            <p:cNvSpPr>
              <a:spLocks noChangeArrowheads="1"/>
            </p:cNvSpPr>
            <p:nvPr/>
          </p:nvSpPr>
          <p:spPr bwMode="auto">
            <a:xfrm>
              <a:off x="528" y="27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34204" name="Rectangle 28"/>
            <p:cNvSpPr>
              <a:spLocks noChangeArrowheads="1"/>
            </p:cNvSpPr>
            <p:nvPr/>
          </p:nvSpPr>
          <p:spPr bwMode="auto">
            <a:xfrm>
              <a:off x="2160" y="27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000" b="1" baseline="-15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4205" name="Rectangle 29"/>
            <p:cNvSpPr>
              <a:spLocks noChangeArrowheads="1"/>
            </p:cNvSpPr>
            <p:nvPr/>
          </p:nvSpPr>
          <p:spPr bwMode="auto">
            <a:xfrm>
              <a:off x="2544" y="27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34206" name="Rectangle 30"/>
            <p:cNvSpPr>
              <a:spLocks noChangeArrowheads="1"/>
            </p:cNvSpPr>
            <p:nvPr/>
          </p:nvSpPr>
          <p:spPr bwMode="auto">
            <a:xfrm>
              <a:off x="1392" y="2712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34207" name="Text Box 31"/>
            <p:cNvSpPr txBox="1">
              <a:spLocks noChangeArrowheads="1"/>
            </p:cNvSpPr>
            <p:nvPr/>
          </p:nvSpPr>
          <p:spPr bwMode="auto">
            <a:xfrm>
              <a:off x="96" y="2630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  SI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434208" name="Text Box 32"/>
            <p:cNvSpPr txBox="1">
              <a:spLocks noChangeArrowheads="1"/>
            </p:cNvSpPr>
            <p:nvPr/>
          </p:nvSpPr>
          <p:spPr bwMode="auto">
            <a:xfrm>
              <a:off x="864" y="2928"/>
              <a:ext cx="2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8                   8            4                12</a:t>
              </a:r>
            </a:p>
          </p:txBody>
        </p:sp>
      </p:grpSp>
      <p:sp>
        <p:nvSpPr>
          <p:cNvPr id="517163" name="Text Box 43"/>
          <p:cNvSpPr txBox="1">
            <a:spLocks noChangeArrowheads="1"/>
          </p:cNvSpPr>
          <p:nvPr/>
        </p:nvSpPr>
        <p:spPr bwMode="auto">
          <a:xfrm>
            <a:off x="3657600" y="1266825"/>
            <a:ext cx="36758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dirty="0" smtClean="0">
                <a:solidFill>
                  <a:srgbClr val="7030A0"/>
                </a:solidFill>
                <a:latin typeface="Times New Roman" pitchFamily="18" charset="0"/>
              </a:rPr>
              <a:t>二地址 </a:t>
            </a:r>
            <a:r>
              <a:rPr lang="en-US" altLang="zh-CN" sz="2200" b="1" dirty="0" smtClean="0">
                <a:solidFill>
                  <a:srgbClr val="7030A0"/>
                </a:solidFill>
                <a:latin typeface="Times New Roman" pitchFamily="18" charset="0"/>
              </a:rPr>
              <a:t>(R1) OP (R2 )</a:t>
            </a:r>
            <a:r>
              <a:rPr lang="zh-CN" altLang="en-US" sz="2200" b="1" dirty="0" smtClean="0">
                <a:solidFill>
                  <a:srgbClr val="7030A0"/>
                </a:solidFill>
                <a:latin typeface="Times New Roman" pitchFamily="18" charset="0"/>
              </a:rPr>
              <a:t>送</a:t>
            </a:r>
            <a:r>
              <a:rPr lang="en-US" altLang="zh-CN" sz="2200" b="1" dirty="0" smtClean="0">
                <a:solidFill>
                  <a:srgbClr val="7030A0"/>
                </a:solidFill>
                <a:latin typeface="Times New Roman" pitchFamily="18" charset="0"/>
              </a:rPr>
              <a:t>  R1</a:t>
            </a:r>
          </a:p>
        </p:txBody>
      </p: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1808163" y="1916113"/>
            <a:ext cx="6610351" cy="982663"/>
            <a:chOff x="1139" y="1207"/>
            <a:chExt cx="4164" cy="619"/>
          </a:xfrm>
        </p:grpSpPr>
        <p:sp>
          <p:nvSpPr>
            <p:cNvPr id="434211" name="Text Box 46"/>
            <p:cNvSpPr txBox="1">
              <a:spLocks noChangeArrowheads="1"/>
            </p:cNvSpPr>
            <p:nvPr/>
          </p:nvSpPr>
          <p:spPr bwMode="auto">
            <a:xfrm>
              <a:off x="3936" y="1555"/>
              <a:ext cx="136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基址加变址寻址</a:t>
              </a:r>
            </a:p>
          </p:txBody>
        </p:sp>
        <p:sp>
          <p:nvSpPr>
            <p:cNvPr id="434212" name="Text Box 48"/>
            <p:cNvSpPr txBox="1">
              <a:spLocks noChangeArrowheads="1"/>
            </p:cNvSpPr>
            <p:nvPr/>
          </p:nvSpPr>
          <p:spPr bwMode="auto">
            <a:xfrm>
              <a:off x="1139" y="1207"/>
              <a:ext cx="36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二地址 （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R1</a:t>
              </a: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）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OP M[(X)+(B)+D]</a:t>
              </a:r>
              <a:r>
                <a:rPr lang="zh-CN" altLang="en-US" sz="2200" b="1" dirty="0">
                  <a:solidFill>
                    <a:srgbClr val="7030A0"/>
                  </a:solidFill>
                  <a:latin typeface="Times New Roman" pitchFamily="18" charset="0"/>
                </a:rPr>
                <a:t>送</a:t>
              </a:r>
              <a:r>
                <a:rPr lang="en-US" altLang="zh-CN" sz="2200" b="1" dirty="0">
                  <a:solidFill>
                    <a:srgbClr val="7030A0"/>
                  </a:solidFill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R1</a:t>
              </a:r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1374776" y="2852739"/>
            <a:ext cx="6192838" cy="1071563"/>
            <a:chOff x="866" y="1797"/>
            <a:chExt cx="3901" cy="675"/>
          </a:xfrm>
        </p:grpSpPr>
        <p:sp>
          <p:nvSpPr>
            <p:cNvPr id="434214" name="Text Box 52"/>
            <p:cNvSpPr txBox="1">
              <a:spLocks noChangeArrowheads="1"/>
            </p:cNvSpPr>
            <p:nvPr/>
          </p:nvSpPr>
          <p:spPr bwMode="auto">
            <a:xfrm>
              <a:off x="866" y="1797"/>
              <a:ext cx="384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三地址 </a:t>
              </a:r>
              <a:r>
                <a:rPr lang="zh-CN" altLang="en-US" sz="2200" b="1" dirty="0">
                  <a:solidFill>
                    <a:srgbClr val="7030A0"/>
                  </a:solidFill>
                  <a:latin typeface="Times New Roman" pitchFamily="18" charset="0"/>
                </a:rPr>
                <a:t>（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R3</a:t>
              </a: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）</a:t>
              </a:r>
              <a:r>
                <a:rPr lang="en-US" altLang="zh-CN" sz="2200" b="1" dirty="0">
                  <a:solidFill>
                    <a:srgbClr val="7030A0"/>
                  </a:solidFill>
                  <a:latin typeface="Times New Roman" pitchFamily="18" charset="0"/>
                </a:rPr>
                <a:t>OP 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M[(</a:t>
              </a:r>
              <a:r>
                <a:rPr lang="en-US" altLang="zh-CN" sz="2200" b="1" dirty="0">
                  <a:solidFill>
                    <a:srgbClr val="7030A0"/>
                  </a:solidFill>
                  <a:latin typeface="Times New Roman" pitchFamily="18" charset="0"/>
                </a:rPr>
                <a:t>B)+D]</a:t>
              </a:r>
              <a:r>
                <a:rPr lang="zh-CN" altLang="en-US" sz="2200" b="1" dirty="0">
                  <a:solidFill>
                    <a:srgbClr val="7030A0"/>
                  </a:solidFill>
                  <a:latin typeface="Times New Roman" pitchFamily="18" charset="0"/>
                </a:rPr>
                <a:t>送</a:t>
              </a:r>
              <a:r>
                <a:rPr lang="en-US" altLang="zh-CN" sz="2200" b="1" dirty="0">
                  <a:solidFill>
                    <a:srgbClr val="7030A0"/>
                  </a:solidFill>
                  <a:latin typeface="Times New Roman" pitchFamily="18" charset="0"/>
                </a:rPr>
                <a:t>  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R1</a:t>
              </a:r>
              <a:endParaRPr lang="en-US" altLang="zh-CN" sz="2200" b="1" dirty="0">
                <a:solidFill>
                  <a:srgbClr val="7030A0"/>
                </a:solidFill>
                <a:latin typeface="Times New Roman" pitchFamily="18" charset="0"/>
              </a:endParaRPr>
            </a:p>
          </p:txBody>
        </p:sp>
        <p:sp>
          <p:nvSpPr>
            <p:cNvPr id="434215" name="Text Box 54"/>
            <p:cNvSpPr txBox="1">
              <a:spLocks noChangeArrowheads="1"/>
            </p:cNvSpPr>
            <p:nvPr/>
          </p:nvSpPr>
          <p:spPr bwMode="auto">
            <a:xfrm>
              <a:off x="3936" y="2201"/>
              <a:ext cx="8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基址寻址</a:t>
              </a:r>
            </a:p>
          </p:txBody>
        </p: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658019" y="4857751"/>
            <a:ext cx="7999630" cy="1738310"/>
            <a:chOff x="1105" y="3100"/>
            <a:chExt cx="3457" cy="1095"/>
          </a:xfrm>
        </p:grpSpPr>
        <p:sp>
          <p:nvSpPr>
            <p:cNvPr id="434217" name="Text Box 57"/>
            <p:cNvSpPr txBox="1">
              <a:spLocks noChangeArrowheads="1"/>
            </p:cNvSpPr>
            <p:nvPr/>
          </p:nvSpPr>
          <p:spPr bwMode="auto">
            <a:xfrm>
              <a:off x="1105" y="3710"/>
              <a:ext cx="3216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二地址十进制或字符串操作 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M[(B1)+D1] OP 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M[(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B2)+D2] </a:t>
              </a: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送</a:t>
              </a:r>
              <a:r>
                <a:rPr lang="en-US" altLang="zh-CN" sz="2200" b="1" dirty="0">
                  <a:solidFill>
                    <a:srgbClr val="7030A0"/>
                  </a:solidFill>
                  <a:latin typeface="Times New Roman" pitchFamily="18" charset="0"/>
                </a:rPr>
                <a:t>M[(B1)+D1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]   L</a:t>
              </a: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字符个数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0-255</a:t>
              </a: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或两个十进制数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 </a:t>
              </a: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（最多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15</a:t>
              </a: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个）</a:t>
              </a:r>
              <a:endParaRPr lang="en-US" altLang="zh-CN" sz="2200" b="1" dirty="0" smtClean="0">
                <a:solidFill>
                  <a:srgbClr val="7030A0"/>
                </a:solidFill>
                <a:latin typeface="Times New Roman" pitchFamily="18" charset="0"/>
              </a:endParaRPr>
            </a:p>
          </p:txBody>
        </p:sp>
        <p:sp>
          <p:nvSpPr>
            <p:cNvPr id="434218" name="Text Box 59"/>
            <p:cNvSpPr txBox="1">
              <a:spLocks noChangeArrowheads="1"/>
            </p:cNvSpPr>
            <p:nvPr/>
          </p:nvSpPr>
          <p:spPr bwMode="auto">
            <a:xfrm>
              <a:off x="3731" y="3100"/>
              <a:ext cx="8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基址寻址</a:t>
              </a: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2320929" y="3876673"/>
            <a:ext cx="5246693" cy="809624"/>
            <a:chOff x="1462" y="2442"/>
            <a:chExt cx="3305" cy="510"/>
          </a:xfrm>
        </p:grpSpPr>
        <p:sp>
          <p:nvSpPr>
            <p:cNvPr id="434220" name="Text Box 61"/>
            <p:cNvSpPr txBox="1">
              <a:spLocks noChangeArrowheads="1"/>
            </p:cNvSpPr>
            <p:nvPr/>
          </p:nvSpPr>
          <p:spPr bwMode="auto">
            <a:xfrm>
              <a:off x="3936" y="2681"/>
              <a:ext cx="8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基址寻址</a:t>
              </a:r>
            </a:p>
          </p:txBody>
        </p:sp>
        <p:sp>
          <p:nvSpPr>
            <p:cNvPr id="434221" name="Text Box 63"/>
            <p:cNvSpPr txBox="1">
              <a:spLocks noChangeArrowheads="1"/>
            </p:cNvSpPr>
            <p:nvPr/>
          </p:nvSpPr>
          <p:spPr bwMode="auto">
            <a:xfrm>
              <a:off x="1462" y="2442"/>
              <a:ext cx="174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I</a:t>
              </a: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立即数 </a:t>
              </a:r>
              <a:r>
                <a:rPr lang="zh-CN" altLang="en-US" sz="2200" b="1" dirty="0">
                  <a:solidFill>
                    <a:srgbClr val="7030A0"/>
                  </a:solidFill>
                  <a:latin typeface="Times New Roman" pitchFamily="18" charset="0"/>
                </a:rPr>
                <a:t>送</a:t>
              </a:r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 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itchFamily="18" charset="0"/>
                </a:rPr>
                <a:t>M[(B)+D]</a:t>
              </a:r>
            </a:p>
          </p:txBody>
        </p:sp>
      </p:grpSp>
      <p:sp>
        <p:nvSpPr>
          <p:cNvPr id="517185" name="Rectangle 6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</a:p>
        </p:txBody>
      </p:sp>
      <p:sp>
        <p:nvSpPr>
          <p:cNvPr id="434223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152400" y="5157788"/>
            <a:ext cx="8459788" cy="887412"/>
            <a:chOff x="96" y="3312"/>
            <a:chExt cx="5329" cy="559"/>
          </a:xfrm>
        </p:grpSpPr>
        <p:sp>
          <p:nvSpPr>
            <p:cNvPr id="434225" name="Rectangle 34"/>
            <p:cNvSpPr>
              <a:spLocks noChangeArrowheads="1"/>
            </p:cNvSpPr>
            <p:nvPr/>
          </p:nvSpPr>
          <p:spPr bwMode="auto">
            <a:xfrm>
              <a:off x="528" y="340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34226" name="Rectangle 35"/>
            <p:cNvSpPr>
              <a:spLocks noChangeArrowheads="1"/>
            </p:cNvSpPr>
            <p:nvPr/>
          </p:nvSpPr>
          <p:spPr bwMode="auto">
            <a:xfrm>
              <a:off x="2160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4227" name="Rectangle 36"/>
            <p:cNvSpPr>
              <a:spLocks noChangeArrowheads="1"/>
            </p:cNvSpPr>
            <p:nvPr/>
          </p:nvSpPr>
          <p:spPr bwMode="auto">
            <a:xfrm>
              <a:off x="2544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4228" name="Rectangle 37"/>
            <p:cNvSpPr>
              <a:spLocks noChangeArrowheads="1"/>
            </p:cNvSpPr>
            <p:nvPr/>
          </p:nvSpPr>
          <p:spPr bwMode="auto">
            <a:xfrm>
              <a:off x="1392" y="3408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434229" name="Rectangle 38"/>
            <p:cNvSpPr>
              <a:spLocks noChangeArrowheads="1"/>
            </p:cNvSpPr>
            <p:nvPr/>
          </p:nvSpPr>
          <p:spPr bwMode="auto">
            <a:xfrm>
              <a:off x="3792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4230" name="Rectangle 39"/>
            <p:cNvSpPr>
              <a:spLocks noChangeArrowheads="1"/>
            </p:cNvSpPr>
            <p:nvPr/>
          </p:nvSpPr>
          <p:spPr bwMode="auto">
            <a:xfrm>
              <a:off x="4176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4231" name="Text Box 40"/>
            <p:cNvSpPr txBox="1">
              <a:spLocks noChangeArrowheads="1"/>
            </p:cNvSpPr>
            <p:nvPr/>
          </p:nvSpPr>
          <p:spPr bwMode="auto">
            <a:xfrm>
              <a:off x="96" y="3312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 SS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格式</a:t>
              </a:r>
            </a:p>
          </p:txBody>
        </p:sp>
        <p:sp>
          <p:nvSpPr>
            <p:cNvPr id="434232" name="Text Box 68"/>
            <p:cNvSpPr txBox="1">
              <a:spLocks noChangeArrowheads="1"/>
            </p:cNvSpPr>
            <p:nvPr/>
          </p:nvSpPr>
          <p:spPr bwMode="auto">
            <a:xfrm>
              <a:off x="866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4233" name="Text Box 69"/>
            <p:cNvSpPr txBox="1">
              <a:spLocks noChangeArrowheads="1"/>
            </p:cNvSpPr>
            <p:nvPr/>
          </p:nvSpPr>
          <p:spPr bwMode="auto">
            <a:xfrm>
              <a:off x="1655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4234" name="Text Box 70"/>
            <p:cNvSpPr txBox="1">
              <a:spLocks noChangeArrowheads="1"/>
            </p:cNvSpPr>
            <p:nvPr/>
          </p:nvSpPr>
          <p:spPr bwMode="auto">
            <a:xfrm>
              <a:off x="2245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4235" name="Text Box 71"/>
            <p:cNvSpPr txBox="1">
              <a:spLocks noChangeArrowheads="1"/>
            </p:cNvSpPr>
            <p:nvPr/>
          </p:nvSpPr>
          <p:spPr bwMode="auto">
            <a:xfrm>
              <a:off x="3007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34236" name="Text Box 72"/>
            <p:cNvSpPr txBox="1">
              <a:spLocks noChangeArrowheads="1"/>
            </p:cNvSpPr>
            <p:nvPr/>
          </p:nvSpPr>
          <p:spPr bwMode="auto">
            <a:xfrm>
              <a:off x="3877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4237" name="Text Box 73"/>
            <p:cNvSpPr txBox="1">
              <a:spLocks noChangeArrowheads="1"/>
            </p:cNvSpPr>
            <p:nvPr/>
          </p:nvSpPr>
          <p:spPr bwMode="auto">
            <a:xfrm>
              <a:off x="4658" y="362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63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6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1115167-42C9-4D69-A5B4-12609D4C7C41}" type="slidenum">
              <a:rPr lang="zh-CN" altLang="en-US">
                <a:solidFill>
                  <a:srgbClr val="000000"/>
                </a:solidFill>
              </a:rPr>
              <a:pPr/>
              <a:t>58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Intel 8086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略</a:t>
            </a:r>
            <a:endParaRPr lang="en-US" altLang="zh-CN" sz="36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549275" y="936625"/>
            <a:ext cx="211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(1) 指令字长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549275" y="259080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(2) 地址格式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2819400" y="914400"/>
            <a:ext cx="249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99CC00"/>
                </a:solidFill>
                <a:latin typeface="Times New Roman" pitchFamily="18" charset="0"/>
              </a:rPr>
              <a:t>1 ~ 6 个字节</a:t>
            </a:r>
            <a:endParaRPr lang="zh-CN" altLang="en-US" sz="2400" b="1" smtClean="0">
              <a:solidFill>
                <a:srgbClr val="99CC00"/>
              </a:solidFill>
              <a:latin typeface="Times New Roman" pitchFamily="18" charset="0"/>
            </a:endParaRPr>
          </a:p>
        </p:txBody>
      </p:sp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1524000" y="2057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MOV    WORD  PTR[0204], 0138H     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6 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字节</a:t>
            </a:r>
            <a:endParaRPr lang="en-US" altLang="zh-CN" sz="2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1524000" y="15240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INC     AX     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字节</a:t>
            </a:r>
            <a:endParaRPr lang="en-US" altLang="zh-CN" sz="2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52" name="Text Box 8"/>
          <p:cNvSpPr txBox="1">
            <a:spLocks noChangeArrowheads="1"/>
          </p:cNvSpPr>
          <p:nvPr/>
        </p:nvSpPr>
        <p:spPr bwMode="auto">
          <a:xfrm>
            <a:off x="1044575" y="37353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一地址</a:t>
            </a:r>
          </a:p>
        </p:txBody>
      </p: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2286000" y="3200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NOP                            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字节</a:t>
            </a: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2286000" y="3733800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CALL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81400" y="4291013"/>
            <a:ext cx="2514600" cy="431800"/>
            <a:chOff x="2256" y="2703"/>
            <a:chExt cx="1584" cy="272"/>
          </a:xfrm>
        </p:grpSpPr>
        <p:sp>
          <p:nvSpPr>
            <p:cNvPr id="435212" name="Text Box 12"/>
            <p:cNvSpPr txBox="1">
              <a:spLocks noChangeArrowheads="1"/>
            </p:cNvSpPr>
            <p:nvPr/>
          </p:nvSpPr>
          <p:spPr bwMode="auto">
            <a:xfrm>
              <a:off x="2256" y="2706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smtClean="0">
                  <a:solidFill>
                    <a:srgbClr val="000000"/>
                  </a:solidFill>
                  <a:latin typeface="Times New Roman" pitchFamily="18" charset="0"/>
                </a:rPr>
                <a:t>段内调用</a:t>
              </a:r>
            </a:p>
          </p:txBody>
        </p:sp>
        <p:sp>
          <p:nvSpPr>
            <p:cNvPr id="435213" name="Text Box 13"/>
            <p:cNvSpPr txBox="1">
              <a:spLocks noChangeArrowheads="1"/>
            </p:cNvSpPr>
            <p:nvPr/>
          </p:nvSpPr>
          <p:spPr bwMode="auto">
            <a:xfrm>
              <a:off x="3194" y="2703"/>
              <a:ext cx="64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smtClean="0">
                  <a:solidFill>
                    <a:srgbClr val="000000"/>
                  </a:solidFill>
                  <a:latin typeface="Times New Roman" pitchFamily="18" charset="0"/>
                </a:rPr>
                <a:t> 3 字节</a:t>
              </a:r>
            </a:p>
          </p:txBody>
        </p:sp>
      </p:grp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1044575" y="32019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零地址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81400" y="3757613"/>
            <a:ext cx="2514600" cy="431800"/>
            <a:chOff x="2256" y="2367"/>
            <a:chExt cx="1584" cy="272"/>
          </a:xfrm>
        </p:grpSpPr>
        <p:sp>
          <p:nvSpPr>
            <p:cNvPr id="435216" name="Text Box 16"/>
            <p:cNvSpPr txBox="1">
              <a:spLocks noChangeArrowheads="1"/>
            </p:cNvSpPr>
            <p:nvPr/>
          </p:nvSpPr>
          <p:spPr bwMode="auto">
            <a:xfrm>
              <a:off x="3194" y="2367"/>
              <a:ext cx="64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smtClean="0">
                  <a:solidFill>
                    <a:srgbClr val="000000"/>
                  </a:solidFill>
                  <a:latin typeface="Times New Roman" pitchFamily="18" charset="0"/>
                </a:rPr>
                <a:t> 5 字节</a:t>
              </a:r>
            </a:p>
          </p:txBody>
        </p:sp>
        <p:sp>
          <p:nvSpPr>
            <p:cNvPr id="435217" name="Text Box 17"/>
            <p:cNvSpPr txBox="1">
              <a:spLocks noChangeArrowheads="1"/>
            </p:cNvSpPr>
            <p:nvPr/>
          </p:nvSpPr>
          <p:spPr bwMode="auto">
            <a:xfrm>
              <a:off x="2256" y="2370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200" b="1" smtClean="0">
                  <a:solidFill>
                    <a:srgbClr val="000000"/>
                  </a:solidFill>
                  <a:latin typeface="Times New Roman" pitchFamily="18" charset="0"/>
                </a:rPr>
                <a:t>段间调用</a:t>
              </a:r>
            </a:p>
          </p:txBody>
        </p:sp>
      </p:grp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6130925" y="4876800"/>
            <a:ext cx="2149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寄存器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 寄存器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6130925" y="5486400"/>
            <a:ext cx="2149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寄存器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 立即数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6130925" y="6096000"/>
            <a:ext cx="2149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寄存器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 存储器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286000" y="48768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ADD  AX，BX          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字节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286000" y="60960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ADD  AX，[3048H]  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4 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字节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286000" y="54864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ADD  AX，3048H     </a:t>
            </a:r>
            <a:r>
              <a:rPr lang="en-US" altLang="zh-CN" sz="1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zh-CN" altLang="en-US" sz="2200" b="1" smtClean="0">
                <a:solidFill>
                  <a:srgbClr val="000000"/>
                </a:solidFill>
                <a:latin typeface="Times New Roman" pitchFamily="18" charset="0"/>
              </a:rPr>
              <a:t>字节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1044575" y="4876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smtClean="0">
                <a:solidFill>
                  <a:srgbClr val="99CC00"/>
                </a:solidFill>
                <a:latin typeface="Times New Roman" pitchFamily="18" charset="0"/>
              </a:rPr>
              <a:t>二地址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2286000" y="429101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CALL</a:t>
            </a:r>
          </a:p>
        </p:txBody>
      </p:sp>
      <p:sp>
        <p:nvSpPr>
          <p:cNvPr id="518170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</a:p>
        </p:txBody>
      </p:sp>
      <p:sp>
        <p:nvSpPr>
          <p:cNvPr id="435227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1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1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/>
      <p:bldP spid="518148" grpId="0"/>
      <p:bldP spid="518149" grpId="0"/>
      <p:bldP spid="518150" grpId="0"/>
      <p:bldP spid="518151" grpId="0"/>
      <p:bldP spid="518152" grpId="0"/>
      <p:bldP spid="518153" grpId="0"/>
      <p:bldP spid="518154" grpId="0"/>
      <p:bldP spid="518158" grpId="0"/>
      <p:bldP spid="518162" grpId="0"/>
      <p:bldP spid="518163" grpId="0"/>
      <p:bldP spid="518164" grpId="0"/>
      <p:bldP spid="518165" grpId="0"/>
      <p:bldP spid="518166" grpId="0"/>
      <p:bldP spid="518167" grpId="0"/>
      <p:bldP spid="518168" grpId="0"/>
      <p:bldP spid="5181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62A046D-C541-4C27-B4B1-D59C243ECAC5}" type="slidenum">
              <a:rPr lang="zh-CN" altLang="en-US">
                <a:solidFill>
                  <a:srgbClr val="000000"/>
                </a:solidFill>
              </a:rPr>
              <a:pPr/>
              <a:t>59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 例题讲解</a:t>
            </a:r>
            <a:endParaRPr lang="en-US" altLang="zh-CN" sz="36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549275" y="936625"/>
            <a:ext cx="7694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7.4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某机器字长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16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位，存储器直接寻址空间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128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字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变址时位移量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-64 ~ +63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16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个通用寄存器均可做变址寄存器。要求：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755650" y="2349500"/>
            <a:ext cx="5472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）直接寻址的二地址指令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条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70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</a:p>
        </p:txBody>
      </p:sp>
      <p:sp>
        <p:nvSpPr>
          <p:cNvPr id="436230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55650" y="2997200"/>
            <a:ext cx="5472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）变址寻址的一地址指令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条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55650" y="3644900"/>
            <a:ext cx="590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）寄存器寻址的二地址指令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条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755650" y="4365625"/>
            <a:ext cx="5903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）直接寻址的一地址指令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条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755650" y="5229225"/>
            <a:ext cx="590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）零地址的指令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32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条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3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/>
      <p:bldP spid="518148" grpId="0"/>
      <p:bldP spid="29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3"/>
          <p:cNvGrpSpPr>
            <a:grpSpLocks/>
          </p:cNvGrpSpPr>
          <p:nvPr/>
        </p:nvGrpSpPr>
        <p:grpSpPr bwMode="auto">
          <a:xfrm>
            <a:off x="3116263" y="2524125"/>
            <a:ext cx="5461000" cy="3860800"/>
            <a:chOff x="3521075" y="2724035"/>
            <a:chExt cx="5461000" cy="3860915"/>
          </a:xfrm>
        </p:grpSpPr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3760787" y="2724035"/>
              <a:ext cx="5221288" cy="32703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>
              <a:lvl1pPr indent="288925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00000000 &lt;add&gt;: </a:t>
              </a: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0:	55              push   %</a:t>
              </a:r>
              <a:r>
                <a:rPr lang="en-US" altLang="zh-CN" sz="1800" dirty="0" err="1">
                  <a:solidFill>
                    <a:srgbClr val="000000"/>
                  </a:solidFill>
                </a:rPr>
                <a:t>ebp</a:t>
              </a:r>
              <a:endParaRPr lang="en-US" altLang="zh-CN" sz="1800" dirty="0">
                <a:solidFill>
                  <a:srgbClr val="000000"/>
                </a:solidFill>
              </a:endParaRP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 1:	89 e5         </a:t>
              </a:r>
              <a:r>
                <a:rPr lang="en-US" altLang="zh-CN" sz="1800" dirty="0" err="1">
                  <a:solidFill>
                    <a:srgbClr val="000000"/>
                  </a:solidFill>
                </a:rPr>
                <a:t>mov</a:t>
              </a:r>
              <a:r>
                <a:rPr lang="en-US" altLang="zh-CN" sz="1800" dirty="0">
                  <a:solidFill>
                    <a:srgbClr val="000000"/>
                  </a:solidFill>
                </a:rPr>
                <a:t>    %</a:t>
              </a:r>
              <a:r>
                <a:rPr lang="en-US" altLang="zh-CN" sz="1800" dirty="0" err="1">
                  <a:solidFill>
                    <a:srgbClr val="000000"/>
                  </a:solidFill>
                </a:rPr>
                <a:t>esp</a:t>
              </a:r>
              <a:r>
                <a:rPr lang="en-US" altLang="zh-CN" sz="1800" dirty="0">
                  <a:solidFill>
                    <a:srgbClr val="000000"/>
                  </a:solidFill>
                </a:rPr>
                <a:t>,%</a:t>
              </a:r>
              <a:r>
                <a:rPr lang="en-US" altLang="zh-CN" sz="1800" dirty="0" err="1">
                  <a:solidFill>
                    <a:srgbClr val="000000"/>
                  </a:solidFill>
                </a:rPr>
                <a:t>ebp</a:t>
              </a:r>
              <a:endParaRPr lang="en-US" altLang="zh-CN" sz="1800" dirty="0">
                <a:solidFill>
                  <a:srgbClr val="000000"/>
                </a:solidFill>
              </a:endParaRP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 3:	83 </a:t>
              </a:r>
              <a:r>
                <a:rPr lang="en-US" altLang="zh-CN" sz="1800" dirty="0" err="1">
                  <a:solidFill>
                    <a:srgbClr val="000000"/>
                  </a:solidFill>
                </a:rPr>
                <a:t>ec</a:t>
              </a:r>
              <a:r>
                <a:rPr lang="en-US" altLang="zh-CN" sz="1800" dirty="0">
                  <a:solidFill>
                    <a:srgbClr val="000000"/>
                  </a:solidFill>
                </a:rPr>
                <a:t> 10    sub    $0x10,%esp</a:t>
              </a: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 6:	8b 45 0c    </a:t>
              </a:r>
              <a:r>
                <a:rPr lang="en-US" altLang="zh-CN" sz="18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mov</a:t>
              </a:r>
              <a:r>
                <a:rPr lang="en-US" altLang="zh-CN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0xc(%</a:t>
              </a:r>
              <a:r>
                <a:rPr lang="en-US" altLang="zh-CN" sz="18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ebp</a:t>
              </a:r>
              <a:r>
                <a:rPr lang="en-US" altLang="zh-CN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),%</a:t>
              </a:r>
              <a:r>
                <a:rPr lang="en-US" altLang="zh-CN" sz="18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eax</a:t>
              </a:r>
              <a:endPara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 9:	8b 55 08    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mov</a:t>
              </a:r>
              <a:r>
                <a:rPr lang="en-US" altLang="zh-CN" sz="1800" dirty="0">
                  <a:solidFill>
                    <a:srgbClr val="FF0000"/>
                  </a:solidFill>
                </a:rPr>
                <a:t>    0x8(%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ebp</a:t>
              </a:r>
              <a:r>
                <a:rPr lang="en-US" altLang="zh-CN" sz="1800" dirty="0">
                  <a:solidFill>
                    <a:srgbClr val="FF0000"/>
                  </a:solidFill>
                </a:rPr>
                <a:t>),%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edx</a:t>
              </a:r>
              <a:endParaRPr lang="en-US" altLang="zh-CN" sz="1800" dirty="0">
                <a:solidFill>
                  <a:srgbClr val="FF0000"/>
                </a:solidFill>
              </a:endParaRP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 c:	01 d0        </a:t>
              </a:r>
              <a:r>
                <a:rPr lang="en-US" altLang="zh-CN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add    %</a:t>
              </a:r>
              <a:r>
                <a:rPr lang="en-US" altLang="zh-CN" sz="18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edx</a:t>
              </a:r>
              <a:r>
                <a:rPr lang="en-US" altLang="zh-CN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,%</a:t>
              </a:r>
              <a:r>
                <a:rPr lang="en-US" altLang="zh-CN" sz="18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eax</a:t>
              </a:r>
              <a:endPara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 e:	89 45 fc     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mov</a:t>
              </a:r>
              <a:r>
                <a:rPr lang="en-US" altLang="zh-CN" sz="1800" dirty="0">
                  <a:solidFill>
                    <a:srgbClr val="FF0000"/>
                  </a:solidFill>
                </a:rPr>
                <a:t>    %eax,-0x4(%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ebp</a:t>
              </a:r>
              <a:r>
                <a:rPr lang="en-US" altLang="zh-CN" sz="1800" dirty="0">
                  <a:solidFill>
                    <a:srgbClr val="FF0000"/>
                  </a:solidFill>
                </a:rPr>
                <a:t>)</a:t>
              </a: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11:	8b 45 fc     </a:t>
              </a:r>
              <a:r>
                <a:rPr lang="en-US" altLang="zh-CN" sz="1800" dirty="0" err="1">
                  <a:solidFill>
                    <a:srgbClr val="000000"/>
                  </a:solidFill>
                </a:rPr>
                <a:t>mov</a:t>
              </a:r>
              <a:r>
                <a:rPr lang="en-US" altLang="zh-CN" sz="1800" dirty="0">
                  <a:solidFill>
                    <a:srgbClr val="000000"/>
                  </a:solidFill>
                </a:rPr>
                <a:t>    -0x4(%</a:t>
              </a:r>
              <a:r>
                <a:rPr lang="en-US" altLang="zh-CN" sz="1800" dirty="0" err="1">
                  <a:solidFill>
                    <a:srgbClr val="000000"/>
                  </a:solidFill>
                </a:rPr>
                <a:t>ebp</a:t>
              </a:r>
              <a:r>
                <a:rPr lang="en-US" altLang="zh-CN" sz="1800" dirty="0">
                  <a:solidFill>
                    <a:srgbClr val="000000"/>
                  </a:solidFill>
                </a:rPr>
                <a:t>),%</a:t>
              </a:r>
              <a:r>
                <a:rPr lang="en-US" altLang="zh-CN" sz="1800" dirty="0" err="1">
                  <a:solidFill>
                    <a:srgbClr val="000000"/>
                  </a:solidFill>
                </a:rPr>
                <a:t>eax</a:t>
              </a:r>
              <a:endParaRPr lang="en-US" altLang="zh-CN" sz="1800" dirty="0">
                <a:solidFill>
                  <a:srgbClr val="000000"/>
                </a:solidFill>
              </a:endParaRP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14:	c9             leave  </a:t>
              </a:r>
            </a:p>
            <a:p>
              <a:pPr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1800" dirty="0">
                  <a:solidFill>
                    <a:srgbClr val="000000"/>
                  </a:solidFill>
                </a:rPr>
                <a:t>  15:	c3             ret</a:t>
              </a:r>
            </a:p>
          </p:txBody>
        </p:sp>
        <p:sp>
          <p:nvSpPr>
            <p:cNvPr id="35847" name="Rectangle 20"/>
            <p:cNvSpPr>
              <a:spLocks noChangeArrowheads="1"/>
            </p:cNvSpPr>
            <p:nvPr/>
          </p:nvSpPr>
          <p:spPr bwMode="auto">
            <a:xfrm>
              <a:off x="4189413" y="3035300"/>
              <a:ext cx="495300" cy="2835275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848" name="Group 23"/>
            <p:cNvGrpSpPr>
              <a:grpSpLocks/>
            </p:cNvGrpSpPr>
            <p:nvPr/>
          </p:nvGrpSpPr>
          <p:grpSpPr bwMode="auto">
            <a:xfrm>
              <a:off x="3521075" y="5953125"/>
              <a:ext cx="900113" cy="631825"/>
              <a:chOff x="2143" y="3634"/>
              <a:chExt cx="567" cy="676"/>
            </a:xfrm>
          </p:grpSpPr>
          <p:sp>
            <p:nvSpPr>
              <p:cNvPr id="35859" name="Text Box 21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mtClean="0">
                    <a:solidFill>
                      <a:srgbClr val="FF3300"/>
                    </a:solidFill>
                    <a:latin typeface="Arial" pitchFamily="34" charset="0"/>
                  </a:rPr>
                  <a:t>位移量</a:t>
                </a:r>
              </a:p>
            </p:txBody>
          </p:sp>
          <p:sp>
            <p:nvSpPr>
              <p:cNvPr id="35860" name="Line 22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849" name="Group 37"/>
            <p:cNvGrpSpPr>
              <a:grpSpLocks/>
            </p:cNvGrpSpPr>
            <p:nvPr/>
          </p:nvGrpSpPr>
          <p:grpSpPr bwMode="auto">
            <a:xfrm>
              <a:off x="4437063" y="3068638"/>
              <a:ext cx="1349375" cy="3441700"/>
              <a:chOff x="2795" y="1905"/>
              <a:chExt cx="850" cy="2168"/>
            </a:xfrm>
          </p:grpSpPr>
          <p:sp>
            <p:nvSpPr>
              <p:cNvPr id="35855" name="Rectangle 17"/>
              <p:cNvSpPr>
                <a:spLocks noChangeArrowheads="1"/>
              </p:cNvSpPr>
              <p:nvPr/>
            </p:nvSpPr>
            <p:spPr bwMode="auto">
              <a:xfrm>
                <a:off x="2965" y="1905"/>
                <a:ext cx="680" cy="1786"/>
              </a:xfrm>
              <a:prstGeom prst="rect">
                <a:avLst/>
              </a:prstGeom>
              <a:solidFill>
                <a:schemeClr val="accent1">
                  <a:alpha val="25882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5856" name="Group 24"/>
              <p:cNvGrpSpPr>
                <a:grpSpLocks/>
              </p:cNvGrpSpPr>
              <p:nvPr/>
            </p:nvGrpSpPr>
            <p:grpSpPr bwMode="auto">
              <a:xfrm>
                <a:off x="2795" y="3705"/>
                <a:ext cx="737" cy="368"/>
                <a:chOff x="2143" y="3634"/>
                <a:chExt cx="567" cy="763"/>
              </a:xfrm>
            </p:grpSpPr>
            <p:sp>
              <p:nvSpPr>
                <p:cNvPr id="3585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143" y="3918"/>
                  <a:ext cx="567" cy="4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mtClean="0">
                      <a:solidFill>
                        <a:srgbClr val="FF3300"/>
                      </a:solidFill>
                      <a:latin typeface="Arial" pitchFamily="34" charset="0"/>
                    </a:rPr>
                    <a:t>机器指令</a:t>
                  </a:r>
                </a:p>
              </p:txBody>
            </p:sp>
            <p:sp>
              <p:nvSpPr>
                <p:cNvPr id="3585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483" y="3634"/>
                  <a:ext cx="199" cy="28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35850" name="Group 38"/>
            <p:cNvGrpSpPr>
              <a:grpSpLocks/>
            </p:cNvGrpSpPr>
            <p:nvPr/>
          </p:nvGrpSpPr>
          <p:grpSpPr bwMode="auto">
            <a:xfrm>
              <a:off x="5786439" y="3078163"/>
              <a:ext cx="3081338" cy="3455987"/>
              <a:chOff x="3645" y="1939"/>
              <a:chExt cx="1941" cy="2177"/>
            </a:xfrm>
          </p:grpSpPr>
          <p:sp>
            <p:nvSpPr>
              <p:cNvPr id="35851" name="Rectangle 18"/>
              <p:cNvSpPr>
                <a:spLocks noChangeArrowheads="1"/>
              </p:cNvSpPr>
              <p:nvPr/>
            </p:nvSpPr>
            <p:spPr bwMode="auto">
              <a:xfrm>
                <a:off x="3658" y="1939"/>
                <a:ext cx="1928" cy="1784"/>
              </a:xfrm>
              <a:prstGeom prst="rect">
                <a:avLst/>
              </a:prstGeom>
              <a:solidFill>
                <a:srgbClr val="FF0000">
                  <a:alpha val="16862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5852" name="Group 27"/>
              <p:cNvGrpSpPr>
                <a:grpSpLocks/>
              </p:cNvGrpSpPr>
              <p:nvPr/>
            </p:nvGrpSpPr>
            <p:grpSpPr bwMode="auto">
              <a:xfrm>
                <a:off x="3645" y="3733"/>
                <a:ext cx="737" cy="383"/>
                <a:chOff x="2143" y="3634"/>
                <a:chExt cx="567" cy="715"/>
              </a:xfrm>
            </p:grpSpPr>
            <p:sp>
              <p:nvSpPr>
                <p:cNvPr id="3585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143" y="3918"/>
                  <a:ext cx="567" cy="4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mtClean="0">
                      <a:solidFill>
                        <a:srgbClr val="FF3300"/>
                      </a:solidFill>
                      <a:latin typeface="Arial" pitchFamily="34" charset="0"/>
                    </a:rPr>
                    <a:t>汇编指令</a:t>
                  </a:r>
                </a:p>
              </p:txBody>
            </p:sp>
            <p:sp>
              <p:nvSpPr>
                <p:cNvPr id="3585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483" y="3634"/>
                  <a:ext cx="199" cy="28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605214" name="Text Box 30"/>
          <p:cNvSpPr txBox="1">
            <a:spLocks noChangeArrowheads="1"/>
          </p:cNvSpPr>
          <p:nvPr/>
        </p:nvSpPr>
        <p:spPr bwMode="auto">
          <a:xfrm>
            <a:off x="1582738" y="6310313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007635"/>
                </a:solidFill>
                <a:latin typeface="Arial" pitchFamily="34" charset="0"/>
              </a:rPr>
              <a:t>编译得到的汇编</a:t>
            </a:r>
            <a:r>
              <a:rPr lang="zh-CN" altLang="en-US" sz="2000" smtClean="0">
                <a:solidFill>
                  <a:srgbClr val="3333CC"/>
                </a:solidFill>
                <a:latin typeface="Arial" pitchFamily="34" charset="0"/>
              </a:rPr>
              <a:t>与</a:t>
            </a:r>
            <a:r>
              <a:rPr lang="zh-CN" altLang="en-US" sz="2000" smtClean="0">
                <a:solidFill>
                  <a:srgbClr val="007635"/>
                </a:solidFill>
                <a:latin typeface="Arial" pitchFamily="34" charset="0"/>
              </a:rPr>
              <a:t>反汇编得到的</a:t>
            </a:r>
            <a:r>
              <a:rPr lang="zh-CN" altLang="en-US" sz="2000" smtClean="0">
                <a:solidFill>
                  <a:srgbClr val="3333CC"/>
                </a:solidFill>
                <a:latin typeface="Arial" pitchFamily="34" charset="0"/>
              </a:rPr>
              <a:t>汇编指令形式稍有差异</a:t>
            </a:r>
          </a:p>
        </p:txBody>
      </p:sp>
      <p:sp>
        <p:nvSpPr>
          <p:cNvPr id="605219" name="Rectangle 35"/>
          <p:cNvSpPr>
            <a:spLocks noChangeArrowheads="1"/>
          </p:cNvSpPr>
          <p:nvPr/>
        </p:nvSpPr>
        <p:spPr bwMode="auto">
          <a:xfrm>
            <a:off x="206375" y="723900"/>
            <a:ext cx="8370888" cy="16811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ts val="0"/>
              </a:spcBef>
              <a:spcAft>
                <a:spcPct val="0"/>
              </a:spcAft>
              <a:defRPr/>
            </a:pPr>
            <a:r>
              <a:rPr lang="en-US" altLang="zh-CN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test.c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生成可执行文件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$ </a:t>
            </a:r>
            <a:r>
              <a:rPr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宋体"/>
              </a:rPr>
              <a:t>gcc</a:t>
            </a:r>
            <a:r>
              <a:rPr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宋体"/>
              </a:rPr>
              <a:t> -c  </a:t>
            </a:r>
            <a:r>
              <a:rPr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宋体"/>
              </a:rPr>
              <a:t>test.c</a:t>
            </a:r>
            <a:r>
              <a:rPr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宋体"/>
              </a:rPr>
              <a:t>   -o </a:t>
            </a:r>
            <a:r>
              <a:rPr lang="en-US" altLang="zh-CN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宋体"/>
              </a:rPr>
              <a:t> </a:t>
            </a:r>
            <a:r>
              <a:rPr lang="en-US" altLang="zh-CN" i="1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宋体"/>
              </a:rPr>
              <a:t>test.o</a:t>
            </a:r>
            <a:endParaRPr lang="en-US" altLang="zh-CN" i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宋体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二进制目标文件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-d </a:t>
            </a:r>
            <a:r>
              <a:rPr lang="en-US" altLang="zh-CN" i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test.o</a:t>
            </a:r>
            <a:endParaRPr lang="en-US" altLang="zh-CN" i="1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标题 1"/>
          <p:cNvSpPr>
            <a:spLocks noGrp="1" noChangeArrowheads="1"/>
          </p:cNvSpPr>
          <p:nvPr>
            <p:ph type="title"/>
          </p:nvPr>
        </p:nvSpPr>
        <p:spPr>
          <a:xfrm>
            <a:off x="503238" y="1619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汇编和反汇编</a:t>
            </a:r>
          </a:p>
        </p:txBody>
      </p:sp>
      <p:pic>
        <p:nvPicPr>
          <p:cNvPr id="21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564905"/>
            <a:ext cx="3268042" cy="3320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14" grpId="0"/>
      <p:bldP spid="6052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微信图片_202211061711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704856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73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10D0734-8AE4-4F91-8DA5-0B5D6A2597AB}" type="slidenum">
              <a:rPr lang="zh-CN" altLang="en-US">
                <a:solidFill>
                  <a:srgbClr val="000000"/>
                </a:solidFill>
              </a:rPr>
              <a:pPr/>
              <a:t>61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 例题讲解</a:t>
            </a:r>
            <a:endParaRPr lang="en-US" altLang="zh-CN" sz="36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549275" y="936625"/>
            <a:ext cx="7694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7.5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某机配有基址寄存器和变址寄存器，采用一地址格式指令系统，允许直接和间接寻址，且指令字长、机器字长和存储字长均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16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位。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755650" y="2349500"/>
            <a:ext cx="78486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）若采用单字长指令，完成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105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种操作，且指令可直接寻址的范围是多少，一次间接寻址的范围是多少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8170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</a:p>
        </p:txBody>
      </p:sp>
      <p:sp>
        <p:nvSpPr>
          <p:cNvPr id="437254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755650" y="4365625"/>
            <a:ext cx="7704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）若存储字长不变，可采用什么方法直接访问容量为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16MB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的主存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/>
      <p:bldP spid="518148" grpId="0"/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7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64096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303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7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6895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994167" y="5733256"/>
            <a:ext cx="2590800" cy="838200"/>
            <a:chOff x="432" y="2208"/>
            <a:chExt cx="1632" cy="528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1392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zh-CN" altLang="en-US" sz="20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480" y="2486"/>
              <a:ext cx="1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       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zh-CN" altLang="en-US" sz="20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720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zh-CN" altLang="en-US" sz="20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07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7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40960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701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7E44040-99FD-4E3D-8A1A-40628E83C7F3}" type="slidenum">
              <a:rPr lang="zh-CN" altLang="en-US">
                <a:solidFill>
                  <a:srgbClr val="000000"/>
                </a:solidFill>
              </a:rPr>
              <a:pPr/>
              <a:t>65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7.5   </a:t>
            </a:r>
            <a:r>
              <a:rPr lang="en-US" altLang="zh-CN" b="1" smtClean="0"/>
              <a:t>RISC  </a:t>
            </a:r>
            <a:r>
              <a:rPr lang="zh-CN" altLang="en-US" b="1" smtClean="0"/>
              <a:t>技 术 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228600" y="1173163"/>
            <a:ext cx="464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一、</a:t>
            </a:r>
            <a:r>
              <a:rPr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RISC </a:t>
            </a: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的产生和发展 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107504" y="4727700"/>
            <a:ext cx="89354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RISC（Reduced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Instruction Set Computer）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精简指令系统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计算机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9176" name="Text Box 8"/>
          <p:cNvSpPr txBox="1">
            <a:spLocks noChangeArrowheads="1"/>
          </p:cNvSpPr>
          <p:nvPr/>
        </p:nvSpPr>
        <p:spPr bwMode="auto">
          <a:xfrm>
            <a:off x="539552" y="1752599"/>
            <a:ext cx="83202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CISC（Complex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Instruction Set Computer）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-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复杂指令系统计算机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早期计算机，优点：向上兼容。 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缺点：寻址方式多，指令长度多，导致编译复杂，指令执行流水性能差，设计周期长，资金耗费大等等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人们开始进一步分析研究发现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CISC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发现一个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80-20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规律。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P326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7.3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8285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/>
      <p:bldP spid="519175" grpId="0"/>
      <p:bldP spid="51917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663" y="5531109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7E44040-99FD-4E3D-8A1A-40628E83C7F3}" type="slidenum">
              <a:rPr lang="zh-CN" altLang="en-US">
                <a:solidFill>
                  <a:srgbClr val="000000"/>
                </a:solidFill>
              </a:rPr>
              <a:pPr/>
              <a:t>66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7.5   </a:t>
            </a:r>
            <a:r>
              <a:rPr lang="en-US" altLang="zh-CN" b="1" smtClean="0"/>
              <a:t>RISC  </a:t>
            </a:r>
            <a:r>
              <a:rPr lang="zh-CN" altLang="en-US" b="1" smtClean="0"/>
              <a:t>技 术 </a:t>
            </a:r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328738" y="2310071"/>
            <a:ext cx="2943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</a:rPr>
              <a:t>        80 — 20 规律</a:t>
            </a: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490538" y="2843471"/>
            <a:ext cx="5867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典型程序中 80% 的语句仅仅使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   用处理机中 20% 的指令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490538" y="3865821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执行频度高的简单指令，因复杂指令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   的存在，执行速度无法提高</a:t>
            </a:r>
          </a:p>
        </p:txBody>
      </p:sp>
      <p:sp>
        <p:nvSpPr>
          <p:cNvPr id="519177" name="Text Box 9"/>
          <p:cNvSpPr txBox="1">
            <a:spLocks noChangeArrowheads="1"/>
          </p:cNvSpPr>
          <p:nvPr/>
        </p:nvSpPr>
        <p:spPr bwMode="auto">
          <a:xfrm>
            <a:off x="5408613" y="2310071"/>
            <a:ext cx="254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800" b="1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latin typeface="Arial" pitchFamily="34" charset="0"/>
                <a:ea typeface="宋体" pitchFamily="2" charset="-122"/>
              </a:defRPr>
            </a:lvl2pPr>
            <a:lvl3pPr>
              <a:defRPr>
                <a:latin typeface="Arial" pitchFamily="34" charset="0"/>
                <a:ea typeface="宋体" pitchFamily="2" charset="-122"/>
              </a:defRPr>
            </a:lvl3pPr>
            <a:lvl4pPr>
              <a:defRPr>
                <a:latin typeface="Arial" pitchFamily="34" charset="0"/>
                <a:ea typeface="宋体" pitchFamily="2" charset="-122"/>
              </a:defRPr>
            </a:lvl4pPr>
            <a:lvl5pPr>
              <a:defRPr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—— </a:t>
            </a:r>
            <a:r>
              <a:rPr lang="en-US" altLang="zh-CN" dirty="0"/>
              <a:t>RISC</a:t>
            </a:r>
            <a:r>
              <a:rPr lang="zh-CN" altLang="en-US" dirty="0"/>
              <a:t>技术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4338" y="4748471"/>
            <a:ext cx="8153400" cy="1704865"/>
            <a:chOff x="432" y="3436"/>
            <a:chExt cx="5136" cy="1212"/>
          </a:xfrm>
        </p:grpSpPr>
        <p:sp>
          <p:nvSpPr>
            <p:cNvPr id="438283" name="Text Box 11"/>
            <p:cNvSpPr txBox="1">
              <a:spLocks noChangeArrowheads="1"/>
            </p:cNvSpPr>
            <p:nvPr/>
          </p:nvSpPr>
          <p:spPr bwMode="auto">
            <a:xfrm>
              <a:off x="432" y="3504"/>
              <a:ext cx="5136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r>
                <a:rPr lang="zh-CN" altLang="en-US" sz="800" b="1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能否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</a:rPr>
                <a:t>用 20% 的简单指令组合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不常用的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   80% 的指令功能</a:t>
              </a:r>
              <a:endParaRPr lang="en-US" altLang="zh-CN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程序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执行时间：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P=I*C*T       P329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lang="zh-CN" altLang="en-US" sz="28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8284" name="Text Box 12"/>
            <p:cNvSpPr txBox="1">
              <a:spLocks noChangeArrowheads="1"/>
            </p:cNvSpPr>
            <p:nvPr/>
          </p:nvSpPr>
          <p:spPr bwMode="auto">
            <a:xfrm>
              <a:off x="432" y="3436"/>
              <a:ext cx="4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3600" b="1" smtClean="0">
                  <a:solidFill>
                    <a:srgbClr val="99CC00"/>
                  </a:solidFill>
                  <a:latin typeface="Times New Roman" pitchFamily="18" charset="0"/>
                </a:rPr>
                <a:t>？</a:t>
              </a:r>
            </a:p>
          </p:txBody>
        </p: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94254" y="1412776"/>
            <a:ext cx="89354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RISC（Reduced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Instruction Set Computer）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精简指令系统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计算机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/>
      <p:bldP spid="519173" grpId="0"/>
      <p:bldP spid="519174" grpId="0"/>
      <p:bldP spid="519177" grpId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28BA68E-6E78-41C0-B7E4-6AB5D81448DF}" type="slidenum">
              <a:rPr lang="zh-CN" altLang="en-US">
                <a:solidFill>
                  <a:srgbClr val="000000"/>
                </a:solidFill>
              </a:rPr>
              <a:pPr/>
              <a:t>67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7431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二、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RISC 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的主要特征   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P330  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表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7.7 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99CC0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选用使用频度较高的一些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简单指令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     复杂指令的功能由简单指令来组合</a:t>
            </a:r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685800" y="2519363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指令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长度固定、指令格式种类少、寻址方式少</a:t>
            </a:r>
            <a:endParaRPr lang="zh-CN" altLang="en-US" sz="32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685800" y="3192463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只有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</a:rPr>
              <a:t>LOAD / STORE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指令访存</a:t>
            </a:r>
            <a:endParaRPr lang="zh-CN" altLang="en-US" sz="32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684213" y="4540250"/>
            <a:ext cx="8459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采用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流水技术  一个时钟周期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内完成一条指令</a:t>
            </a:r>
            <a:endParaRPr lang="zh-CN" altLang="en-US" sz="32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684213" y="5213350"/>
            <a:ext cx="6624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采用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组合逻辑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实现控制器 </a:t>
            </a:r>
            <a:endParaRPr lang="zh-CN" altLang="en-US" sz="3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0200" name="Text Box 8"/>
          <p:cNvSpPr txBox="1">
            <a:spLocks noChangeArrowheads="1"/>
          </p:cNvSpPr>
          <p:nvPr/>
        </p:nvSpPr>
        <p:spPr bwMode="auto">
          <a:xfrm>
            <a:off x="684213" y="3865563"/>
            <a:ext cx="633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CPU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中有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多个 通用 寄存器 </a:t>
            </a:r>
            <a:endParaRPr lang="zh-CN" altLang="en-US" sz="3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0201" name="Text Box 9"/>
          <p:cNvSpPr txBox="1">
            <a:spLocks noChangeArrowheads="1"/>
          </p:cNvSpPr>
          <p:nvPr/>
        </p:nvSpPr>
        <p:spPr bwMode="auto">
          <a:xfrm>
            <a:off x="685800" y="588803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采用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优化 的 编译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程序 </a:t>
            </a:r>
            <a:endParaRPr lang="zh-CN" altLang="en-US" sz="3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0202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7.5</a:t>
            </a:r>
          </a:p>
        </p:txBody>
      </p:sp>
      <p:sp>
        <p:nvSpPr>
          <p:cNvPr id="439307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/>
      <p:bldP spid="520196" grpId="0"/>
      <p:bldP spid="520197" grpId="0"/>
      <p:bldP spid="520198" grpId="0"/>
      <p:bldP spid="520199" grpId="0"/>
      <p:bldP spid="520200" grpId="0"/>
      <p:bldP spid="52020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28BA68E-6E78-41C0-B7E4-6AB5D81448DF}" type="slidenum">
              <a:rPr lang="zh-CN" altLang="en-US">
                <a:solidFill>
                  <a:srgbClr val="000000"/>
                </a:solidFill>
              </a:rPr>
              <a:pPr/>
              <a:t>68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74313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二、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RISC II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的指令系统举例</a:t>
            </a:r>
            <a:endParaRPr lang="en-US" altLang="zh-CN" sz="36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                       </a:t>
            </a:r>
            <a:endParaRPr lang="zh-CN" altLang="en-US" sz="36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0202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7.5</a:t>
            </a:r>
          </a:p>
        </p:txBody>
      </p:sp>
      <p:sp>
        <p:nvSpPr>
          <p:cNvPr id="439307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81000" y="1057512"/>
            <a:ext cx="844391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99CC0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选用使用频度较高的一些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简单指令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     复杂指令的功能由简单指令和硬件系统的辅助来完成。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P331</a:t>
            </a:r>
            <a:endParaRPr lang="zh-CN" altLang="en-US" sz="3600" b="1" dirty="0">
              <a:solidFill>
                <a:srgbClr val="000000"/>
              </a:solidFill>
              <a:latin typeface="Times New Roman" pitchFamily="18" charset="0"/>
              <a:ea typeface="宋体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一些常用指令可以用加法指令来替代，设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R0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寄存器的内容恒为零。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寄存器间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传送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(R0)+(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Rs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送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 (Rd)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寄存器清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零  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(R0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)+(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R0)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 (Rd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取负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指令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(R0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)-(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Rs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 (Rd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立即数做操作数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增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，减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1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求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反码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(R0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异或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(-1)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 (Rd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</a:t>
            </a:r>
            <a:endParaRPr lang="zh-CN" altLang="en-US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0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AD8A687-353B-4388-9902-E699F18CEC4C}" type="slidenum">
              <a:rPr lang="zh-CN" altLang="en-US">
                <a:solidFill>
                  <a:srgbClr val="000000"/>
                </a:solidFill>
              </a:rPr>
              <a:pPr/>
              <a:t>69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5559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三、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CISC </a:t>
            </a: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的主要特征 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685800" y="1481138"/>
            <a:ext cx="8134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99CC0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系统指令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复杂庞大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，各种指令使用频度相差大</a:t>
            </a: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685800" y="2265363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指令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长度不固定、指令格式种类多、寻址方式多</a:t>
            </a:r>
            <a:endParaRPr lang="zh-CN" altLang="en-US" sz="32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521221" name="Text Box 5"/>
          <p:cNvSpPr txBox="1">
            <a:spLocks noChangeArrowheads="1"/>
          </p:cNvSpPr>
          <p:nvPr/>
        </p:nvSpPr>
        <p:spPr bwMode="auto">
          <a:xfrm>
            <a:off x="685800" y="2989263"/>
            <a:ext cx="474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   访存</a:t>
            </a: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指令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不受限制</a:t>
            </a:r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684213" y="443865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大多数指令需要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多个时钟周期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执行完毕</a:t>
            </a:r>
            <a:endParaRPr lang="zh-CN" altLang="en-US" sz="32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1223" name="Text Box 7"/>
          <p:cNvSpPr txBox="1">
            <a:spLocks noChangeArrowheads="1"/>
          </p:cNvSpPr>
          <p:nvPr/>
        </p:nvSpPr>
        <p:spPr bwMode="auto">
          <a:xfrm>
            <a:off x="684213" y="516255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采用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微程序</a:t>
            </a: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控制器 </a:t>
            </a:r>
            <a:endParaRPr lang="zh-CN" altLang="en-US" sz="3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1224" name="Text Box 8"/>
          <p:cNvSpPr txBox="1">
            <a:spLocks noChangeArrowheads="1"/>
          </p:cNvSpPr>
          <p:nvPr/>
        </p:nvSpPr>
        <p:spPr bwMode="auto">
          <a:xfrm>
            <a:off x="684213" y="3714750"/>
            <a:ext cx="633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CPU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中设有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专用寄存器 </a:t>
            </a:r>
            <a:endParaRPr lang="zh-CN" altLang="en-US" sz="3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1225" name="Text Box 9"/>
          <p:cNvSpPr txBox="1">
            <a:spLocks noChangeArrowheads="1"/>
          </p:cNvSpPr>
          <p:nvPr/>
        </p:nvSpPr>
        <p:spPr bwMode="auto">
          <a:xfrm>
            <a:off x="685800" y="5888038"/>
            <a:ext cx="7342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难以</a:t>
            </a: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用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优化编译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生成高效的目的代码</a:t>
            </a: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 sz="3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7.5</a:t>
            </a:r>
          </a:p>
        </p:txBody>
      </p:sp>
      <p:sp>
        <p:nvSpPr>
          <p:cNvPr id="440331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/>
      <p:bldP spid="521220" grpId="0"/>
      <p:bldP spid="521221" grpId="0"/>
      <p:bldP spid="521222" grpId="0"/>
      <p:bldP spid="521223" grpId="0"/>
      <p:bldP spid="521224" grpId="0"/>
      <p:bldP spid="5212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C6D8A53-5B7F-41D6-AA73-265799C836BC}" type="slidenum">
              <a:rPr lang="zh-CN" altLang="en-US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7.1  机 器 指 令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381000" y="1166813"/>
            <a:ext cx="3856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一、指令的一般格式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1525" y="1905000"/>
            <a:ext cx="3673475" cy="457200"/>
            <a:chOff x="1190" y="1344"/>
            <a:chExt cx="2314" cy="288"/>
          </a:xfrm>
        </p:grpSpPr>
        <p:sp>
          <p:nvSpPr>
            <p:cNvPr id="398341" name="Text Box 5"/>
            <p:cNvSpPr txBox="1">
              <a:spLocks noChangeArrowheads="1"/>
            </p:cNvSpPr>
            <p:nvPr/>
          </p:nvSpPr>
          <p:spPr bwMode="auto">
            <a:xfrm>
              <a:off x="1190" y="1344"/>
              <a:ext cx="21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  操作码字段</a:t>
              </a: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        </a:t>
              </a: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地址码字段</a:t>
              </a:r>
            </a:p>
          </p:txBody>
        </p:sp>
        <p:sp>
          <p:nvSpPr>
            <p:cNvPr id="398342" name="Rectangle 6"/>
            <p:cNvSpPr>
              <a:spLocks noChangeArrowheads="1"/>
            </p:cNvSpPr>
            <p:nvPr/>
          </p:nvSpPr>
          <p:spPr bwMode="auto">
            <a:xfrm>
              <a:off x="1200" y="1344"/>
              <a:ext cx="2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8343" name="Line 7"/>
            <p:cNvSpPr>
              <a:spLocks noChangeShapeType="1"/>
            </p:cNvSpPr>
            <p:nvPr/>
          </p:nvSpPr>
          <p:spPr bwMode="auto">
            <a:xfrm>
              <a:off x="2304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1203325" y="2643188"/>
            <a:ext cx="1712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000" b="1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itchFamily="18" charset="0"/>
              </a:rPr>
              <a:t>操作码</a:t>
            </a: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3108325" y="2625725"/>
            <a:ext cx="534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反映机器做什么操作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1524000" y="33321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长度固定</a:t>
            </a: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1524000" y="5330825"/>
            <a:ext cx="213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长度可变</a:t>
            </a: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2001838" y="3976688"/>
            <a:ext cx="4113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用于指令字长较长的情况</a:t>
            </a:r>
          </a:p>
        </p:txBody>
      </p:sp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6096000" y="3998913"/>
            <a:ext cx="139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，RISC</a:t>
            </a:r>
          </a:p>
        </p:txBody>
      </p:sp>
      <p:sp>
        <p:nvSpPr>
          <p:cNvPr id="481294" name="Text Box 14"/>
          <p:cNvSpPr txBox="1">
            <a:spLocks noChangeArrowheads="1"/>
          </p:cNvSpPr>
          <p:nvPr/>
        </p:nvSpPr>
        <p:spPr bwMode="auto">
          <a:xfrm>
            <a:off x="2001838" y="4664075"/>
            <a:ext cx="2722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如 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IBM  370</a:t>
            </a:r>
          </a:p>
        </p:txBody>
      </p:sp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4260850" y="4664075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操作码  8  位</a:t>
            </a:r>
          </a:p>
        </p:txBody>
      </p:sp>
      <p:sp>
        <p:nvSpPr>
          <p:cNvPr id="481296" name="Text Box 16"/>
          <p:cNvSpPr txBox="1">
            <a:spLocks noChangeArrowheads="1"/>
          </p:cNvSpPr>
          <p:nvPr/>
        </p:nvSpPr>
        <p:spPr bwMode="auto">
          <a:xfrm>
            <a:off x="2001838" y="5997575"/>
            <a:ext cx="5541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操作码分散在指令字的不同字段中</a:t>
            </a:r>
          </a:p>
        </p:txBody>
      </p:sp>
      <p:sp>
        <p:nvSpPr>
          <p:cNvPr id="398353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/>
      <p:bldP spid="481288" grpId="0"/>
      <p:bldP spid="481289" grpId="0"/>
      <p:bldP spid="481290" grpId="0"/>
      <p:bldP spid="481291" grpId="0"/>
      <p:bldP spid="481292" grpId="0"/>
      <p:bldP spid="481293" grpId="0"/>
      <p:bldP spid="481294" grpId="0"/>
      <p:bldP spid="481295" grpId="0"/>
      <p:bldP spid="48129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C7DC147-158D-49FA-A312-5B4CB2AD6356}" type="slidenum">
              <a:rPr lang="zh-CN" altLang="en-US">
                <a:solidFill>
                  <a:srgbClr val="000000"/>
                </a:solidFill>
              </a:rPr>
              <a:pPr/>
              <a:t>70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1346" name="Text Box 2"/>
          <p:cNvSpPr txBox="1">
            <a:spLocks noChangeArrowheads="1"/>
          </p:cNvSpPr>
          <p:nvPr/>
        </p:nvSpPr>
        <p:spPr bwMode="auto">
          <a:xfrm>
            <a:off x="381000" y="425450"/>
            <a:ext cx="7215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四、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RISC</a:t>
            </a: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CISC </a:t>
            </a: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的比较 </a:t>
            </a:r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901700" y="15001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1. RISC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更能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充分利用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</a:rPr>
              <a:t>VLSI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芯片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的面积</a:t>
            </a:r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901700" y="2189163"/>
            <a:ext cx="7847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lang="en-US" altLang="zh-CN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RISC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更能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提高计算机运算速度</a:t>
            </a:r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1190625" y="2781300"/>
            <a:ext cx="63341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指令数、指令格式、寻址方式少，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通用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寄存器多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，采用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组合逻辑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便于实现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指令流水</a:t>
            </a:r>
            <a:endParaRPr lang="zh-CN" altLang="en-US" sz="3200" b="1" dirty="0" smtClean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900113" y="451485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3. RISC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便于设计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，可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降低成本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，提高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可靠性</a:t>
            </a:r>
            <a:endParaRPr lang="zh-CN" altLang="en-US" sz="3200" b="1" dirty="0" smtClean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900113" y="5187950"/>
            <a:ext cx="7056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4. RISC</a:t>
            </a:r>
            <a:r>
              <a:rPr lang="en-US" altLang="zh-CN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有利于编译程序代码优化 </a:t>
            </a:r>
            <a:endParaRPr lang="zh-CN" altLang="en-US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48" name="Text Box 8"/>
          <p:cNvSpPr txBox="1">
            <a:spLocks noChangeArrowheads="1"/>
          </p:cNvSpPr>
          <p:nvPr/>
        </p:nvSpPr>
        <p:spPr bwMode="auto">
          <a:xfrm>
            <a:off x="901700" y="5862638"/>
            <a:ext cx="683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</a:rPr>
              <a:t>缺点：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RISC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不易</a:t>
            </a:r>
            <a:r>
              <a:rPr lang="zh-CN" altLang="en-US" sz="2800" b="1" dirty="0" smtClean="0">
                <a:solidFill>
                  <a:srgbClr val="99CC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实现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指令系统兼容 </a:t>
            </a:r>
            <a:endParaRPr lang="zh-CN" altLang="en-US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7.5</a:t>
            </a:r>
          </a:p>
        </p:txBody>
      </p:sp>
      <p:sp>
        <p:nvSpPr>
          <p:cNvPr id="441354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767" y="100955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优点：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/>
      <p:bldP spid="522244" grpId="0"/>
      <p:bldP spid="522245" grpId="0"/>
      <p:bldP spid="522246" grpId="0"/>
      <p:bldP spid="522247" grpId="0"/>
      <p:bldP spid="52224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2105AE65-7832-48A7-80A4-0BD8796F9B1D}" type="slidenum">
              <a:rPr lang="en-US" altLang="zh-CN" sz="100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pPr eaLnBrk="1" hangingPunct="1"/>
              <a:t>71</a:t>
            </a:fld>
            <a:endParaRPr lang="en-US" altLang="zh-CN" sz="1000" smtClean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指令系统</a:t>
            </a:r>
            <a:r>
              <a:rPr lang="zh-CN" altLang="en-US" b="0" dirty="0" smtClean="0"/>
              <a:t>举例（自学）</a:t>
            </a:r>
            <a:endParaRPr lang="zh-CN" altLang="en-US" b="0" dirty="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0" smtClean="0"/>
              <a:t>共有</a:t>
            </a:r>
            <a:r>
              <a:rPr lang="en-US" altLang="zh-CN" b="0" smtClean="0"/>
              <a:t>12</a:t>
            </a:r>
            <a:r>
              <a:rPr lang="zh-CN" altLang="en-US" b="0" smtClean="0"/>
              <a:t>条指令，分为：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smtClean="0">
                <a:hlinkClick r:id="rId2" action="ppaction://hlinksldjump"/>
              </a:rPr>
              <a:t>5</a:t>
            </a:r>
            <a:r>
              <a:rPr lang="zh-CN" altLang="en-US" b="0" smtClean="0">
                <a:hlinkClick r:id="rId2" action="ppaction://hlinksldjump"/>
              </a:rPr>
              <a:t>条双寄存器算术逻辑运算类指令</a:t>
            </a:r>
            <a:endParaRPr lang="zh-CN" altLang="en-US" b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0" smtClean="0">
                <a:hlinkClick r:id="rId3" action="ppaction://hlinksldjump"/>
              </a:rPr>
              <a:t>3</a:t>
            </a:r>
            <a:r>
              <a:rPr lang="zh-CN" altLang="en-US" b="0" smtClean="0">
                <a:hlinkClick r:id="rId3" action="ppaction://hlinksldjump"/>
              </a:rPr>
              <a:t>条单寄存器指令 </a:t>
            </a:r>
            <a:endParaRPr lang="zh-CN" altLang="en-US" b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0" smtClean="0">
                <a:hlinkClick r:id="rId4" action="ppaction://hlinksldjump"/>
              </a:rPr>
              <a:t>4</a:t>
            </a:r>
            <a:r>
              <a:rPr lang="zh-CN" altLang="en-US" b="0" smtClean="0">
                <a:hlinkClick r:id="rId4" action="ppaction://hlinksldjump"/>
              </a:rPr>
              <a:t>条存储器访问类指令 </a:t>
            </a:r>
            <a:endParaRPr lang="zh-CN" altLang="en-US" b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0" smtClean="0">
                <a:hlinkClick r:id="rId5" action="ppaction://hlinksldjump"/>
              </a:rPr>
              <a:t>2</a:t>
            </a:r>
            <a:r>
              <a:rPr lang="zh-CN" altLang="en-US" b="0" smtClean="0">
                <a:hlinkClick r:id="rId5" action="ppaction://hlinksldjump"/>
              </a:rPr>
              <a:t>条</a:t>
            </a:r>
            <a:r>
              <a:rPr lang="en-US" altLang="zh-CN" b="0" smtClean="0">
                <a:hlinkClick r:id="rId5" action="ppaction://hlinksldjump"/>
              </a:rPr>
              <a:t>I/O</a:t>
            </a:r>
            <a:r>
              <a:rPr lang="zh-CN" altLang="en-US" b="0" smtClean="0">
                <a:hlinkClick r:id="rId5" action="ppaction://hlinksldjump"/>
              </a:rPr>
              <a:t>指令</a:t>
            </a:r>
            <a:endParaRPr lang="zh-CN" altLang="en-US" b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0" smtClean="0">
                <a:hlinkClick r:id="rId6" action="ppaction://hlinksldjump"/>
              </a:rPr>
              <a:t>2</a:t>
            </a:r>
            <a:r>
              <a:rPr lang="zh-CN" altLang="en-US" b="0" smtClean="0">
                <a:hlinkClick r:id="rId6" action="ppaction://hlinksldjump"/>
              </a:rPr>
              <a:t>条过程控制类指令 </a:t>
            </a:r>
            <a:endParaRPr lang="zh-CN" altLang="en-US" b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0" smtClean="0">
                <a:hlinkClick r:id="rId7" action="ppaction://hlinksldjump"/>
              </a:rPr>
              <a:t>程序设计</a:t>
            </a:r>
            <a:endParaRPr lang="zh-CN" altLang="en-US" b="0" smtClean="0"/>
          </a:p>
        </p:txBody>
      </p:sp>
      <p:pic>
        <p:nvPicPr>
          <p:cNvPr id="547845" name="Picture 5" descr="back11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2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94580AA2-D9B2-4167-95C2-0E2281ACE030}" type="slidenum">
              <a:rPr lang="en-US" altLang="zh-CN" sz="100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pPr eaLnBrk="1" hangingPunct="1"/>
              <a:t>72</a:t>
            </a:fld>
            <a:endParaRPr lang="en-US" altLang="zh-CN" sz="1000" smtClean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5</a:t>
            </a:r>
            <a:r>
              <a:rPr lang="zh-CN" altLang="en-US" b="0" smtClean="0"/>
              <a:t>条双寄存器算术逻辑运算类指令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4116388" cy="1470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0" smtClean="0"/>
              <a:t>格式：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0" smtClean="0"/>
              <a:t>操作码及功能：</a:t>
            </a:r>
          </a:p>
        </p:txBody>
      </p:sp>
      <p:graphicFrame>
        <p:nvGraphicFramePr>
          <p:cNvPr id="548919" name="Group 55"/>
          <p:cNvGraphicFramePr>
            <a:graphicFrameLocks noGrp="1"/>
          </p:cNvGraphicFramePr>
          <p:nvPr>
            <p:ph idx="4294967295"/>
          </p:nvPr>
        </p:nvGraphicFramePr>
        <p:xfrm>
          <a:off x="4497388" y="1076325"/>
          <a:ext cx="3887787" cy="1062038"/>
        </p:xfrm>
        <a:graphic>
          <a:graphicData uri="http://schemas.openxmlformats.org/drawingml/2006/table">
            <a:tbl>
              <a:tblPr/>
              <a:tblGrid>
                <a:gridCol w="1944687"/>
                <a:gridCol w="931863"/>
                <a:gridCol w="1011237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I7  I6  I5  I4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SR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8886" name="Group 22"/>
          <p:cNvGraphicFramePr>
            <a:graphicFrameLocks noGrp="1"/>
          </p:cNvGraphicFramePr>
          <p:nvPr>
            <p:ph sz="half" idx="4294967295"/>
          </p:nvPr>
        </p:nvGraphicFramePr>
        <p:xfrm>
          <a:off x="468313" y="2276475"/>
          <a:ext cx="8135937" cy="3725865"/>
        </p:xfrm>
        <a:graphic>
          <a:graphicData uri="http://schemas.openxmlformats.org/drawingml/2006/table">
            <a:tbl>
              <a:tblPr/>
              <a:tblGrid>
                <a:gridCol w="2374900"/>
                <a:gridCol w="1728787"/>
                <a:gridCol w="4032250"/>
              </a:tblGrid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操作码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OP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MOV  DR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(SR)→DR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ADD  DR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(SR)+(DR)→DR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SUB  DR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(DR)-(SR)→DR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AND  DR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(SR)∧(DR)→DR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RRC  DR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(SR)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进行带进位循环右移→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DR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48918" name="Picture 5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75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489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488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C909AEBC-7216-4756-8A78-89E70A84EC2E}" type="slidenum">
              <a:rPr lang="en-US" altLang="zh-CN" sz="100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pPr eaLnBrk="1" hangingPunct="1"/>
              <a:t>73</a:t>
            </a:fld>
            <a:endParaRPr lang="en-US" altLang="zh-CN" sz="1000" smtClean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3</a:t>
            </a:r>
            <a:r>
              <a:rPr lang="zh-CN" altLang="en-US" b="0" smtClean="0"/>
              <a:t>条单寄存器指令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3581400" cy="1470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0" smtClean="0"/>
              <a:t>格式：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0" smtClean="0"/>
              <a:t>操作码及功能：</a:t>
            </a:r>
          </a:p>
        </p:txBody>
      </p:sp>
      <p:graphicFrame>
        <p:nvGraphicFramePr>
          <p:cNvPr id="549936" name="Group 48"/>
          <p:cNvGraphicFramePr>
            <a:graphicFrameLocks noGrp="1"/>
          </p:cNvGraphicFramePr>
          <p:nvPr>
            <p:ph idx="4294967295"/>
          </p:nvPr>
        </p:nvGraphicFramePr>
        <p:xfrm>
          <a:off x="4211638" y="1196975"/>
          <a:ext cx="3887787" cy="1079500"/>
        </p:xfrm>
        <a:graphic>
          <a:graphicData uri="http://schemas.openxmlformats.org/drawingml/2006/table">
            <a:tbl>
              <a:tblPr/>
              <a:tblGrid>
                <a:gridCol w="915987"/>
                <a:gridCol w="1828800"/>
                <a:gridCol w="11430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I7  I6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I5  I4  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DR/SR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9910" name="Group 22"/>
          <p:cNvGraphicFramePr>
            <a:graphicFrameLocks noGrp="1"/>
          </p:cNvGraphicFramePr>
          <p:nvPr>
            <p:ph sz="half" idx="4294967295"/>
          </p:nvPr>
        </p:nvGraphicFramePr>
        <p:xfrm>
          <a:off x="836613" y="2708275"/>
          <a:ext cx="7167562" cy="2803526"/>
        </p:xfrm>
        <a:graphic>
          <a:graphicData uri="http://schemas.openxmlformats.org/drawingml/2006/table">
            <a:tbl>
              <a:tblPr/>
              <a:tblGrid>
                <a:gridCol w="2006600"/>
                <a:gridCol w="1730375"/>
                <a:gridCol w="3430587"/>
              </a:tblGrid>
              <a:tr h="700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操作码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OP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703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INC  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(DR)+1→DR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DEC  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(DR)-1→DR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CLR  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49935" name="Picture 4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7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499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9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9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B6B0ACF2-94B5-44D0-8193-DDFF63F86C94}" type="slidenum">
              <a:rPr lang="en-US" altLang="zh-CN" sz="100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pPr eaLnBrk="1" hangingPunct="1"/>
              <a:t>74</a:t>
            </a:fld>
            <a:endParaRPr lang="en-US" altLang="zh-CN" sz="1000" smtClean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4</a:t>
            </a:r>
            <a:r>
              <a:rPr lang="zh-CN" altLang="en-US" b="0" smtClean="0"/>
              <a:t>条存储器访问类指令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4032250" cy="1368425"/>
          </a:xfrm>
        </p:spPr>
        <p:txBody>
          <a:bodyPr/>
          <a:lstStyle/>
          <a:p>
            <a:pPr eaLnBrk="1" hangingPunct="1"/>
            <a:r>
              <a:rPr lang="zh-CN" altLang="en-US" sz="2400" b="0" smtClean="0"/>
              <a:t>格式：</a:t>
            </a:r>
          </a:p>
          <a:p>
            <a:pPr eaLnBrk="1" hangingPunct="1"/>
            <a:r>
              <a:rPr lang="zh-CN" altLang="en-US" sz="2400" b="0" smtClean="0"/>
              <a:t>操作码及功能：</a:t>
            </a:r>
          </a:p>
          <a:p>
            <a:pPr eaLnBrk="1" hangingPunct="1"/>
            <a:r>
              <a:rPr lang="en-US" altLang="zh-CN" sz="2400" b="0" smtClean="0"/>
              <a:t>SI</a:t>
            </a:r>
            <a:r>
              <a:rPr lang="zh-CN" altLang="en-US" sz="2400" b="0" smtClean="0"/>
              <a:t>隐含为</a:t>
            </a:r>
            <a:r>
              <a:rPr lang="en-US" altLang="zh-CN" sz="2400" b="0" smtClean="0"/>
              <a:t>R2</a:t>
            </a:r>
          </a:p>
        </p:txBody>
      </p:sp>
      <p:graphicFrame>
        <p:nvGraphicFramePr>
          <p:cNvPr id="57856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4140200" y="1169988"/>
          <a:ext cx="4033838" cy="1296986"/>
        </p:xfrm>
        <a:graphic>
          <a:graphicData uri="http://schemas.openxmlformats.org/drawingml/2006/table">
            <a:tbl>
              <a:tblPr/>
              <a:tblGrid>
                <a:gridCol w="946150"/>
                <a:gridCol w="1238250"/>
                <a:gridCol w="925513"/>
                <a:gridCol w="923925"/>
              </a:tblGrid>
              <a:tr h="423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I7  I6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I5  I4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MOD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OP2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2386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ADDR/DISP/X 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8585" name="Group 25"/>
          <p:cNvGraphicFramePr>
            <a:graphicFrameLocks noGrp="1"/>
          </p:cNvGraphicFramePr>
          <p:nvPr>
            <p:ph sz="half" idx="4294967295"/>
          </p:nvPr>
        </p:nvGraphicFramePr>
        <p:xfrm>
          <a:off x="468313" y="2852738"/>
          <a:ext cx="8101012" cy="2692401"/>
        </p:xfrm>
        <a:graphic>
          <a:graphicData uri="http://schemas.openxmlformats.org/drawingml/2006/table">
            <a:tbl>
              <a:tblPr/>
              <a:tblGrid>
                <a:gridCol w="828675"/>
                <a:gridCol w="1295400"/>
                <a:gridCol w="1439862"/>
                <a:gridCol w="1009650"/>
                <a:gridCol w="719138"/>
                <a:gridCol w="2808287"/>
              </a:tblGrid>
              <a:tr h="53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MOD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寻址方式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EA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52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00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直接寻址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ADDR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LDA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[EA]→DR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64006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01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间接寻址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[ADDR]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STA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DR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）→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EA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DR → [EA]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52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变址寻址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SI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）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JMP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EA→PC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7317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相对寻址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PC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）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+DISP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JZC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FC+FZ=1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，则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EA→ PC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，否则，结束指令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78629" name="Picture 69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1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785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361A42B9-448C-449E-BAEF-2E748C526996}" type="slidenum">
              <a:rPr lang="en-US" altLang="zh-CN" sz="100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pPr eaLnBrk="1" hangingPunct="1"/>
              <a:t>75</a:t>
            </a:fld>
            <a:endParaRPr lang="en-US" altLang="zh-CN" sz="1000" smtClean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2</a:t>
            </a:r>
            <a:r>
              <a:rPr lang="zh-CN" altLang="en-US" b="0" smtClean="0"/>
              <a:t>条</a:t>
            </a:r>
            <a:r>
              <a:rPr lang="en-US" altLang="zh-CN" b="0" smtClean="0"/>
              <a:t>I/O</a:t>
            </a:r>
            <a:r>
              <a:rPr lang="zh-CN" altLang="en-US" b="0" smtClean="0"/>
              <a:t>指令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3581400" cy="1470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0" smtClean="0"/>
              <a:t>格式：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0" smtClean="0"/>
              <a:t>操作码及功能：</a:t>
            </a:r>
          </a:p>
        </p:txBody>
      </p:sp>
      <p:graphicFrame>
        <p:nvGraphicFramePr>
          <p:cNvPr id="551985" name="Group 49"/>
          <p:cNvGraphicFramePr>
            <a:graphicFrameLocks noGrp="1"/>
          </p:cNvGraphicFramePr>
          <p:nvPr>
            <p:ph idx="4294967295"/>
          </p:nvPr>
        </p:nvGraphicFramePr>
        <p:xfrm>
          <a:off x="4421188" y="1169988"/>
          <a:ext cx="3887787" cy="1636713"/>
        </p:xfrm>
        <a:graphic>
          <a:graphicData uri="http://schemas.openxmlformats.org/drawingml/2006/table">
            <a:tbl>
              <a:tblPr/>
              <a:tblGrid>
                <a:gridCol w="915987"/>
                <a:gridCol w="1828800"/>
                <a:gridCol w="1143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I7  I6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I5  I4  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02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PORTAR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1983" name="Group 47"/>
          <p:cNvGraphicFramePr>
            <a:graphicFrameLocks noGrp="1"/>
          </p:cNvGraphicFramePr>
          <p:nvPr>
            <p:ph sz="half" idx="4294967295"/>
          </p:nvPr>
        </p:nvGraphicFramePr>
        <p:xfrm>
          <a:off x="973138" y="3357563"/>
          <a:ext cx="7343775" cy="1649413"/>
        </p:xfrm>
        <a:graphic>
          <a:graphicData uri="http://schemas.openxmlformats.org/drawingml/2006/table">
            <a:tbl>
              <a:tblPr/>
              <a:tblGrid>
                <a:gridCol w="2470150"/>
                <a:gridCol w="1633537"/>
                <a:gridCol w="3240088"/>
              </a:tblGrid>
              <a:tr h="549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操作码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OP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IN  DR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[PORTAR]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(PORTAR)→DR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OUT  DR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[PORTAR]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(DR)→ PORTAR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51982" name="Picture 46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3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519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E51C39BA-3DAF-4105-9BCD-C9C13D1F984F}" type="slidenum">
              <a:rPr lang="en-US" altLang="zh-CN" sz="100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pPr eaLnBrk="1" hangingPunct="1"/>
              <a:t>76</a:t>
            </a:fld>
            <a:endParaRPr lang="en-US" altLang="zh-CN" sz="1000" smtClean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/>
              <a:t>2</a:t>
            </a:r>
            <a:r>
              <a:rPr lang="zh-CN" altLang="en-US" b="0" smtClean="0"/>
              <a:t>条过程控制类指令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3659187" cy="2111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格式：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CALL  ADDR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(SP)</a:t>
            </a:r>
            <a:r>
              <a:rPr lang="zh-CN" altLang="en-US" sz="2400" smtClean="0">
                <a:solidFill>
                  <a:srgbClr val="0000FF"/>
                </a:solidFill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cs typeface="Times New Roman" pitchFamily="18" charset="0"/>
              </a:rPr>
              <a:t>→</a:t>
            </a:r>
            <a:r>
              <a:rPr lang="en-US" altLang="zh-CN" sz="2400" smtClean="0">
                <a:solidFill>
                  <a:srgbClr val="0000FF"/>
                </a:solidFill>
              </a:rPr>
              <a:t>SP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 (PC) </a:t>
            </a:r>
            <a:r>
              <a:rPr lang="en-US" altLang="zh-CN" sz="2400" smtClean="0">
                <a:solidFill>
                  <a:srgbClr val="0000FF"/>
                </a:solidFill>
                <a:cs typeface="Times New Roman" pitchFamily="18" charset="0"/>
              </a:rPr>
              <a:t>→(SP)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</a:rPr>
              <a:t>ADDR</a:t>
            </a:r>
            <a:r>
              <a:rPr lang="en-US" altLang="zh-CN" sz="2400" smtClean="0">
                <a:solidFill>
                  <a:srgbClr val="0000FF"/>
                </a:solidFill>
                <a:cs typeface="Times New Roman" pitchFamily="18" charset="0"/>
              </a:rPr>
              <a:t>→PC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graphicFrame>
        <p:nvGraphicFramePr>
          <p:cNvPr id="553008" name="Group 48"/>
          <p:cNvGraphicFramePr>
            <a:graphicFrameLocks noGrp="1"/>
          </p:cNvGraphicFramePr>
          <p:nvPr>
            <p:ph idx="4294967295"/>
          </p:nvPr>
        </p:nvGraphicFramePr>
        <p:xfrm>
          <a:off x="4421188" y="1169988"/>
          <a:ext cx="3887787" cy="1636713"/>
        </p:xfrm>
        <a:graphic>
          <a:graphicData uri="http://schemas.openxmlformats.org/drawingml/2006/table">
            <a:tbl>
              <a:tblPr/>
              <a:tblGrid>
                <a:gridCol w="915987"/>
                <a:gridCol w="1828800"/>
                <a:gridCol w="1143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I7  I6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I5  I4  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××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02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ADDR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2986" name="Rectangle 26"/>
          <p:cNvSpPr>
            <a:spLocks noChangeArrowheads="1"/>
          </p:cNvSpPr>
          <p:nvPr/>
        </p:nvSpPr>
        <p:spPr bwMode="auto">
          <a:xfrm>
            <a:off x="611188" y="3284538"/>
            <a:ext cx="3455987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Font typeface="Wingdings" pitchFamily="2" charset="2"/>
              <a:buChar char="v"/>
            </a:pPr>
            <a:r>
              <a:rPr lang="zh-CN" altLang="en-US" sz="2400" b="1" smtClean="0">
                <a:solidFill>
                  <a:srgbClr val="0000FF"/>
                </a:solidFill>
              </a:rPr>
              <a:t>格式：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Font typeface="Wingdings" pitchFamily="2" charset="2"/>
              <a:buChar char="v"/>
            </a:pPr>
            <a:r>
              <a:rPr lang="en-US" altLang="zh-CN" sz="2400" b="1" smtClean="0">
                <a:solidFill>
                  <a:srgbClr val="0000FF"/>
                </a:solidFill>
              </a:rPr>
              <a:t>RET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Font typeface="Wingdings" pitchFamily="2" charset="2"/>
              <a:buChar char="v"/>
            </a:pPr>
            <a:r>
              <a:rPr lang="en-US" altLang="zh-CN" sz="2400" b="1" smtClean="0">
                <a:solidFill>
                  <a:srgbClr val="0000FF"/>
                </a:solidFill>
              </a:rPr>
              <a:t>((SP))</a:t>
            </a:r>
            <a:r>
              <a:rPr lang="en-US" altLang="zh-CN" sz="2400" b="1" smtClean="0">
                <a:solidFill>
                  <a:srgbClr val="0000FF"/>
                </a:solidFill>
                <a:cs typeface="Times New Roman" pitchFamily="18" charset="0"/>
              </a:rPr>
              <a:t>→PC 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C59D2"/>
              </a:buClr>
              <a:buFont typeface="Wingdings" pitchFamily="2" charset="2"/>
              <a:buChar char="v"/>
            </a:pPr>
            <a:r>
              <a:rPr lang="en-US" altLang="zh-CN" sz="2400" b="1" smtClean="0">
                <a:solidFill>
                  <a:srgbClr val="0000FF"/>
                </a:solidFill>
              </a:rPr>
              <a:t>(SP)</a:t>
            </a:r>
            <a:r>
              <a:rPr lang="zh-CN" altLang="en-US" sz="2400" b="1" smtClean="0">
                <a:solidFill>
                  <a:srgbClr val="0000FF"/>
                </a:solidFill>
              </a:rPr>
              <a:t>＋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en-US" altLang="zh-CN" sz="2400" b="1" smtClean="0">
                <a:solidFill>
                  <a:srgbClr val="0000FF"/>
                </a:solidFill>
                <a:cs typeface="Times New Roman" pitchFamily="18" charset="0"/>
              </a:rPr>
              <a:t>→</a:t>
            </a:r>
            <a:r>
              <a:rPr lang="en-US" altLang="zh-CN" sz="2400" b="1" smtClean="0">
                <a:solidFill>
                  <a:srgbClr val="0000FF"/>
                </a:solidFill>
              </a:rPr>
              <a:t>SP</a:t>
            </a:r>
          </a:p>
        </p:txBody>
      </p:sp>
      <p:graphicFrame>
        <p:nvGraphicFramePr>
          <p:cNvPr id="553009" name="Group 49"/>
          <p:cNvGraphicFramePr>
            <a:graphicFrameLocks noGrp="1"/>
          </p:cNvGraphicFramePr>
          <p:nvPr/>
        </p:nvGraphicFramePr>
        <p:xfrm>
          <a:off x="4498975" y="3376613"/>
          <a:ext cx="3671888" cy="1106487"/>
        </p:xfrm>
        <a:graphic>
          <a:graphicData uri="http://schemas.openxmlformats.org/drawingml/2006/table">
            <a:tbl>
              <a:tblPr/>
              <a:tblGrid>
                <a:gridCol w="865188"/>
                <a:gridCol w="1727200"/>
                <a:gridCol w="1079500"/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I7  I6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I5  I4  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××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53007" name="Picture 4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61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530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529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5530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 autoUpdateAnimBg="0"/>
      <p:bldP spid="552986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fld id="{40CE592B-EDFB-49CE-969B-76AF46AF4185}" type="slidenum">
              <a:rPr lang="en-US" altLang="zh-CN" sz="100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pPr eaLnBrk="1" hangingPunct="1"/>
              <a:t>77</a:t>
            </a:fld>
            <a:endParaRPr lang="en-US" altLang="zh-CN" sz="1000" smtClean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graphicFrame>
        <p:nvGraphicFramePr>
          <p:cNvPr id="554053" name="Group 69"/>
          <p:cNvGraphicFramePr>
            <a:graphicFrameLocks noGrp="1"/>
          </p:cNvGraphicFramePr>
          <p:nvPr>
            <p:ph/>
          </p:nvPr>
        </p:nvGraphicFramePr>
        <p:xfrm>
          <a:off x="468313" y="908050"/>
          <a:ext cx="8280400" cy="5076826"/>
        </p:xfrm>
        <a:graphic>
          <a:graphicData uri="http://schemas.openxmlformats.org/drawingml/2006/table">
            <a:tbl>
              <a:tblPr/>
              <a:tblGrid>
                <a:gridCol w="733425"/>
                <a:gridCol w="1566862"/>
                <a:gridCol w="2019300"/>
                <a:gridCol w="3960813"/>
              </a:tblGrid>
              <a:tr h="335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地址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机器码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备注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11110000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CLR  R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当作累加器。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01H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10000010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00101011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LDA  R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[2BH]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直接地址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2BH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当作计数器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变址寄存器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其初值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0AH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存放在单元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2BH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中。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26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02H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03H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10100001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00011111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L1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LDA  R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[SI+1FH]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取出需要累加的数据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采用变址寻址方式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次地址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=29H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04H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05H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00010100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ADD  R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累加。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06H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11100010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DEC  R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计数器递减；并影响标志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FZ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FC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07H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10111100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00000011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JZC  L2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相对位移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03H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FC+FZ=1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循环，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FC+FZ=0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（无借位不为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）退出循环。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08H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09H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10000100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00101010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STA  [2AH],R</a:t>
                      </a:r>
                      <a:r>
                        <a:rPr kumimoji="0" lang="en-US" altLang="zh-CN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直接地址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2AH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存储累加和；采用直接寻址方式。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0AH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0BH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10001000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00000011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JMP  L1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直接地址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03H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无条件转移；采用直接寻址方式。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0CH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3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0DH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00000000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L2: JMP [00H]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转移至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00H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单元。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2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2B9FA92-68A5-4CE4-92ED-8BD64E2D8FC0}" type="slidenum">
              <a:rPr lang="zh-CN" altLang="en-US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304800" y="144463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(3) 扩展操作码技术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661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操作码的位数随地址数的减少而增加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52725" y="1295400"/>
            <a:ext cx="3114675" cy="457200"/>
            <a:chOff x="1686" y="1056"/>
            <a:chExt cx="1920" cy="288"/>
          </a:xfrm>
        </p:grpSpPr>
        <p:sp>
          <p:nvSpPr>
            <p:cNvPr id="399365" name="Text Box 5"/>
            <p:cNvSpPr txBox="1">
              <a:spLocks noChangeArrowheads="1"/>
            </p:cNvSpPr>
            <p:nvPr/>
          </p:nvSpPr>
          <p:spPr bwMode="auto">
            <a:xfrm>
              <a:off x="1736" y="105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2214" y="105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2711" y="1056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174" y="105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9370" name="Rectangle 10"/>
            <p:cNvSpPr>
              <a:spLocks noChangeArrowheads="1"/>
            </p:cNvSpPr>
            <p:nvPr/>
          </p:nvSpPr>
          <p:spPr bwMode="auto">
            <a:xfrm>
              <a:off x="216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9371" name="Rectangle 11"/>
            <p:cNvSpPr>
              <a:spLocks noChangeArrowheads="1"/>
            </p:cNvSpPr>
            <p:nvPr/>
          </p:nvSpPr>
          <p:spPr bwMode="auto">
            <a:xfrm>
              <a:off x="264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312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52725" y="1905000"/>
            <a:ext cx="3124200" cy="1143000"/>
            <a:chOff x="1686" y="1200"/>
            <a:chExt cx="1968" cy="720"/>
          </a:xfrm>
        </p:grpSpPr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9375" name="Text Box 15"/>
            <p:cNvSpPr txBox="1">
              <a:spLocks noChangeArrowheads="1"/>
            </p:cNvSpPr>
            <p:nvPr/>
          </p:nvSpPr>
          <p:spPr bwMode="auto">
            <a:xfrm>
              <a:off x="1734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399376" name="Text Box 16"/>
            <p:cNvSpPr txBox="1">
              <a:spLocks noChangeArrowheads="1"/>
            </p:cNvSpPr>
            <p:nvPr/>
          </p:nvSpPr>
          <p:spPr bwMode="auto">
            <a:xfrm>
              <a:off x="1734" y="135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399377" name="Text Box 17"/>
            <p:cNvSpPr txBox="1">
              <a:spLocks noChangeArrowheads="1"/>
            </p:cNvSpPr>
            <p:nvPr/>
          </p:nvSpPr>
          <p:spPr bwMode="auto">
            <a:xfrm>
              <a:off x="1734" y="167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399378" name="Text Box 18"/>
            <p:cNvSpPr txBox="1">
              <a:spLocks noChangeArrowheads="1"/>
            </p:cNvSpPr>
            <p:nvPr/>
          </p:nvSpPr>
          <p:spPr bwMode="auto">
            <a:xfrm>
              <a:off x="1810" y="1536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379" name="Text Box 19"/>
            <p:cNvSpPr txBox="1">
              <a:spLocks noChangeArrowheads="1"/>
            </p:cNvSpPr>
            <p:nvPr/>
          </p:nvSpPr>
          <p:spPr bwMode="auto">
            <a:xfrm>
              <a:off x="2310" y="120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380" name="Text Box 20"/>
            <p:cNvSpPr txBox="1">
              <a:spLocks noChangeArrowheads="1"/>
            </p:cNvSpPr>
            <p:nvPr/>
          </p:nvSpPr>
          <p:spPr bwMode="auto">
            <a:xfrm>
              <a:off x="2310" y="134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381" name="Text Box 21"/>
            <p:cNvSpPr txBox="1">
              <a:spLocks noChangeArrowheads="1"/>
            </p:cNvSpPr>
            <p:nvPr/>
          </p:nvSpPr>
          <p:spPr bwMode="auto">
            <a:xfrm>
              <a:off x="2310" y="167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382" name="Text Box 22"/>
            <p:cNvSpPr txBox="1">
              <a:spLocks noChangeArrowheads="1"/>
            </p:cNvSpPr>
            <p:nvPr/>
          </p:nvSpPr>
          <p:spPr bwMode="auto">
            <a:xfrm>
              <a:off x="2310" y="1536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383" name="Text Box 23"/>
            <p:cNvSpPr txBox="1">
              <a:spLocks noChangeArrowheads="1"/>
            </p:cNvSpPr>
            <p:nvPr/>
          </p:nvSpPr>
          <p:spPr bwMode="auto">
            <a:xfrm>
              <a:off x="2770" y="120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384" name="Text Box 24"/>
            <p:cNvSpPr txBox="1">
              <a:spLocks noChangeArrowheads="1"/>
            </p:cNvSpPr>
            <p:nvPr/>
          </p:nvSpPr>
          <p:spPr bwMode="auto">
            <a:xfrm>
              <a:off x="2770" y="134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385" name="Text Box 25"/>
            <p:cNvSpPr txBox="1">
              <a:spLocks noChangeArrowheads="1"/>
            </p:cNvSpPr>
            <p:nvPr/>
          </p:nvSpPr>
          <p:spPr bwMode="auto">
            <a:xfrm>
              <a:off x="2770" y="167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386" name="Text Box 26"/>
            <p:cNvSpPr txBox="1">
              <a:spLocks noChangeArrowheads="1"/>
            </p:cNvSpPr>
            <p:nvPr/>
          </p:nvSpPr>
          <p:spPr bwMode="auto">
            <a:xfrm>
              <a:off x="2770" y="1536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387" name="Text Box 27"/>
            <p:cNvSpPr txBox="1">
              <a:spLocks noChangeArrowheads="1"/>
            </p:cNvSpPr>
            <p:nvPr/>
          </p:nvSpPr>
          <p:spPr bwMode="auto">
            <a:xfrm>
              <a:off x="3202" y="120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388" name="Text Box 28"/>
            <p:cNvSpPr txBox="1">
              <a:spLocks noChangeArrowheads="1"/>
            </p:cNvSpPr>
            <p:nvPr/>
          </p:nvSpPr>
          <p:spPr bwMode="auto">
            <a:xfrm>
              <a:off x="3202" y="134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389" name="Text Box 29"/>
            <p:cNvSpPr txBox="1">
              <a:spLocks noChangeArrowheads="1"/>
            </p:cNvSpPr>
            <p:nvPr/>
          </p:nvSpPr>
          <p:spPr bwMode="auto">
            <a:xfrm>
              <a:off x="3202" y="167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390" name="Text Box 30"/>
            <p:cNvSpPr txBox="1">
              <a:spLocks noChangeArrowheads="1"/>
            </p:cNvSpPr>
            <p:nvPr/>
          </p:nvSpPr>
          <p:spPr bwMode="auto">
            <a:xfrm>
              <a:off x="3202" y="1536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784475" y="3140075"/>
            <a:ext cx="3124200" cy="1146175"/>
            <a:chOff x="1686" y="1968"/>
            <a:chExt cx="1968" cy="722"/>
          </a:xfrm>
        </p:grpSpPr>
        <p:sp>
          <p:nvSpPr>
            <p:cNvPr id="399392" name="Rectangle 32"/>
            <p:cNvSpPr>
              <a:spLocks noChangeArrowheads="1"/>
            </p:cNvSpPr>
            <p:nvPr/>
          </p:nvSpPr>
          <p:spPr bwMode="auto">
            <a:xfrm>
              <a:off x="1686" y="1978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9393" name="Text Box 33"/>
            <p:cNvSpPr txBox="1">
              <a:spLocks noChangeArrowheads="1"/>
            </p:cNvSpPr>
            <p:nvPr/>
          </p:nvSpPr>
          <p:spPr bwMode="auto">
            <a:xfrm>
              <a:off x="2770" y="196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394" name="Text Box 34"/>
            <p:cNvSpPr txBox="1">
              <a:spLocks noChangeArrowheads="1"/>
            </p:cNvSpPr>
            <p:nvPr/>
          </p:nvSpPr>
          <p:spPr bwMode="auto">
            <a:xfrm>
              <a:off x="2770" y="2112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395" name="Text Box 35"/>
            <p:cNvSpPr txBox="1">
              <a:spLocks noChangeArrowheads="1"/>
            </p:cNvSpPr>
            <p:nvPr/>
          </p:nvSpPr>
          <p:spPr bwMode="auto">
            <a:xfrm>
              <a:off x="2770" y="243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396" name="Text Box 36"/>
            <p:cNvSpPr txBox="1">
              <a:spLocks noChangeArrowheads="1"/>
            </p:cNvSpPr>
            <p:nvPr/>
          </p:nvSpPr>
          <p:spPr bwMode="auto">
            <a:xfrm>
              <a:off x="2770" y="230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397" name="Text Box 37"/>
            <p:cNvSpPr txBox="1">
              <a:spLocks noChangeArrowheads="1"/>
            </p:cNvSpPr>
            <p:nvPr/>
          </p:nvSpPr>
          <p:spPr bwMode="auto">
            <a:xfrm>
              <a:off x="3202" y="196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398" name="Text Box 38"/>
            <p:cNvSpPr txBox="1">
              <a:spLocks noChangeArrowheads="1"/>
            </p:cNvSpPr>
            <p:nvPr/>
          </p:nvSpPr>
          <p:spPr bwMode="auto">
            <a:xfrm>
              <a:off x="3202" y="2112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399" name="Text Box 39"/>
            <p:cNvSpPr txBox="1">
              <a:spLocks noChangeArrowheads="1"/>
            </p:cNvSpPr>
            <p:nvPr/>
          </p:nvSpPr>
          <p:spPr bwMode="auto">
            <a:xfrm>
              <a:off x="3202" y="243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400" name="Text Box 40"/>
            <p:cNvSpPr txBox="1">
              <a:spLocks noChangeArrowheads="1"/>
            </p:cNvSpPr>
            <p:nvPr/>
          </p:nvSpPr>
          <p:spPr bwMode="auto">
            <a:xfrm>
              <a:off x="3202" y="230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401" name="Text Box 41"/>
            <p:cNvSpPr txBox="1">
              <a:spLocks noChangeArrowheads="1"/>
            </p:cNvSpPr>
            <p:nvPr/>
          </p:nvSpPr>
          <p:spPr bwMode="auto">
            <a:xfrm>
              <a:off x="1734" y="1968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02" name="Text Box 42"/>
            <p:cNvSpPr txBox="1">
              <a:spLocks noChangeArrowheads="1"/>
            </p:cNvSpPr>
            <p:nvPr/>
          </p:nvSpPr>
          <p:spPr bwMode="auto">
            <a:xfrm>
              <a:off x="1746" y="209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03" name="Text Box 43"/>
            <p:cNvSpPr txBox="1">
              <a:spLocks noChangeArrowheads="1"/>
            </p:cNvSpPr>
            <p:nvPr/>
          </p:nvSpPr>
          <p:spPr bwMode="auto">
            <a:xfrm>
              <a:off x="1734" y="2438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04" name="Text Box 44"/>
            <p:cNvSpPr txBox="1">
              <a:spLocks noChangeArrowheads="1"/>
            </p:cNvSpPr>
            <p:nvPr/>
          </p:nvSpPr>
          <p:spPr bwMode="auto">
            <a:xfrm>
              <a:off x="1808" y="2304"/>
              <a:ext cx="31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405" name="Text Box 45"/>
            <p:cNvSpPr txBox="1">
              <a:spLocks noChangeArrowheads="1"/>
            </p:cNvSpPr>
            <p:nvPr/>
          </p:nvSpPr>
          <p:spPr bwMode="auto">
            <a:xfrm>
              <a:off x="2214" y="196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399406" name="Text Box 46"/>
            <p:cNvSpPr txBox="1">
              <a:spLocks noChangeArrowheads="1"/>
            </p:cNvSpPr>
            <p:nvPr/>
          </p:nvSpPr>
          <p:spPr bwMode="auto">
            <a:xfrm>
              <a:off x="2214" y="210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399407" name="Text Box 47"/>
            <p:cNvSpPr txBox="1">
              <a:spLocks noChangeArrowheads="1"/>
            </p:cNvSpPr>
            <p:nvPr/>
          </p:nvSpPr>
          <p:spPr bwMode="auto">
            <a:xfrm>
              <a:off x="2214" y="24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399408" name="Text Box 48"/>
            <p:cNvSpPr txBox="1">
              <a:spLocks noChangeArrowheads="1"/>
            </p:cNvSpPr>
            <p:nvPr/>
          </p:nvSpPr>
          <p:spPr bwMode="auto">
            <a:xfrm>
              <a:off x="2290" y="230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752725" y="5562600"/>
            <a:ext cx="3124200" cy="1143000"/>
            <a:chOff x="1686" y="3504"/>
            <a:chExt cx="1968" cy="720"/>
          </a:xfrm>
        </p:grpSpPr>
        <p:sp>
          <p:nvSpPr>
            <p:cNvPr id="399410" name="Rectangle 50"/>
            <p:cNvSpPr>
              <a:spLocks noChangeArrowheads="1"/>
            </p:cNvSpPr>
            <p:nvPr/>
          </p:nvSpPr>
          <p:spPr bwMode="auto">
            <a:xfrm>
              <a:off x="1686" y="3514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9411" name="Text Box 51"/>
            <p:cNvSpPr txBox="1">
              <a:spLocks noChangeArrowheads="1"/>
            </p:cNvSpPr>
            <p:nvPr/>
          </p:nvSpPr>
          <p:spPr bwMode="auto">
            <a:xfrm>
              <a:off x="1734" y="3504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12" name="Text Box 52"/>
            <p:cNvSpPr txBox="1">
              <a:spLocks noChangeArrowheads="1"/>
            </p:cNvSpPr>
            <p:nvPr/>
          </p:nvSpPr>
          <p:spPr bwMode="auto">
            <a:xfrm>
              <a:off x="1734" y="36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13" name="Text Box 53"/>
            <p:cNvSpPr txBox="1">
              <a:spLocks noChangeArrowheads="1"/>
            </p:cNvSpPr>
            <p:nvPr/>
          </p:nvSpPr>
          <p:spPr bwMode="auto">
            <a:xfrm>
              <a:off x="1734" y="39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14" name="Text Box 54"/>
            <p:cNvSpPr txBox="1">
              <a:spLocks noChangeArrowheads="1"/>
            </p:cNvSpPr>
            <p:nvPr/>
          </p:nvSpPr>
          <p:spPr bwMode="auto">
            <a:xfrm>
              <a:off x="1810" y="3840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415" name="Text Box 55"/>
            <p:cNvSpPr txBox="1">
              <a:spLocks noChangeArrowheads="1"/>
            </p:cNvSpPr>
            <p:nvPr/>
          </p:nvSpPr>
          <p:spPr bwMode="auto">
            <a:xfrm>
              <a:off x="2214" y="3504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16" name="Text Box 56"/>
            <p:cNvSpPr txBox="1">
              <a:spLocks noChangeArrowheads="1"/>
            </p:cNvSpPr>
            <p:nvPr/>
          </p:nvSpPr>
          <p:spPr bwMode="auto">
            <a:xfrm>
              <a:off x="2214" y="36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17" name="Text Box 57"/>
            <p:cNvSpPr txBox="1">
              <a:spLocks noChangeArrowheads="1"/>
            </p:cNvSpPr>
            <p:nvPr/>
          </p:nvSpPr>
          <p:spPr bwMode="auto">
            <a:xfrm>
              <a:off x="2214" y="39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18" name="Text Box 58"/>
            <p:cNvSpPr txBox="1">
              <a:spLocks noChangeArrowheads="1"/>
            </p:cNvSpPr>
            <p:nvPr/>
          </p:nvSpPr>
          <p:spPr bwMode="auto">
            <a:xfrm>
              <a:off x="2290" y="3840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419" name="Text Box 59"/>
            <p:cNvSpPr txBox="1">
              <a:spLocks noChangeArrowheads="1"/>
            </p:cNvSpPr>
            <p:nvPr/>
          </p:nvSpPr>
          <p:spPr bwMode="auto">
            <a:xfrm>
              <a:off x="2690" y="3504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20" name="Text Box 60"/>
            <p:cNvSpPr txBox="1">
              <a:spLocks noChangeArrowheads="1"/>
            </p:cNvSpPr>
            <p:nvPr/>
          </p:nvSpPr>
          <p:spPr bwMode="auto">
            <a:xfrm>
              <a:off x="2690" y="36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21" name="Text Box 61"/>
            <p:cNvSpPr txBox="1">
              <a:spLocks noChangeArrowheads="1"/>
            </p:cNvSpPr>
            <p:nvPr/>
          </p:nvSpPr>
          <p:spPr bwMode="auto">
            <a:xfrm>
              <a:off x="2690" y="39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22" name="Text Box 62"/>
            <p:cNvSpPr txBox="1">
              <a:spLocks noChangeArrowheads="1"/>
            </p:cNvSpPr>
            <p:nvPr/>
          </p:nvSpPr>
          <p:spPr bwMode="auto">
            <a:xfrm>
              <a:off x="2766" y="3840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423" name="Text Box 63"/>
            <p:cNvSpPr txBox="1">
              <a:spLocks noChangeArrowheads="1"/>
            </p:cNvSpPr>
            <p:nvPr/>
          </p:nvSpPr>
          <p:spPr bwMode="auto">
            <a:xfrm>
              <a:off x="3170" y="350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399424" name="Text Box 64"/>
            <p:cNvSpPr txBox="1">
              <a:spLocks noChangeArrowheads="1"/>
            </p:cNvSpPr>
            <p:nvPr/>
          </p:nvSpPr>
          <p:spPr bwMode="auto">
            <a:xfrm>
              <a:off x="3170" y="36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399425" name="Text Box 65"/>
            <p:cNvSpPr txBox="1">
              <a:spLocks noChangeArrowheads="1"/>
            </p:cNvSpPr>
            <p:nvPr/>
          </p:nvSpPr>
          <p:spPr bwMode="auto">
            <a:xfrm>
              <a:off x="3170" y="39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26" name="Text Box 66"/>
            <p:cNvSpPr txBox="1">
              <a:spLocks noChangeArrowheads="1"/>
            </p:cNvSpPr>
            <p:nvPr/>
          </p:nvSpPr>
          <p:spPr bwMode="auto">
            <a:xfrm>
              <a:off x="3246" y="3840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752725" y="4343400"/>
            <a:ext cx="3124200" cy="1146175"/>
            <a:chOff x="1686" y="2736"/>
            <a:chExt cx="1968" cy="722"/>
          </a:xfrm>
        </p:grpSpPr>
        <p:sp>
          <p:nvSpPr>
            <p:cNvPr id="399428" name="Rectangle 68"/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9429" name="Text Box 69"/>
            <p:cNvSpPr txBox="1">
              <a:spLocks noChangeArrowheads="1"/>
            </p:cNvSpPr>
            <p:nvPr/>
          </p:nvSpPr>
          <p:spPr bwMode="auto">
            <a:xfrm>
              <a:off x="1734" y="2736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30" name="Text Box 70"/>
            <p:cNvSpPr txBox="1">
              <a:spLocks noChangeArrowheads="1"/>
            </p:cNvSpPr>
            <p:nvPr/>
          </p:nvSpPr>
          <p:spPr bwMode="auto">
            <a:xfrm>
              <a:off x="1734" y="287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31" name="Text Box 71"/>
            <p:cNvSpPr txBox="1">
              <a:spLocks noChangeArrowheads="1"/>
            </p:cNvSpPr>
            <p:nvPr/>
          </p:nvSpPr>
          <p:spPr bwMode="auto">
            <a:xfrm>
              <a:off x="1734" y="3206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32" name="Text Box 72"/>
            <p:cNvSpPr txBox="1">
              <a:spLocks noChangeArrowheads="1"/>
            </p:cNvSpPr>
            <p:nvPr/>
          </p:nvSpPr>
          <p:spPr bwMode="auto">
            <a:xfrm>
              <a:off x="1810" y="3072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433" name="Text Box 73"/>
            <p:cNvSpPr txBox="1">
              <a:spLocks noChangeArrowheads="1"/>
            </p:cNvSpPr>
            <p:nvPr/>
          </p:nvSpPr>
          <p:spPr bwMode="auto">
            <a:xfrm>
              <a:off x="2214" y="2736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34" name="Text Box 74"/>
            <p:cNvSpPr txBox="1">
              <a:spLocks noChangeArrowheads="1"/>
            </p:cNvSpPr>
            <p:nvPr/>
          </p:nvSpPr>
          <p:spPr bwMode="auto">
            <a:xfrm>
              <a:off x="2214" y="287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35" name="Text Box 75"/>
            <p:cNvSpPr txBox="1">
              <a:spLocks noChangeArrowheads="1"/>
            </p:cNvSpPr>
            <p:nvPr/>
          </p:nvSpPr>
          <p:spPr bwMode="auto">
            <a:xfrm>
              <a:off x="2214" y="3206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399436" name="Text Box 76"/>
            <p:cNvSpPr txBox="1">
              <a:spLocks noChangeArrowheads="1"/>
            </p:cNvSpPr>
            <p:nvPr/>
          </p:nvSpPr>
          <p:spPr bwMode="auto">
            <a:xfrm>
              <a:off x="2290" y="3072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99CC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437" name="Text Box 77"/>
            <p:cNvSpPr txBox="1">
              <a:spLocks noChangeArrowheads="1"/>
            </p:cNvSpPr>
            <p:nvPr/>
          </p:nvSpPr>
          <p:spPr bwMode="auto">
            <a:xfrm>
              <a:off x="3202" y="2736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438" name="Text Box 78"/>
            <p:cNvSpPr txBox="1">
              <a:spLocks noChangeArrowheads="1"/>
            </p:cNvSpPr>
            <p:nvPr/>
          </p:nvSpPr>
          <p:spPr bwMode="auto">
            <a:xfrm>
              <a:off x="3202" y="288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439" name="Text Box 79"/>
            <p:cNvSpPr txBox="1">
              <a:spLocks noChangeArrowheads="1"/>
            </p:cNvSpPr>
            <p:nvPr/>
          </p:nvSpPr>
          <p:spPr bwMode="auto">
            <a:xfrm>
              <a:off x="3202" y="3206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baseline="-1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440" name="Text Box 80"/>
            <p:cNvSpPr txBox="1">
              <a:spLocks noChangeArrowheads="1"/>
            </p:cNvSpPr>
            <p:nvPr/>
          </p:nvSpPr>
          <p:spPr bwMode="auto">
            <a:xfrm>
              <a:off x="3202" y="3072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99441" name="Text Box 81"/>
            <p:cNvSpPr txBox="1">
              <a:spLocks noChangeArrowheads="1"/>
            </p:cNvSpPr>
            <p:nvPr/>
          </p:nvSpPr>
          <p:spPr bwMode="auto">
            <a:xfrm>
              <a:off x="2690" y="273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399442" name="Text Box 82"/>
            <p:cNvSpPr txBox="1">
              <a:spLocks noChangeArrowheads="1"/>
            </p:cNvSpPr>
            <p:nvPr/>
          </p:nvSpPr>
          <p:spPr bwMode="auto">
            <a:xfrm>
              <a:off x="2690" y="287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399443" name="Text Box 83"/>
            <p:cNvSpPr txBox="1">
              <a:spLocks noChangeArrowheads="1"/>
            </p:cNvSpPr>
            <p:nvPr/>
          </p:nvSpPr>
          <p:spPr bwMode="auto">
            <a:xfrm>
              <a:off x="2690" y="320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399444" name="Text Box 84"/>
            <p:cNvSpPr txBox="1">
              <a:spLocks noChangeArrowheads="1"/>
            </p:cNvSpPr>
            <p:nvPr/>
          </p:nvSpPr>
          <p:spPr bwMode="auto">
            <a:xfrm>
              <a:off x="2766" y="3072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82389" name="Text Box 85"/>
          <p:cNvSpPr txBox="1">
            <a:spLocks noChangeArrowheads="1"/>
          </p:cNvSpPr>
          <p:nvPr/>
        </p:nvSpPr>
        <p:spPr bwMode="auto">
          <a:xfrm>
            <a:off x="1117600" y="2270125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4 位操作码</a:t>
            </a:r>
          </a:p>
        </p:txBody>
      </p:sp>
      <p:sp>
        <p:nvSpPr>
          <p:cNvPr id="482390" name="Text Box 86"/>
          <p:cNvSpPr txBox="1">
            <a:spLocks noChangeArrowheads="1"/>
          </p:cNvSpPr>
          <p:nvPr/>
        </p:nvSpPr>
        <p:spPr bwMode="auto">
          <a:xfrm>
            <a:off x="1117600" y="3489325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8 位操作码</a:t>
            </a:r>
          </a:p>
        </p:txBody>
      </p:sp>
      <p:sp>
        <p:nvSpPr>
          <p:cNvPr id="482391" name="Text Box 87"/>
          <p:cNvSpPr txBox="1">
            <a:spLocks noChangeArrowheads="1"/>
          </p:cNvSpPr>
          <p:nvPr/>
        </p:nvSpPr>
        <p:spPr bwMode="auto">
          <a:xfrm>
            <a:off x="990600" y="4724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12 位操作码</a:t>
            </a:r>
          </a:p>
        </p:txBody>
      </p:sp>
      <p:sp>
        <p:nvSpPr>
          <p:cNvPr id="482392" name="Text Box 88"/>
          <p:cNvSpPr txBox="1">
            <a:spLocks noChangeArrowheads="1"/>
          </p:cNvSpPr>
          <p:nvPr/>
        </p:nvSpPr>
        <p:spPr bwMode="auto">
          <a:xfrm>
            <a:off x="990600" y="59277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16 位操作码</a:t>
            </a:r>
          </a:p>
        </p:txBody>
      </p:sp>
      <p:sp>
        <p:nvSpPr>
          <p:cNvPr id="482393" name="Text Box 89"/>
          <p:cNvSpPr txBox="1">
            <a:spLocks noChangeArrowheads="1"/>
          </p:cNvSpPr>
          <p:nvPr/>
        </p:nvSpPr>
        <p:spPr bwMode="auto">
          <a:xfrm>
            <a:off x="6029325" y="2270125"/>
            <a:ext cx="311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最多15条三地址指令</a:t>
            </a:r>
          </a:p>
        </p:txBody>
      </p:sp>
      <p:sp>
        <p:nvSpPr>
          <p:cNvPr id="482394" name="Text Box 90"/>
          <p:cNvSpPr txBox="1">
            <a:spLocks noChangeArrowheads="1"/>
          </p:cNvSpPr>
          <p:nvPr/>
        </p:nvSpPr>
        <p:spPr bwMode="auto">
          <a:xfrm>
            <a:off x="6029325" y="3489325"/>
            <a:ext cx="2719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最多15条二地址指令</a:t>
            </a:r>
          </a:p>
        </p:txBody>
      </p:sp>
      <p:sp>
        <p:nvSpPr>
          <p:cNvPr id="482395" name="Text Box 91"/>
          <p:cNvSpPr txBox="1">
            <a:spLocks noChangeArrowheads="1"/>
          </p:cNvSpPr>
          <p:nvPr/>
        </p:nvSpPr>
        <p:spPr bwMode="auto">
          <a:xfrm>
            <a:off x="6029325" y="4724400"/>
            <a:ext cx="264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最多15条一地址指令</a:t>
            </a:r>
          </a:p>
        </p:txBody>
      </p:sp>
      <p:sp>
        <p:nvSpPr>
          <p:cNvPr id="482396" name="Text Box 92"/>
          <p:cNvSpPr txBox="1">
            <a:spLocks noChangeArrowheads="1"/>
          </p:cNvSpPr>
          <p:nvPr/>
        </p:nvSpPr>
        <p:spPr bwMode="auto">
          <a:xfrm>
            <a:off x="6029325" y="5927725"/>
            <a:ext cx="1971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16条零地址指令</a:t>
            </a:r>
          </a:p>
        </p:txBody>
      </p:sp>
      <p:sp>
        <p:nvSpPr>
          <p:cNvPr id="482397" name="Rectangle 9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</a:t>
            </a:r>
          </a:p>
        </p:txBody>
      </p:sp>
      <p:sp>
        <p:nvSpPr>
          <p:cNvPr id="399454" name="AutoShape 9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6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/>
      <p:bldP spid="482389" grpId="0"/>
      <p:bldP spid="482390" grpId="0"/>
      <p:bldP spid="482391" grpId="0"/>
      <p:bldP spid="482392" grpId="0"/>
      <p:bldP spid="482393" grpId="0"/>
      <p:bldP spid="482394" grpId="0"/>
      <p:bldP spid="482395" grpId="0"/>
      <p:bldP spid="4823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65576B-FBC4-47E2-9EEE-6D9D1803AF61}" type="slidenum">
              <a:rPr lang="zh-CN" altLang="en-US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00386" name="Group 2"/>
          <p:cNvGrpSpPr>
            <a:grpSpLocks/>
          </p:cNvGrpSpPr>
          <p:nvPr/>
        </p:nvGrpSpPr>
        <p:grpSpPr bwMode="auto">
          <a:xfrm>
            <a:off x="304800" y="144463"/>
            <a:ext cx="7075488" cy="6561137"/>
            <a:chOff x="192" y="91"/>
            <a:chExt cx="4457" cy="4133"/>
          </a:xfrm>
        </p:grpSpPr>
        <p:sp>
          <p:nvSpPr>
            <p:cNvPr id="400387" name="Text Box 3"/>
            <p:cNvSpPr txBox="1">
              <a:spLocks noChangeArrowheads="1"/>
            </p:cNvSpPr>
            <p:nvPr/>
          </p:nvSpPr>
          <p:spPr bwMode="auto">
            <a:xfrm>
              <a:off x="192" y="91"/>
              <a:ext cx="25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3600" b="1" smtClean="0">
                  <a:solidFill>
                    <a:srgbClr val="000000"/>
                  </a:solidFill>
                  <a:latin typeface="Times New Roman" pitchFamily="18" charset="0"/>
                </a:rPr>
                <a:t>(3) 扩展操作码技术</a:t>
              </a:r>
            </a:p>
          </p:txBody>
        </p:sp>
        <p:sp>
          <p:nvSpPr>
            <p:cNvPr id="400388" name="Text Box 4"/>
            <p:cNvSpPr txBox="1">
              <a:spLocks noChangeArrowheads="1"/>
            </p:cNvSpPr>
            <p:nvPr/>
          </p:nvSpPr>
          <p:spPr bwMode="auto">
            <a:xfrm>
              <a:off x="528" y="480"/>
              <a:ext cx="41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800" b="1" dirty="0" smtClean="0">
                  <a:solidFill>
                    <a:srgbClr val="7030A0"/>
                  </a:solidFill>
                  <a:latin typeface="Times New Roman" pitchFamily="18" charset="0"/>
                </a:rPr>
                <a:t>操作码的位数随地址数的减少而增加</a:t>
              </a:r>
            </a:p>
          </p:txBody>
        </p:sp>
        <p:grpSp>
          <p:nvGrpSpPr>
            <p:cNvPr id="400389" name="Group 5"/>
            <p:cNvGrpSpPr>
              <a:grpSpLocks/>
            </p:cNvGrpSpPr>
            <p:nvPr/>
          </p:nvGrpSpPr>
          <p:grpSpPr bwMode="auto">
            <a:xfrm>
              <a:off x="624" y="816"/>
              <a:ext cx="3078" cy="3408"/>
              <a:chOff x="624" y="816"/>
              <a:chExt cx="3078" cy="3408"/>
            </a:xfrm>
          </p:grpSpPr>
          <p:grpSp>
            <p:nvGrpSpPr>
              <p:cNvPr id="400390" name="Group 6"/>
              <p:cNvGrpSpPr>
                <a:grpSpLocks/>
              </p:cNvGrpSpPr>
              <p:nvPr/>
            </p:nvGrpSpPr>
            <p:grpSpPr bwMode="auto">
              <a:xfrm>
                <a:off x="1734" y="816"/>
                <a:ext cx="1962" cy="288"/>
                <a:chOff x="1686" y="1056"/>
                <a:chExt cx="1920" cy="288"/>
              </a:xfrm>
            </p:grpSpPr>
            <p:sp>
              <p:nvSpPr>
                <p:cNvPr id="40039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36" y="1056"/>
                  <a:ext cx="37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40039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14" y="1056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 A</a:t>
                  </a:r>
                  <a:r>
                    <a:rPr lang="en-US" altLang="zh-CN" sz="24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0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711" y="1056"/>
                  <a:ext cx="35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 A</a:t>
                  </a:r>
                  <a:r>
                    <a:rPr lang="en-US" altLang="zh-CN" sz="24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0039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174" y="1056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 A</a:t>
                  </a:r>
                  <a:r>
                    <a:rPr lang="en-US" altLang="zh-CN" sz="24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39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0396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0397" name="Rectangle 13"/>
                <p:cNvSpPr>
                  <a:spLocks noChangeArrowheads="1"/>
                </p:cNvSpPr>
                <p:nvPr/>
              </p:nvSpPr>
              <p:spPr bwMode="auto">
                <a:xfrm>
                  <a:off x="264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0398" name="Rectangle 14"/>
                <p:cNvSpPr>
                  <a:spLocks noChangeArrowheads="1"/>
                </p:cNvSpPr>
                <p:nvPr/>
              </p:nvSpPr>
              <p:spPr bwMode="auto">
                <a:xfrm>
                  <a:off x="312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00399" name="Group 15"/>
              <p:cNvGrpSpPr>
                <a:grpSpLocks/>
              </p:cNvGrpSpPr>
              <p:nvPr/>
            </p:nvGrpSpPr>
            <p:grpSpPr bwMode="auto">
              <a:xfrm>
                <a:off x="1734" y="1200"/>
                <a:ext cx="1968" cy="720"/>
                <a:chOff x="1686" y="1200"/>
                <a:chExt cx="1968" cy="720"/>
              </a:xfrm>
            </p:grpSpPr>
            <p:sp>
              <p:nvSpPr>
                <p:cNvPr id="4004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686" y="1210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040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34" y="120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00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34" y="13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004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34" y="16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40040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10" y="1536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10" y="120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04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10" y="1344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04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10" y="167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1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0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10" y="1536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0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70" y="120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004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70" y="1344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00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70" y="167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1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0041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70" y="1536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1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02" y="120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202" y="1344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4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202" y="167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1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4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02" y="1536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400417" name="Group 33"/>
              <p:cNvGrpSpPr>
                <a:grpSpLocks/>
              </p:cNvGrpSpPr>
              <p:nvPr/>
            </p:nvGrpSpPr>
            <p:grpSpPr bwMode="auto">
              <a:xfrm>
                <a:off x="1734" y="1968"/>
                <a:ext cx="1968" cy="720"/>
                <a:chOff x="1686" y="1968"/>
                <a:chExt cx="1968" cy="720"/>
              </a:xfrm>
            </p:grpSpPr>
            <p:sp>
              <p:nvSpPr>
                <p:cNvPr id="400418" name="Rectangle 34"/>
                <p:cNvSpPr>
                  <a:spLocks noChangeArrowheads="1"/>
                </p:cNvSpPr>
                <p:nvPr/>
              </p:nvSpPr>
              <p:spPr bwMode="auto">
                <a:xfrm>
                  <a:off x="1686" y="1978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041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70" y="1968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0042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70" y="2112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0042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770" y="2438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1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0042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770" y="2304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02" y="1968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42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02" y="2112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4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02" y="2438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1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42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02" y="2304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2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34" y="196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2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34" y="210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2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734" y="24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10" y="2304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3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14" y="196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0043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14" y="210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0043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214" y="24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40043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90" y="2304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400435" name="Group 51"/>
              <p:cNvGrpSpPr>
                <a:grpSpLocks/>
              </p:cNvGrpSpPr>
              <p:nvPr/>
            </p:nvGrpSpPr>
            <p:grpSpPr bwMode="auto">
              <a:xfrm>
                <a:off x="1734" y="3504"/>
                <a:ext cx="1968" cy="720"/>
                <a:chOff x="1686" y="3504"/>
                <a:chExt cx="1968" cy="720"/>
              </a:xfrm>
            </p:grpSpPr>
            <p:sp>
              <p:nvSpPr>
                <p:cNvPr id="400436" name="Rectangle 52"/>
                <p:cNvSpPr>
                  <a:spLocks noChangeArrowheads="1"/>
                </p:cNvSpPr>
                <p:nvPr/>
              </p:nvSpPr>
              <p:spPr bwMode="auto">
                <a:xfrm>
                  <a:off x="1686" y="3514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043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34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3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734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3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734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4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10" y="3840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4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14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4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214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4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4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4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90" y="3840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4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690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4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690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4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90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4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766" y="3840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4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170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0045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170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004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170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5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46" y="3840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400453" name="Group 69"/>
              <p:cNvGrpSpPr>
                <a:grpSpLocks/>
              </p:cNvGrpSpPr>
              <p:nvPr/>
            </p:nvGrpSpPr>
            <p:grpSpPr bwMode="auto">
              <a:xfrm>
                <a:off x="1734" y="2736"/>
                <a:ext cx="1968" cy="720"/>
                <a:chOff x="1686" y="2736"/>
                <a:chExt cx="1968" cy="720"/>
              </a:xfrm>
            </p:grpSpPr>
            <p:sp>
              <p:nvSpPr>
                <p:cNvPr id="400454" name="Rectangle 70"/>
                <p:cNvSpPr>
                  <a:spLocks noChangeArrowheads="1"/>
                </p:cNvSpPr>
                <p:nvPr/>
              </p:nvSpPr>
              <p:spPr bwMode="auto">
                <a:xfrm>
                  <a:off x="1686" y="2746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04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734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34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34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10" y="3072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5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14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6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214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61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214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0046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290" y="3072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99CC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6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202" y="2736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4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202" y="288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2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46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202" y="3206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="1" baseline="-1500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0046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202" y="3072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0046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690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0046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90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0046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690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40047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766" y="3072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zh-CN" altLang="en-US" sz="20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400471" name="Text Box 87"/>
              <p:cNvSpPr txBox="1">
                <a:spLocks noChangeArrowheads="1"/>
              </p:cNvSpPr>
              <p:nvPr/>
            </p:nvSpPr>
            <p:spPr bwMode="auto">
              <a:xfrm>
                <a:off x="704" y="1430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4 位操作码</a:t>
                </a:r>
              </a:p>
            </p:txBody>
          </p:sp>
          <p:sp>
            <p:nvSpPr>
              <p:cNvPr id="400472" name="Text Box 88"/>
              <p:cNvSpPr txBox="1">
                <a:spLocks noChangeArrowheads="1"/>
              </p:cNvSpPr>
              <p:nvPr/>
            </p:nvSpPr>
            <p:spPr bwMode="auto">
              <a:xfrm>
                <a:off x="704" y="2198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8 位操作码</a:t>
                </a:r>
              </a:p>
            </p:txBody>
          </p:sp>
          <p:sp>
            <p:nvSpPr>
              <p:cNvPr id="400473" name="Text Box 89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12 位操作码</a:t>
                </a:r>
              </a:p>
            </p:txBody>
          </p:sp>
          <p:sp>
            <p:nvSpPr>
              <p:cNvPr id="400474" name="Text Box 90"/>
              <p:cNvSpPr txBox="1">
                <a:spLocks noChangeArrowheads="1"/>
              </p:cNvSpPr>
              <p:nvPr/>
            </p:nvSpPr>
            <p:spPr bwMode="auto">
              <a:xfrm>
                <a:off x="624" y="3734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zh-CN" altLang="en-US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16 位操作码</a:t>
                </a:r>
              </a:p>
            </p:txBody>
          </p:sp>
        </p:grpSp>
      </p:grpSp>
      <p:sp>
        <p:nvSpPr>
          <p:cNvPr id="483419" name="Text Box 91"/>
          <p:cNvSpPr txBox="1">
            <a:spLocks noChangeArrowheads="1"/>
          </p:cNvSpPr>
          <p:nvPr/>
        </p:nvSpPr>
        <p:spPr bwMode="auto">
          <a:xfrm>
            <a:off x="6029325" y="2493963"/>
            <a:ext cx="31146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三地址指令操作码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每减少一种可多构成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000" b="1" baseline="30000" smtClean="0">
                <a:solidFill>
                  <a:srgbClr val="000000"/>
                </a:solidFill>
                <a:latin typeface="Times New Roman" pitchFamily="18" charset="0"/>
              </a:rPr>
              <a:t>4 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种二地址指令</a:t>
            </a:r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6029325" y="3789363"/>
            <a:ext cx="2719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二地址指令操作码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每减少一种可多构成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000" b="1" baseline="30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种一地址指令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0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3421" name="Rectangle 9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</a:t>
            </a:r>
          </a:p>
        </p:txBody>
      </p:sp>
      <p:sp>
        <p:nvSpPr>
          <p:cNvPr id="400478" name="AutoShape 9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419" grpId="0"/>
      <p:bldP spid="4834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6219</Words>
  <Application>Microsoft Office PowerPoint</Application>
  <PresentationFormat>全屏显示(4:3)</PresentationFormat>
  <Paragraphs>1572</Paragraphs>
  <Slides>77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6" baseType="lpstr">
      <vt:lpstr>默认设计模板</vt:lpstr>
      <vt:lpstr>1_默认设计模板</vt:lpstr>
      <vt:lpstr>sample</vt:lpstr>
      <vt:lpstr>11_sample</vt:lpstr>
      <vt:lpstr>3_默认设计模板</vt:lpstr>
      <vt:lpstr>4_默认设计模板</vt:lpstr>
      <vt:lpstr>5_默认设计模板</vt:lpstr>
      <vt:lpstr>1_sample</vt:lpstr>
      <vt:lpstr>Image</vt:lpstr>
      <vt:lpstr>第７章   指 令 系 统</vt:lpstr>
      <vt:lpstr>第12章  数据管理技术前沿</vt:lpstr>
      <vt:lpstr>7.1  机器指令 </vt:lpstr>
      <vt:lpstr>1.“指令”的概念</vt:lpstr>
      <vt:lpstr>PowerPoint 演示文稿</vt:lpstr>
      <vt:lpstr>汇编和反汇编</vt:lpstr>
      <vt:lpstr>7.1  机 器 指 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[例1] 分析指令格式的特点(设机器字长为16位) </vt:lpstr>
      <vt:lpstr>PowerPoint 演示文稿</vt:lpstr>
      <vt:lpstr>PowerPoint 演示文稿</vt:lpstr>
      <vt:lpstr>PowerPoint 演示文稿</vt:lpstr>
      <vt:lpstr>PowerPoint 演示文稿</vt:lpstr>
      <vt:lpstr>7.2   操作数类型和操作种类</vt:lpstr>
      <vt:lpstr>7.2   操作数类型和操作种类 </vt:lpstr>
      <vt:lpstr>7.2   操作数类型和操作种类</vt:lpstr>
      <vt:lpstr>2.数据量的度量单位</vt:lpstr>
      <vt:lpstr>3.程序中数据类型的宽度------(单位：字节)</vt:lpstr>
      <vt:lpstr>7.2   操作数类型和操作种类</vt:lpstr>
      <vt:lpstr>二.  数据的存储和排列顺序</vt:lpstr>
      <vt:lpstr>PowerPoint 演示文稿</vt:lpstr>
      <vt:lpstr>PowerPoint 演示文稿</vt:lpstr>
      <vt:lpstr>PowerPoint 演示文稿</vt:lpstr>
      <vt:lpstr>4. 字节序知识应用场景举例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 寻 址 方 式</vt:lpstr>
      <vt:lpstr>7.3   寻 址 方 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  指令格式举例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   RISC  技 术 </vt:lpstr>
      <vt:lpstr>7.5   RISC  技 术 </vt:lpstr>
      <vt:lpstr>PowerPoint 演示文稿</vt:lpstr>
      <vt:lpstr>PowerPoint 演示文稿</vt:lpstr>
      <vt:lpstr>PowerPoint 演示文稿</vt:lpstr>
      <vt:lpstr>PowerPoint 演示文稿</vt:lpstr>
      <vt:lpstr>指令系统举例（自学）</vt:lpstr>
      <vt:lpstr>5条双寄存器算术逻辑运算类指令</vt:lpstr>
      <vt:lpstr>3条单寄存器指令</vt:lpstr>
      <vt:lpstr>4条存储器访问类指令</vt:lpstr>
      <vt:lpstr>2条I/O指令</vt:lpstr>
      <vt:lpstr>2条过程控制类指令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第７章   指 令 系 统</dc:title>
  <dc:creator>Administrator</dc:creator>
  <cp:lastModifiedBy>Chinese User</cp:lastModifiedBy>
  <cp:revision>68</cp:revision>
  <dcterms:created xsi:type="dcterms:W3CDTF">2021-10-15T00:50:49Z</dcterms:created>
  <dcterms:modified xsi:type="dcterms:W3CDTF">2022-11-06T09:28:38Z</dcterms:modified>
</cp:coreProperties>
</file>