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DA81-EB3E-13AA-CB4E-43EFF1766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93D92-9490-DD67-BF1A-AB7F254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3CEE-6FD5-4B5F-6AEA-ADE3F5F2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BD03E-DB29-0F79-0F34-7FD8AC96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6623-60E7-7F67-FE85-0206995F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119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D555B-CA79-B96D-83C6-A27E6F7D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57C88-6C8D-1C17-B1D8-89FC9982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BD2FB-F4C1-08E0-B601-9415FB53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12B6F-A253-CAC5-C8C0-AADC2529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C30B-81F2-09C2-AB8C-0FEE5418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530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75930-A3C0-A40B-067B-8D87E311B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DF00-2D8B-2A38-DD55-B4BDBA508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CFA7-DAF3-27FE-5165-F8589B61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745B-BEDB-342B-C893-42CCB4EC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0C54-E5D0-D948-8C60-7D7AC05B0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86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4DB0-154C-A674-00B5-6C05D6C1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C4D5B-BBCC-446D-36B5-2433D94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AE28C-CC67-BB42-2127-EA7C8084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65414-732F-3B50-6417-5CDC5253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2D67-8C05-DF23-F0E2-040A8D20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52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16E7-0313-7DE1-39F6-9A017375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BCEF-CAAC-A1BC-CBF0-C867575B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9496-B745-DB8C-01BA-64DBEC80B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FB117-A3B3-065D-E316-028D9EBDF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FA447-01FD-CA04-4E8C-572EF5EC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792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6E06-E7E0-370F-26E2-531788EF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0AA3-8851-CC8E-3F69-70653026E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6F093-3760-43B0-12B1-6B95B99A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8972-62BB-B889-8F7E-FE0E5D68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B3386-EBA4-DE09-01A9-642D427B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D7BE-B5AD-1232-DECE-6F777577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80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BE8F-2CF0-75F6-EF32-A3C05442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9E84B-4F0A-217A-14D6-8EA64CA8C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447B2-343E-3B63-267C-FB575D221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82316-C771-EDB6-9554-99A2453B95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105A1-290F-A143-99ED-0EF6A7C4A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D5313-30F7-F5A1-E258-CDB50D55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00B91-DEA7-116A-BAB9-A53DA2B15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43EEB-DFE4-4C4A-5782-6BDF6529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894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7E2A-4330-77C1-DDDE-2C4C73EC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03AFD-CB64-FA52-EAA0-3B8EB40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16067-0285-78CF-F7CB-B56820E8D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C3ADB-4522-1C24-1D75-6056DEAB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149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05151-CAF1-352D-D6A3-BD54F41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7AC54-8A21-A3D5-8C16-9F91E3D0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7FED2-C0D0-2FAE-F6A0-3912F03E2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91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CB92-0EB4-9605-202E-B1FEDA81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3BBE-C9CE-EFBC-6621-49B5393A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8FDC0-A7DC-6FC0-5876-AB3DFF632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88A9-EF29-6200-D315-57E18148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E044D-1D30-5D4C-E368-3388BE59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FB211-5647-BFC1-18AF-C6A968F2A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733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AABF1-48F0-F3FE-D9D8-9B9A8FC7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8BF28-F25D-6142-AE6C-07A14406C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EF976-5942-F88A-85AD-C7B12EDB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44EFF-B20A-9E5E-0E38-2B69CFD3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7FA5-E8C7-FE1E-B918-617D4F92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B1941-FCFE-885E-3334-5732FAD2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367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B9AE3-9268-1E13-1E34-7C6AA46FD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027FF-C126-A4FF-9E17-29113A4F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33F1-28DB-C3E6-A03E-F3A585B32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5B5F0-02F1-4406-A1A5-69D5818D6D1B}" type="datetimeFigureOut">
              <a:rPr lang="en-PH" smtClean="0"/>
              <a:t>7/28/2025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6556-3F0E-EB9A-1CCE-92EBEB20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5599-2C61-8826-7FE1-543A15D7F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86E64-5729-4B88-8FC8-6BDA2DEB234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68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F86284-58DC-98F4-1786-0374B180B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C92057-0975-49EB-88E7-C168378E1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91001"/>
              </p:ext>
            </p:extLst>
          </p:nvPr>
        </p:nvGraphicFramePr>
        <p:xfrm>
          <a:off x="0" y="2"/>
          <a:ext cx="12192000" cy="6793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7159">
                  <a:extLst>
                    <a:ext uri="{9D8B030D-6E8A-4147-A177-3AD203B41FA5}">
                      <a16:colId xmlns:a16="http://schemas.microsoft.com/office/drawing/2014/main" val="2077298302"/>
                    </a:ext>
                  </a:extLst>
                </a:gridCol>
                <a:gridCol w="1843583">
                  <a:extLst>
                    <a:ext uri="{9D8B030D-6E8A-4147-A177-3AD203B41FA5}">
                      <a16:colId xmlns:a16="http://schemas.microsoft.com/office/drawing/2014/main" val="216291135"/>
                    </a:ext>
                  </a:extLst>
                </a:gridCol>
                <a:gridCol w="1982722">
                  <a:extLst>
                    <a:ext uri="{9D8B030D-6E8A-4147-A177-3AD203B41FA5}">
                      <a16:colId xmlns:a16="http://schemas.microsoft.com/office/drawing/2014/main" val="2160009519"/>
                    </a:ext>
                  </a:extLst>
                </a:gridCol>
                <a:gridCol w="2690144">
                  <a:extLst>
                    <a:ext uri="{9D8B030D-6E8A-4147-A177-3AD203B41FA5}">
                      <a16:colId xmlns:a16="http://schemas.microsoft.com/office/drawing/2014/main" val="828437055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818399915"/>
                    </a:ext>
                  </a:extLst>
                </a:gridCol>
                <a:gridCol w="1086928">
                  <a:extLst>
                    <a:ext uri="{9D8B030D-6E8A-4147-A177-3AD203B41FA5}">
                      <a16:colId xmlns:a16="http://schemas.microsoft.com/office/drawing/2014/main" val="492998486"/>
                    </a:ext>
                  </a:extLst>
                </a:gridCol>
                <a:gridCol w="1194317">
                  <a:extLst>
                    <a:ext uri="{9D8B030D-6E8A-4147-A177-3AD203B41FA5}">
                      <a16:colId xmlns:a16="http://schemas.microsoft.com/office/drawing/2014/main" val="2081364267"/>
                    </a:ext>
                  </a:extLst>
                </a:gridCol>
                <a:gridCol w="1310219">
                  <a:extLst>
                    <a:ext uri="{9D8B030D-6E8A-4147-A177-3AD203B41FA5}">
                      <a16:colId xmlns:a16="http://schemas.microsoft.com/office/drawing/2014/main" val="2741667024"/>
                    </a:ext>
                  </a:extLst>
                </a:gridCol>
              </a:tblGrid>
              <a:tr h="17667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PH" sz="1000" u="none" strike="noStrike">
                          <a:effectLst/>
                        </a:rPr>
                        <a:t>Day 1, October 23</a:t>
                      </a:r>
                      <a:endParaRPr lang="en-PH" sz="10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17692"/>
                  </a:ext>
                </a:extLst>
              </a:tr>
              <a:tr h="21103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Ballroom A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Ballroom B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Ballroom C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7 &amp; 9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 3/F VIP East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5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8 &amp; 10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0949195"/>
                  </a:ext>
                </a:extLst>
              </a:tr>
              <a:tr h="64303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8:30-9:00</a:t>
                      </a:r>
                    </a:p>
                  </a:txBody>
                  <a:tcPr marL="0" marR="0" marT="0" marB="0" anchor="ctr"/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900" b="1" u="none" strike="noStrike" dirty="0">
                          <a:effectLst/>
                        </a:rPr>
                        <a:t>Moderator: Florian Nuevo, MD</a:t>
                      </a:r>
                    </a:p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SAY WAN LIM Memorial Lecture 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WHO ECO Resolution, Health Emergencies and WFSA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DANIELA FILIPESCU, MD</a:t>
                      </a:r>
                    </a:p>
                    <a:p>
                      <a:pPr algn="ctr" fontAlgn="ctr"/>
                      <a:endParaRPr lang="en-PH" sz="900" b="1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QUINTIN GOMEZ MEMORIAL LECTURE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Opioid Free Anesthesia: The Next Frontier in Anesthesia Practice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SUSILO CHANDRA, MD</a:t>
                      </a: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8467919"/>
                  </a:ext>
                </a:extLst>
              </a:tr>
              <a:tr h="57887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9:00-9:30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16297092"/>
                  </a:ext>
                </a:extLst>
              </a:tr>
              <a:tr h="137082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9:30-10:00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Coffee Break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0653652"/>
                  </a:ext>
                </a:extLst>
              </a:tr>
              <a:tr h="21103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10:00-12:00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OPENING CEREMONY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7542496"/>
                  </a:ext>
                </a:extLst>
              </a:tr>
              <a:tr h="157049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12:00-1:00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LUNCH SYMPO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922908"/>
                  </a:ext>
                </a:extLst>
              </a:tr>
              <a:tr h="959579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1:00-1:20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PERIOPERATIVE 1 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Dr Eric </a:t>
                      </a:r>
                      <a:r>
                        <a:rPr lang="en-PH" sz="900" b="1" u="none" strike="noStrike" dirty="0" err="1">
                          <a:effectLst/>
                        </a:rPr>
                        <a:t>Nagtalon</a:t>
                      </a:r>
                      <a:r>
                        <a:rPr lang="en-PH" sz="900" b="1" u="none" strike="noStrike" dirty="0">
                          <a:effectLst/>
                        </a:rPr>
                        <a:t>; Dr Dedi </a:t>
                      </a:r>
                      <a:r>
                        <a:rPr lang="en-PH" sz="900" b="1" u="none" strike="noStrike" dirty="0" err="1">
                          <a:effectLst/>
                        </a:rPr>
                        <a:t>Atila</a:t>
                      </a:r>
                      <a:r>
                        <a:rPr lang="en-PH" sz="900" b="1" u="none" strike="noStrike" dirty="0">
                          <a:effectLst/>
                        </a:rPr>
                        <a:t>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Perioperative Process: The Focused Factory Principle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Xavier </a:t>
                      </a:r>
                      <a:r>
                        <a:rPr lang="en-PH" sz="900" b="1" u="none" strike="noStrike" dirty="0" err="1">
                          <a:effectLst/>
                        </a:rPr>
                        <a:t>Falieres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OBSTETRICS 1 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  Dr Eunice </a:t>
                      </a:r>
                      <a:r>
                        <a:rPr lang="en-PH" sz="900" b="1" u="none" strike="noStrike" dirty="0" err="1">
                          <a:effectLst/>
                        </a:rPr>
                        <a:t>Maddatu</a:t>
                      </a:r>
                      <a:r>
                        <a:rPr lang="en-PH" sz="900" b="1" u="none" strike="noStrike" dirty="0">
                          <a:effectLst/>
                        </a:rPr>
                        <a:t>; Dr Chris Bowden          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Obstetric Update on Non-neuraxial </a:t>
                      </a:r>
                      <a:r>
                        <a:rPr lang="en-PH" sz="900" u="none" strike="noStrike" dirty="0" err="1">
                          <a:effectLst/>
                        </a:rPr>
                        <a:t>Labour</a:t>
                      </a:r>
                      <a:r>
                        <a:rPr lang="en-PH" sz="900" u="none" strike="noStrike" dirty="0">
                          <a:effectLst/>
                        </a:rPr>
                        <a:t> Analgesia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Ban Leong,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NEUROANESTHESIA 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Dr Geraldine Jose; Dr </a:t>
                      </a:r>
                      <a:r>
                        <a:rPr lang="en-PH" sz="900" b="1" u="none" strike="noStrike" dirty="0" err="1">
                          <a:effectLst/>
                        </a:rPr>
                        <a:t>Traichit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Chantasari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t"/>
                      <a:r>
                        <a:rPr lang="en-PH" sz="900" u="none" strike="noStrike" dirty="0" err="1">
                          <a:effectLst/>
                        </a:rPr>
                        <a:t>Neuroanesthesia</a:t>
                      </a:r>
                      <a:r>
                        <a:rPr lang="en-PH" sz="900" u="none" strike="noStrike" dirty="0">
                          <a:effectLst/>
                        </a:rPr>
                        <a:t> Updates in Regional </a:t>
                      </a:r>
                      <a:r>
                        <a:rPr lang="en-PH" sz="900" u="none" strike="noStrike" dirty="0" err="1">
                          <a:effectLst/>
                        </a:rPr>
                        <a:t>Anaesthesia</a:t>
                      </a:r>
                      <a:r>
                        <a:rPr lang="en-PH" sz="900" u="none" strike="noStrike" dirty="0">
                          <a:effectLst/>
                        </a:rPr>
                        <a:t> and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Analgesia in Neurosurgery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Samuel Ern Hung </a:t>
                      </a:r>
                      <a:r>
                        <a:rPr lang="en-PH" sz="900" b="1" u="none" strike="noStrike" dirty="0" err="1">
                          <a:effectLst/>
                        </a:rPr>
                        <a:t>Tsan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11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Research Oral Contest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11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 dirty="0">
                          <a:effectLst/>
                        </a:rPr>
                        <a:t>Workshop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(1:00 PM-4:00 PM)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11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Scientific Biotic Specialties, Inc (SBSI) Sponsored Lecture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Chapter Delegate's Meeting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728668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1:20-1:40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The Impact of Perioperative Care on Patient Outcomes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Varinee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Lekprasert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Myths and facts of Epidural Analgesia </a:t>
                      </a:r>
                      <a:br>
                        <a:rPr lang="en-PH" sz="900" u="none" strike="noStrike">
                          <a:effectLst/>
                        </a:rPr>
                      </a:br>
                      <a:r>
                        <a:rPr lang="en-PH" sz="900" u="none" strike="noStrike">
                          <a:effectLst/>
                        </a:rPr>
                        <a:t>Sanjib Adhikary, MD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Anesthetic Management in Patients with Ischemic Stroke</a:t>
                      </a:r>
                      <a:br>
                        <a:rPr lang="en-PH" sz="900" u="none" strike="noStrike">
                          <a:effectLst/>
                        </a:rPr>
                      </a:br>
                      <a:r>
                        <a:rPr lang="en-PH" sz="900" u="none" strike="noStrike">
                          <a:effectLst/>
                        </a:rPr>
                        <a:t>Jeffrey Pasternak, MD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854798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1:40-2:00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Advancing Patient Safety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Patrick </a:t>
                      </a:r>
                      <a:r>
                        <a:rPr lang="en-PH" sz="900" b="1" u="none" strike="noStrike" dirty="0" err="1">
                          <a:effectLst/>
                        </a:rPr>
                        <a:t>Giam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Post Dural Puncture Headache: The Not-So-Good, The Bad And The Ugly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Alex Sia Tiong Heng,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Anesthesia for Scoliosis Surgery - An Update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Balavenkat</a:t>
                      </a:r>
                      <a:r>
                        <a:rPr lang="en-PH" sz="900" b="1" u="none" strike="noStrike" dirty="0">
                          <a:effectLst/>
                        </a:rPr>
                        <a:t> Subramanian,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704447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2:00-2:20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Leveraging Artificial Intelligence in Perioperative Medicine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Rodney Gabriel,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Intraoperative Pain </a:t>
                      </a:r>
                      <a:r>
                        <a:rPr lang="en-PH" sz="900" u="none" strike="noStrike" dirty="0" err="1">
                          <a:effectLst/>
                        </a:rPr>
                        <a:t>DuringvCesarian</a:t>
                      </a:r>
                      <a:r>
                        <a:rPr lang="en-PH" sz="900" u="none" strike="noStrike" dirty="0">
                          <a:effectLst/>
                        </a:rPr>
                        <a:t> Delivery-Optimizing Team Care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Heather Nixon,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 err="1">
                          <a:effectLst/>
                        </a:rPr>
                        <a:t>Geroprotection</a:t>
                      </a:r>
                      <a:r>
                        <a:rPr lang="en-PH" sz="900" u="none" strike="noStrike" dirty="0">
                          <a:effectLst/>
                        </a:rPr>
                        <a:t> and Anesthesiology                      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Sophia Chew,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026433"/>
                  </a:ext>
                </a:extLst>
              </a:tr>
              <a:tr h="137082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2:20-2:40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Q and A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5151"/>
                  </a:ext>
                </a:extLst>
              </a:tr>
              <a:tr h="137082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2:40-3:20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Coffee Break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16629466"/>
                  </a:ext>
                </a:extLst>
              </a:tr>
              <a:tr h="822495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3:20-3:40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CARDIAC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Dr Grace Herbosa; Dr </a:t>
                      </a:r>
                      <a:r>
                        <a:rPr lang="en-PH" sz="900" b="1" u="none" strike="noStrike" dirty="0" err="1">
                          <a:effectLst/>
                        </a:rPr>
                        <a:t>Hasmizy</a:t>
                      </a:r>
                      <a:r>
                        <a:rPr lang="en-PH" sz="900" b="1" u="none" strike="noStrike" dirty="0">
                          <a:effectLst/>
                        </a:rPr>
                        <a:t> Muhammad </a:t>
                      </a:r>
                      <a:r>
                        <a:rPr lang="en-PH" sz="900" u="none" strike="noStrike" dirty="0">
                          <a:effectLst/>
                        </a:rPr>
                        <a:t>                     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Hemodynamic Assessment With Neck Vessels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Suneel Desai,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PAIN 1     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Moderatos: Dr Ma Elena </a:t>
                      </a:r>
                      <a:r>
                        <a:rPr lang="en-PH" sz="900" b="1" u="none" strike="noStrike" dirty="0" err="1">
                          <a:effectLst/>
                        </a:rPr>
                        <a:t>Tiamson</a:t>
                      </a:r>
                      <a:r>
                        <a:rPr lang="en-PH" sz="900" b="1" u="none" strike="noStrike" dirty="0">
                          <a:effectLst/>
                        </a:rPr>
                        <a:t>; Dr Tony Ng                    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Gut Microbiome and Pain-practical Pearls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Athmaja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Thottungal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MONITORING</a:t>
                      </a:r>
                      <a:r>
                        <a:rPr lang="en-PH" sz="900" u="none" strike="noStrike" dirty="0">
                          <a:effectLst/>
                        </a:rPr>
                        <a:t>          </a:t>
                      </a:r>
                    </a:p>
                    <a:p>
                      <a:pPr algn="l" fontAlgn="t"/>
                      <a:r>
                        <a:rPr lang="it-IT" sz="900" u="none" strike="noStrike" dirty="0">
                          <a:effectLst/>
                        </a:rPr>
                        <a:t> </a:t>
                      </a:r>
                      <a:r>
                        <a:rPr lang="it-IT" sz="900" b="1" u="none" strike="noStrike" dirty="0">
                          <a:effectLst/>
                        </a:rPr>
                        <a:t>Moderators: Dr Celine Ancheta; Dr Varinee Lekprasert </a:t>
                      </a:r>
                      <a:r>
                        <a:rPr lang="en-PH" sz="900" u="none" strike="noStrike" dirty="0">
                          <a:effectLst/>
                        </a:rPr>
                        <a:t>               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Monitoring Standards for Anesthesia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Shah </a:t>
                      </a:r>
                      <a:r>
                        <a:rPr lang="en-PH" sz="900" b="1" u="none" strike="noStrike" dirty="0" err="1">
                          <a:effectLst/>
                        </a:rPr>
                        <a:t>Fathil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5207846"/>
                  </a:ext>
                </a:extLst>
              </a:tr>
              <a:tr h="42697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3:40-4:00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Ecg-spo2 Derived Cardiac Output for Simple High Risk Surgery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Supraphong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Lomsoradee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Ketamine - Updates in Our Clinical Practice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Chris Bowden,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New Horizons in Perioperative Risk </a:t>
                      </a:r>
                      <a:r>
                        <a:rPr lang="en-PH" sz="900" u="none" strike="noStrike" dirty="0" err="1">
                          <a:effectLst/>
                        </a:rPr>
                        <a:t>Assesment</a:t>
                      </a:r>
                      <a:r>
                        <a:rPr lang="en-PH" sz="900" u="none" strike="noStrike" dirty="0">
                          <a:effectLst/>
                        </a:rPr>
                        <a:t> Tools: From Ai to Clinical Practice...Neuromuscular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Azarinah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Izaham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8345558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4:00-4:20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Permissive Hypotension: How Low Can You Go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Dato Yong Chow Yen.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Visceral Abdominal Cancer Pain Management With Neurolytic Blocks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Carina Li,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Goal Directed Fluid Therapy in Critical Care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Biswas Pradhan,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6899022"/>
                  </a:ext>
                </a:extLst>
              </a:tr>
              <a:tr h="41124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4:20-4:40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How Not to Fail With a Patient With Heart Failure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Suresh </a:t>
                      </a:r>
                      <a:r>
                        <a:rPr lang="en-PH" sz="900" b="1" u="none" strike="noStrike" dirty="0" err="1">
                          <a:effectLst/>
                        </a:rPr>
                        <a:t>Paranjothy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Anesthesia for </a:t>
                      </a:r>
                      <a:r>
                        <a:rPr lang="en-PH" sz="900" u="none" strike="noStrike" dirty="0" err="1">
                          <a:effectLst/>
                        </a:rPr>
                        <a:t>Orthogeriatrics</a:t>
                      </a:r>
                      <a:r>
                        <a:rPr lang="en-PH" sz="900" u="none" strike="noStrike" dirty="0">
                          <a:effectLst/>
                        </a:rPr>
                        <a:t>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Balavenkat</a:t>
                      </a:r>
                      <a:r>
                        <a:rPr lang="en-PH" sz="900" b="1" u="none" strike="noStrike" dirty="0">
                          <a:effectLst/>
                        </a:rPr>
                        <a:t> Subramanian,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Anesthesia  Considerations in Neurological Emergencies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Phuping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Akavipat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954277"/>
                  </a:ext>
                </a:extLst>
              </a:tr>
              <a:tr h="137082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4:40-5:00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u="none" strike="noStrike">
                          <a:effectLst/>
                        </a:rPr>
                        <a:t>Q and A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 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851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77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5BFB66-B730-4D98-9AFA-14F71A92028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1" cy="6839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483">
                  <a:extLst>
                    <a:ext uri="{9D8B030D-6E8A-4147-A177-3AD203B41FA5}">
                      <a16:colId xmlns:a16="http://schemas.microsoft.com/office/drawing/2014/main" val="2600763029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518236982"/>
                    </a:ext>
                  </a:extLst>
                </a:gridCol>
                <a:gridCol w="1819750">
                  <a:extLst>
                    <a:ext uri="{9D8B030D-6E8A-4147-A177-3AD203B41FA5}">
                      <a16:colId xmlns:a16="http://schemas.microsoft.com/office/drawing/2014/main" val="1598575150"/>
                    </a:ext>
                  </a:extLst>
                </a:gridCol>
                <a:gridCol w="2100617">
                  <a:extLst>
                    <a:ext uri="{9D8B030D-6E8A-4147-A177-3AD203B41FA5}">
                      <a16:colId xmlns:a16="http://schemas.microsoft.com/office/drawing/2014/main" val="1590066684"/>
                    </a:ext>
                  </a:extLst>
                </a:gridCol>
                <a:gridCol w="922770">
                  <a:extLst>
                    <a:ext uri="{9D8B030D-6E8A-4147-A177-3AD203B41FA5}">
                      <a16:colId xmlns:a16="http://schemas.microsoft.com/office/drawing/2014/main" val="572438352"/>
                    </a:ext>
                  </a:extLst>
                </a:gridCol>
                <a:gridCol w="1422772">
                  <a:extLst>
                    <a:ext uri="{9D8B030D-6E8A-4147-A177-3AD203B41FA5}">
                      <a16:colId xmlns:a16="http://schemas.microsoft.com/office/drawing/2014/main" val="1238562931"/>
                    </a:ext>
                  </a:extLst>
                </a:gridCol>
                <a:gridCol w="1689540">
                  <a:extLst>
                    <a:ext uri="{9D8B030D-6E8A-4147-A177-3AD203B41FA5}">
                      <a16:colId xmlns:a16="http://schemas.microsoft.com/office/drawing/2014/main" val="304905190"/>
                    </a:ext>
                  </a:extLst>
                </a:gridCol>
                <a:gridCol w="1324319">
                  <a:extLst>
                    <a:ext uri="{9D8B030D-6E8A-4147-A177-3AD203B41FA5}">
                      <a16:colId xmlns:a16="http://schemas.microsoft.com/office/drawing/2014/main" val="1139136250"/>
                    </a:ext>
                  </a:extLst>
                </a:gridCol>
              </a:tblGrid>
              <a:tr h="236208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PH" sz="900" u="none" strike="noStrike">
                          <a:effectLst/>
                        </a:rPr>
                        <a:t>Day 2, October 24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601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 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Ballroom A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Ballroom B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Ballroom C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7 &amp; 9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 3/F VIP East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5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GF Executive 8 &amp; 10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46897888"/>
                  </a:ext>
                </a:extLst>
              </a:tr>
              <a:tr h="553905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8:00-10:00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CASA PRESIDENTS</a:t>
                      </a:r>
                      <a:r>
                        <a:rPr lang="en-PH" sz="1050" b="1" u="none" strike="noStrike" dirty="0">
                          <a:effectLst/>
                        </a:rPr>
                        <a:t>'</a:t>
                      </a:r>
                      <a:r>
                        <a:rPr lang="en-PH" sz="900" b="1" u="none" strike="noStrike" dirty="0">
                          <a:effectLst/>
                        </a:rPr>
                        <a:t> FORUM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"Shaping the Future of Anesthesia in Perioperative Care“</a:t>
                      </a:r>
                    </a:p>
                    <a:p>
                      <a:pPr algn="ctr" fontAlgn="ctr"/>
                      <a:r>
                        <a:rPr lang="it-IT" sz="900" b="0" u="none" strike="noStrike" dirty="0">
                          <a:effectLst/>
                        </a:rPr>
                        <a:t>Moderators: Penafrancia Cano, MD; Suraphon Lorsomradee, MD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 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 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112285"/>
                  </a:ext>
                </a:extLst>
              </a:tr>
              <a:tr h="25501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10:00-10:30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Coffee Break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9003369"/>
                  </a:ext>
                </a:extLst>
              </a:tr>
              <a:tr h="1026404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10:30-10:50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PERIOPERATIVE  2</a:t>
                      </a:r>
                    </a:p>
                    <a:p>
                      <a:pPr algn="l" fontAlgn="t"/>
                      <a:r>
                        <a:rPr lang="it-IT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 Neue"/>
                        </a:rPr>
                        <a:t>Moderators: Joanna Ronquillo, MD; Pathy Ngeth,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Preoperative Cardiac Risk Assessment for Non-Cardiac Surgery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Suneel Desai, MD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CRITICAL CARE</a:t>
                      </a:r>
                    </a:p>
                    <a:p>
                      <a:pPr algn="l" fontAlgn="t"/>
                      <a:r>
                        <a:rPr lang="it-IT" sz="900" b="1" u="none" strike="noStrike" dirty="0">
                          <a:effectLst/>
                        </a:rPr>
                        <a:t>Moderators: Melissa Caranto, MD;  Nguyen Quoc Kinh,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Pulmonary Embolism: Recognition and Management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Hasmizy</a:t>
                      </a:r>
                      <a:r>
                        <a:rPr lang="en-PH" sz="900" b="1" u="none" strike="noStrike" dirty="0">
                          <a:effectLst/>
                        </a:rPr>
                        <a:t> Muhammad,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REGIONAL ANESTHESIA 1 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 Lily </a:t>
                      </a:r>
                      <a:r>
                        <a:rPr lang="en-PH" sz="900" b="1" u="none" strike="noStrike" dirty="0" err="1">
                          <a:effectLst/>
                        </a:rPr>
                        <a:t>Jingco</a:t>
                      </a:r>
                      <a:r>
                        <a:rPr lang="en-PH" sz="900" b="1" u="none" strike="noStrike" dirty="0">
                          <a:effectLst/>
                        </a:rPr>
                        <a:t>, MD; </a:t>
                      </a:r>
                      <a:r>
                        <a:rPr lang="en-PH" sz="900" b="1" u="none" strike="noStrike" dirty="0" err="1">
                          <a:effectLst/>
                        </a:rPr>
                        <a:t>Suwimon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Tangwiwat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</a:p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Analgesic Strategies for Knee Surgery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Nabil </a:t>
                      </a:r>
                      <a:r>
                        <a:rPr lang="en-PH" sz="900" b="1" u="none" strike="noStrike" dirty="0" err="1">
                          <a:effectLst/>
                        </a:rPr>
                        <a:t>Elkassabany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 dirty="0">
                          <a:effectLst/>
                        </a:rPr>
                        <a:t>Research Oral Contest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/>
                </a:tc>
                <a:tc rowSpan="9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 dirty="0">
                          <a:effectLst/>
                        </a:rPr>
                        <a:t>Workshop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(10:30 AM-1:30 PM)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/>
                </a:tc>
                <a:tc rowSpan="6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 dirty="0">
                          <a:effectLst/>
                        </a:rPr>
                        <a:t>PBLD Session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(10:30 AM-12:30 PM)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Pediatric Airway Management (Pierre-</a:t>
                      </a:r>
                      <a:r>
                        <a:rPr lang="en-PH" sz="900" u="none" strike="noStrike" dirty="0" err="1">
                          <a:effectLst/>
                        </a:rPr>
                        <a:t>RobIn</a:t>
                      </a:r>
                      <a:r>
                        <a:rPr lang="en-PH" sz="900" u="none" strike="noStrike" dirty="0">
                          <a:effectLst/>
                        </a:rPr>
                        <a:t>)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Annery</a:t>
                      </a:r>
                      <a:r>
                        <a:rPr lang="en-PH" sz="900" b="1" u="none" strike="noStrike" dirty="0">
                          <a:effectLst/>
                        </a:rPr>
                        <a:t> Garcia-</a:t>
                      </a:r>
                      <a:r>
                        <a:rPr lang="en-PH" sz="900" b="1" u="none" strike="noStrike" dirty="0" err="1">
                          <a:effectLst/>
                        </a:rPr>
                        <a:t>Marcinkiewicz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Hypotensive Patient for Surgery for EXLAP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Suneel Desai,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Neonatal TIVA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Vesna Todorovic,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Hip Surgery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Sanjib </a:t>
                      </a:r>
                      <a:r>
                        <a:rPr lang="en-PH" sz="900" b="1" u="none" strike="noStrike" dirty="0" err="1">
                          <a:effectLst/>
                        </a:rPr>
                        <a:t>Adhikary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Coagulopathy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Klaus </a:t>
                      </a:r>
                      <a:r>
                        <a:rPr lang="en-PH" sz="900" b="1" u="none" strike="noStrike" dirty="0" err="1">
                          <a:effectLst/>
                        </a:rPr>
                        <a:t>Goerlinger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/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CASA Meeting</a:t>
                      </a:r>
                      <a:br>
                        <a:rPr lang="en-PH" sz="900" u="none" strike="noStrike">
                          <a:effectLst/>
                        </a:rPr>
                      </a:br>
                      <a:r>
                        <a:rPr lang="en-PH" sz="900" u="none" strike="noStrike">
                          <a:effectLst/>
                        </a:rPr>
                        <a:t>(11:40 AM-1:00 PM)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/>
                </a:tc>
                <a:extLst>
                  <a:ext uri="{0D108BD9-81ED-4DB2-BD59-A6C34878D82A}">
                    <a16:rowId xmlns:a16="http://schemas.microsoft.com/office/drawing/2014/main" val="3855509352"/>
                  </a:ext>
                </a:extLst>
              </a:tr>
              <a:tr h="58651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10:50-11:10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Improving Outcomes in High Risk Patients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Sophia Chew,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Targeted Temperature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 Management Post Cardiac Arrest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Samuel Ern Hung </a:t>
                      </a:r>
                      <a:r>
                        <a:rPr lang="en-PH" sz="900" b="1" u="none" strike="noStrike" dirty="0" err="1">
                          <a:effectLst/>
                        </a:rPr>
                        <a:t>Tsan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Hip Fracture: Which Anesthetic Techniques Should We Choose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Afak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Nsiri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661266"/>
                  </a:ext>
                </a:extLst>
              </a:tr>
              <a:tr h="43988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11:10-1130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POCUS in Cardiac Arrest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Ashokka</a:t>
                      </a:r>
                      <a:r>
                        <a:rPr lang="en-PH" sz="900" b="1" u="none" strike="noStrike" dirty="0">
                          <a:effectLst/>
                        </a:rPr>
                        <a:t> Balakrishnan,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The Pregnant Patient and Neurosurgery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Jeffrey Pasternak,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Continuous Nerve Blocks: Why, When and How to Manage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Jean Louis Horn,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93185"/>
                  </a:ext>
                </a:extLst>
              </a:tr>
              <a:tr h="23620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11:30-11:40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Q &amp; A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00926"/>
                  </a:ext>
                </a:extLst>
              </a:tr>
              <a:tr h="373813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11:40-12:30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LUNCH SYMPO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98037"/>
                  </a:ext>
                </a:extLst>
              </a:tr>
              <a:tr h="2463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12:30-12:50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AMBULATORY/BLOOD MANAGEMENT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Dr Angelina </a:t>
                      </a:r>
                      <a:r>
                        <a:rPr lang="en-PH" sz="900" b="1" u="none" strike="noStrike" dirty="0" err="1">
                          <a:effectLst/>
                        </a:rPr>
                        <a:t>Gapay</a:t>
                      </a:r>
                      <a:r>
                        <a:rPr lang="en-PH" sz="900" b="1" u="none" strike="noStrike" dirty="0">
                          <a:effectLst/>
                        </a:rPr>
                        <a:t>; Dr </a:t>
                      </a:r>
                      <a:r>
                        <a:rPr lang="en-PH" sz="900" b="1" u="none" strike="noStrike" dirty="0" err="1">
                          <a:effectLst/>
                        </a:rPr>
                        <a:t>Balavenkat</a:t>
                      </a:r>
                      <a:r>
                        <a:rPr lang="en-PH" sz="900" b="1" u="none" strike="noStrike" dirty="0">
                          <a:effectLst/>
                        </a:rPr>
                        <a:t> Subramanian</a:t>
                      </a:r>
                      <a:r>
                        <a:rPr lang="en-PH" sz="900" u="none" strike="noStrike" dirty="0">
                          <a:effectLst/>
                        </a:rPr>
                        <a:t>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Ambulatory Anesthesia in the ASEAN Region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Suraphong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Lorsomradee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THORACIC/CARDIAC</a:t>
                      </a:r>
                    </a:p>
                    <a:p>
                      <a:pPr algn="l" fontAlgn="t"/>
                      <a:r>
                        <a:rPr lang="en-PH" sz="900" b="1" u="none" strike="noStrike">
                          <a:effectLst/>
                        </a:rPr>
                        <a:t>Moderators: Serafin Bernardo, MD;  </a:t>
                      </a:r>
                      <a:r>
                        <a:rPr lang="en-PH" sz="900" b="1" u="none" strike="noStrike">
                          <a:solidFill>
                            <a:srgbClr val="FF0000"/>
                          </a:solidFill>
                          <a:effectLst/>
                        </a:rPr>
                        <a:t>Sophia Chew??, MD</a:t>
                      </a:r>
                      <a:br>
                        <a:rPr lang="en-PH" sz="900" u="none" strike="noStrike">
                          <a:effectLst/>
                        </a:rPr>
                      </a:br>
                      <a:r>
                        <a:rPr lang="en-PH" sz="900" u="none" strike="noStrike">
                          <a:effectLst/>
                        </a:rPr>
                        <a:t>The Future of Thoracic Anesthesia</a:t>
                      </a:r>
                      <a:br>
                        <a:rPr lang="en-PH" sz="900" u="none" strike="noStrike">
                          <a:effectLst/>
                        </a:rPr>
                      </a:br>
                      <a:r>
                        <a:rPr lang="en-PH" sz="900" b="1" u="none" strike="noStrike">
                          <a:effectLst/>
                        </a:rPr>
                        <a:t>Wanda M. Popescu, MD</a:t>
                      </a:r>
                      <a:endParaRPr lang="en-PH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OBSTETRICS 2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</a:t>
                      </a:r>
                      <a:r>
                        <a:rPr lang="en-PH" sz="900" b="1" u="none" strike="noStrike" dirty="0" err="1">
                          <a:effectLst/>
                        </a:rPr>
                        <a:t>Jonnel</a:t>
                      </a:r>
                      <a:r>
                        <a:rPr lang="en-PH" sz="900" b="1" u="none" strike="noStrike" dirty="0">
                          <a:effectLst/>
                        </a:rPr>
                        <a:t> Lim, MD; </a:t>
                      </a:r>
                      <a:r>
                        <a:rPr lang="en-PH" sz="900" b="1" u="none" strike="noStrike" dirty="0" err="1">
                          <a:effectLst/>
                        </a:rPr>
                        <a:t>Zulaidi</a:t>
                      </a:r>
                      <a:r>
                        <a:rPr lang="en-PH" sz="900" b="1" u="none" strike="noStrike" dirty="0">
                          <a:effectLst/>
                        </a:rPr>
                        <a:t> Latif, MD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Education in Obstetric Anesthesia-What’s New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Ban Leong, MD</a:t>
                      </a:r>
                      <a:endParaRPr lang="en-PH" dirty="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299103"/>
                  </a:ext>
                </a:extLst>
              </a:tr>
              <a:tr h="982106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12:30-12:50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AMBULATORY/BLOOD MANAGEMENT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Dr Angelina </a:t>
                      </a:r>
                      <a:r>
                        <a:rPr lang="en-PH" sz="900" b="1" u="none" strike="noStrike" dirty="0" err="1">
                          <a:effectLst/>
                        </a:rPr>
                        <a:t>Gapay</a:t>
                      </a:r>
                      <a:r>
                        <a:rPr lang="en-PH" sz="900" b="1" u="none" strike="noStrike" dirty="0">
                          <a:effectLst/>
                        </a:rPr>
                        <a:t>; Dr </a:t>
                      </a:r>
                      <a:r>
                        <a:rPr lang="en-PH" sz="900" b="1" u="none" strike="noStrike" dirty="0" err="1">
                          <a:effectLst/>
                        </a:rPr>
                        <a:t>Balavenkat</a:t>
                      </a:r>
                      <a:r>
                        <a:rPr lang="en-PH" sz="900" b="1" u="none" strike="noStrike" dirty="0">
                          <a:effectLst/>
                        </a:rPr>
                        <a:t> Subramanian</a:t>
                      </a:r>
                      <a:r>
                        <a:rPr lang="en-PH" sz="900" u="none" strike="noStrike" dirty="0">
                          <a:effectLst/>
                        </a:rPr>
                        <a:t>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Ambulatory Anesthesia in the ASEAN Region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Suraphong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Lorsomradee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THORACIC/CARDIAC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Serafin Bernardo, MD;  </a:t>
                      </a:r>
                      <a:r>
                        <a:rPr lang="en-PH" sz="9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Sophia Chew??, MD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The Future of Thoracic Anesthesia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Wanda M. Popescu,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OBSTETRICS 2</a:t>
                      </a:r>
                    </a:p>
                    <a:p>
                      <a:pPr algn="l" fontAlgn="t"/>
                      <a:r>
                        <a:rPr lang="en-PH" sz="900" b="1" u="none" strike="noStrike" dirty="0">
                          <a:effectLst/>
                        </a:rPr>
                        <a:t>Moderators: </a:t>
                      </a:r>
                      <a:r>
                        <a:rPr lang="en-PH" sz="900" b="1" u="none" strike="noStrike" dirty="0" err="1">
                          <a:effectLst/>
                        </a:rPr>
                        <a:t>Jonnel</a:t>
                      </a:r>
                      <a:r>
                        <a:rPr lang="en-PH" sz="900" b="1" u="none" strike="noStrike" dirty="0">
                          <a:effectLst/>
                        </a:rPr>
                        <a:t> Lim, MD; </a:t>
                      </a:r>
                      <a:r>
                        <a:rPr lang="en-PH" sz="900" b="1" u="none" strike="noStrike" dirty="0" err="1">
                          <a:effectLst/>
                        </a:rPr>
                        <a:t>Zulaidi</a:t>
                      </a:r>
                      <a:r>
                        <a:rPr lang="en-PH" sz="900" b="1" u="none" strike="noStrike" dirty="0">
                          <a:effectLst/>
                        </a:rPr>
                        <a:t> Latif, MD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u="none" strike="noStrike" dirty="0">
                          <a:effectLst/>
                        </a:rPr>
                        <a:t>Education in Obstetric Anesthesia-What’s New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Ban Leong,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846084"/>
                  </a:ext>
                </a:extLst>
              </a:tr>
              <a:tr h="43988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12:50-1:10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Old Habits Die Hard in Perioperative </a:t>
                      </a:r>
                      <a:r>
                        <a:rPr lang="en-PH" sz="900" b="1" u="none" strike="noStrike" dirty="0" err="1">
                          <a:effectLst/>
                        </a:rPr>
                        <a:t>Haemostasis</a:t>
                      </a:r>
                      <a:r>
                        <a:rPr lang="en-PH" sz="900" b="1" u="none" strike="noStrike" dirty="0">
                          <a:effectLst/>
                        </a:rPr>
                        <a:t> and Transfusion </a:t>
                      </a:r>
                      <a:br>
                        <a:rPr lang="en-PH" sz="900" b="1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Daniela </a:t>
                      </a:r>
                      <a:r>
                        <a:rPr lang="en-PH" sz="900" b="1" u="none" strike="noStrike" dirty="0" err="1">
                          <a:effectLst/>
                        </a:rPr>
                        <a:t>Filipescu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Lung Recruitment Maneuvers - Efficacy &amp; Safety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Biswas Pradhan,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AI in Obstetric Anesthesia and Analgesia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Alex Sia Tiong Heng, MD     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01853"/>
                  </a:ext>
                </a:extLst>
              </a:tr>
              <a:tr h="58651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1:10-1:30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Implementing Patient Blood Management (PBM) in an Orthopedic Department     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 err="1">
                          <a:effectLst/>
                        </a:rPr>
                        <a:t>Afak</a:t>
                      </a:r>
                      <a:r>
                        <a:rPr lang="en-PH" sz="900" b="1" u="none" strike="noStrike" dirty="0">
                          <a:effectLst/>
                        </a:rPr>
                        <a:t> </a:t>
                      </a:r>
                      <a:r>
                        <a:rPr lang="en-PH" sz="900" b="1" u="none" strike="noStrike" dirty="0" err="1">
                          <a:effectLst/>
                        </a:rPr>
                        <a:t>Nsiri</a:t>
                      </a:r>
                      <a:r>
                        <a:rPr lang="en-PH" sz="900" b="1" u="none" strike="noStrike" dirty="0">
                          <a:effectLst/>
                        </a:rPr>
                        <a:t>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Understanding Systemic Inflammatory Response During Cardiac Surgery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Dato Yong Chow Yen, MD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Medication Safety in Obstetric Anesthesia </a:t>
                      </a:r>
                      <a:br>
                        <a:rPr lang="en-PH" sz="900" u="none" strike="noStrike" dirty="0">
                          <a:effectLst/>
                        </a:rPr>
                      </a:br>
                      <a:r>
                        <a:rPr lang="en-PH" sz="900" b="1" u="none" strike="noStrike" dirty="0">
                          <a:effectLst/>
                        </a:rPr>
                        <a:t>Heather Nixon, MD 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 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4510239"/>
                  </a:ext>
                </a:extLst>
              </a:tr>
              <a:tr h="23620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1:30-1:40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>
                          <a:effectLst/>
                        </a:rPr>
                        <a:t>Q &amp; A</a:t>
                      </a:r>
                      <a:endParaRPr lang="en-PH" sz="9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7695565"/>
                  </a:ext>
                </a:extLst>
              </a:tr>
              <a:tr h="17369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1:40-2:00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GENERAL ASSEMBLY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83795" marR="83795" marT="41897" marB="41897" anchor="ctr"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6850138"/>
                  </a:ext>
                </a:extLst>
              </a:tr>
              <a:tr h="191982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2:00-5:00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>
                          <a:effectLst/>
                        </a:rPr>
                        <a:t> 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900" u="none" strike="noStrike" dirty="0">
                          <a:effectLst/>
                        </a:rPr>
                        <a:t> </a:t>
                      </a:r>
                      <a:endParaRPr lang="en-PH" sz="9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905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79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23E7C9-155B-FE2E-22D1-8EFE884B5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430405"/>
              </p:ext>
            </p:extLst>
          </p:nvPr>
        </p:nvGraphicFramePr>
        <p:xfrm>
          <a:off x="0" y="3"/>
          <a:ext cx="12191999" cy="68147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8732">
                  <a:extLst>
                    <a:ext uri="{9D8B030D-6E8A-4147-A177-3AD203B41FA5}">
                      <a16:colId xmlns:a16="http://schemas.microsoft.com/office/drawing/2014/main" val="1549112388"/>
                    </a:ext>
                  </a:extLst>
                </a:gridCol>
                <a:gridCol w="2259118">
                  <a:extLst>
                    <a:ext uri="{9D8B030D-6E8A-4147-A177-3AD203B41FA5}">
                      <a16:colId xmlns:a16="http://schemas.microsoft.com/office/drawing/2014/main" val="380505562"/>
                    </a:ext>
                  </a:extLst>
                </a:gridCol>
                <a:gridCol w="2039536">
                  <a:extLst>
                    <a:ext uri="{9D8B030D-6E8A-4147-A177-3AD203B41FA5}">
                      <a16:colId xmlns:a16="http://schemas.microsoft.com/office/drawing/2014/main" val="1431768437"/>
                    </a:ext>
                  </a:extLst>
                </a:gridCol>
                <a:gridCol w="2386414">
                  <a:extLst>
                    <a:ext uri="{9D8B030D-6E8A-4147-A177-3AD203B41FA5}">
                      <a16:colId xmlns:a16="http://schemas.microsoft.com/office/drawing/2014/main" val="3752149646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43855527"/>
                    </a:ext>
                  </a:extLst>
                </a:gridCol>
                <a:gridCol w="1423570">
                  <a:extLst>
                    <a:ext uri="{9D8B030D-6E8A-4147-A177-3AD203B41FA5}">
                      <a16:colId xmlns:a16="http://schemas.microsoft.com/office/drawing/2014/main" val="2910875859"/>
                    </a:ext>
                  </a:extLst>
                </a:gridCol>
                <a:gridCol w="1278113">
                  <a:extLst>
                    <a:ext uri="{9D8B030D-6E8A-4147-A177-3AD203B41FA5}">
                      <a16:colId xmlns:a16="http://schemas.microsoft.com/office/drawing/2014/main" val="546966225"/>
                    </a:ext>
                  </a:extLst>
                </a:gridCol>
                <a:gridCol w="1038466">
                  <a:extLst>
                    <a:ext uri="{9D8B030D-6E8A-4147-A177-3AD203B41FA5}">
                      <a16:colId xmlns:a16="http://schemas.microsoft.com/office/drawing/2014/main" val="1747043192"/>
                    </a:ext>
                  </a:extLst>
                </a:gridCol>
              </a:tblGrid>
              <a:tr h="136369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PH" sz="900" u="none" strike="noStrike">
                          <a:effectLst/>
                        </a:rPr>
                        <a:t>Day 3, October 25</a:t>
                      </a:r>
                      <a:endParaRPr lang="en-PH" sz="9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647463"/>
                  </a:ext>
                </a:extLst>
              </a:tr>
              <a:tr h="149476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Ballroom A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Ballroom B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Ballroom C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GF Executive 7 &amp; 9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 3/F VIP East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GF Executive 5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GF Executive 8 &amp; 10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14142045"/>
                  </a:ext>
                </a:extLst>
              </a:tr>
              <a:tr h="72730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8:00-820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PERIOPERATIVE  3  </a:t>
                      </a:r>
                    </a:p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Moderators: Francis </a:t>
                      </a:r>
                      <a:r>
                        <a:rPr lang="en-PH" sz="800" b="1" u="none" strike="noStrike" dirty="0" err="1">
                          <a:effectLst/>
                        </a:rPr>
                        <a:t>Mayuga</a:t>
                      </a:r>
                      <a:r>
                        <a:rPr lang="en-PH" sz="800" b="1" u="none" strike="noStrike" dirty="0">
                          <a:effectLst/>
                        </a:rPr>
                        <a:t>, MD; Yong Chow Yen, MD </a:t>
                      </a:r>
                      <a:r>
                        <a:rPr lang="en-PH" sz="800" u="none" strike="noStrike" dirty="0">
                          <a:effectLst/>
                        </a:rPr>
                        <a:t>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A Brave New World - Challenges in Anesthesiology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Sophia Chew,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PAIN 2</a:t>
                      </a:r>
                    </a:p>
                    <a:p>
                      <a:pPr algn="l" fontAlgn="t"/>
                      <a:r>
                        <a:rPr lang="it-IT" sz="800" b="1" u="none" strike="noStrike" dirty="0">
                          <a:effectLst/>
                        </a:rPr>
                        <a:t>Moderators: Lorina Cabaluna, MD; Carina Li, MD</a:t>
                      </a:r>
                      <a:r>
                        <a:rPr lang="en-PH" sz="800" u="none" strike="noStrike" dirty="0">
                          <a:effectLst/>
                        </a:rPr>
                        <a:t>                         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Advances in Non-invasive Pain Intervention Options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Tony Ng,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OBSTETRICS 3</a:t>
                      </a:r>
                    </a:p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Moderators: Edgard Simon, MD; Susilo Chandra, MD   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Opioid Free Anesthesia for </a:t>
                      </a:r>
                      <a:r>
                        <a:rPr lang="en-PH" sz="800" u="none" strike="noStrike" dirty="0" err="1">
                          <a:effectLst/>
                        </a:rPr>
                        <a:t>Obsteric</a:t>
                      </a:r>
                      <a:r>
                        <a:rPr lang="en-PH" sz="800" u="none" strike="noStrike" dirty="0">
                          <a:effectLst/>
                        </a:rPr>
                        <a:t> and Gynecologic Surgery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Susilo Chandra,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14">
                  <a:txBody>
                    <a:bodyPr/>
                    <a:lstStyle/>
                    <a:p>
                      <a:pPr algn="ctr" fontAlgn="t"/>
                      <a:r>
                        <a:rPr lang="en-PH" sz="800" u="none" strike="noStrike" dirty="0">
                          <a:effectLst/>
                        </a:rPr>
                        <a:t>Poster Presentation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 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9">
                  <a:txBody>
                    <a:bodyPr/>
                    <a:lstStyle/>
                    <a:p>
                      <a:pPr algn="ctr" fontAlgn="t"/>
                      <a:r>
                        <a:rPr lang="en-PH" sz="800" u="none" strike="noStrike" dirty="0">
                          <a:effectLst/>
                        </a:rPr>
                        <a:t>Workshop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(8 AM-11 AM)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 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0029536"/>
                  </a:ext>
                </a:extLst>
              </a:tr>
              <a:tr h="484868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8:20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Leading in Anesthesiology: From Operating Room to the ASA Presidency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Patrick </a:t>
                      </a:r>
                      <a:r>
                        <a:rPr lang="en-PH" sz="800" b="1" u="none" strike="noStrike" dirty="0" err="1">
                          <a:effectLst/>
                        </a:rPr>
                        <a:t>Giam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Men are From Mars, Women are From Venus”. Gender Difference in Pain and Pain Management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Athmaja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Thottungal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Uterotonics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Connie Cruz,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20523422"/>
                  </a:ext>
                </a:extLst>
              </a:tr>
              <a:tr h="242445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8:40- 9:00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New Paradigm in Coagulation Management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Klaus </a:t>
                      </a:r>
                      <a:r>
                        <a:rPr lang="en-PH" sz="800" b="1" u="none" strike="noStrike" dirty="0" err="1">
                          <a:effectLst/>
                        </a:rPr>
                        <a:t>Gorlinger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Managing Chronic Pain in Cancer Survivors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Shigeki Yamaguchi,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Obstetric Hemorrhage - Why Mothers Still Die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Chris Bowden,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79973291"/>
                  </a:ext>
                </a:extLst>
              </a:tr>
              <a:tr h="36365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9:00 - 9:20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Perioperative Care of the Obese Patient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Khalil Shibli,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Developing Quality Assurance for Pain Management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Sasikaan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Nimmaanrat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Simulation in Obstetric Anesthesia - How to Get Your Team to Say and Do the Right Things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Heather Nixon,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238820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>
                          <a:effectLst/>
                        </a:rPr>
                        <a:t>9:20 - 9:40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Q &amp; A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0418074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9:40 - 10:10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Coffee Break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7136887"/>
                  </a:ext>
                </a:extLst>
              </a:tr>
              <a:tr h="2745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10:10-10:30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AIRWAY</a:t>
                      </a:r>
                    </a:p>
                    <a:p>
                      <a:pPr algn="l" fontAlgn="t"/>
                      <a:r>
                        <a:rPr lang="sv-SE" sz="800" b="1" u="none" strike="noStrike" dirty="0">
                          <a:effectLst/>
                        </a:rPr>
                        <a:t>Moderators: Loreto Fellizar, MD;  Ashokka Balakrishnan, MD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Evidenced Based Approach to Neonatal Airway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Annery</a:t>
                      </a:r>
                      <a:r>
                        <a:rPr lang="en-PH" sz="800" b="1" u="none" strike="noStrike" dirty="0">
                          <a:effectLst/>
                        </a:rPr>
                        <a:t> Garcia-</a:t>
                      </a:r>
                      <a:r>
                        <a:rPr lang="en-PH" sz="800" b="1" u="none" strike="noStrike" dirty="0" err="1">
                          <a:effectLst/>
                        </a:rPr>
                        <a:t>Marcinkiewicz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PEDIATRIC</a:t>
                      </a:r>
                    </a:p>
                    <a:p>
                      <a:pPr algn="l" fontAlgn="t"/>
                      <a:r>
                        <a:rPr lang="sv-SE" sz="800" b="1" u="none" strike="noStrike" dirty="0">
                          <a:effectLst/>
                        </a:rPr>
                        <a:t>Moderators; Daniel Valera, MD;  Mumu Naing, MD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Anesthetics as Neurotoxins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Vesna </a:t>
                      </a:r>
                      <a:r>
                        <a:rPr lang="en-PH" sz="800" b="1" u="none" strike="noStrike" dirty="0" err="1">
                          <a:effectLst/>
                        </a:rPr>
                        <a:t>Jevtovic</a:t>
                      </a:r>
                      <a:r>
                        <a:rPr lang="en-PH" sz="800" b="1" u="none" strike="noStrike" dirty="0">
                          <a:effectLst/>
                        </a:rPr>
                        <a:t>-Todorovic,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REGIONAL 2</a:t>
                      </a:r>
                      <a:r>
                        <a:rPr lang="en-PH" sz="800" u="none" strike="noStrike" dirty="0">
                          <a:effectLst/>
                        </a:rPr>
                        <a:t>     </a:t>
                      </a:r>
                    </a:p>
                    <a:p>
                      <a:pPr algn="l" fontAlgn="t"/>
                      <a:r>
                        <a:rPr lang="it-IT" sz="800" b="1" u="none" strike="noStrike" dirty="0">
                          <a:effectLst/>
                        </a:rPr>
                        <a:t>Moderators: Penafrancia Cano, MD;  Shahridan Fathil, MD</a:t>
                      </a:r>
                      <a:r>
                        <a:rPr lang="en-PH" sz="800" u="none" strike="noStrike" dirty="0">
                          <a:effectLst/>
                        </a:rPr>
                        <a:t>      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Local Anesthetic Resistance: Myth or Reality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Jean Louis Horn,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t"/>
                      <a:r>
                        <a:rPr lang="en-PH" sz="800" u="none" strike="noStrike" dirty="0">
                          <a:effectLst/>
                        </a:rPr>
                        <a:t>PBLD Session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(10:10 AM-12:40 PM)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Hypertension in Pregnancy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Heather Nixon, MD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Neonatal Surgical Emergencies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Benjamin Daniel Valera, MD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Anesthesia for Spine Surgery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Jeffrey Pasternak, MD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Obstetric Hemorrhage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Alex Sia, MD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VATS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Wanda Popescu,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1058376"/>
                  </a:ext>
                </a:extLst>
              </a:tr>
              <a:tr h="331538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PH" sz="700" u="none" strike="noStrike">
                          <a:effectLst/>
                        </a:rPr>
                        <a:t>10:30-10:50</a:t>
                      </a:r>
                      <a:endParaRPr lang="en-PH" sz="7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 dirty="0">
                          <a:effectLst/>
                        </a:rPr>
                        <a:t>Updates on Supraglottic Airway Devices  </a:t>
                      </a:r>
                      <a:br>
                        <a:rPr lang="en-PH" sz="700" u="none" strike="noStrike" dirty="0">
                          <a:effectLst/>
                        </a:rPr>
                      </a:br>
                      <a:r>
                        <a:rPr lang="en-PH" sz="700" u="none" strike="noStrike" dirty="0">
                          <a:effectLst/>
                        </a:rPr>
                        <a:t>Chan Yew Weng, MD</a:t>
                      </a:r>
                      <a:endParaRPr lang="en-PH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>
                          <a:effectLst/>
                        </a:rPr>
                        <a:t>Does Fascial Plane Blocks Work? </a:t>
                      </a:r>
                      <a:br>
                        <a:rPr lang="en-PH" sz="700" u="none" strike="noStrike">
                          <a:effectLst/>
                        </a:rPr>
                      </a:br>
                      <a:r>
                        <a:rPr lang="en-PH" sz="700" u="none" strike="noStrike">
                          <a:effectLst/>
                        </a:rPr>
                        <a:t>Sanjib Adhikary, MD</a:t>
                      </a:r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74755730"/>
                  </a:ext>
                </a:extLst>
              </a:tr>
              <a:tr h="1371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10:30-10:50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Updates on Supraglottic Airway Devices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Chan Yew Weng,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Patient Blood Management in Pediatric Surgery 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b="1" u="none" strike="noStrike">
                          <a:effectLst/>
                        </a:rPr>
                        <a:t>Ina Ismiarty Shariffuddin,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Does Fascial Plane Blocks Work?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Sanjib </a:t>
                      </a:r>
                      <a:r>
                        <a:rPr lang="en-PH" sz="800" b="1" u="none" strike="noStrike" dirty="0" err="1">
                          <a:effectLst/>
                        </a:rPr>
                        <a:t>Adhikary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89230142"/>
                  </a:ext>
                </a:extLst>
              </a:tr>
              <a:tr h="226534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PH" sz="700" u="none" strike="noStrike">
                          <a:effectLst/>
                        </a:rPr>
                        <a:t>10:50-11:10</a:t>
                      </a:r>
                      <a:endParaRPr lang="en-PH" sz="7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 dirty="0">
                          <a:effectLst/>
                        </a:rPr>
                        <a:t>Airway Ultrasound in Cannot Intubate and Cannot Ventilate Scenario </a:t>
                      </a:r>
                      <a:br>
                        <a:rPr lang="en-PH" sz="700" u="none" strike="noStrike" dirty="0">
                          <a:effectLst/>
                        </a:rPr>
                      </a:br>
                      <a:r>
                        <a:rPr lang="en-PH" sz="700" u="none" strike="noStrike" dirty="0">
                          <a:effectLst/>
                        </a:rPr>
                        <a:t>Shah </a:t>
                      </a:r>
                      <a:r>
                        <a:rPr lang="en-PH" sz="700" u="none" strike="noStrike" dirty="0" err="1">
                          <a:effectLst/>
                        </a:rPr>
                        <a:t>Fathil</a:t>
                      </a:r>
                      <a:r>
                        <a:rPr lang="en-PH" sz="700" u="none" strike="noStrike" dirty="0">
                          <a:effectLst/>
                        </a:rPr>
                        <a:t>, MD</a:t>
                      </a:r>
                      <a:endParaRPr lang="en-PH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 dirty="0">
                          <a:effectLst/>
                        </a:rPr>
                        <a:t>Neuraxial Anesthesia After  Spine Surgery: Is it Contraindicated? </a:t>
                      </a:r>
                      <a:br>
                        <a:rPr lang="en-PH" sz="700" u="none" strike="noStrike" dirty="0">
                          <a:effectLst/>
                        </a:rPr>
                      </a:br>
                      <a:r>
                        <a:rPr lang="en-PH" sz="700" u="none" strike="noStrike" dirty="0">
                          <a:effectLst/>
                        </a:rPr>
                        <a:t>Carina Li, MD</a:t>
                      </a:r>
                      <a:endParaRPr lang="en-PH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6533590"/>
                  </a:ext>
                </a:extLst>
              </a:tr>
              <a:tr h="160765">
                <a:tc rowSpan="2">
                  <a:txBody>
                    <a:bodyPr/>
                    <a:lstStyle/>
                    <a:p>
                      <a:r>
                        <a:rPr lang="en-PH" sz="800" b="1" u="none" strike="noStrike">
                          <a:effectLst/>
                        </a:rPr>
                        <a:t>10:50-11:10</a:t>
                      </a:r>
                      <a:endParaRPr lang="en-PH" sz="2000" b="1"/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r>
                        <a:rPr lang="en-PH" sz="800" u="none" strike="noStrike" dirty="0">
                          <a:effectLst/>
                        </a:rPr>
                        <a:t>Airway Ultrasound in Cannot Intubate and Cannot Ventilate Scenario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Shah </a:t>
                      </a:r>
                      <a:r>
                        <a:rPr lang="en-PH" sz="800" b="1" u="none" strike="noStrike" dirty="0" err="1">
                          <a:effectLst/>
                        </a:rPr>
                        <a:t>Fathil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2000" b="1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PH" sz="800" u="none" strike="noStrike" dirty="0">
                          <a:effectLst/>
                        </a:rPr>
                        <a:t>Clinically Useful Regional Blocks for Pediatric Patients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Jin Tae Kim, MD </a:t>
                      </a:r>
                      <a:endParaRPr lang="en-PH" sz="2000" b="1" dirty="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r>
                        <a:rPr lang="en-PH" sz="800" u="none" strike="noStrike" dirty="0">
                          <a:effectLst/>
                        </a:rPr>
                        <a:t>Neuraxial Anesthesia After  Spine Surgery: Is it Contraindicated?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Carina Li, MD</a:t>
                      </a:r>
                      <a:endParaRPr lang="en-PH" sz="2000" b="1" dirty="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5114540"/>
                  </a:ext>
                </a:extLst>
              </a:tr>
              <a:tr h="202886">
                <a:tc vMerge="1">
                  <a:txBody>
                    <a:bodyPr/>
                    <a:lstStyle/>
                    <a:p>
                      <a:pPr algn="ctr" fontAlgn="ctr"/>
                      <a:r>
                        <a:rPr lang="en-PH" sz="700" u="none" strike="noStrike">
                          <a:effectLst/>
                        </a:rPr>
                        <a:t>11:10-11:30</a:t>
                      </a:r>
                      <a:endParaRPr lang="en-PH" sz="7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 dirty="0">
                          <a:effectLst/>
                        </a:rPr>
                        <a:t>A Lower FiO2 Regimen During Thoracic Surgery </a:t>
                      </a:r>
                      <a:br>
                        <a:rPr lang="en-PH" sz="700" u="none" strike="noStrike" dirty="0">
                          <a:effectLst/>
                        </a:rPr>
                      </a:br>
                      <a:r>
                        <a:rPr lang="en-PH" sz="700" u="none" strike="noStrike" dirty="0">
                          <a:effectLst/>
                        </a:rPr>
                        <a:t>Wanda Popescu, MD</a:t>
                      </a:r>
                      <a:endParaRPr lang="en-PH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r>
                        <a:rPr lang="en-PH" sz="700" u="none" strike="noStrike" dirty="0">
                          <a:effectLst/>
                        </a:rPr>
                        <a:t>What Outcomes Metrics Should Be Measured in Regional Anesthesia and Acute Pain Medicine </a:t>
                      </a:r>
                      <a:br>
                        <a:rPr lang="en-PH" sz="700" u="none" strike="noStrike" dirty="0">
                          <a:effectLst/>
                        </a:rPr>
                      </a:br>
                      <a:r>
                        <a:rPr lang="en-PH" sz="700" u="none" strike="noStrike" dirty="0">
                          <a:effectLst/>
                        </a:rPr>
                        <a:t>Nabil </a:t>
                      </a:r>
                      <a:r>
                        <a:rPr lang="en-PH" sz="700" u="none" strike="noStrike" dirty="0" err="1">
                          <a:effectLst/>
                        </a:rPr>
                        <a:t>Elkassabany</a:t>
                      </a:r>
                      <a:r>
                        <a:rPr lang="en-PH" sz="700" u="none" strike="noStrike" dirty="0">
                          <a:effectLst/>
                        </a:rPr>
                        <a:t>, MD</a:t>
                      </a:r>
                      <a:endParaRPr lang="en-PH" sz="7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56588016"/>
                  </a:ext>
                </a:extLst>
              </a:tr>
              <a:tr h="36365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11:10-11:30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A Lower FiO2 Regimen During Thoracic Surgery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Wanda Popescu,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Effect of General Anesthesia on the Neonate Brain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Vesna </a:t>
                      </a:r>
                      <a:r>
                        <a:rPr lang="en-PH" sz="800" b="1" u="none" strike="noStrike" dirty="0" err="1">
                          <a:effectLst/>
                        </a:rPr>
                        <a:t>Jevtovic</a:t>
                      </a:r>
                      <a:r>
                        <a:rPr lang="en-PH" sz="800" b="1" u="none" strike="noStrike" dirty="0">
                          <a:effectLst/>
                        </a:rPr>
                        <a:t>-Todorovic,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What Outcomes Metrics Should Be Measured in Regional Anesthesia and Acute Pain Medicine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Nabil </a:t>
                      </a:r>
                      <a:r>
                        <a:rPr lang="en-PH" sz="800" b="1" u="none" strike="noStrike" dirty="0" err="1">
                          <a:effectLst/>
                        </a:rPr>
                        <a:t>Elkassabany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pPr algn="l" fontAlgn="t"/>
                      <a:endParaRPr lang="en-PH" sz="7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1269894"/>
                  </a:ext>
                </a:extLst>
              </a:tr>
              <a:tr h="31136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11:30-11:40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Q &amp; A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 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38122895"/>
                  </a:ext>
                </a:extLst>
              </a:tr>
              <a:tr h="17302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11:40-12:40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LUNCH SYMPO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2314812"/>
                  </a:ext>
                </a:extLst>
              </a:tr>
              <a:tr h="72730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12:40-1:00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AMBULATORY / ERAS  </a:t>
                      </a:r>
                    </a:p>
                    <a:p>
                      <a:pPr algn="l" fontAlgn="t"/>
                      <a:r>
                        <a:rPr lang="it-IT" sz="800" b="1" u="none" strike="noStrike" dirty="0">
                          <a:effectLst/>
                        </a:rPr>
                        <a:t>Moderators: Zenaida Mariano; Chen Yew Weng </a:t>
                      </a:r>
                      <a:r>
                        <a:rPr lang="en-PH" sz="800" u="none" strike="noStrike" dirty="0">
                          <a:effectLst/>
                        </a:rPr>
                        <a:t>        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Ambulatory Surgery, Pushing the Limits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Xavier </a:t>
                      </a:r>
                      <a:r>
                        <a:rPr lang="en-PH" sz="800" b="1" u="none" strike="noStrike" dirty="0" err="1">
                          <a:effectLst/>
                        </a:rPr>
                        <a:t>Falieres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>
                          <a:effectLst/>
                        </a:rPr>
                        <a:t>PAIN 3</a:t>
                      </a:r>
                    </a:p>
                    <a:p>
                      <a:pPr algn="l" fontAlgn="t"/>
                      <a:r>
                        <a:rPr lang="fi-FI" sz="800" b="1" u="none" strike="noStrike">
                          <a:effectLst/>
                        </a:rPr>
                        <a:t>Moderators: Janneth Serrano, MD;     Sasikaan Nimmaanrat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u="none" strike="noStrike">
                          <a:effectLst/>
                        </a:rPr>
                        <a:t>Applications of Cryoneurolysis for Pain Management 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b="1" u="none" strike="noStrike">
                          <a:effectLst/>
                        </a:rPr>
                        <a:t>Rodney Gabriel,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TIVA</a:t>
                      </a:r>
                      <a:r>
                        <a:rPr lang="en-PH" sz="800" u="none" strike="noStrike" dirty="0">
                          <a:effectLst/>
                        </a:rPr>
                        <a:t>                </a:t>
                      </a:r>
                    </a:p>
                    <a:p>
                      <a:pPr algn="l" fontAlgn="t"/>
                      <a:r>
                        <a:rPr lang="en-PH" sz="800" b="1" u="none" strike="noStrike" dirty="0">
                          <a:effectLst/>
                        </a:rPr>
                        <a:t>Moderators: Fidel </a:t>
                      </a:r>
                      <a:r>
                        <a:rPr lang="en-PH" sz="800" b="1" u="none" strike="noStrike" dirty="0" err="1">
                          <a:effectLst/>
                        </a:rPr>
                        <a:t>Payawal</a:t>
                      </a:r>
                      <a:r>
                        <a:rPr lang="en-PH" sz="800" b="1" u="none" strike="noStrike" dirty="0">
                          <a:effectLst/>
                        </a:rPr>
                        <a:t>, MD; </a:t>
                      </a:r>
                      <a:r>
                        <a:rPr lang="en-PH" sz="800" b="1" u="none" strike="noStrike" dirty="0" err="1">
                          <a:effectLst/>
                        </a:rPr>
                        <a:t>Raveenthiran</a:t>
                      </a:r>
                      <a:r>
                        <a:rPr lang="en-PH" sz="800" b="1" u="none" strike="noStrike" dirty="0">
                          <a:effectLst/>
                        </a:rPr>
                        <a:t> Rasiah </a:t>
                      </a:r>
                      <a:r>
                        <a:rPr lang="en-PH" sz="800" u="none" strike="noStrike" dirty="0">
                          <a:effectLst/>
                        </a:rPr>
                        <a:t>                                                          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u="none" strike="noStrike" dirty="0">
                          <a:effectLst/>
                        </a:rPr>
                        <a:t>Understanding TCI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Hugo </a:t>
                      </a:r>
                      <a:r>
                        <a:rPr lang="en-PH" sz="800" b="1" u="none" strike="noStrike" dirty="0" err="1">
                          <a:effectLst/>
                        </a:rPr>
                        <a:t>Vereecke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 algn="ctr" fontAlgn="t"/>
                      <a:r>
                        <a:rPr lang="en-PH" sz="800" u="none" strike="noStrike">
                          <a:effectLst/>
                        </a:rPr>
                        <a:t>PBA Hour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u="none" strike="noStrike">
                          <a:effectLst/>
                        </a:rPr>
                        <a:t>(12:40 PM - 2:00 PM)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5636834"/>
                  </a:ext>
                </a:extLst>
              </a:tr>
              <a:tr h="36365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1:00-1:20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ERAS in Ambulatory Anesthesia: Beyond Traditional Protocols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Azarinah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Izaham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Update in Regenerative Medicine in Pain Management 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b="1" u="none" strike="noStrike">
                          <a:effectLst/>
                        </a:rPr>
                        <a:t>Tony Ng,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Guidelines for TIVA/TCI in Pediatrics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Raveenthiran</a:t>
                      </a:r>
                      <a:r>
                        <a:rPr lang="en-PH" sz="800" b="1" u="none" strike="noStrike" dirty="0">
                          <a:effectLst/>
                        </a:rPr>
                        <a:t> Rasiah,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5712609"/>
                  </a:ext>
                </a:extLst>
              </a:tr>
              <a:tr h="36365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1:20-1:40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Can Regional Anesthesia Facilitate Enhanced Recovery After Surgery (ERAS)?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Afak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Nsiri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Pain Mechanisms in the Elderly </a:t>
                      </a:r>
                      <a:br>
                        <a:rPr lang="en-PH" sz="800" u="none" strike="noStrike">
                          <a:effectLst/>
                        </a:rPr>
                      </a:br>
                      <a:r>
                        <a:rPr lang="en-PH" sz="800" b="1" u="none" strike="noStrike">
                          <a:effectLst/>
                        </a:rPr>
                        <a:t>Khalil Ullah Shibli,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Proper Disposal of Propofol to Mitigate Its Ecological Impact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Hugo </a:t>
                      </a:r>
                      <a:r>
                        <a:rPr lang="en-PH" sz="800" b="1" u="none" strike="noStrike" dirty="0" err="1">
                          <a:effectLst/>
                        </a:rPr>
                        <a:t>Vereecke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 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204924"/>
                  </a:ext>
                </a:extLst>
              </a:tr>
              <a:tr h="363651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1:40-2:00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Optimizing the COPD Patient for Ambulatory Surgery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Andriamuri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Primaputra</a:t>
                      </a:r>
                      <a:r>
                        <a:rPr lang="en-PH" sz="800" b="1" u="none" strike="noStrike" dirty="0">
                          <a:effectLst/>
                        </a:rPr>
                        <a:t> Lubis,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Opioid-Induced Depression and its Monitoring          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>
                          <a:effectLst/>
                        </a:rPr>
                        <a:t>Shigeki Yamaguchi,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Understanding Processed EEG During Anesthesia </a:t>
                      </a:r>
                      <a:br>
                        <a:rPr lang="en-PH" sz="800" u="none" strike="noStrike" dirty="0">
                          <a:effectLst/>
                        </a:rPr>
                      </a:br>
                      <a:r>
                        <a:rPr lang="en-PH" sz="800" b="1" u="none" strike="noStrike" dirty="0" err="1">
                          <a:effectLst/>
                        </a:rPr>
                        <a:t>Varinee</a:t>
                      </a:r>
                      <a:r>
                        <a:rPr lang="en-PH" sz="800" b="1" u="none" strike="noStrike" dirty="0">
                          <a:effectLst/>
                        </a:rPr>
                        <a:t> </a:t>
                      </a:r>
                      <a:r>
                        <a:rPr lang="en-PH" sz="800" b="1" u="none" strike="noStrike" dirty="0" err="1">
                          <a:effectLst/>
                        </a:rPr>
                        <a:t>Lekprasert</a:t>
                      </a:r>
                      <a:r>
                        <a:rPr lang="en-PH" sz="800" b="1" u="none" strike="noStrike" dirty="0">
                          <a:effectLst/>
                        </a:rPr>
                        <a:t>, MD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3786374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2:00-2:20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Q  &amp; A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2428606"/>
                  </a:ext>
                </a:extLst>
              </a:tr>
              <a:tr h="121217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2:20-2:40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Coffee Break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1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5028583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800" b="1" u="none" strike="noStrike" dirty="0">
                          <a:effectLst/>
                        </a:rPr>
                        <a:t>3:00-4:00</a:t>
                      </a:r>
                      <a:endParaRPr lang="en-PH" sz="8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PH" sz="900" b="1" u="none" strike="noStrike" dirty="0">
                          <a:effectLst/>
                        </a:rPr>
                        <a:t>Closing Ceremonies</a:t>
                      </a:r>
                      <a:endParaRPr lang="en-PH" sz="900" b="1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>
                          <a:effectLst/>
                        </a:rPr>
                        <a:t> </a:t>
                      </a:r>
                      <a:endParaRPr lang="en-PH" sz="800" b="0" i="0" u="none" strike="noStrike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PH" sz="800" u="none" strike="noStrike" dirty="0">
                          <a:effectLst/>
                        </a:rPr>
                        <a:t> </a:t>
                      </a:r>
                      <a:endParaRPr lang="en-PH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091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86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1774</Words>
  <Application>Microsoft Office PowerPoint</Application>
  <PresentationFormat>Widescreen</PresentationFormat>
  <Paragraphs>309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PSA-Christine</dc:creator>
  <cp:lastModifiedBy>PSA-Christine</cp:lastModifiedBy>
  <cp:revision>8</cp:revision>
  <dcterms:created xsi:type="dcterms:W3CDTF">2025-07-25T07:09:03Z</dcterms:created>
  <dcterms:modified xsi:type="dcterms:W3CDTF">2025-07-28T01:15:45Z</dcterms:modified>
</cp:coreProperties>
</file>