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3"/>
  </p:notesMasterIdLst>
  <p:handoutMasterIdLst>
    <p:handoutMasterId r:id="rId4"/>
  </p:handoutMasterIdLst>
  <p:sldIdLst>
    <p:sldId id="3601" r:id="rId2"/>
  </p:sldIdLst>
  <p:sldSz cx="5143500" cy="9144000" type="screen16x9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D179AB-B60C-28E1-7762-FFF2B02493C2}" name="게스트 사용자" initials="게사" userId="게스트 사용자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1B5A"/>
    <a:srgbClr val="661C59"/>
    <a:srgbClr val="772059"/>
    <a:srgbClr val="9EE1F9"/>
    <a:srgbClr val="EC306A"/>
    <a:srgbClr val="0699A9"/>
    <a:srgbClr val="FFE5FF"/>
    <a:srgbClr val="0070C0"/>
    <a:srgbClr val="E4F0DC"/>
    <a:srgbClr val="89C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6242" autoAdjust="0"/>
  </p:normalViewPr>
  <p:slideViewPr>
    <p:cSldViewPr snapToGrid="0" showGuides="1">
      <p:cViewPr>
        <p:scale>
          <a:sx n="120" d="100"/>
          <a:sy n="120" d="100"/>
        </p:scale>
        <p:origin x="215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08" d="100"/>
          <a:sy n="108" d="100"/>
        </p:scale>
        <p:origin x="226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27F07FC-D503-B13E-C03B-B47D5C3302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678" cy="4983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E5EB65-D5CF-44D1-B489-C2861A912B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5350" y="2"/>
            <a:ext cx="2950765" cy="4983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0793B-AB0D-4ACD-83F7-92B1D83AB4C5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4C1220-DED4-69B4-8729-8D5EB71ADA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981"/>
            <a:ext cx="2949678" cy="4983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C59F0F-C311-2E32-65A0-106D9CA472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5350" y="9440981"/>
            <a:ext cx="2950765" cy="4983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6CFA3-2CFF-44DA-935D-D0C19DEAC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73143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131" userDrawn="1">
          <p15:clr>
            <a:srgbClr val="F26B43"/>
          </p15:clr>
        </p15:guide>
        <p15:guide id="2" pos="214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6" cy="4992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232" y="0"/>
            <a:ext cx="2949786" cy="4992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42321-AD32-496E-8D0B-A5356EB62DE9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60625" y="1243013"/>
            <a:ext cx="1885950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10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075"/>
            <a:ext cx="2949786" cy="4992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232" y="9440075"/>
            <a:ext cx="2949786" cy="4992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200CB-FD64-4FC6-B932-C19666F35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3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1975" rtl="0" eaLnBrk="1" latinLnBrk="1" hangingPunct="1">
      <a:defRPr sz="816" kern="1200">
        <a:solidFill>
          <a:schemeClr val="tx1"/>
        </a:solidFill>
        <a:latin typeface="+mn-lt"/>
        <a:ea typeface="+mn-ea"/>
        <a:cs typeface="+mn-cs"/>
      </a:defRPr>
    </a:lvl1pPr>
    <a:lvl2pPr marL="310987" algn="l" defTabSz="621975" rtl="0" eaLnBrk="1" latinLnBrk="1" hangingPunct="1">
      <a:defRPr sz="816" kern="1200">
        <a:solidFill>
          <a:schemeClr val="tx1"/>
        </a:solidFill>
        <a:latin typeface="+mn-lt"/>
        <a:ea typeface="+mn-ea"/>
        <a:cs typeface="+mn-cs"/>
      </a:defRPr>
    </a:lvl2pPr>
    <a:lvl3pPr marL="621975" algn="l" defTabSz="621975" rtl="0" eaLnBrk="1" latinLnBrk="1" hangingPunct="1">
      <a:defRPr sz="816" kern="1200">
        <a:solidFill>
          <a:schemeClr val="tx1"/>
        </a:solidFill>
        <a:latin typeface="+mn-lt"/>
        <a:ea typeface="+mn-ea"/>
        <a:cs typeface="+mn-cs"/>
      </a:defRPr>
    </a:lvl3pPr>
    <a:lvl4pPr marL="932962" algn="l" defTabSz="621975" rtl="0" eaLnBrk="1" latinLnBrk="1" hangingPunct="1">
      <a:defRPr sz="816" kern="1200">
        <a:solidFill>
          <a:schemeClr val="tx1"/>
        </a:solidFill>
        <a:latin typeface="+mn-lt"/>
        <a:ea typeface="+mn-ea"/>
        <a:cs typeface="+mn-cs"/>
      </a:defRPr>
    </a:lvl4pPr>
    <a:lvl5pPr marL="1243950" algn="l" defTabSz="621975" rtl="0" eaLnBrk="1" latinLnBrk="1" hangingPunct="1">
      <a:defRPr sz="816" kern="1200">
        <a:solidFill>
          <a:schemeClr val="tx1"/>
        </a:solidFill>
        <a:latin typeface="+mn-lt"/>
        <a:ea typeface="+mn-ea"/>
        <a:cs typeface="+mn-cs"/>
      </a:defRPr>
    </a:lvl5pPr>
    <a:lvl6pPr marL="1554937" algn="l" defTabSz="621975" rtl="0" eaLnBrk="1" latinLnBrk="1" hangingPunct="1">
      <a:defRPr sz="816" kern="1200">
        <a:solidFill>
          <a:schemeClr val="tx1"/>
        </a:solidFill>
        <a:latin typeface="+mn-lt"/>
        <a:ea typeface="+mn-ea"/>
        <a:cs typeface="+mn-cs"/>
      </a:defRPr>
    </a:lvl6pPr>
    <a:lvl7pPr marL="1865925" algn="l" defTabSz="621975" rtl="0" eaLnBrk="1" latinLnBrk="1" hangingPunct="1">
      <a:defRPr sz="816" kern="1200">
        <a:solidFill>
          <a:schemeClr val="tx1"/>
        </a:solidFill>
        <a:latin typeface="+mn-lt"/>
        <a:ea typeface="+mn-ea"/>
        <a:cs typeface="+mn-cs"/>
      </a:defRPr>
    </a:lvl7pPr>
    <a:lvl8pPr marL="2176912" algn="l" defTabSz="621975" rtl="0" eaLnBrk="1" latinLnBrk="1" hangingPunct="1">
      <a:defRPr sz="816" kern="1200">
        <a:solidFill>
          <a:schemeClr val="tx1"/>
        </a:solidFill>
        <a:latin typeface="+mn-lt"/>
        <a:ea typeface="+mn-ea"/>
        <a:cs typeface="+mn-cs"/>
      </a:defRPr>
    </a:lvl8pPr>
    <a:lvl9pPr marL="2487900" algn="l" defTabSz="621975" rtl="0" eaLnBrk="1" latinLnBrk="1" hangingPunct="1">
      <a:defRPr sz="81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31" userDrawn="1">
          <p15:clr>
            <a:srgbClr val="F26B43"/>
          </p15:clr>
        </p15:guide>
        <p15:guide id="2" pos="2144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460625" y="1243013"/>
            <a:ext cx="1885950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00CB-FD64-4FC6-B932-C19666F3565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21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3EB561D-5E65-AE03-F8D7-BDC56E00D77E}"/>
              </a:ext>
            </a:extLst>
          </p:cNvPr>
          <p:cNvGrpSpPr/>
          <p:nvPr userDrawn="1"/>
        </p:nvGrpSpPr>
        <p:grpSpPr>
          <a:xfrm>
            <a:off x="0" y="0"/>
            <a:ext cx="5143500" cy="1628775"/>
            <a:chOff x="0" y="0"/>
            <a:chExt cx="13442952" cy="168218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1E1950C-8DBB-F920-7124-4240E1E5FA8E}"/>
                </a:ext>
              </a:extLst>
            </p:cNvPr>
            <p:cNvSpPr/>
            <p:nvPr userDrawn="1"/>
          </p:nvSpPr>
          <p:spPr>
            <a:xfrm>
              <a:off x="3" y="0"/>
              <a:ext cx="13442949" cy="1629338"/>
            </a:xfrm>
            <a:prstGeom prst="rect">
              <a:avLst/>
            </a:prstGeom>
            <a:solidFill>
              <a:srgbClr val="582589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63" dirty="0">
                <a:latin typeface="Tahoma" panose="020B060403050404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8DDC6EF-20E0-B1F6-7BE3-6B35E8A73BA3}"/>
                </a:ext>
              </a:extLst>
            </p:cNvPr>
            <p:cNvSpPr/>
            <p:nvPr userDrawn="1"/>
          </p:nvSpPr>
          <p:spPr>
            <a:xfrm>
              <a:off x="0" y="1629337"/>
              <a:ext cx="13442949" cy="52852"/>
            </a:xfrm>
            <a:prstGeom prst="rect">
              <a:avLst/>
            </a:prstGeom>
            <a:gradFill flip="none" rotWithShape="1">
              <a:gsLst>
                <a:gs pos="0">
                  <a:srgbClr val="BB1577"/>
                </a:gs>
                <a:gs pos="71000">
                  <a:srgbClr val="00A8D5"/>
                </a:gs>
                <a:gs pos="100000">
                  <a:srgbClr val="58268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85"/>
            </a:p>
          </p:txBody>
        </p:sp>
      </p:grpSp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94C843B9-B546-7DE2-B158-5E72010ADA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532" y="411840"/>
            <a:ext cx="4938711" cy="636931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Abstract</a:t>
            </a:r>
            <a:r>
              <a:rPr lang="ko-KR" altLang="en-US" dirty="0"/>
              <a:t> </a:t>
            </a:r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96BE850C-B4D4-A725-48E8-365F20CD96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151" y="1018741"/>
            <a:ext cx="3983000" cy="269594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Presenter name</a:t>
            </a:r>
            <a:endParaRPr lang="ko-KR" altLang="en-US" dirty="0"/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D1E23F2F-A4C5-2950-93AE-7E29F918FA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151" y="1284701"/>
            <a:ext cx="3983000" cy="26959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Affiliation, Country</a:t>
            </a:r>
            <a:endParaRPr lang="ko-KR" altLang="en-US" dirty="0"/>
          </a:p>
        </p:txBody>
      </p:sp>
      <p:pic>
        <p:nvPicPr>
          <p:cNvPr id="2" name="그림 1" descr="텍스트, 폰트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E9899A13-F846-9E1F-A58B-228137F6BC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7" t="10947" r="9837" b="40517"/>
          <a:stretch/>
        </p:blipFill>
        <p:spPr>
          <a:xfrm>
            <a:off x="109539" y="37571"/>
            <a:ext cx="1034287" cy="314854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58BFDE7B-3EAE-89B0-8546-C6875A8E19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 flipH="1">
            <a:off x="4271990" y="8274358"/>
            <a:ext cx="871488" cy="87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48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5">
          <p15:clr>
            <a:srgbClr val="FBAE40"/>
          </p15:clr>
        </p15:guide>
        <p15:guide id="2" orient="horz" pos="5513">
          <p15:clr>
            <a:srgbClr val="FBAE40"/>
          </p15:clr>
        </p15:guide>
        <p15:guide id="3" pos="3147">
          <p15:clr>
            <a:srgbClr val="FBAE40"/>
          </p15:clr>
        </p15:guide>
        <p15:guide id="7" pos="93">
          <p15:clr>
            <a:srgbClr val="FBAE40"/>
          </p15:clr>
        </p15:guide>
        <p15:guide id="9" orient="horz" pos="192">
          <p15:clr>
            <a:srgbClr val="FBAE40"/>
          </p15:clr>
        </p15:guide>
        <p15:guide id="11" orient="horz" pos="1043">
          <p15:clr>
            <a:srgbClr val="FBAE40"/>
          </p15:clr>
        </p15:guide>
        <p15:guide id="12" pos="158">
          <p15:clr>
            <a:srgbClr val="FBAE40"/>
          </p15:clr>
        </p15:guide>
        <p15:guide id="13" pos="3082">
          <p15:clr>
            <a:srgbClr val="FBAE40"/>
          </p15:clr>
        </p15:guide>
        <p15:guide id="15" orient="horz" pos="1728">
          <p15:clr>
            <a:srgbClr val="FBAE40"/>
          </p15:clr>
        </p15:guide>
        <p15:guide id="16" orient="horz" pos="99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3616" y="486836"/>
            <a:ext cx="4436269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616" y="2434167"/>
            <a:ext cx="4436269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6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2597" y="8475136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4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Tahoma" panose="020B0604030504040204" pitchFamily="34" charset="0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1" userDrawn="1">
          <p15:clr>
            <a:srgbClr val="F26B43"/>
          </p15:clr>
        </p15:guide>
        <p15:guide id="2" pos="16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182EC75-4354-E5FD-44C7-A5AF0D89B953}"/>
              </a:ext>
            </a:extLst>
          </p:cNvPr>
          <p:cNvSpPr>
            <a:spLocks/>
          </p:cNvSpPr>
          <p:nvPr/>
        </p:nvSpPr>
        <p:spPr>
          <a:xfrm>
            <a:off x="147638" y="1695450"/>
            <a:ext cx="4848225" cy="720551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kern="100" dirty="0">
                <a:solidFill>
                  <a:schemeClr val="tx1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 file must meet the following criteria: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Tahoma" panose="020B0604030504040204" pitchFamily="34" charset="0"/>
              </a:rPr>
              <a:t>All abstract must be written in </a:t>
            </a:r>
            <a:r>
              <a:rPr lang="en-US" altLang="ko-KR" sz="1200" b="1" dirty="0">
                <a:solidFill>
                  <a:srgbClr val="FF0000"/>
                </a:solidFill>
                <a:latin typeface="Tahoma" panose="020B0604030504040204" pitchFamily="34" charset="0"/>
              </a:rPr>
              <a:t>English.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Tahoma" panose="020B0604030504040204" pitchFamily="34" charset="0"/>
              </a:rPr>
              <a:t>All contents should be included in the abstract: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/>
                </a:solidFill>
                <a:latin typeface="Tahoma" panose="020B0604030504040204" pitchFamily="34" charset="0"/>
              </a:rPr>
              <a:t>Title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/>
                </a:solidFill>
                <a:latin typeface="Tahoma" panose="020B0604030504040204" pitchFamily="34" charset="0"/>
              </a:rPr>
              <a:t>Introduction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/>
                </a:solidFill>
                <a:latin typeface="Tahoma" panose="020B0604030504040204" pitchFamily="34" charset="0"/>
              </a:rPr>
              <a:t>Methods</a:t>
            </a:r>
          </a:p>
          <a:p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2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*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case reports, the </a:t>
            </a:r>
            <a:r>
              <a:rPr lang="en-US" sz="1200" b="1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 of the Case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replaces  </a:t>
            </a:r>
          </a:p>
          <a:p>
            <a:r>
              <a:rPr lang="en-US" sz="12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Methods section.</a:t>
            </a:r>
            <a:endParaRPr lang="en-PH" sz="1200" kern="10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 algn="just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 -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Tabulated or graphical</a:t>
            </a:r>
            <a:r>
              <a:rPr lang="en-US" sz="1200" kern="0" spc="-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representation of the result is encouraged. However, only one table or figure can be included per abstract and must be incorporated in the PDF submitted. The image must have a resolution of at least 300x300 pixels per inch.</a:t>
            </a:r>
            <a:endParaRPr lang="en-US" altLang="ko-KR" sz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 * For case reports, a short </a:t>
            </a:r>
            <a:r>
              <a:rPr lang="en-US" sz="1200" b="1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Discussion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replaces the </a:t>
            </a:r>
          </a:p>
          <a:p>
            <a:pPr algn="just"/>
            <a:r>
              <a:rPr lang="en-US" sz="12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 </a:t>
            </a:r>
            <a:r>
              <a:rPr lang="en-US" sz="1200" kern="0" spc="-1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section.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kern="0" spc="-1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kern="0" spc="-1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Reference(s) -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lang="en-US" sz="1200" kern="0" spc="-2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</a:t>
            </a:r>
            <a:r>
              <a:rPr lang="en-US" sz="1200" kern="0" spc="-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</a:t>
            </a:r>
            <a:r>
              <a:rPr lang="en-US" sz="1200" kern="0" spc="-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3-5</a:t>
            </a:r>
            <a:r>
              <a:rPr lang="en-US" sz="1200" kern="0" spc="-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  <a:r>
              <a:rPr lang="en-US" sz="1200" kern="0" spc="-4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</a:t>
            </a:r>
            <a:r>
              <a:rPr lang="en-US" sz="1200" kern="0" spc="-3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necessary.</a:t>
            </a:r>
            <a:r>
              <a:rPr lang="en-US" sz="1200" kern="0" spc="-2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</a:t>
            </a:r>
            <a:r>
              <a:rPr lang="en-US" sz="1200" kern="0" spc="-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Vancouver Citation Style.</a:t>
            </a:r>
            <a:endParaRPr lang="en-US" sz="1200" kern="0" spc="-1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200" kern="0" spc="-1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Keywords</a:t>
            </a:r>
            <a:endParaRPr lang="en-US" altLang="ko-KR" sz="12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Format: ONLY *.pdf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Font: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Arial, double spaced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Font size: 11pt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IRB/ERC approval if the research involves human participants.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Disclosure of Conflict of Interest, if applicable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sz="1200" kern="0" spc="-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identity</a:t>
            </a:r>
            <a:r>
              <a:rPr lang="en-US" sz="1200" kern="0" spc="-2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en-US" sz="1200" kern="0" spc="-2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sz="1200" kern="0" spc="-3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author/s,</a:t>
            </a:r>
            <a:r>
              <a:rPr lang="en-US" sz="1200" kern="0" spc="-2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their</a:t>
            </a:r>
            <a:r>
              <a:rPr lang="en-US" sz="1200" kern="0" spc="-1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institution,</a:t>
            </a:r>
            <a:r>
              <a:rPr lang="en-US" sz="1200" kern="0" spc="-2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lang="en-US" sz="1200" kern="0" spc="-3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</a:t>
            </a:r>
            <a:r>
              <a:rPr lang="en-US" sz="1200" kern="0" spc="-2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identifying</a:t>
            </a:r>
            <a:r>
              <a:rPr lang="en-US" sz="1200" kern="0" spc="-3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US" sz="1200" kern="0" spc="-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NOT BE MENTIONED anywhere in the title or body of the abstract.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sz="1200" kern="0" spc="-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r>
              <a:rPr lang="en-US" sz="1200" kern="0" spc="-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</a:t>
            </a:r>
            <a:r>
              <a:rPr lang="en-US" sz="1200" kern="0" spc="-2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en-US" sz="1200" kern="0" spc="-2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sz="1200" kern="0" spc="-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</a:t>
            </a:r>
            <a:r>
              <a:rPr lang="en-US" sz="1200" kern="0" spc="-2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</a:t>
            </a:r>
            <a:r>
              <a:rPr lang="en-US" sz="1200" b="1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lang="en-US" sz="1200" b="1" kern="0" spc="-3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exceed</a:t>
            </a:r>
            <a:r>
              <a:rPr lang="en-US" sz="1200" b="1" kern="0" spc="-1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600</a:t>
            </a:r>
            <a:r>
              <a:rPr lang="en-US" sz="1200" b="1" kern="0" spc="-3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b="1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words.</a:t>
            </a:r>
            <a:endParaRPr lang="en-PH" sz="1200" kern="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drugs are to be identified consistently</a:t>
            </a:r>
            <a:r>
              <a:rPr lang="en-US" sz="1200" kern="0" spc="-3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</a:t>
            </a:r>
            <a:r>
              <a:rPr lang="en-US" sz="1200" kern="0" spc="-1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</a:t>
            </a:r>
            <a:r>
              <a:rPr lang="en-US" sz="1200" kern="0" spc="-3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lang="en-US" sz="1200" kern="0" spc="-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generic</a:t>
            </a:r>
            <a:r>
              <a:rPr lang="en-US" sz="1200" kern="0" spc="-5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kern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names.</a:t>
            </a:r>
            <a:endParaRPr lang="en-PH" sz="1200" kern="10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kern="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200" dirty="0">
              <a:solidFill>
                <a:schemeClr val="tx1"/>
              </a:solidFill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FF0000"/>
              </a:solidFill>
              <a:highlight>
                <a:srgbClr val="FFFF00"/>
              </a:highlight>
              <a:latin typeface="Tahoma" panose="020B0604030504040204" pitchFamily="34" charset="0"/>
            </a:endParaRPr>
          </a:p>
        </p:txBody>
      </p:sp>
      <p:sp>
        <p:nvSpPr>
          <p:cNvPr id="3" name="텍스트 개체 틀 50">
            <a:extLst>
              <a:ext uri="{FF2B5EF4-FFF2-40B4-BE49-F238E27FC236}">
                <a16:creationId xmlns:a16="http://schemas.microsoft.com/office/drawing/2014/main" id="{8F9A60AD-D355-4415-5E30-EF2B98D7B8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60261" y="75806"/>
            <a:ext cx="3735601" cy="886808"/>
          </a:xfrm>
        </p:spPr>
        <p:txBody>
          <a:bodyPr anchor="t">
            <a:normAutofit/>
          </a:bodyPr>
          <a:lstStyle/>
          <a:p>
            <a:endParaRPr lang="en-US" sz="1600" dirty="0"/>
          </a:p>
        </p:txBody>
      </p:sp>
      <p:sp>
        <p:nvSpPr>
          <p:cNvPr id="8" name="텍스트 개체 틀 51">
            <a:extLst>
              <a:ext uri="{FF2B5EF4-FFF2-40B4-BE49-F238E27FC236}">
                <a16:creationId xmlns:a16="http://schemas.microsoft.com/office/drawing/2014/main" id="{FFAE52FB-8FE7-7456-0AA0-B742D747C3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60261" y="1000541"/>
            <a:ext cx="3735600" cy="269594"/>
          </a:xfrm>
        </p:spPr>
        <p:txBody>
          <a:bodyPr>
            <a:noAutofit/>
          </a:bodyPr>
          <a:lstStyle/>
          <a:p>
            <a:endParaRPr lang="en-US" sz="1200" b="1" dirty="0"/>
          </a:p>
        </p:txBody>
      </p:sp>
      <p:sp>
        <p:nvSpPr>
          <p:cNvPr id="9" name="텍스트 개체 틀 52">
            <a:extLst>
              <a:ext uri="{FF2B5EF4-FFF2-40B4-BE49-F238E27FC236}">
                <a16:creationId xmlns:a16="http://schemas.microsoft.com/office/drawing/2014/main" id="{5D390522-702C-E61B-6BEC-3BECF9A812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0260" y="1290191"/>
            <a:ext cx="3735599" cy="269594"/>
          </a:xfrm>
        </p:spPr>
        <p:txBody>
          <a:bodyPr/>
          <a:lstStyle/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2209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1135</TotalTime>
  <Words>220</Words>
  <Application>Microsoft Office PowerPoint</Application>
  <PresentationFormat>On-screen Show (16:9)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Tahoma</vt:lpstr>
      <vt:lpstr>Wingdings</vt:lpstr>
      <vt:lpstr>Office 테마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경진</dc:creator>
  <cp:lastModifiedBy>Anna Salazar</cp:lastModifiedBy>
  <cp:revision>3</cp:revision>
  <cp:lastPrinted>2023-06-12T02:49:13Z</cp:lastPrinted>
  <dcterms:created xsi:type="dcterms:W3CDTF">2023-02-01T06:02:10Z</dcterms:created>
  <dcterms:modified xsi:type="dcterms:W3CDTF">2025-03-11T09:34:09Z</dcterms:modified>
</cp:coreProperties>
</file>