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3"/>
  </p:notesMasterIdLst>
  <p:handoutMasterIdLst>
    <p:handoutMasterId r:id="rId4"/>
  </p:handoutMasterIdLst>
  <p:sldIdLst>
    <p:sldId id="3601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D179AB-B60C-28E1-7762-FFF2B02493C2}" name="게스트 사용자" initials="게사" userId="게스트 사용자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1B5A"/>
    <a:srgbClr val="661C59"/>
    <a:srgbClr val="772059"/>
    <a:srgbClr val="9EE1F9"/>
    <a:srgbClr val="EC306A"/>
    <a:srgbClr val="0699A9"/>
    <a:srgbClr val="FFE5FF"/>
    <a:srgbClr val="0070C0"/>
    <a:srgbClr val="E4F0DC"/>
    <a:srgbClr val="89C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6242" autoAdjust="0"/>
  </p:normalViewPr>
  <p:slideViewPr>
    <p:cSldViewPr snapToGrid="0" showGuides="1">
      <p:cViewPr>
        <p:scale>
          <a:sx n="160" d="100"/>
          <a:sy n="160" d="100"/>
        </p:scale>
        <p:origin x="1386" y="-25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8" d="100"/>
          <a:sy n="108" d="100"/>
        </p:scale>
        <p:origin x="226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27F07FC-D503-B13E-C03B-B47D5C330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9678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E5EB65-D5CF-44D1-B489-C2861A912B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5350" y="2"/>
            <a:ext cx="2950765" cy="4983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0793B-AB0D-4ACD-83F7-92B1D83AB4C5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4C1220-DED4-69B4-8729-8D5EB71AD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981"/>
            <a:ext cx="2949678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C59F0F-C311-2E32-65A0-106D9CA472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5350" y="9440981"/>
            <a:ext cx="2950765" cy="4983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CFA3-2CFF-44DA-935D-D0C19DEACA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3143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131" userDrawn="1">
          <p15:clr>
            <a:srgbClr val="F26B43"/>
          </p15:clr>
        </p15:guide>
        <p15:guide id="2" pos="214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6" cy="4992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232" y="0"/>
            <a:ext cx="2949786" cy="4992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42321-AD32-496E-8D0B-A5356EB62DE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10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075"/>
            <a:ext cx="2949786" cy="499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232" y="9440075"/>
            <a:ext cx="2949786" cy="499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00CB-FD64-4FC6-B932-C19666F356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3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1pPr>
    <a:lvl2pPr marL="364881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2pPr>
    <a:lvl3pPr marL="729763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3pPr>
    <a:lvl4pPr marL="1094644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4pPr>
    <a:lvl5pPr marL="1459527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5pPr>
    <a:lvl6pPr marL="1824408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6pPr>
    <a:lvl7pPr marL="2189290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7pPr>
    <a:lvl8pPr marL="2554171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8pPr>
    <a:lvl9pPr marL="2919053" algn="l" defTabSz="729763" rtl="0" eaLnBrk="1" latinLnBrk="1" hangingPunct="1">
      <a:defRPr sz="957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31" userDrawn="1">
          <p15:clr>
            <a:srgbClr val="F26B43"/>
          </p15:clr>
        </p15:guide>
        <p15:guide id="2" pos="214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243138" y="1243013"/>
            <a:ext cx="2320925" cy="3352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200CB-FD64-4FC6-B932-C19666F3565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42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20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87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05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3EB561D-5E65-AE03-F8D7-BDC56E00D77E}"/>
              </a:ext>
            </a:extLst>
          </p:cNvPr>
          <p:cNvGrpSpPr/>
          <p:nvPr userDrawn="1"/>
        </p:nvGrpSpPr>
        <p:grpSpPr>
          <a:xfrm>
            <a:off x="0" y="1"/>
            <a:ext cx="6858000" cy="1764506"/>
            <a:chOff x="0" y="0"/>
            <a:chExt cx="13442952" cy="168218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1E1950C-8DBB-F920-7124-4240E1E5FA8E}"/>
                </a:ext>
              </a:extLst>
            </p:cNvPr>
            <p:cNvSpPr/>
            <p:nvPr userDrawn="1"/>
          </p:nvSpPr>
          <p:spPr>
            <a:xfrm>
              <a:off x="3" y="0"/>
              <a:ext cx="13442949" cy="1629338"/>
            </a:xfrm>
            <a:prstGeom prst="rect">
              <a:avLst/>
            </a:prstGeom>
            <a:solidFill>
              <a:srgbClr val="582589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52" dirty="0">
                <a:latin typeface="Tahoma" panose="020B060403050404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8DDC6EF-20E0-B1F6-7BE3-6B35E8A73BA3}"/>
                </a:ext>
              </a:extLst>
            </p:cNvPr>
            <p:cNvSpPr/>
            <p:nvPr userDrawn="1"/>
          </p:nvSpPr>
          <p:spPr>
            <a:xfrm>
              <a:off x="0" y="1629337"/>
              <a:ext cx="13442949" cy="52852"/>
            </a:xfrm>
            <a:prstGeom prst="rect">
              <a:avLst/>
            </a:prstGeom>
            <a:gradFill flip="none" rotWithShape="1">
              <a:gsLst>
                <a:gs pos="0">
                  <a:srgbClr val="BB1577"/>
                </a:gs>
                <a:gs pos="71000">
                  <a:srgbClr val="00A8D5"/>
                </a:gs>
                <a:gs pos="100000">
                  <a:srgbClr val="58268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50"/>
            </a:p>
          </p:txBody>
        </p:sp>
      </p:grp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94C843B9-B546-7DE2-B158-5E72010ADA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377" y="446160"/>
            <a:ext cx="6584948" cy="690009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Abstract</a:t>
            </a:r>
            <a:r>
              <a:rPr lang="ko-KR" altLang="en-US" dirty="0"/>
              <a:t> </a:t>
            </a:r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96BE850C-B4D4-A725-48E8-365F20CD9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1" y="1103636"/>
            <a:ext cx="5310667" cy="292060"/>
          </a:xfrm>
        </p:spPr>
        <p:txBody>
          <a:bodyPr anchor="ctr">
            <a:normAutofit/>
          </a:bodyPr>
          <a:lstStyle>
            <a:lvl1pPr marL="0" indent="0" algn="l">
              <a:buNone/>
              <a:defRPr sz="1517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Presenter name</a:t>
            </a:r>
            <a:endParaRPr lang="ko-KR" altLang="en-US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D1E23F2F-A4C5-2950-93AE-7E29F918FA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1" y="1391760"/>
            <a:ext cx="5310667" cy="292060"/>
          </a:xfrm>
        </p:spPr>
        <p:txBody>
          <a:bodyPr anchor="ctr">
            <a:noAutofit/>
          </a:bodyPr>
          <a:lstStyle>
            <a:lvl1pPr marL="0" indent="0" algn="l"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ko-KR" dirty="0"/>
              <a:t>Affiliation, Country</a:t>
            </a:r>
            <a:endParaRPr lang="ko-KR" altLang="en-US" dirty="0"/>
          </a:p>
        </p:txBody>
      </p:sp>
      <p:pic>
        <p:nvPicPr>
          <p:cNvPr id="2" name="그림 1" descr="텍스트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E9899A13-F846-9E1F-A58B-228137F6BC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97" t="10947" r="9837" b="40517"/>
          <a:stretch/>
        </p:blipFill>
        <p:spPr>
          <a:xfrm>
            <a:off x="146053" y="40702"/>
            <a:ext cx="1379049" cy="341092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58BFDE7B-3EAE-89B0-8546-C6875A8E19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 flipH="1">
            <a:off x="5804923" y="8854946"/>
            <a:ext cx="944112" cy="116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4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3">
          <p15:clr>
            <a:srgbClr val="FBAE40"/>
          </p15:clr>
        </p15:guide>
        <p15:guide id="2" orient="horz" pos="5972">
          <p15:clr>
            <a:srgbClr val="FBAE40"/>
          </p15:clr>
        </p15:guide>
        <p15:guide id="3" pos="4196">
          <p15:clr>
            <a:srgbClr val="FBAE40"/>
          </p15:clr>
        </p15:guide>
        <p15:guide id="7" pos="124">
          <p15:clr>
            <a:srgbClr val="FBAE40"/>
          </p15:clr>
        </p15:guide>
        <p15:guide id="9" orient="horz" pos="208">
          <p15:clr>
            <a:srgbClr val="FBAE40"/>
          </p15:clr>
        </p15:guide>
        <p15:guide id="11" orient="horz" pos="1130">
          <p15:clr>
            <a:srgbClr val="FBAE40"/>
          </p15:clr>
        </p15:guide>
        <p15:guide id="12" pos="211">
          <p15:clr>
            <a:srgbClr val="FBAE40"/>
          </p15:clr>
        </p15:guide>
        <p15:guide id="13" pos="4109">
          <p15:clr>
            <a:srgbClr val="FBAE40"/>
          </p15:clr>
        </p15:guide>
        <p15:guide id="15" orient="horz" pos="1872">
          <p15:clr>
            <a:srgbClr val="FBAE40"/>
          </p15:clr>
        </p15:guide>
        <p15:guide id="16" orient="horz" pos="108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09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2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9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6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2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6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37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1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182EC75-4354-E5FD-44C7-A5AF0D89B953}"/>
              </a:ext>
            </a:extLst>
          </p:cNvPr>
          <p:cNvSpPr>
            <a:spLocks/>
          </p:cNvSpPr>
          <p:nvPr/>
        </p:nvSpPr>
        <p:spPr>
          <a:xfrm>
            <a:off x="8009" y="1125539"/>
            <a:ext cx="6849987" cy="8776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500" b="1" kern="100" dirty="0">
                <a:solidFill>
                  <a:schemeClr val="tx1"/>
                </a:solidFill>
                <a:highlight>
                  <a:srgbClr val="FFFF00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 file must meet the following criteria: 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</a:rPr>
              <a:t>All abstract must be written in </a:t>
            </a:r>
            <a:r>
              <a:rPr lang="en-US" altLang="ko-KR" sz="1300" b="1" dirty="0">
                <a:solidFill>
                  <a:srgbClr val="FF0000"/>
                </a:solidFill>
                <a:latin typeface="Tahoma" panose="020B0604030504040204" pitchFamily="34" charset="0"/>
              </a:rPr>
              <a:t>English.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</a:rPr>
              <a:t>All contents should be included in the abstract:</a:t>
            </a:r>
          </a:p>
          <a:p>
            <a:pPr marL="681017" lvl="1" indent="-185732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</a:rPr>
              <a:t>Title</a:t>
            </a:r>
          </a:p>
          <a:p>
            <a:pPr marL="681017" lvl="1" indent="-185732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</a:rPr>
              <a:t>Introduction</a:t>
            </a:r>
          </a:p>
          <a:p>
            <a:pPr marL="681017" lvl="1" indent="-185732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</a:rPr>
              <a:t>Methods</a:t>
            </a:r>
          </a:p>
          <a:p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* For case reports, the </a:t>
            </a:r>
            <a:r>
              <a:rPr lang="en-US" sz="13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of the Case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replaces  </a:t>
            </a:r>
          </a:p>
          <a:p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the Methods section.</a:t>
            </a:r>
            <a:endParaRPr lang="en-PH" sz="1300" kern="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1017" lvl="1" indent="-185732" algn="just">
              <a:buFont typeface="Wingdings" panose="05000000000000000000" pitchFamily="2" charset="2"/>
              <a:buChar char="ü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-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Tabulated or graphical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representation of the result is encouraged. However, only one table or figure can be included per abstract and must be incorporated in the PDF submitted. The image must have a resolution of at least 300x300 pixels per inch.</a:t>
            </a:r>
            <a:endParaRPr lang="en-US" altLang="ko-KR" sz="13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* For case reports, a short </a:t>
            </a:r>
            <a:r>
              <a:rPr lang="en-US" sz="13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replaces the </a:t>
            </a:r>
          </a:p>
          <a:p>
            <a:pPr algn="just"/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Results </a:t>
            </a:r>
            <a:r>
              <a:rPr lang="en-US" sz="1300" kern="0" spc="-1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section.</a:t>
            </a:r>
          </a:p>
          <a:p>
            <a:pPr marL="681017" lvl="1" indent="-185732">
              <a:buFont typeface="Wingdings" panose="05000000000000000000" pitchFamily="2" charset="2"/>
              <a:buChar char="ü"/>
            </a:pPr>
            <a:r>
              <a:rPr lang="en-US" sz="1300" kern="0" spc="-1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marL="681017" lvl="1" indent="-185732">
              <a:buFont typeface="Wingdings" panose="05000000000000000000" pitchFamily="2" charset="2"/>
              <a:buChar char="ü"/>
            </a:pPr>
            <a:r>
              <a:rPr lang="en-US" sz="1300" kern="0" spc="-1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Reference(s) -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1300" kern="0" spc="-2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3-5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references</a:t>
            </a:r>
            <a:r>
              <a:rPr lang="en-US" sz="1300" kern="0" spc="-49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lang="en-US" sz="1300" kern="0" spc="-3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necessary.</a:t>
            </a:r>
            <a:r>
              <a:rPr lang="en-US" sz="1300" kern="0" spc="-2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Vancouver Citation Style.</a:t>
            </a:r>
            <a:endParaRPr lang="en-US" sz="1300" kern="0" spc="-1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1017" lvl="1" indent="-185732">
              <a:buFont typeface="Wingdings" panose="05000000000000000000" pitchFamily="2" charset="2"/>
              <a:buChar char="ü"/>
            </a:pPr>
            <a:r>
              <a:rPr lang="en-US" sz="1300" kern="0" spc="-1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Keywords</a:t>
            </a:r>
            <a:endParaRPr lang="en-US" altLang="ko-KR" sz="13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Format: ONLY *.pdf 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Font: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Arial, double spaced 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 size: 11pt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IRB/ERC approval if the research involves human participants. 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Disclosure of Conflict of Interest, if applicable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</a:t>
            </a:r>
            <a:r>
              <a:rPr lang="en-US" sz="1300" kern="0" spc="-2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sz="1300" kern="0" spc="-2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300" kern="0" spc="-3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author/s,</a:t>
            </a:r>
            <a:r>
              <a:rPr lang="en-US" sz="1300" kern="0" spc="-2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lang="en-US" sz="1300" kern="0" spc="-1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institution,</a:t>
            </a:r>
            <a:r>
              <a:rPr lang="en-US" sz="1300" kern="0" spc="-2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en-US" sz="1300" kern="0" spc="-3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  <a:r>
              <a:rPr lang="en-US" sz="1300" kern="0" spc="-2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</a:t>
            </a:r>
            <a:r>
              <a:rPr lang="en-US" sz="1300" kern="0" spc="-3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NOT BE MENTIONED anywhere in the title or body of the abstract.</a:t>
            </a: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body</a:t>
            </a:r>
            <a:r>
              <a:rPr lang="en-US" sz="1300" kern="0" spc="-2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US" sz="1300" kern="0" spc="-2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lang="en-US" sz="1300" kern="0" spc="-2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should </a:t>
            </a:r>
            <a:r>
              <a:rPr lang="en-US" sz="13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lang="en-US" sz="1300" b="1" kern="0" spc="-3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exceed</a:t>
            </a:r>
            <a:r>
              <a:rPr lang="en-US" sz="1300" b="1" kern="0" spc="-1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600</a:t>
            </a:r>
            <a:r>
              <a:rPr lang="en-US" sz="1300" b="1" kern="0" spc="-3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b="1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words.</a:t>
            </a:r>
            <a:endParaRPr lang="en-PH" sz="1300" kern="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9553" indent="-309553">
              <a:buFont typeface="Arial" panose="020B0604020202020204" pitchFamily="34" charset="0"/>
              <a:buChar char="•"/>
            </a:pP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drugs are to be identified consistently</a:t>
            </a:r>
            <a:r>
              <a:rPr lang="en-US" sz="1300" kern="0" spc="-32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the</a:t>
            </a:r>
            <a:r>
              <a:rPr lang="en-US" sz="1300" kern="0" spc="-16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r>
              <a:rPr lang="en-US" sz="1300" kern="0" spc="-38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generic</a:t>
            </a:r>
            <a:r>
              <a:rPr lang="en-US" sz="1300" kern="0" spc="-5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300" kern="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names.</a:t>
            </a:r>
            <a:endParaRPr lang="en-PH" sz="1300" kern="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9553" indent="-309553">
              <a:buFont typeface="Arial" panose="020B0604020202020204" pitchFamily="34" charset="0"/>
              <a:buChar char="•"/>
            </a:pPr>
            <a:endParaRPr lang="en-US" sz="1300" kern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300" dirty="0">
              <a:solidFill>
                <a:schemeClr val="tx1"/>
              </a:solidFill>
              <a:highlight>
                <a:srgbClr val="FFFF00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09553" indent="-309553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rgbClr val="FF0000"/>
              </a:solidFill>
              <a:highlight>
                <a:srgbClr val="FFFF00"/>
              </a:highlight>
              <a:latin typeface="Tahoma" panose="020B0604030504040204" pitchFamily="34" charset="0"/>
            </a:endParaRPr>
          </a:p>
        </p:txBody>
      </p:sp>
      <p:sp>
        <p:nvSpPr>
          <p:cNvPr id="3" name="텍스트 개체 틀 50">
            <a:extLst>
              <a:ext uri="{FF2B5EF4-FFF2-40B4-BE49-F238E27FC236}">
                <a16:creationId xmlns:a16="http://schemas.microsoft.com/office/drawing/2014/main" id="{8F9A60AD-D355-4415-5E30-EF2B98D7B8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8220" y="4435"/>
            <a:ext cx="4849779" cy="541039"/>
          </a:xfrm>
        </p:spPr>
        <p:txBody>
          <a:bodyPr anchor="t">
            <a:normAutofit/>
          </a:bodyPr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텍스트 개체 틀 51" descr="Author">
            <a:extLst>
              <a:ext uri="{FF2B5EF4-FFF2-40B4-BE49-F238E27FC236}">
                <a16:creationId xmlns:a16="http://schemas.microsoft.com/office/drawing/2014/main" id="{FFAE52FB-8FE7-7456-0AA0-B742D747C3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08218" y="557426"/>
            <a:ext cx="4849779" cy="231473"/>
          </a:xfrm>
        </p:spPr>
        <p:txBody>
          <a:bodyPr>
            <a:noAutofit/>
          </a:bodyPr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텍스트 개체 틀 52">
            <a:extLst>
              <a:ext uri="{FF2B5EF4-FFF2-40B4-BE49-F238E27FC236}">
                <a16:creationId xmlns:a16="http://schemas.microsoft.com/office/drawing/2014/main" id="{5D390522-702C-E61B-6BEC-3BECF9A812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08218" y="800851"/>
            <a:ext cx="4849781" cy="292060"/>
          </a:xfrm>
        </p:spPr>
        <p:txBody>
          <a:bodyPr/>
          <a:lstStyle/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09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1146</TotalTime>
  <Words>220</Words>
  <Application>Microsoft Office PowerPoint</Application>
  <PresentationFormat>A4 Paper (210x297 mm)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Tahoma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경진</dc:creator>
  <cp:lastModifiedBy>Anna Salazar</cp:lastModifiedBy>
  <cp:revision>5</cp:revision>
  <cp:lastPrinted>2023-06-12T02:49:13Z</cp:lastPrinted>
  <dcterms:created xsi:type="dcterms:W3CDTF">2023-02-01T06:02:10Z</dcterms:created>
  <dcterms:modified xsi:type="dcterms:W3CDTF">2025-03-13T10:05:38Z</dcterms:modified>
</cp:coreProperties>
</file>