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C29500F-0434-4E3D-924A-F0840FDFB01D}">
  <a:tblStyle styleName="Table_0" styleId="{EC29500F-0434-4E3D-924A-F0840FDFB01D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F08182BD-8172-49CD-8122-A5204CFEDA6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663488D9-9860-4A81-ACEA-5A1C220416C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4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54863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4844510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524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5757014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50852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669767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8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5200" lang="en"/>
              <a:t>
</a:t>
            </a:r>
            <a:r>
              <a:rPr sz="5200" lang="en"/>
              <a:t>Equilibria Inefficiency of Parking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y="4955189" x="457200"/>
            <a:ext cy="16434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Peter Glennon</a:t>
            </a:r>
          </a:p>
          <a:p>
            <a:pPr>
              <a:buNone/>
            </a:pPr>
            <a:r>
              <a:rPr sz="3200" lang="en"/>
              <a:t>Advisor: Christine Chung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Parking Models</a:t>
            </a:r>
          </a:p>
        </p:txBody>
      </p:sp>
      <p:sp>
        <p:nvSpPr>
          <p:cNvPr id="96" name="Shape 96"/>
          <p:cNvSpPr/>
          <p:nvPr/>
        </p:nvSpPr>
        <p:spPr>
          <a:xfrm>
            <a:off y="1600200" x="457200"/>
            <a:ext cy="2950495" cx="393406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7" name="Shape 97"/>
          <p:cNvSpPr/>
          <p:nvPr/>
        </p:nvSpPr>
        <p:spPr>
          <a:xfrm>
            <a:off y="1605394" x="4335091"/>
            <a:ext cy="2940105" cx="392241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98" name="Shape 98"/>
          <p:cNvSpPr txBox="1"/>
          <p:nvPr/>
        </p:nvSpPr>
        <p:spPr>
          <a:xfrm>
            <a:off y="4849725" x="4572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2400" lang="en"/>
              <a:t>Campus Model One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y="4849725" x="4599910"/>
            <a:ext cy="10863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Campus Model One w/ Extra Capacity</a:t>
            </a:r>
          </a:p>
        </p:txBody>
      </p:sp>
      <p:cxnSp>
        <p:nvCxnSpPr>
          <p:cNvPr id="100" name="Shape 100"/>
          <p:cNvCxnSpPr/>
          <p:nvPr/>
        </p:nvCxnSpPr>
        <p:spPr>
          <a:xfrm>
            <a:off y="1711675" x="4284825"/>
            <a:ext cy="4511400" cx="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Parking Models (cont.)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y="4849725" x="457200"/>
            <a:ext cy="457200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Campus Model Two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4849725" x="4599910"/>
            <a:ext cy="525299" cx="3657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2400" lang="en"/>
              <a:t>Office Model</a:t>
            </a:r>
          </a:p>
        </p:txBody>
      </p:sp>
      <p:sp>
        <p:nvSpPr>
          <p:cNvPr id="108" name="Shape 108"/>
          <p:cNvSpPr/>
          <p:nvPr/>
        </p:nvSpPr>
        <p:spPr>
          <a:xfrm>
            <a:off y="1597950" x="457200"/>
            <a:ext cy="2954224" cx="39427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9" name="Shape 109"/>
          <p:cNvSpPr/>
          <p:nvPr/>
        </p:nvSpPr>
        <p:spPr>
          <a:xfrm>
            <a:off y="1597950" x="4458343"/>
            <a:ext cy="3168293" cx="422845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cxnSp>
        <p:nvCxnSpPr>
          <p:cNvPr id="110" name="Shape 110"/>
          <p:cNvCxnSpPr/>
          <p:nvPr/>
        </p:nvCxnSpPr>
        <p:spPr>
          <a:xfrm>
            <a:off y="1711675" x="4284825"/>
            <a:ext cy="4511400" cx="1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Results</a:t>
            </a:r>
          </a:p>
        </p:txBody>
      </p:sp>
      <p:sp>
        <p:nvSpPr>
          <p:cNvPr id="116" name="Shape 116"/>
          <p:cNvSpPr/>
          <p:nvPr/>
        </p:nvSpPr>
        <p:spPr>
          <a:xfrm>
            <a:off y="1648075" x="823912"/>
            <a:ext cy="4876800" cx="74961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Results (cont.)</a:t>
            </a:r>
          </a:p>
        </p:txBody>
      </p:sp>
      <p:sp>
        <p:nvSpPr>
          <p:cNvPr id="122" name="Shape 122"/>
          <p:cNvSpPr/>
          <p:nvPr/>
        </p:nvSpPr>
        <p:spPr>
          <a:xfrm>
            <a:off y="1659400" x="828675"/>
            <a:ext cy="4876800" cx="7486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Results (cont.)</a:t>
            </a:r>
          </a:p>
        </p:txBody>
      </p:sp>
      <p:sp>
        <p:nvSpPr>
          <p:cNvPr id="128" name="Shape 128"/>
          <p:cNvSpPr/>
          <p:nvPr/>
        </p:nvSpPr>
        <p:spPr>
          <a:xfrm>
            <a:off y="1631068" x="798222"/>
            <a:ext cy="4916481" cx="754755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Results (cont.)</a:t>
            </a:r>
          </a:p>
        </p:txBody>
      </p:sp>
      <p:sp>
        <p:nvSpPr>
          <p:cNvPr id="134" name="Shape 134"/>
          <p:cNvSpPr/>
          <p:nvPr/>
        </p:nvSpPr>
        <p:spPr>
          <a:xfrm>
            <a:off y="1636750" x="772318"/>
            <a:ext cy="4876800" cx="759936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Concessions / Future Improvement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Simplicity of the cost function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Other factors besides distance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Parking Model layouts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Small size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Testing time limitations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Arbitrary Layouts</a:t>
            </a:r>
          </a:p>
          <a:p>
            <a:pPr rtl="0" lvl="2" indent="-381000" marL="1371600"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Model real parking layouts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y="751679" x="457200"/>
            <a:ext cy="4012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</a:p>
          <a:p>
            <a:pPr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Previous Work	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Examined the inefficiency of the self-interested commuter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Greedy Online Algorithm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Opposed to an Optimal average-distance matching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Simple Grid Model with randomly placed parking spots (server nodes) and destinations (request nodes)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Optimal Average-Distance Matching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The Ford-Fulkerson Max-Flow Algorithm applied to a bipartite set</a:t>
            </a:r>
          </a:p>
          <a:p>
            <a:r>
              <a:t/>
            </a:r>
          </a:p>
        </p:txBody>
      </p:sp>
      <p:sp>
        <p:nvSpPr>
          <p:cNvPr id="45" name="Shape 45"/>
          <p:cNvSpPr/>
          <p:nvPr/>
        </p:nvSpPr>
        <p:spPr>
          <a:xfrm>
            <a:off y="2705863" x="1481300"/>
            <a:ext cy="3862036" cx="57165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Previous Results</a:t>
            </a:r>
          </a:p>
        </p:txBody>
      </p:sp>
      <p:sp>
        <p:nvSpPr>
          <p:cNvPr id="51" name="Shape 51"/>
          <p:cNvSpPr/>
          <p:nvPr/>
        </p:nvSpPr>
        <p:spPr>
          <a:xfrm>
            <a:off y="1670287" x="713327"/>
            <a:ext cy="4769348" cx="771734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New Goals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Bottleneck Objective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Minimize the maximum distance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New Online Algorithms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Possible alternatives to Greedy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Experiment on Alternative Models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Simple representations of parking layouts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Bottleneck Objective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Average goal: minimize average distance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OPT Average: Max-Flow</a:t>
            </a:r>
          </a:p>
          <a:p>
            <a:pPr rtl="0" lvl="0" indent="-4191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Bottleneck goal: minimize the maximum individual distance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OPT Bottleneck: Gross' Algorithm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Gross' Algorithm for Bottleneck Obj.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n x n cost matrix C, with c</a:t>
            </a:r>
            <a:r>
              <a:rPr baseline="-25000" sz="2400" lang="en"/>
              <a:t>ij</a:t>
            </a:r>
            <a:r>
              <a:rPr sz="2400" lang="en"/>
              <a:t> representing the distance from spot i to destination j</a:t>
            </a:r>
          </a:p>
          <a:p>
            <a:pPr rtl="0" lvl="0" indent="-419100" marL="457200">
              <a:spcBef>
                <a:spcPts val="480"/>
              </a:spcBef>
              <a:buClr>
                <a:schemeClr val="dk1"/>
              </a:buClr>
              <a:buSzPct val="208333"/>
              <a:buFont typeface="Arial"/>
              <a:buChar char="•"/>
            </a:pPr>
            <a:r>
              <a:rPr sz="2400" lang="en"/>
              <a:t>Begin w/ feasible matching, then repeatedly cycle through, decreasing bottleneck cost w/ each cycle</a:t>
            </a:r>
          </a:p>
          <a:p>
            <a:r>
              <a:t/>
            </a:r>
          </a:p>
        </p:txBody>
      </p:sp>
      <p:graphicFrame>
        <p:nvGraphicFramePr>
          <p:cNvPr id="70" name="Shape 70"/>
          <p:cNvGraphicFramePr/>
          <p:nvPr/>
        </p:nvGraphicFramePr>
        <p:xfrm>
          <a:off y="3871450" x="9333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{EC29500F-0434-4E3D-924A-F0840FDFB01D}</a:tableStyleId>
              </a:tblPr>
              <a:tblGrid>
                <a:gridCol w="637100"/>
                <a:gridCol w="637100"/>
                <a:gridCol w="637100"/>
              </a:tblGrid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71" name="Shape 71"/>
          <p:cNvGraphicFramePr/>
          <p:nvPr/>
        </p:nvGraphicFramePr>
        <p:xfrm>
          <a:off y="3871450" x="632272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{F08182BD-8172-49CD-8122-A5204CFEDA64}</a:tableStyleId>
              </a:tblPr>
              <a:tblGrid>
                <a:gridCol w="637100"/>
                <a:gridCol w="637100"/>
                <a:gridCol w="637100"/>
              </a:tblGrid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72" name="Shape 72"/>
          <p:cNvGraphicFramePr/>
          <p:nvPr/>
        </p:nvGraphicFramePr>
        <p:xfrm>
          <a:off y="3871450" x="36163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{663488D9-9860-4A81-ACEA-5A1C220416C3}</a:tableStyleId>
              </a:tblPr>
              <a:tblGrid>
                <a:gridCol w="637100"/>
                <a:gridCol w="637100"/>
                <a:gridCol w="637100"/>
              </a:tblGrid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u="sng" b="1" lang="en"/>
                        <a:t>4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4962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u="sng" b="1" lang="en"/>
                        <a:t>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cxnSp>
        <p:nvCxnSpPr>
          <p:cNvPr id="73" name="Shape 73"/>
          <p:cNvCxnSpPr/>
          <p:nvPr/>
        </p:nvCxnSpPr>
        <p:spPr>
          <a:xfrm>
            <a:off y="4613575" x="2981250"/>
            <a:ext cy="0" cx="48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4" name="Shape 74"/>
          <p:cNvCxnSpPr/>
          <p:nvPr/>
        </p:nvCxnSpPr>
        <p:spPr>
          <a:xfrm>
            <a:off y="4615787" x="5661475"/>
            <a:ext cy="0" cx="48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 rot="10800000" flipH="1">
            <a:off y="4194399" x="5203000"/>
            <a:ext cy="747900" cx="1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stealth"/>
          </a:ln>
        </p:spPr>
      </p:cxnSp>
      <p:cxnSp>
        <p:nvCxnSpPr>
          <p:cNvPr id="76" name="Shape 76"/>
          <p:cNvCxnSpPr/>
          <p:nvPr/>
        </p:nvCxnSpPr>
        <p:spPr>
          <a:xfrm flipH="1">
            <a:off y="4083900" x="4055549"/>
            <a:ext cy="299" cx="103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 rot="10800000" flipH="1">
            <a:off y="4194399" x="3927125"/>
            <a:ext cy="747900" cx="116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stealth"/>
            <a:tailEnd w="lg" len="lg" type="none"/>
          </a:ln>
        </p:spPr>
      </p:cxnSp>
      <p:cxnSp>
        <p:nvCxnSpPr>
          <p:cNvPr id="78" name="Shape 78"/>
          <p:cNvCxnSpPr/>
          <p:nvPr/>
        </p:nvCxnSpPr>
        <p:spPr>
          <a:xfrm flipH="1">
            <a:off y="5063800" x="4055549"/>
            <a:ext cy="299" cx="1032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dash"/>
            <a:round/>
            <a:headEnd w="lg" len="lg" type="stealth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Algorithms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Permutation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Online algorithm which computes optimal matching with each new arrival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 each iteration i, run Max-Flow on all arrivals a</a:t>
            </a:r>
            <a:r>
              <a:rPr baseline="-25000" lang="en"/>
              <a:t>0</a:t>
            </a:r>
            <a:r>
              <a:rPr lang="en"/>
              <a:t> through a</a:t>
            </a:r>
            <a:r>
              <a:rPr baseline="-25000" lang="en"/>
              <a:t>i</a:t>
            </a:r>
            <a:r>
              <a:rPr lang="en"/>
              <a:t> to get partial matching M</a:t>
            </a:r>
            <a:r>
              <a:rPr baseline="-25000" lang="en"/>
              <a:t>i</a:t>
            </a:r>
            <a:r>
              <a:rPr lang="en"/>
              <a:t>, match a</a:t>
            </a:r>
            <a:r>
              <a:rPr baseline="-25000" lang="en"/>
              <a:t>i</a:t>
            </a:r>
            <a:r>
              <a:rPr lang="en"/>
              <a:t> to the spot not matched in M</a:t>
            </a:r>
            <a:r>
              <a:rPr baseline="-25000" lang="en"/>
              <a:t>i-1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Khuller, Mitchell, and Vazirani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Kalyanasundaram and Pruhs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New Algorithms (cont.)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Greedy Threshold Algorithms (GT1, GT2)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Calculate the "Desirability Score" of a spot as the average distance to all destinations</a:t>
            </a:r>
          </a:p>
          <a:p>
            <a:pPr rtl="0" lvl="2" indent="-381000" marL="1371600">
              <a:spcBef>
                <a:spcPts val="48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GT2 - update the Desirability Scores after each driver-spot match is made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With each arrival, calculate two closest spots, and choose the closer one </a:t>
            </a:r>
            <a:r>
              <a:rPr u="sng" lang="en"/>
              <a:t>unless</a:t>
            </a:r>
            <a:r>
              <a:rPr lang="en"/>
              <a:t> its desirability score is below a given threshold</a:t>
            </a:r>
          </a:p>
          <a:p>
            <a:pPr rtl="0" lvl="2" indent="-381000" marL="1371600">
              <a:spcBef>
                <a:spcPts val="48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Determination of optimal threshold</a:t>
            </a:r>
          </a:p>
          <a:p>
            <a:pPr rtl="0" lvl="1" indent="-381000" marL="91440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Requires destination info beforehand, but not order of arrivals</a:t>
            </a:r>
          </a:p>
          <a:p>
            <a:pPr rtl="0" lvl="2" indent="-381000" marL="1371600">
              <a:spcBef>
                <a:spcPts val="480"/>
              </a:spcBef>
              <a:buClr>
                <a:schemeClr val="dk1"/>
              </a:buClr>
              <a:buSzPct val="80000"/>
              <a:buFont typeface="Wingdings"/>
              <a:buChar char="§"/>
            </a:pPr>
            <a:r>
              <a:rPr lang="en"/>
              <a:t>Only suitable for the Parking Models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