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79" r:id="rId6"/>
    <p:sldId id="260" r:id="rId7"/>
    <p:sldId id="261" r:id="rId8"/>
    <p:sldId id="263" r:id="rId9"/>
    <p:sldId id="266" r:id="rId10"/>
    <p:sldId id="267" r:id="rId11"/>
    <p:sldId id="268" r:id="rId12"/>
    <p:sldId id="269" r:id="rId13"/>
    <p:sldId id="270" r:id="rId14"/>
    <p:sldId id="272" r:id="rId15"/>
    <p:sldId id="273" r:id="rId16"/>
    <p:sldId id="274"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4660"/>
  </p:normalViewPr>
  <p:slideViewPr>
    <p:cSldViewPr snapToGrid="0">
      <p:cViewPr varScale="1">
        <p:scale>
          <a:sx n="86" d="100"/>
          <a:sy n="86"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183C5-AAAC-4341-85F5-9ED79A790719}" type="doc">
      <dgm:prSet loTypeId="urn:microsoft.com/office/officeart/2005/8/layout/matrix3" loCatId="matrix" qsTypeId="urn:microsoft.com/office/officeart/2005/8/quickstyle/3d7" qsCatId="3D" csTypeId="urn:microsoft.com/office/officeart/2005/8/colors/accent3_4" csCatId="accent3" phldr="1"/>
      <dgm:spPr/>
    </dgm:pt>
    <dgm:pt modelId="{413C5151-55FC-4463-8752-56D22624D8AE}">
      <dgm:prSet phldrT="[Texto]" custT="1"/>
      <dgm:spPr/>
      <dgm:t>
        <a:bodyPr/>
        <a:lstStyle/>
        <a:p>
          <a:r>
            <a:rPr lang="es-PE" sz="1600" b="1" dirty="0">
              <a:solidFill>
                <a:srgbClr val="FF0000"/>
              </a:solidFill>
              <a:effectLst/>
              <a:latin typeface="Kalam Light" panose="02000000000000000000" pitchFamily="2" charset="0"/>
              <a:cs typeface="Kalam Light" panose="02000000000000000000" pitchFamily="2" charset="0"/>
            </a:rPr>
            <a:t>INSTALACIONES y PORTABILIDAD FTTH</a:t>
          </a:r>
          <a:endParaRPr lang="es-PE" sz="1600" dirty="0">
            <a:solidFill>
              <a:srgbClr val="FF0000"/>
            </a:solidFill>
            <a:effectLst/>
            <a:latin typeface="Kalam Light" panose="02000000000000000000" pitchFamily="2" charset="0"/>
            <a:cs typeface="Kalam Light" panose="02000000000000000000" pitchFamily="2" charset="0"/>
          </a:endParaRPr>
        </a:p>
      </dgm:t>
    </dgm:pt>
    <dgm:pt modelId="{A3729FE6-DB29-4475-8046-4227DAC9DCE8}" type="parTrans" cxnId="{02C3897E-26C3-4FDE-9717-B4CD1467C076}">
      <dgm:prSet/>
      <dgm:spPr/>
      <dgm:t>
        <a:bodyPr/>
        <a:lstStyle/>
        <a:p>
          <a:endParaRPr lang="es-PE"/>
        </a:p>
      </dgm:t>
    </dgm:pt>
    <dgm:pt modelId="{F62FED6F-231C-46C7-BF13-F244D25267FA}" type="sibTrans" cxnId="{02C3897E-26C3-4FDE-9717-B4CD1467C076}">
      <dgm:prSet/>
      <dgm:spPr/>
      <dgm:t>
        <a:bodyPr/>
        <a:lstStyle/>
        <a:p>
          <a:endParaRPr lang="es-PE"/>
        </a:p>
      </dgm:t>
    </dgm:pt>
    <dgm:pt modelId="{6550F5DF-F466-412A-B649-A5E0B78CCA7E}">
      <dgm:prSet phldrT="[Texto]"/>
      <dgm:spPr/>
      <dgm:t>
        <a:bodyPr/>
        <a:lstStyle/>
        <a:p>
          <a:r>
            <a:rPr lang="es-PE" b="1" dirty="0">
              <a:effectLst/>
              <a:latin typeface="Kalam Light" panose="02000000000000000000" pitchFamily="2" charset="0"/>
              <a:cs typeface="Kalam Light" panose="02000000000000000000" pitchFamily="2" charset="0"/>
            </a:rPr>
            <a:t>Debe enviar todos los equipos a activar en ficha.</a:t>
          </a:r>
        </a:p>
      </dgm:t>
    </dgm:pt>
    <dgm:pt modelId="{E08FA6D6-97D9-4153-9CD8-0CA0944195C1}" type="parTrans" cxnId="{545FD945-2F4B-45DC-BCD4-6FC9E8360731}">
      <dgm:prSet/>
      <dgm:spPr/>
      <dgm:t>
        <a:bodyPr/>
        <a:lstStyle/>
        <a:p>
          <a:endParaRPr lang="es-PE"/>
        </a:p>
      </dgm:t>
    </dgm:pt>
    <dgm:pt modelId="{139B8BDD-ABE8-4D72-9F1A-90968F0E5DDD}" type="sibTrans" cxnId="{545FD945-2F4B-45DC-BCD4-6FC9E8360731}">
      <dgm:prSet/>
      <dgm:spPr/>
      <dgm:t>
        <a:bodyPr/>
        <a:lstStyle/>
        <a:p>
          <a:endParaRPr lang="es-PE"/>
        </a:p>
      </dgm:t>
    </dgm:pt>
    <dgm:pt modelId="{1D531374-B5C5-45AF-BAA9-B3F5EC6552C0}">
      <dgm:prSet phldrT="[Texto]"/>
      <dgm:spPr/>
      <dgm:t>
        <a:bodyPr/>
        <a:lstStyle/>
        <a:p>
          <a:r>
            <a:rPr lang="es-PE" b="1" dirty="0">
              <a:effectLst/>
              <a:latin typeface="Kalam Light" panose="02000000000000000000" pitchFamily="2" charset="0"/>
              <a:cs typeface="Kalam Light" panose="02000000000000000000" pitchFamily="2" charset="0"/>
            </a:rPr>
            <a:t>Realizar lectura de SOT para identificar equipos a Activar</a:t>
          </a:r>
        </a:p>
      </dgm:t>
    </dgm:pt>
    <dgm:pt modelId="{09F420DF-D417-4717-80F7-0408BC86C1AC}" type="parTrans" cxnId="{9A395AB4-6E0D-442A-97B1-E89943A8F4FE}">
      <dgm:prSet/>
      <dgm:spPr/>
      <dgm:t>
        <a:bodyPr/>
        <a:lstStyle/>
        <a:p>
          <a:endParaRPr lang="es-PE"/>
        </a:p>
      </dgm:t>
    </dgm:pt>
    <dgm:pt modelId="{13E09629-056A-45D5-B8C0-C5EAF70C8CFB}" type="sibTrans" cxnId="{9A395AB4-6E0D-442A-97B1-E89943A8F4FE}">
      <dgm:prSet/>
      <dgm:spPr/>
      <dgm:t>
        <a:bodyPr/>
        <a:lstStyle/>
        <a:p>
          <a:endParaRPr lang="es-PE"/>
        </a:p>
      </dgm:t>
    </dgm:pt>
    <dgm:pt modelId="{6198EDC9-F17C-472B-9084-E842D507DE68}">
      <dgm:prSet phldrT="[Texto]"/>
      <dgm:spPr/>
      <dgm:t>
        <a:bodyPr/>
        <a:lstStyle/>
        <a:p>
          <a:r>
            <a:rPr lang="es-PE" b="1" dirty="0">
              <a:effectLst>
                <a:outerShdw blurRad="38100" dist="38100" dir="2700000" algn="tl">
                  <a:srgbClr val="000000">
                    <a:alpha val="43137"/>
                  </a:srgbClr>
                </a:outerShdw>
              </a:effectLst>
              <a:latin typeface="Aptos Narrow" panose="020B0004020202020204" pitchFamily="34" charset="0"/>
              <a:cs typeface="Kalam Light" panose="02000000000000000000" pitchFamily="2" charset="0"/>
            </a:rPr>
            <a:t>SOT debe encontrarse en estado </a:t>
          </a:r>
          <a:r>
            <a:rPr lang="es-PE" b="1" i="0" u="sng" dirty="0">
              <a:effectLst>
                <a:outerShdw blurRad="38100" dist="38100" dir="2700000" algn="tl">
                  <a:srgbClr val="000000">
                    <a:alpha val="43137"/>
                  </a:srgbClr>
                </a:outerShdw>
              </a:effectLst>
              <a:latin typeface="Aptos Narrow" panose="020B0004020202020204" pitchFamily="34" charset="0"/>
              <a:cs typeface="Kalam Light" panose="02000000000000000000" pitchFamily="2" charset="0"/>
            </a:rPr>
            <a:t>En Ejecución</a:t>
          </a:r>
          <a:endParaRPr lang="es-PE" b="1" dirty="0">
            <a:effectLst/>
            <a:latin typeface="Kalam Light" panose="02000000000000000000" pitchFamily="2" charset="0"/>
            <a:cs typeface="Kalam Light" panose="02000000000000000000" pitchFamily="2" charset="0"/>
          </a:endParaRPr>
        </a:p>
      </dgm:t>
    </dgm:pt>
    <dgm:pt modelId="{F03CF689-F5E4-4A1E-A15F-6F3AE7A1EADE}" type="parTrans" cxnId="{2B5659BE-70F5-423F-8806-B973878CD6CD}">
      <dgm:prSet/>
      <dgm:spPr/>
      <dgm:t>
        <a:bodyPr/>
        <a:lstStyle/>
        <a:p>
          <a:endParaRPr lang="es-PE"/>
        </a:p>
      </dgm:t>
    </dgm:pt>
    <dgm:pt modelId="{599682CD-2A45-4A60-A1C1-846A54B41D61}" type="sibTrans" cxnId="{2B5659BE-70F5-423F-8806-B973878CD6CD}">
      <dgm:prSet/>
      <dgm:spPr/>
      <dgm:t>
        <a:bodyPr/>
        <a:lstStyle/>
        <a:p>
          <a:endParaRPr lang="es-PE"/>
        </a:p>
      </dgm:t>
    </dgm:pt>
    <dgm:pt modelId="{B80BC139-0B12-4472-BA79-7FE2367CD94B}" type="pres">
      <dgm:prSet presAssocID="{0A4183C5-AAAC-4341-85F5-9ED79A790719}" presName="matrix" presStyleCnt="0">
        <dgm:presLayoutVars>
          <dgm:chMax val="1"/>
          <dgm:dir/>
          <dgm:resizeHandles val="exact"/>
        </dgm:presLayoutVars>
      </dgm:prSet>
      <dgm:spPr/>
    </dgm:pt>
    <dgm:pt modelId="{2ACD29D2-0954-4EDF-8D11-382BDD368FF5}" type="pres">
      <dgm:prSet presAssocID="{0A4183C5-AAAC-4341-85F5-9ED79A790719}" presName="diamond" presStyleLbl="bgShp" presStyleIdx="0" presStyleCnt="1"/>
      <dgm:spPr/>
    </dgm:pt>
    <dgm:pt modelId="{B62218DD-9477-4040-A4CE-8949466F959F}" type="pres">
      <dgm:prSet presAssocID="{0A4183C5-AAAC-4341-85F5-9ED79A790719}" presName="quad1" presStyleLbl="node1" presStyleIdx="0" presStyleCnt="4">
        <dgm:presLayoutVars>
          <dgm:chMax val="0"/>
          <dgm:chPref val="0"/>
          <dgm:bulletEnabled val="1"/>
        </dgm:presLayoutVars>
      </dgm:prSet>
      <dgm:spPr/>
    </dgm:pt>
    <dgm:pt modelId="{5C6FFF88-CAD8-4246-BB28-33DBB0F96B16}" type="pres">
      <dgm:prSet presAssocID="{0A4183C5-AAAC-4341-85F5-9ED79A790719}" presName="quad2" presStyleLbl="node1" presStyleIdx="1" presStyleCnt="4">
        <dgm:presLayoutVars>
          <dgm:chMax val="0"/>
          <dgm:chPref val="0"/>
          <dgm:bulletEnabled val="1"/>
        </dgm:presLayoutVars>
      </dgm:prSet>
      <dgm:spPr/>
    </dgm:pt>
    <dgm:pt modelId="{6C1C5555-1D1E-4AAC-BC0B-1C55CA9FCBC7}" type="pres">
      <dgm:prSet presAssocID="{0A4183C5-AAAC-4341-85F5-9ED79A790719}" presName="quad3" presStyleLbl="node1" presStyleIdx="2" presStyleCnt="4">
        <dgm:presLayoutVars>
          <dgm:chMax val="0"/>
          <dgm:chPref val="0"/>
          <dgm:bulletEnabled val="1"/>
        </dgm:presLayoutVars>
      </dgm:prSet>
      <dgm:spPr/>
    </dgm:pt>
    <dgm:pt modelId="{A9FC1AD0-EFFE-47C3-9109-D0EB307D7E06}" type="pres">
      <dgm:prSet presAssocID="{0A4183C5-AAAC-4341-85F5-9ED79A790719}" presName="quad4" presStyleLbl="node1" presStyleIdx="3" presStyleCnt="4">
        <dgm:presLayoutVars>
          <dgm:chMax val="0"/>
          <dgm:chPref val="0"/>
          <dgm:bulletEnabled val="1"/>
        </dgm:presLayoutVars>
      </dgm:prSet>
      <dgm:spPr/>
    </dgm:pt>
  </dgm:ptLst>
  <dgm:cxnLst>
    <dgm:cxn modelId="{E4308609-A150-4315-A198-C88723793733}" type="presOf" srcId="{413C5151-55FC-4463-8752-56D22624D8AE}" destId="{B62218DD-9477-4040-A4CE-8949466F959F}" srcOrd="0" destOrd="0" presId="urn:microsoft.com/office/officeart/2005/8/layout/matrix3"/>
    <dgm:cxn modelId="{EF239D60-2093-4E1F-9505-BE6503AE775F}" type="presOf" srcId="{6198EDC9-F17C-472B-9084-E842D507DE68}" destId="{A9FC1AD0-EFFE-47C3-9109-D0EB307D7E06}" srcOrd="0" destOrd="0" presId="urn:microsoft.com/office/officeart/2005/8/layout/matrix3"/>
    <dgm:cxn modelId="{545FD945-2F4B-45DC-BCD4-6FC9E8360731}" srcId="{0A4183C5-AAAC-4341-85F5-9ED79A790719}" destId="{6550F5DF-F466-412A-B649-A5E0B78CCA7E}" srcOrd="1" destOrd="0" parTransId="{E08FA6D6-97D9-4153-9CD8-0CA0944195C1}" sibTransId="{139B8BDD-ABE8-4D72-9F1A-90968F0E5DDD}"/>
    <dgm:cxn modelId="{4AEF5E57-348B-42DE-9196-FEE1EAB36667}" type="presOf" srcId="{0A4183C5-AAAC-4341-85F5-9ED79A790719}" destId="{B80BC139-0B12-4472-BA79-7FE2367CD94B}" srcOrd="0" destOrd="0" presId="urn:microsoft.com/office/officeart/2005/8/layout/matrix3"/>
    <dgm:cxn modelId="{02C3897E-26C3-4FDE-9717-B4CD1467C076}" srcId="{0A4183C5-AAAC-4341-85F5-9ED79A790719}" destId="{413C5151-55FC-4463-8752-56D22624D8AE}" srcOrd="0" destOrd="0" parTransId="{A3729FE6-DB29-4475-8046-4227DAC9DCE8}" sibTransId="{F62FED6F-231C-46C7-BF13-F244D25267FA}"/>
    <dgm:cxn modelId="{F85A6192-8C3D-4580-9A60-245E135DE9E8}" type="presOf" srcId="{6550F5DF-F466-412A-B649-A5E0B78CCA7E}" destId="{5C6FFF88-CAD8-4246-BB28-33DBB0F96B16}" srcOrd="0" destOrd="0" presId="urn:microsoft.com/office/officeart/2005/8/layout/matrix3"/>
    <dgm:cxn modelId="{D71925B4-96B6-4031-9D9B-C72DCC6A47E3}" type="presOf" srcId="{1D531374-B5C5-45AF-BAA9-B3F5EC6552C0}" destId="{6C1C5555-1D1E-4AAC-BC0B-1C55CA9FCBC7}" srcOrd="0" destOrd="0" presId="urn:microsoft.com/office/officeart/2005/8/layout/matrix3"/>
    <dgm:cxn modelId="{9A395AB4-6E0D-442A-97B1-E89943A8F4FE}" srcId="{0A4183C5-AAAC-4341-85F5-9ED79A790719}" destId="{1D531374-B5C5-45AF-BAA9-B3F5EC6552C0}" srcOrd="2" destOrd="0" parTransId="{09F420DF-D417-4717-80F7-0408BC86C1AC}" sibTransId="{13E09629-056A-45D5-B8C0-C5EAF70C8CFB}"/>
    <dgm:cxn modelId="{2B5659BE-70F5-423F-8806-B973878CD6CD}" srcId="{0A4183C5-AAAC-4341-85F5-9ED79A790719}" destId="{6198EDC9-F17C-472B-9084-E842D507DE68}" srcOrd="3" destOrd="0" parTransId="{F03CF689-F5E4-4A1E-A15F-6F3AE7A1EADE}" sibTransId="{599682CD-2A45-4A60-A1C1-846A54B41D61}"/>
    <dgm:cxn modelId="{8E6B5339-ECD3-40B5-92A4-A410B5926828}" type="presParOf" srcId="{B80BC139-0B12-4472-BA79-7FE2367CD94B}" destId="{2ACD29D2-0954-4EDF-8D11-382BDD368FF5}" srcOrd="0" destOrd="0" presId="urn:microsoft.com/office/officeart/2005/8/layout/matrix3"/>
    <dgm:cxn modelId="{D2D3F0D7-8183-4652-A475-CA163E459D12}" type="presParOf" srcId="{B80BC139-0B12-4472-BA79-7FE2367CD94B}" destId="{B62218DD-9477-4040-A4CE-8949466F959F}" srcOrd="1" destOrd="0" presId="urn:microsoft.com/office/officeart/2005/8/layout/matrix3"/>
    <dgm:cxn modelId="{DB3C3C41-AB41-4095-BEA3-FA7F91F26734}" type="presParOf" srcId="{B80BC139-0B12-4472-BA79-7FE2367CD94B}" destId="{5C6FFF88-CAD8-4246-BB28-33DBB0F96B16}" srcOrd="2" destOrd="0" presId="urn:microsoft.com/office/officeart/2005/8/layout/matrix3"/>
    <dgm:cxn modelId="{9D5EFFE4-4698-4E12-B6F9-8FE289DC6974}" type="presParOf" srcId="{B80BC139-0B12-4472-BA79-7FE2367CD94B}" destId="{6C1C5555-1D1E-4AAC-BC0B-1C55CA9FCBC7}" srcOrd="3" destOrd="0" presId="urn:microsoft.com/office/officeart/2005/8/layout/matrix3"/>
    <dgm:cxn modelId="{9E7BC642-C8BA-4546-B9AF-99B9AE3E6288}" type="presParOf" srcId="{B80BC139-0B12-4472-BA79-7FE2367CD94B}" destId="{A9FC1AD0-EFFE-47C3-9109-D0EB307D7E0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801DC-DFD9-4F9E-8673-10CF84E73F8F}" type="doc">
      <dgm:prSet loTypeId="urn:microsoft.com/office/officeart/2005/8/layout/hList1" loCatId="list" qsTypeId="urn:microsoft.com/office/officeart/2005/8/quickstyle/3d4" qsCatId="3D" csTypeId="urn:microsoft.com/office/officeart/2005/8/colors/accent2_2" csCatId="accent2" phldr="1"/>
      <dgm:spPr/>
      <dgm:t>
        <a:bodyPr/>
        <a:lstStyle/>
        <a:p>
          <a:endParaRPr lang="es-PE"/>
        </a:p>
      </dgm:t>
    </dgm:pt>
    <dgm:pt modelId="{DB519FCA-0DEE-42B1-A6A4-1FE8FC8C3141}">
      <dgm:prSet phldrT="[Texto]" custT="1">
        <dgm:style>
          <a:lnRef idx="3">
            <a:schemeClr val="lt1"/>
          </a:lnRef>
          <a:fillRef idx="1">
            <a:schemeClr val="accent3"/>
          </a:fillRef>
          <a:effectRef idx="1">
            <a:schemeClr val="accent3"/>
          </a:effectRef>
          <a:fontRef idx="minor">
            <a:schemeClr val="lt1"/>
          </a:fontRef>
        </dgm:style>
      </dgm:prSet>
      <dgm:spPr>
        <a:solidFill>
          <a:schemeClr val="accent1">
            <a:lumMod val="40000"/>
            <a:lumOff val="60000"/>
          </a:schemeClr>
        </a:solidFill>
      </dgm:spPr>
      <dgm:t>
        <a:bodyPr/>
        <a:lstStyle/>
        <a:p>
          <a:r>
            <a:rPr lang="es-PE" sz="3200" b="1" dirty="0">
              <a:solidFill>
                <a:schemeClr val="tx1"/>
              </a:solidFill>
              <a:effectLst>
                <a:outerShdw blurRad="38100" dist="38100" dir="2700000" algn="tl">
                  <a:srgbClr val="000000">
                    <a:alpha val="43137"/>
                  </a:srgbClr>
                </a:outerShdw>
              </a:effectLst>
              <a:latin typeface="+mn-lt"/>
              <a:cs typeface="Kalam Light" panose="02000000000000000000" pitchFamily="2" charset="0"/>
            </a:rPr>
            <a:t>FAT</a:t>
          </a:r>
        </a:p>
      </dgm:t>
    </dgm:pt>
    <dgm:pt modelId="{6336A06B-F249-4DA7-B864-D7A189CD4A10}" type="parTrans" cxnId="{BFF5CC28-EE90-4A72-902C-D036D6397325}">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E147FF11-B36E-46BB-A84E-7FBBD901DAB2}" type="sibTrans" cxnId="{BFF5CC28-EE90-4A72-902C-D036D6397325}">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F3E903B2-3BE5-4B32-8166-4FC98738B9D8}">
      <dgm:prSet phldrT="[Texto]" custT="1">
        <dgm:style>
          <a:lnRef idx="3">
            <a:schemeClr val="lt1"/>
          </a:lnRef>
          <a:fillRef idx="1">
            <a:schemeClr val="accent3"/>
          </a:fillRef>
          <a:effectRef idx="1">
            <a:schemeClr val="accent3"/>
          </a:effectRef>
          <a:fontRef idx="minor">
            <a:schemeClr val="lt1"/>
          </a:fontRef>
        </dgm:style>
      </dgm:prSet>
      <dgm:spPr>
        <a:solidFill>
          <a:schemeClr val="accent1">
            <a:lumMod val="40000"/>
            <a:lumOff val="60000"/>
          </a:schemeClr>
        </a:solidFill>
      </dgm:spPr>
      <dgm:t>
        <a:bodyPr/>
        <a:lstStyle/>
        <a:p>
          <a:r>
            <a:rPr lang="es-PE" sz="3200" b="1" dirty="0">
              <a:solidFill>
                <a:schemeClr val="tx1"/>
              </a:solidFill>
              <a:effectLst>
                <a:outerShdw blurRad="38100" dist="38100" dir="2700000" algn="tl">
                  <a:srgbClr val="000000">
                    <a:alpha val="43137"/>
                  </a:srgbClr>
                </a:outerShdw>
              </a:effectLst>
              <a:latin typeface="+mn-lt"/>
              <a:cs typeface="Kalam Light" panose="02000000000000000000" pitchFamily="2" charset="0"/>
            </a:rPr>
            <a:t>BORNE</a:t>
          </a:r>
        </a:p>
      </dgm:t>
    </dgm:pt>
    <dgm:pt modelId="{2AC08429-6996-468C-943D-1A917833BE95}" type="parTrans" cxnId="{320E8DBF-529A-47D5-BABD-BC72499144ED}">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EAC6F523-4DAA-4AF3-8295-E50773B0B20E}" type="sibTrans" cxnId="{320E8DBF-529A-47D5-BABD-BC72499144ED}">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97C5ACA6-3E89-4044-BE8B-5110CDA87330}">
      <dgm:prSet phldrT="[Texto]" custT="1">
        <dgm:style>
          <a:lnRef idx="3">
            <a:schemeClr val="lt1"/>
          </a:lnRef>
          <a:fillRef idx="1">
            <a:schemeClr val="accent3"/>
          </a:fillRef>
          <a:effectRef idx="1">
            <a:schemeClr val="accent3"/>
          </a:effectRef>
          <a:fontRef idx="minor">
            <a:schemeClr val="lt1"/>
          </a:fontRef>
        </dgm:style>
      </dgm:prSet>
      <dgm:spPr>
        <a:solidFill>
          <a:schemeClr val="accent1">
            <a:lumMod val="40000"/>
            <a:lumOff val="60000"/>
          </a:schemeClr>
        </a:solidFill>
      </dgm:spPr>
      <dgm:t>
        <a:bodyPr/>
        <a:lstStyle/>
        <a:p>
          <a:r>
            <a:rPr lang="es-PE" sz="3200" b="1" dirty="0">
              <a:solidFill>
                <a:schemeClr val="tx1"/>
              </a:solidFill>
              <a:effectLst>
                <a:outerShdw blurRad="38100" dist="38100" dir="2700000" algn="tl">
                  <a:srgbClr val="000000">
                    <a:alpha val="43137"/>
                  </a:srgbClr>
                </a:outerShdw>
              </a:effectLst>
              <a:latin typeface="+mn-lt"/>
              <a:cs typeface="Kalam Light" panose="02000000000000000000" pitchFamily="2" charset="0"/>
            </a:rPr>
            <a:t>ONT</a:t>
          </a:r>
        </a:p>
      </dgm:t>
    </dgm:pt>
    <dgm:pt modelId="{C58E8984-FE6E-4CE9-A72A-391532FCD8B1}" type="parTrans" cxnId="{E62E328A-54AB-48D2-8A8A-0B216835415A}">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9AB66373-8B0F-4F9D-9252-593CA15DD7FA}" type="sibTrans" cxnId="{E62E328A-54AB-48D2-8A8A-0B216835415A}">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5DE1FC57-17A1-4B82-893B-89BAFE0E661B}">
      <dgm:prSet phldrT="[Texto]" custT="1"/>
      <dgm:spPr/>
      <dgm:t>
        <a:bodyPr/>
        <a:lstStyle/>
        <a:p>
          <a:r>
            <a:rPr lang="es-PE" sz="1400" i="1" dirty="0">
              <a:solidFill>
                <a:schemeClr val="tx1"/>
              </a:solidFill>
              <a:latin typeface="+mn-lt"/>
              <a:cs typeface="Kalam Light" panose="02000000000000000000" pitchFamily="2" charset="0"/>
            </a:rPr>
            <a:t>Debe tener 3 números de forma obligatoria</a:t>
          </a:r>
          <a:r>
            <a:rPr lang="es-PE" sz="1200" dirty="0">
              <a:solidFill>
                <a:schemeClr val="tx1"/>
              </a:solidFill>
              <a:latin typeface="+mn-lt"/>
              <a:cs typeface="Kalam Light" panose="02000000000000000000" pitchFamily="2" charset="0"/>
            </a:rPr>
            <a:t>.</a:t>
          </a:r>
        </a:p>
      </dgm:t>
    </dgm:pt>
    <dgm:pt modelId="{13F9A9A1-50E7-4650-A05E-DA00C88E0C64}" type="parTrans" cxnId="{E48648EF-F04C-4EEA-97CD-C0B85F9E0445}">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66F930F2-0AEF-4F92-8469-D427BB775E4A}" type="sibTrans" cxnId="{E48648EF-F04C-4EEA-97CD-C0B85F9E0445}">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F7FA9683-9AA7-4D9C-849D-6A473B5919C2}">
      <dgm:prSet custT="1"/>
      <dgm:spPr/>
      <dgm:t>
        <a:bodyPr/>
        <a:lstStyle/>
        <a:p>
          <a:r>
            <a:rPr lang="es-PE" sz="1400" i="1" dirty="0">
              <a:solidFill>
                <a:schemeClr val="tx1"/>
              </a:solidFill>
              <a:latin typeface="+mn-lt"/>
              <a:cs typeface="Kalam Light" panose="02000000000000000000" pitchFamily="2" charset="0"/>
            </a:rPr>
            <a:t>Debe tener 2 números de forma obligatoria</a:t>
          </a:r>
          <a:r>
            <a:rPr lang="es-PE" sz="1200" dirty="0">
              <a:solidFill>
                <a:schemeClr val="tx1"/>
              </a:solidFill>
              <a:latin typeface="+mn-lt"/>
              <a:cs typeface="Kalam Light" panose="02000000000000000000" pitchFamily="2" charset="0"/>
            </a:rPr>
            <a:t>.</a:t>
          </a:r>
        </a:p>
      </dgm:t>
    </dgm:pt>
    <dgm:pt modelId="{26EF15FD-CDF0-428C-9060-1CFFA1BC3D00}" type="parTrans" cxnId="{76426DA1-DD27-4A67-AB9D-5275F299854A}">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CB21C120-B42B-4692-8383-28DEB75F2E48}" type="sibTrans" cxnId="{76426DA1-DD27-4A67-AB9D-5275F299854A}">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8850CF7E-D495-44CC-A67A-DF0D898F15DD}">
      <dgm:prSet custT="1"/>
      <dgm:spPr/>
      <dgm:t>
        <a:bodyPr/>
        <a:lstStyle/>
        <a:p>
          <a:r>
            <a:rPr lang="es-PE" sz="1400" i="1" dirty="0">
              <a:solidFill>
                <a:schemeClr val="tx1"/>
              </a:solidFill>
              <a:latin typeface="+mn-lt"/>
              <a:cs typeface="Kalam Light" panose="02000000000000000000" pitchFamily="2" charset="0"/>
            </a:rPr>
            <a:t>Debe tener 16 dígitos alfanuméricos de forma obligatoria.</a:t>
          </a:r>
        </a:p>
      </dgm:t>
    </dgm:pt>
    <dgm:pt modelId="{F2CF81B8-E308-47E9-86AE-E8139488ED02}" type="parTrans" cxnId="{0052CD3B-A100-4A8D-8DDE-F331441FB00C}">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C3B571F1-F6E1-467D-A072-9FBA6E4BF673}" type="sibTrans" cxnId="{0052CD3B-A100-4A8D-8DDE-F331441FB00C}">
      <dgm:prSet/>
      <dgm:spPr/>
      <dgm:t>
        <a:bodyPr/>
        <a:lstStyle/>
        <a:p>
          <a:endParaRPr lang="es-PE">
            <a:solidFill>
              <a:schemeClr val="tx1"/>
            </a:solidFill>
            <a:latin typeface="Kalam Light" panose="02000000000000000000" pitchFamily="2" charset="0"/>
            <a:cs typeface="Kalam Light" panose="02000000000000000000" pitchFamily="2" charset="0"/>
          </a:endParaRPr>
        </a:p>
      </dgm:t>
    </dgm:pt>
    <dgm:pt modelId="{455A5B54-38A4-436C-9AEA-369DE42E3869}">
      <dgm:prSet custT="1"/>
      <dgm:spPr/>
      <dgm:t>
        <a:bodyPr/>
        <a:lstStyle/>
        <a:p>
          <a:r>
            <a:rPr lang="es-PE" sz="1400" i="1" dirty="0">
              <a:solidFill>
                <a:schemeClr val="tx1"/>
              </a:solidFill>
              <a:latin typeface="+mn-lt"/>
              <a:cs typeface="Kalam Light" panose="02000000000000000000" pitchFamily="2" charset="0"/>
            </a:rPr>
            <a:t>Dígitos fijos de PON: </a:t>
          </a:r>
          <a:r>
            <a:rPr lang="es-PE" sz="1400" b="1" i="1" dirty="0">
              <a:solidFill>
                <a:schemeClr val="bg1"/>
              </a:solidFill>
              <a:highlight>
                <a:srgbClr val="000000"/>
              </a:highlight>
              <a:latin typeface="+mn-lt"/>
              <a:cs typeface="Kalam Light" panose="02000000000000000000" pitchFamily="2" charset="0"/>
            </a:rPr>
            <a:t>48575443</a:t>
          </a:r>
          <a:r>
            <a:rPr lang="es-PE" sz="1400" i="1" dirty="0">
              <a:solidFill>
                <a:schemeClr val="tx1"/>
              </a:solidFill>
              <a:latin typeface="+mn-lt"/>
              <a:cs typeface="Kalam Light" panose="02000000000000000000" pitchFamily="2" charset="0"/>
            </a:rPr>
            <a:t> </a:t>
          </a:r>
          <a:r>
            <a:rPr lang="es-PE" sz="1400" b="1" i="1" dirty="0">
              <a:solidFill>
                <a:schemeClr val="tx1"/>
              </a:solidFill>
              <a:latin typeface="+mn-lt"/>
              <a:cs typeface="Kalam Light" panose="02000000000000000000" pitchFamily="2" charset="0"/>
            </a:rPr>
            <a:t>(HUAWEI), </a:t>
          </a:r>
          <a:r>
            <a:rPr lang="es-PE" sz="1400" b="1" i="1" dirty="0">
              <a:solidFill>
                <a:schemeClr val="bg1"/>
              </a:solidFill>
              <a:highlight>
                <a:srgbClr val="000000"/>
              </a:highlight>
              <a:latin typeface="+mn-lt"/>
            </a:rPr>
            <a:t>5A544547D</a:t>
          </a:r>
          <a:r>
            <a:rPr lang="es-PE" sz="1400" b="1" i="1" dirty="0">
              <a:solidFill>
                <a:schemeClr val="tx1"/>
              </a:solidFill>
              <a:latin typeface="+mn-lt"/>
              <a:cs typeface="Kalam Light" panose="02000000000000000000" pitchFamily="2" charset="0"/>
            </a:rPr>
            <a:t> (ZTE),             </a:t>
          </a:r>
          <a:r>
            <a:rPr lang="es-PE" sz="1400" b="1" i="1" dirty="0">
              <a:solidFill>
                <a:schemeClr val="bg1"/>
              </a:solidFill>
              <a:highlight>
                <a:srgbClr val="000000"/>
              </a:highlight>
              <a:latin typeface="+mn-lt"/>
            </a:rPr>
            <a:t>53</a:t>
          </a:r>
          <a:r>
            <a:rPr lang="es-PE" sz="1400" b="1" i="1" dirty="0">
              <a:solidFill>
                <a:schemeClr val="tx1"/>
              </a:solidFill>
              <a:latin typeface="+mn-lt"/>
              <a:cs typeface="Kalam Light" panose="02000000000000000000" pitchFamily="2" charset="0"/>
            </a:rPr>
            <a:t> (SAGEMCOM)</a:t>
          </a:r>
        </a:p>
      </dgm:t>
    </dgm:pt>
    <dgm:pt modelId="{8F60C2D8-3399-4472-8C75-1D8668631529}" type="parTrans" cxnId="{2428F0AA-AA20-49A8-86A3-3FBD45B94125}">
      <dgm:prSet/>
      <dgm:spPr/>
      <dgm:t>
        <a:bodyPr/>
        <a:lstStyle/>
        <a:p>
          <a:endParaRPr lang="es-PE"/>
        </a:p>
      </dgm:t>
    </dgm:pt>
    <dgm:pt modelId="{BF893C89-1283-4DB0-87BE-329F3F5D08FC}" type="sibTrans" cxnId="{2428F0AA-AA20-49A8-86A3-3FBD45B94125}">
      <dgm:prSet/>
      <dgm:spPr/>
      <dgm:t>
        <a:bodyPr/>
        <a:lstStyle/>
        <a:p>
          <a:endParaRPr lang="es-PE"/>
        </a:p>
      </dgm:t>
    </dgm:pt>
    <dgm:pt modelId="{162F6479-27C6-4E1E-9FA4-98AC03BC6B4A}">
      <dgm:prSet custT="1"/>
      <dgm:spPr/>
      <dgm:t>
        <a:bodyPr/>
        <a:lstStyle/>
        <a:p>
          <a:endParaRPr lang="es-PE" sz="1400" i="1" dirty="0">
            <a:solidFill>
              <a:schemeClr val="tx1"/>
            </a:solidFill>
            <a:latin typeface="+mn-lt"/>
            <a:cs typeface="Kalam Light" panose="02000000000000000000" pitchFamily="2" charset="0"/>
          </a:endParaRPr>
        </a:p>
      </dgm:t>
    </dgm:pt>
    <dgm:pt modelId="{102A1A15-E21E-4F3C-938D-DBD04E13C520}" type="parTrans" cxnId="{DCCFD46D-D636-473A-96D1-5C3E5927E8D3}">
      <dgm:prSet/>
      <dgm:spPr/>
      <dgm:t>
        <a:bodyPr/>
        <a:lstStyle/>
        <a:p>
          <a:endParaRPr lang="es-PE"/>
        </a:p>
      </dgm:t>
    </dgm:pt>
    <dgm:pt modelId="{24A7ED3B-C174-4B02-BF36-4653A43B6B20}" type="sibTrans" cxnId="{DCCFD46D-D636-473A-96D1-5C3E5927E8D3}">
      <dgm:prSet/>
      <dgm:spPr/>
      <dgm:t>
        <a:bodyPr/>
        <a:lstStyle/>
        <a:p>
          <a:endParaRPr lang="es-PE"/>
        </a:p>
      </dgm:t>
    </dgm:pt>
    <dgm:pt modelId="{026EF787-FE8B-44EB-9B98-95D7B44AB91D}" type="pres">
      <dgm:prSet presAssocID="{4F6801DC-DFD9-4F9E-8673-10CF84E73F8F}" presName="Name0" presStyleCnt="0">
        <dgm:presLayoutVars>
          <dgm:dir/>
          <dgm:animLvl val="lvl"/>
          <dgm:resizeHandles val="exact"/>
        </dgm:presLayoutVars>
      </dgm:prSet>
      <dgm:spPr/>
    </dgm:pt>
    <dgm:pt modelId="{0A8DCA51-CC65-43C4-9FFA-81D1091D791F}" type="pres">
      <dgm:prSet presAssocID="{DB519FCA-0DEE-42B1-A6A4-1FE8FC8C3141}" presName="composite" presStyleCnt="0"/>
      <dgm:spPr/>
    </dgm:pt>
    <dgm:pt modelId="{F3C740A8-1333-48E1-AC4B-FA11A82A8058}" type="pres">
      <dgm:prSet presAssocID="{DB519FCA-0DEE-42B1-A6A4-1FE8FC8C3141}" presName="parTx" presStyleLbl="alignNode1" presStyleIdx="0" presStyleCnt="3">
        <dgm:presLayoutVars>
          <dgm:chMax val="0"/>
          <dgm:chPref val="0"/>
          <dgm:bulletEnabled val="1"/>
        </dgm:presLayoutVars>
      </dgm:prSet>
      <dgm:spPr/>
    </dgm:pt>
    <dgm:pt modelId="{63C1CD26-A7AF-42A2-9000-21414C8A8CB4}" type="pres">
      <dgm:prSet presAssocID="{DB519FCA-0DEE-42B1-A6A4-1FE8FC8C3141}" presName="desTx" presStyleLbl="alignAccFollowNode1" presStyleIdx="0" presStyleCnt="3">
        <dgm:presLayoutVars>
          <dgm:bulletEnabled val="1"/>
        </dgm:presLayoutVars>
      </dgm:prSet>
      <dgm:spPr/>
    </dgm:pt>
    <dgm:pt modelId="{35582399-5631-4C0B-88E7-B97D073FE5C2}" type="pres">
      <dgm:prSet presAssocID="{E147FF11-B36E-46BB-A84E-7FBBD901DAB2}" presName="space" presStyleCnt="0"/>
      <dgm:spPr/>
    </dgm:pt>
    <dgm:pt modelId="{13CF2305-AA86-4C91-9A7D-0E81D2377067}" type="pres">
      <dgm:prSet presAssocID="{F3E903B2-3BE5-4B32-8166-4FC98738B9D8}" presName="composite" presStyleCnt="0"/>
      <dgm:spPr/>
    </dgm:pt>
    <dgm:pt modelId="{444DEBA4-3E03-402D-B221-00F3EC87F6E9}" type="pres">
      <dgm:prSet presAssocID="{F3E903B2-3BE5-4B32-8166-4FC98738B9D8}" presName="parTx" presStyleLbl="alignNode1" presStyleIdx="1" presStyleCnt="3">
        <dgm:presLayoutVars>
          <dgm:chMax val="0"/>
          <dgm:chPref val="0"/>
          <dgm:bulletEnabled val="1"/>
        </dgm:presLayoutVars>
      </dgm:prSet>
      <dgm:spPr/>
    </dgm:pt>
    <dgm:pt modelId="{D8646E9F-6334-479F-83FE-61479FE2FFA0}" type="pres">
      <dgm:prSet presAssocID="{F3E903B2-3BE5-4B32-8166-4FC98738B9D8}" presName="desTx" presStyleLbl="alignAccFollowNode1" presStyleIdx="1" presStyleCnt="3">
        <dgm:presLayoutVars>
          <dgm:bulletEnabled val="1"/>
        </dgm:presLayoutVars>
      </dgm:prSet>
      <dgm:spPr/>
    </dgm:pt>
    <dgm:pt modelId="{90F78A56-75DC-42D5-9090-B3C78B6E55D6}" type="pres">
      <dgm:prSet presAssocID="{EAC6F523-4DAA-4AF3-8295-E50773B0B20E}" presName="space" presStyleCnt="0"/>
      <dgm:spPr/>
    </dgm:pt>
    <dgm:pt modelId="{529EAE99-B4BC-445B-AB64-D0A0B552D2A5}" type="pres">
      <dgm:prSet presAssocID="{97C5ACA6-3E89-4044-BE8B-5110CDA87330}" presName="composite" presStyleCnt="0"/>
      <dgm:spPr/>
    </dgm:pt>
    <dgm:pt modelId="{D350469F-3E20-4B0C-866C-2C91A4FA405E}" type="pres">
      <dgm:prSet presAssocID="{97C5ACA6-3E89-4044-BE8B-5110CDA87330}" presName="parTx" presStyleLbl="alignNode1" presStyleIdx="2" presStyleCnt="3">
        <dgm:presLayoutVars>
          <dgm:chMax val="0"/>
          <dgm:chPref val="0"/>
          <dgm:bulletEnabled val="1"/>
        </dgm:presLayoutVars>
      </dgm:prSet>
      <dgm:spPr/>
    </dgm:pt>
    <dgm:pt modelId="{F31F74B0-C435-4233-B0F4-2E3C830FF647}" type="pres">
      <dgm:prSet presAssocID="{97C5ACA6-3E89-4044-BE8B-5110CDA87330}" presName="desTx" presStyleLbl="alignAccFollowNode1" presStyleIdx="2" presStyleCnt="3">
        <dgm:presLayoutVars>
          <dgm:bulletEnabled val="1"/>
        </dgm:presLayoutVars>
      </dgm:prSet>
      <dgm:spPr/>
    </dgm:pt>
  </dgm:ptLst>
  <dgm:cxnLst>
    <dgm:cxn modelId="{1986F916-3872-4854-8828-3B43E7CF1943}" type="presOf" srcId="{F3E903B2-3BE5-4B32-8166-4FC98738B9D8}" destId="{444DEBA4-3E03-402D-B221-00F3EC87F6E9}" srcOrd="0" destOrd="0" presId="urn:microsoft.com/office/officeart/2005/8/layout/hList1"/>
    <dgm:cxn modelId="{BFF5CC28-EE90-4A72-902C-D036D6397325}" srcId="{4F6801DC-DFD9-4F9E-8673-10CF84E73F8F}" destId="{DB519FCA-0DEE-42B1-A6A4-1FE8FC8C3141}" srcOrd="0" destOrd="0" parTransId="{6336A06B-F249-4DA7-B864-D7A189CD4A10}" sibTransId="{E147FF11-B36E-46BB-A84E-7FBBD901DAB2}"/>
    <dgm:cxn modelId="{E2F6E72F-E272-4CC0-A6E8-E727A824A604}" type="presOf" srcId="{455A5B54-38A4-436C-9AEA-369DE42E3869}" destId="{F31F74B0-C435-4233-B0F4-2E3C830FF647}" srcOrd="0" destOrd="2" presId="urn:microsoft.com/office/officeart/2005/8/layout/hList1"/>
    <dgm:cxn modelId="{AAD40930-1F89-415F-B061-5FFC6BB45A45}" type="presOf" srcId="{8850CF7E-D495-44CC-A67A-DF0D898F15DD}" destId="{F31F74B0-C435-4233-B0F4-2E3C830FF647}" srcOrd="0" destOrd="0" presId="urn:microsoft.com/office/officeart/2005/8/layout/hList1"/>
    <dgm:cxn modelId="{A2100A34-9AD8-4BBA-9F6E-7ADA17DA0C01}" type="presOf" srcId="{DB519FCA-0DEE-42B1-A6A4-1FE8FC8C3141}" destId="{F3C740A8-1333-48E1-AC4B-FA11A82A8058}" srcOrd="0" destOrd="0" presId="urn:microsoft.com/office/officeart/2005/8/layout/hList1"/>
    <dgm:cxn modelId="{0052CD3B-A100-4A8D-8DDE-F331441FB00C}" srcId="{97C5ACA6-3E89-4044-BE8B-5110CDA87330}" destId="{8850CF7E-D495-44CC-A67A-DF0D898F15DD}" srcOrd="0" destOrd="0" parTransId="{F2CF81B8-E308-47E9-86AE-E8139488ED02}" sibTransId="{C3B571F1-F6E1-467D-A072-9FBA6E4BF673}"/>
    <dgm:cxn modelId="{DCCFD46D-D636-473A-96D1-5C3E5927E8D3}" srcId="{97C5ACA6-3E89-4044-BE8B-5110CDA87330}" destId="{162F6479-27C6-4E1E-9FA4-98AC03BC6B4A}" srcOrd="1" destOrd="0" parTransId="{102A1A15-E21E-4F3C-938D-DBD04E13C520}" sibTransId="{24A7ED3B-C174-4B02-BF36-4653A43B6B20}"/>
    <dgm:cxn modelId="{2EC9F056-CC75-49C8-A24A-18BF19B295E0}" type="presOf" srcId="{162F6479-27C6-4E1E-9FA4-98AC03BC6B4A}" destId="{F31F74B0-C435-4233-B0F4-2E3C830FF647}" srcOrd="0" destOrd="1" presId="urn:microsoft.com/office/officeart/2005/8/layout/hList1"/>
    <dgm:cxn modelId="{2D391058-6D8C-409D-BE48-444381D0996A}" type="presOf" srcId="{97C5ACA6-3E89-4044-BE8B-5110CDA87330}" destId="{D350469F-3E20-4B0C-866C-2C91A4FA405E}" srcOrd="0" destOrd="0" presId="urn:microsoft.com/office/officeart/2005/8/layout/hList1"/>
    <dgm:cxn modelId="{0CAF1C85-B5CF-4A4E-AB2A-986B284F1884}" type="presOf" srcId="{4F6801DC-DFD9-4F9E-8673-10CF84E73F8F}" destId="{026EF787-FE8B-44EB-9B98-95D7B44AB91D}" srcOrd="0" destOrd="0" presId="urn:microsoft.com/office/officeart/2005/8/layout/hList1"/>
    <dgm:cxn modelId="{E62E328A-54AB-48D2-8A8A-0B216835415A}" srcId="{4F6801DC-DFD9-4F9E-8673-10CF84E73F8F}" destId="{97C5ACA6-3E89-4044-BE8B-5110CDA87330}" srcOrd="2" destOrd="0" parTransId="{C58E8984-FE6E-4CE9-A72A-391532FCD8B1}" sibTransId="{9AB66373-8B0F-4F9D-9252-593CA15DD7FA}"/>
    <dgm:cxn modelId="{B179FB8F-4FD5-4F94-BCAF-3DA868DA7FD0}" type="presOf" srcId="{F7FA9683-9AA7-4D9C-849D-6A473B5919C2}" destId="{D8646E9F-6334-479F-83FE-61479FE2FFA0}" srcOrd="0" destOrd="0" presId="urn:microsoft.com/office/officeart/2005/8/layout/hList1"/>
    <dgm:cxn modelId="{76426DA1-DD27-4A67-AB9D-5275F299854A}" srcId="{F3E903B2-3BE5-4B32-8166-4FC98738B9D8}" destId="{F7FA9683-9AA7-4D9C-849D-6A473B5919C2}" srcOrd="0" destOrd="0" parTransId="{26EF15FD-CDF0-428C-9060-1CFFA1BC3D00}" sibTransId="{CB21C120-B42B-4692-8383-28DEB75F2E48}"/>
    <dgm:cxn modelId="{2428F0AA-AA20-49A8-86A3-3FBD45B94125}" srcId="{97C5ACA6-3E89-4044-BE8B-5110CDA87330}" destId="{455A5B54-38A4-436C-9AEA-369DE42E3869}" srcOrd="2" destOrd="0" parTransId="{8F60C2D8-3399-4472-8C75-1D8668631529}" sibTransId="{BF893C89-1283-4DB0-87BE-329F3F5D08FC}"/>
    <dgm:cxn modelId="{320E8DBF-529A-47D5-BABD-BC72499144ED}" srcId="{4F6801DC-DFD9-4F9E-8673-10CF84E73F8F}" destId="{F3E903B2-3BE5-4B32-8166-4FC98738B9D8}" srcOrd="1" destOrd="0" parTransId="{2AC08429-6996-468C-943D-1A917833BE95}" sibTransId="{EAC6F523-4DAA-4AF3-8295-E50773B0B20E}"/>
    <dgm:cxn modelId="{E48648EF-F04C-4EEA-97CD-C0B85F9E0445}" srcId="{DB519FCA-0DEE-42B1-A6A4-1FE8FC8C3141}" destId="{5DE1FC57-17A1-4B82-893B-89BAFE0E661B}" srcOrd="0" destOrd="0" parTransId="{13F9A9A1-50E7-4650-A05E-DA00C88E0C64}" sibTransId="{66F930F2-0AEF-4F92-8469-D427BB775E4A}"/>
    <dgm:cxn modelId="{E97AE2F0-1D1E-4FCC-BAD5-F15171A63D9B}" type="presOf" srcId="{5DE1FC57-17A1-4B82-893B-89BAFE0E661B}" destId="{63C1CD26-A7AF-42A2-9000-21414C8A8CB4}" srcOrd="0" destOrd="0" presId="urn:microsoft.com/office/officeart/2005/8/layout/hList1"/>
    <dgm:cxn modelId="{551CDA65-DFBB-4C36-A709-9CC15B9196BA}" type="presParOf" srcId="{026EF787-FE8B-44EB-9B98-95D7B44AB91D}" destId="{0A8DCA51-CC65-43C4-9FFA-81D1091D791F}" srcOrd="0" destOrd="0" presId="urn:microsoft.com/office/officeart/2005/8/layout/hList1"/>
    <dgm:cxn modelId="{FF502171-55F1-460A-B298-54C787A0192E}" type="presParOf" srcId="{0A8DCA51-CC65-43C4-9FFA-81D1091D791F}" destId="{F3C740A8-1333-48E1-AC4B-FA11A82A8058}" srcOrd="0" destOrd="0" presId="urn:microsoft.com/office/officeart/2005/8/layout/hList1"/>
    <dgm:cxn modelId="{ED9E3EE4-7F65-4A42-9902-63D0BD689A2D}" type="presParOf" srcId="{0A8DCA51-CC65-43C4-9FFA-81D1091D791F}" destId="{63C1CD26-A7AF-42A2-9000-21414C8A8CB4}" srcOrd="1" destOrd="0" presId="urn:microsoft.com/office/officeart/2005/8/layout/hList1"/>
    <dgm:cxn modelId="{20CADFB6-E3C0-4700-970B-2E4E8CBE53EB}" type="presParOf" srcId="{026EF787-FE8B-44EB-9B98-95D7B44AB91D}" destId="{35582399-5631-4C0B-88E7-B97D073FE5C2}" srcOrd="1" destOrd="0" presId="urn:microsoft.com/office/officeart/2005/8/layout/hList1"/>
    <dgm:cxn modelId="{44EC78E5-AD31-4D16-93C8-C4652C499123}" type="presParOf" srcId="{026EF787-FE8B-44EB-9B98-95D7B44AB91D}" destId="{13CF2305-AA86-4C91-9A7D-0E81D2377067}" srcOrd="2" destOrd="0" presId="urn:microsoft.com/office/officeart/2005/8/layout/hList1"/>
    <dgm:cxn modelId="{24FAB160-65EE-46C5-8212-3A63BED37419}" type="presParOf" srcId="{13CF2305-AA86-4C91-9A7D-0E81D2377067}" destId="{444DEBA4-3E03-402D-B221-00F3EC87F6E9}" srcOrd="0" destOrd="0" presId="urn:microsoft.com/office/officeart/2005/8/layout/hList1"/>
    <dgm:cxn modelId="{07808642-1E9E-4942-A4F7-3A8D3591664A}" type="presParOf" srcId="{13CF2305-AA86-4C91-9A7D-0E81D2377067}" destId="{D8646E9F-6334-479F-83FE-61479FE2FFA0}" srcOrd="1" destOrd="0" presId="urn:microsoft.com/office/officeart/2005/8/layout/hList1"/>
    <dgm:cxn modelId="{66D797DC-52B6-4B3A-A4F4-96A9816A211B}" type="presParOf" srcId="{026EF787-FE8B-44EB-9B98-95D7B44AB91D}" destId="{90F78A56-75DC-42D5-9090-B3C78B6E55D6}" srcOrd="3" destOrd="0" presId="urn:microsoft.com/office/officeart/2005/8/layout/hList1"/>
    <dgm:cxn modelId="{A8BE057C-9A05-44DE-9075-3CB1A6EDF926}" type="presParOf" srcId="{026EF787-FE8B-44EB-9B98-95D7B44AB91D}" destId="{529EAE99-B4BC-445B-AB64-D0A0B552D2A5}" srcOrd="4" destOrd="0" presId="urn:microsoft.com/office/officeart/2005/8/layout/hList1"/>
    <dgm:cxn modelId="{9FD6DE55-7459-4D51-B48F-FFD3131C396D}" type="presParOf" srcId="{529EAE99-B4BC-445B-AB64-D0A0B552D2A5}" destId="{D350469F-3E20-4B0C-866C-2C91A4FA405E}" srcOrd="0" destOrd="0" presId="urn:microsoft.com/office/officeart/2005/8/layout/hList1"/>
    <dgm:cxn modelId="{BCA4A586-6711-4A44-B225-1E026EAB232D}" type="presParOf" srcId="{529EAE99-B4BC-445B-AB64-D0A0B552D2A5}" destId="{F31F74B0-C435-4233-B0F4-2E3C830FF64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D29D2-0954-4EDF-8D11-382BDD368FF5}">
      <dsp:nvSpPr>
        <dsp:cNvPr id="0" name=""/>
        <dsp:cNvSpPr/>
      </dsp:nvSpPr>
      <dsp:spPr>
        <a:xfrm>
          <a:off x="1656522" y="0"/>
          <a:ext cx="4412974" cy="4412974"/>
        </a:xfrm>
        <a:prstGeom prst="diamond">
          <a:avLst/>
        </a:prstGeom>
        <a:solidFill>
          <a:schemeClr val="accent3">
            <a:tint val="55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B62218DD-9477-4040-A4CE-8949466F959F}">
      <dsp:nvSpPr>
        <dsp:cNvPr id="0" name=""/>
        <dsp:cNvSpPr/>
      </dsp:nvSpPr>
      <dsp:spPr>
        <a:xfrm>
          <a:off x="2075754" y="419232"/>
          <a:ext cx="1721059" cy="1721059"/>
        </a:xfrm>
        <a:prstGeom prst="roundRect">
          <a:avLst/>
        </a:prstGeom>
        <a:solidFill>
          <a:schemeClr val="accent3">
            <a:shade val="5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PE" sz="1600" b="1" kern="1200" dirty="0">
              <a:solidFill>
                <a:srgbClr val="FF0000"/>
              </a:solidFill>
              <a:effectLst/>
              <a:latin typeface="Kalam Light" panose="02000000000000000000" pitchFamily="2" charset="0"/>
              <a:cs typeface="Kalam Light" panose="02000000000000000000" pitchFamily="2" charset="0"/>
            </a:rPr>
            <a:t>INSTALACIONES y PORTABILIDAD FTTH</a:t>
          </a:r>
          <a:endParaRPr lang="es-PE" sz="1600" kern="1200" dirty="0">
            <a:solidFill>
              <a:srgbClr val="FF0000"/>
            </a:solidFill>
            <a:effectLst/>
            <a:latin typeface="Kalam Light" panose="02000000000000000000" pitchFamily="2" charset="0"/>
            <a:cs typeface="Kalam Light" panose="02000000000000000000" pitchFamily="2" charset="0"/>
          </a:endParaRPr>
        </a:p>
      </dsp:txBody>
      <dsp:txXfrm>
        <a:off x="2159769" y="503247"/>
        <a:ext cx="1553029" cy="1553029"/>
      </dsp:txXfrm>
    </dsp:sp>
    <dsp:sp modelId="{5C6FFF88-CAD8-4246-BB28-33DBB0F96B16}">
      <dsp:nvSpPr>
        <dsp:cNvPr id="0" name=""/>
        <dsp:cNvSpPr/>
      </dsp:nvSpPr>
      <dsp:spPr>
        <a:xfrm>
          <a:off x="3929203" y="419232"/>
          <a:ext cx="1721059" cy="1721059"/>
        </a:xfrm>
        <a:prstGeom prst="roundRect">
          <a:avLst/>
        </a:prstGeom>
        <a:solidFill>
          <a:schemeClr val="accent3">
            <a:shade val="50000"/>
            <a:hueOff val="-130229"/>
            <a:satOff val="19452"/>
            <a:lumOff val="17963"/>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PE" sz="1700" b="1" kern="1200" dirty="0">
              <a:effectLst/>
              <a:latin typeface="Kalam Light" panose="02000000000000000000" pitchFamily="2" charset="0"/>
              <a:cs typeface="Kalam Light" panose="02000000000000000000" pitchFamily="2" charset="0"/>
            </a:rPr>
            <a:t>Debe enviar todos los equipos a activar en ficha.</a:t>
          </a:r>
        </a:p>
      </dsp:txBody>
      <dsp:txXfrm>
        <a:off x="4013218" y="503247"/>
        <a:ext cx="1553029" cy="1553029"/>
      </dsp:txXfrm>
    </dsp:sp>
    <dsp:sp modelId="{6C1C5555-1D1E-4AAC-BC0B-1C55CA9FCBC7}">
      <dsp:nvSpPr>
        <dsp:cNvPr id="0" name=""/>
        <dsp:cNvSpPr/>
      </dsp:nvSpPr>
      <dsp:spPr>
        <a:xfrm>
          <a:off x="2075754" y="2272681"/>
          <a:ext cx="1721059" cy="1721059"/>
        </a:xfrm>
        <a:prstGeom prst="roundRect">
          <a:avLst/>
        </a:prstGeom>
        <a:solidFill>
          <a:schemeClr val="accent3">
            <a:shade val="50000"/>
            <a:hueOff val="-260458"/>
            <a:satOff val="38904"/>
            <a:lumOff val="35926"/>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PE" sz="1700" b="1" kern="1200" dirty="0">
              <a:effectLst/>
              <a:latin typeface="Kalam Light" panose="02000000000000000000" pitchFamily="2" charset="0"/>
              <a:cs typeface="Kalam Light" panose="02000000000000000000" pitchFamily="2" charset="0"/>
            </a:rPr>
            <a:t>Realizar lectura de SOT para identificar equipos a Activar</a:t>
          </a:r>
        </a:p>
      </dsp:txBody>
      <dsp:txXfrm>
        <a:off x="2159769" y="2356696"/>
        <a:ext cx="1553029" cy="1553029"/>
      </dsp:txXfrm>
    </dsp:sp>
    <dsp:sp modelId="{A9FC1AD0-EFFE-47C3-9109-D0EB307D7E06}">
      <dsp:nvSpPr>
        <dsp:cNvPr id="0" name=""/>
        <dsp:cNvSpPr/>
      </dsp:nvSpPr>
      <dsp:spPr>
        <a:xfrm>
          <a:off x="3929203" y="2272681"/>
          <a:ext cx="1721059" cy="1721059"/>
        </a:xfrm>
        <a:prstGeom prst="roundRect">
          <a:avLst/>
        </a:prstGeom>
        <a:solidFill>
          <a:schemeClr val="accent3">
            <a:shade val="50000"/>
            <a:hueOff val="-130229"/>
            <a:satOff val="19452"/>
            <a:lumOff val="17963"/>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PE" sz="1700" b="1" kern="1200" dirty="0">
              <a:effectLst>
                <a:outerShdw blurRad="38100" dist="38100" dir="2700000" algn="tl">
                  <a:srgbClr val="000000">
                    <a:alpha val="43137"/>
                  </a:srgbClr>
                </a:outerShdw>
              </a:effectLst>
              <a:latin typeface="Aptos Narrow" panose="020B0004020202020204" pitchFamily="34" charset="0"/>
              <a:cs typeface="Kalam Light" panose="02000000000000000000" pitchFamily="2" charset="0"/>
            </a:rPr>
            <a:t>SOT debe encontrarse en estado </a:t>
          </a:r>
          <a:r>
            <a:rPr lang="es-PE" sz="1700" b="1" i="0" u="sng" kern="1200" dirty="0">
              <a:effectLst>
                <a:outerShdw blurRad="38100" dist="38100" dir="2700000" algn="tl">
                  <a:srgbClr val="000000">
                    <a:alpha val="43137"/>
                  </a:srgbClr>
                </a:outerShdw>
              </a:effectLst>
              <a:latin typeface="Aptos Narrow" panose="020B0004020202020204" pitchFamily="34" charset="0"/>
              <a:cs typeface="Kalam Light" panose="02000000000000000000" pitchFamily="2" charset="0"/>
            </a:rPr>
            <a:t>En Ejecución</a:t>
          </a:r>
          <a:endParaRPr lang="es-PE" sz="1700" b="1" kern="1200" dirty="0">
            <a:effectLst/>
            <a:latin typeface="Kalam Light" panose="02000000000000000000" pitchFamily="2" charset="0"/>
            <a:cs typeface="Kalam Light" panose="02000000000000000000" pitchFamily="2" charset="0"/>
          </a:endParaRPr>
        </a:p>
      </dsp:txBody>
      <dsp:txXfrm>
        <a:off x="4013218" y="2356696"/>
        <a:ext cx="1553029" cy="1553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740A8-1333-48E1-AC4B-FA11A82A8058}">
      <dsp:nvSpPr>
        <dsp:cNvPr id="0" name=""/>
        <dsp:cNvSpPr/>
      </dsp:nvSpPr>
      <dsp:spPr>
        <a:xfrm>
          <a:off x="2317" y="352885"/>
          <a:ext cx="2259813" cy="903925"/>
        </a:xfrm>
        <a:prstGeom prst="rect">
          <a:avLst/>
        </a:prstGeom>
        <a:solidFill>
          <a:schemeClr val="accent1">
            <a:lumMod val="40000"/>
            <a:lumOff val="60000"/>
          </a:schemeClr>
        </a:solidFill>
        <a:ln w="22225" cap="flat" cmpd="sng" algn="ctr">
          <a:solidFill>
            <a:schemeClr val="lt1"/>
          </a:solidFill>
          <a:prstDash val="solid"/>
        </a:ln>
        <a:effectLst/>
        <a:scene3d>
          <a:camera prst="orthographicFront"/>
          <a:lightRig rig="chilly" dir="t"/>
        </a:scene3d>
      </dsp:spPr>
      <dsp:style>
        <a:lnRef idx="3">
          <a:schemeClr val="lt1"/>
        </a:lnRef>
        <a:fillRef idx="1">
          <a:schemeClr val="accent3"/>
        </a:fillRef>
        <a:effectRef idx="1">
          <a:schemeClr val="accent3"/>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s-PE" sz="3200" b="1" kern="1200" dirty="0">
              <a:solidFill>
                <a:schemeClr val="tx1"/>
              </a:solidFill>
              <a:effectLst>
                <a:outerShdw blurRad="38100" dist="38100" dir="2700000" algn="tl">
                  <a:srgbClr val="000000">
                    <a:alpha val="43137"/>
                  </a:srgbClr>
                </a:outerShdw>
              </a:effectLst>
              <a:latin typeface="+mn-lt"/>
              <a:cs typeface="Kalam Light" panose="02000000000000000000" pitchFamily="2" charset="0"/>
            </a:rPr>
            <a:t>FAT</a:t>
          </a:r>
        </a:p>
      </dsp:txBody>
      <dsp:txXfrm>
        <a:off x="2317" y="352885"/>
        <a:ext cx="2259813" cy="903925"/>
      </dsp:txXfrm>
    </dsp:sp>
    <dsp:sp modelId="{63C1CD26-A7AF-42A2-9000-21414C8A8CB4}">
      <dsp:nvSpPr>
        <dsp:cNvPr id="0" name=""/>
        <dsp:cNvSpPr/>
      </dsp:nvSpPr>
      <dsp:spPr>
        <a:xfrm>
          <a:off x="2317" y="1256810"/>
          <a:ext cx="2259813" cy="2854800"/>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i="1" kern="1200" dirty="0">
              <a:solidFill>
                <a:schemeClr val="tx1"/>
              </a:solidFill>
              <a:latin typeface="+mn-lt"/>
              <a:cs typeface="Kalam Light" panose="02000000000000000000" pitchFamily="2" charset="0"/>
            </a:rPr>
            <a:t>Debe tener 3 números de forma obligatoria</a:t>
          </a:r>
          <a:r>
            <a:rPr lang="es-PE" sz="1200" kern="1200" dirty="0">
              <a:solidFill>
                <a:schemeClr val="tx1"/>
              </a:solidFill>
              <a:latin typeface="+mn-lt"/>
              <a:cs typeface="Kalam Light" panose="02000000000000000000" pitchFamily="2" charset="0"/>
            </a:rPr>
            <a:t>.</a:t>
          </a:r>
        </a:p>
      </dsp:txBody>
      <dsp:txXfrm>
        <a:off x="2317" y="1256810"/>
        <a:ext cx="2259813" cy="2854800"/>
      </dsp:txXfrm>
    </dsp:sp>
    <dsp:sp modelId="{444DEBA4-3E03-402D-B221-00F3EC87F6E9}">
      <dsp:nvSpPr>
        <dsp:cNvPr id="0" name=""/>
        <dsp:cNvSpPr/>
      </dsp:nvSpPr>
      <dsp:spPr>
        <a:xfrm>
          <a:off x="2578505" y="352885"/>
          <a:ext cx="2259813" cy="903925"/>
        </a:xfrm>
        <a:prstGeom prst="rect">
          <a:avLst/>
        </a:prstGeom>
        <a:solidFill>
          <a:schemeClr val="accent1">
            <a:lumMod val="40000"/>
            <a:lumOff val="60000"/>
          </a:schemeClr>
        </a:solidFill>
        <a:ln w="22225" cap="flat" cmpd="sng" algn="ctr">
          <a:solidFill>
            <a:schemeClr val="lt1"/>
          </a:solidFill>
          <a:prstDash val="solid"/>
        </a:ln>
        <a:effectLst/>
        <a:scene3d>
          <a:camera prst="orthographicFront"/>
          <a:lightRig rig="chilly" dir="t"/>
        </a:scene3d>
      </dsp:spPr>
      <dsp:style>
        <a:lnRef idx="3">
          <a:schemeClr val="lt1"/>
        </a:lnRef>
        <a:fillRef idx="1">
          <a:schemeClr val="accent3"/>
        </a:fillRef>
        <a:effectRef idx="1">
          <a:schemeClr val="accent3"/>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s-PE" sz="3200" b="1" kern="1200" dirty="0">
              <a:solidFill>
                <a:schemeClr val="tx1"/>
              </a:solidFill>
              <a:effectLst>
                <a:outerShdw blurRad="38100" dist="38100" dir="2700000" algn="tl">
                  <a:srgbClr val="000000">
                    <a:alpha val="43137"/>
                  </a:srgbClr>
                </a:outerShdw>
              </a:effectLst>
              <a:latin typeface="+mn-lt"/>
              <a:cs typeface="Kalam Light" panose="02000000000000000000" pitchFamily="2" charset="0"/>
            </a:rPr>
            <a:t>BORNE</a:t>
          </a:r>
        </a:p>
      </dsp:txBody>
      <dsp:txXfrm>
        <a:off x="2578505" y="352885"/>
        <a:ext cx="2259813" cy="903925"/>
      </dsp:txXfrm>
    </dsp:sp>
    <dsp:sp modelId="{D8646E9F-6334-479F-83FE-61479FE2FFA0}">
      <dsp:nvSpPr>
        <dsp:cNvPr id="0" name=""/>
        <dsp:cNvSpPr/>
      </dsp:nvSpPr>
      <dsp:spPr>
        <a:xfrm>
          <a:off x="2578505" y="1256810"/>
          <a:ext cx="2259813" cy="2854800"/>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i="1" kern="1200" dirty="0">
              <a:solidFill>
                <a:schemeClr val="tx1"/>
              </a:solidFill>
              <a:latin typeface="+mn-lt"/>
              <a:cs typeface="Kalam Light" panose="02000000000000000000" pitchFamily="2" charset="0"/>
            </a:rPr>
            <a:t>Debe tener 2 números de forma obligatoria</a:t>
          </a:r>
          <a:r>
            <a:rPr lang="es-PE" sz="1200" kern="1200" dirty="0">
              <a:solidFill>
                <a:schemeClr val="tx1"/>
              </a:solidFill>
              <a:latin typeface="+mn-lt"/>
              <a:cs typeface="Kalam Light" panose="02000000000000000000" pitchFamily="2" charset="0"/>
            </a:rPr>
            <a:t>.</a:t>
          </a:r>
        </a:p>
      </dsp:txBody>
      <dsp:txXfrm>
        <a:off x="2578505" y="1256810"/>
        <a:ext cx="2259813" cy="2854800"/>
      </dsp:txXfrm>
    </dsp:sp>
    <dsp:sp modelId="{D350469F-3E20-4B0C-866C-2C91A4FA405E}">
      <dsp:nvSpPr>
        <dsp:cNvPr id="0" name=""/>
        <dsp:cNvSpPr/>
      </dsp:nvSpPr>
      <dsp:spPr>
        <a:xfrm>
          <a:off x="5154692" y="352885"/>
          <a:ext cx="2259813" cy="903925"/>
        </a:xfrm>
        <a:prstGeom prst="rect">
          <a:avLst/>
        </a:prstGeom>
        <a:solidFill>
          <a:schemeClr val="accent1">
            <a:lumMod val="40000"/>
            <a:lumOff val="60000"/>
          </a:schemeClr>
        </a:solidFill>
        <a:ln w="22225" cap="flat" cmpd="sng" algn="ctr">
          <a:solidFill>
            <a:schemeClr val="lt1"/>
          </a:solidFill>
          <a:prstDash val="solid"/>
        </a:ln>
        <a:effectLst/>
        <a:scene3d>
          <a:camera prst="orthographicFront"/>
          <a:lightRig rig="chilly" dir="t"/>
        </a:scene3d>
      </dsp:spPr>
      <dsp:style>
        <a:lnRef idx="3">
          <a:schemeClr val="lt1"/>
        </a:lnRef>
        <a:fillRef idx="1">
          <a:schemeClr val="accent3"/>
        </a:fillRef>
        <a:effectRef idx="1">
          <a:schemeClr val="accent3"/>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s-PE" sz="3200" b="1" kern="1200" dirty="0">
              <a:solidFill>
                <a:schemeClr val="tx1"/>
              </a:solidFill>
              <a:effectLst>
                <a:outerShdw blurRad="38100" dist="38100" dir="2700000" algn="tl">
                  <a:srgbClr val="000000">
                    <a:alpha val="43137"/>
                  </a:srgbClr>
                </a:outerShdw>
              </a:effectLst>
              <a:latin typeface="+mn-lt"/>
              <a:cs typeface="Kalam Light" panose="02000000000000000000" pitchFamily="2" charset="0"/>
            </a:rPr>
            <a:t>ONT</a:t>
          </a:r>
        </a:p>
      </dsp:txBody>
      <dsp:txXfrm>
        <a:off x="5154692" y="352885"/>
        <a:ext cx="2259813" cy="903925"/>
      </dsp:txXfrm>
    </dsp:sp>
    <dsp:sp modelId="{F31F74B0-C435-4233-B0F4-2E3C830FF647}">
      <dsp:nvSpPr>
        <dsp:cNvPr id="0" name=""/>
        <dsp:cNvSpPr/>
      </dsp:nvSpPr>
      <dsp:spPr>
        <a:xfrm>
          <a:off x="5154692" y="1256810"/>
          <a:ext cx="2259813" cy="2854800"/>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s-PE" sz="1400" i="1" kern="1200" dirty="0">
              <a:solidFill>
                <a:schemeClr val="tx1"/>
              </a:solidFill>
              <a:latin typeface="+mn-lt"/>
              <a:cs typeface="Kalam Light" panose="02000000000000000000" pitchFamily="2" charset="0"/>
            </a:rPr>
            <a:t>Debe tener 16 dígitos alfanuméricos de forma obligatoria.</a:t>
          </a:r>
        </a:p>
        <a:p>
          <a:pPr marL="114300" lvl="1" indent="-114300" algn="l" defTabSz="622300">
            <a:lnSpc>
              <a:spcPct val="90000"/>
            </a:lnSpc>
            <a:spcBef>
              <a:spcPct val="0"/>
            </a:spcBef>
            <a:spcAft>
              <a:spcPct val="15000"/>
            </a:spcAft>
            <a:buChar char="•"/>
          </a:pPr>
          <a:endParaRPr lang="es-PE" sz="1400" i="1" kern="1200" dirty="0">
            <a:solidFill>
              <a:schemeClr val="tx1"/>
            </a:solidFill>
            <a:latin typeface="+mn-lt"/>
            <a:cs typeface="Kalam Light" panose="02000000000000000000" pitchFamily="2" charset="0"/>
          </a:endParaRPr>
        </a:p>
        <a:p>
          <a:pPr marL="114300" lvl="1" indent="-114300" algn="l" defTabSz="622300">
            <a:lnSpc>
              <a:spcPct val="90000"/>
            </a:lnSpc>
            <a:spcBef>
              <a:spcPct val="0"/>
            </a:spcBef>
            <a:spcAft>
              <a:spcPct val="15000"/>
            </a:spcAft>
            <a:buChar char="•"/>
          </a:pPr>
          <a:r>
            <a:rPr lang="es-PE" sz="1400" i="1" kern="1200" dirty="0">
              <a:solidFill>
                <a:schemeClr val="tx1"/>
              </a:solidFill>
              <a:latin typeface="+mn-lt"/>
              <a:cs typeface="Kalam Light" panose="02000000000000000000" pitchFamily="2" charset="0"/>
            </a:rPr>
            <a:t>Dígitos fijos de PON: </a:t>
          </a:r>
          <a:r>
            <a:rPr lang="es-PE" sz="1400" b="1" i="1" kern="1200" dirty="0">
              <a:solidFill>
                <a:schemeClr val="bg1"/>
              </a:solidFill>
              <a:highlight>
                <a:srgbClr val="000000"/>
              </a:highlight>
              <a:latin typeface="+mn-lt"/>
              <a:cs typeface="Kalam Light" panose="02000000000000000000" pitchFamily="2" charset="0"/>
            </a:rPr>
            <a:t>48575443</a:t>
          </a:r>
          <a:r>
            <a:rPr lang="es-PE" sz="1400" i="1" kern="1200" dirty="0">
              <a:solidFill>
                <a:schemeClr val="tx1"/>
              </a:solidFill>
              <a:latin typeface="+mn-lt"/>
              <a:cs typeface="Kalam Light" panose="02000000000000000000" pitchFamily="2" charset="0"/>
            </a:rPr>
            <a:t> </a:t>
          </a:r>
          <a:r>
            <a:rPr lang="es-PE" sz="1400" b="1" i="1" kern="1200" dirty="0">
              <a:solidFill>
                <a:schemeClr val="tx1"/>
              </a:solidFill>
              <a:latin typeface="+mn-lt"/>
              <a:cs typeface="Kalam Light" panose="02000000000000000000" pitchFamily="2" charset="0"/>
            </a:rPr>
            <a:t>(HUAWEI), </a:t>
          </a:r>
          <a:r>
            <a:rPr lang="es-PE" sz="1400" b="1" i="1" kern="1200" dirty="0">
              <a:solidFill>
                <a:schemeClr val="bg1"/>
              </a:solidFill>
              <a:highlight>
                <a:srgbClr val="000000"/>
              </a:highlight>
              <a:latin typeface="+mn-lt"/>
            </a:rPr>
            <a:t>5A544547D</a:t>
          </a:r>
          <a:r>
            <a:rPr lang="es-PE" sz="1400" b="1" i="1" kern="1200" dirty="0">
              <a:solidFill>
                <a:schemeClr val="tx1"/>
              </a:solidFill>
              <a:latin typeface="+mn-lt"/>
              <a:cs typeface="Kalam Light" panose="02000000000000000000" pitchFamily="2" charset="0"/>
            </a:rPr>
            <a:t> (ZTE),             </a:t>
          </a:r>
          <a:r>
            <a:rPr lang="es-PE" sz="1400" b="1" i="1" kern="1200" dirty="0">
              <a:solidFill>
                <a:schemeClr val="bg1"/>
              </a:solidFill>
              <a:highlight>
                <a:srgbClr val="000000"/>
              </a:highlight>
              <a:latin typeface="+mn-lt"/>
            </a:rPr>
            <a:t>53</a:t>
          </a:r>
          <a:r>
            <a:rPr lang="es-PE" sz="1400" b="1" i="1" kern="1200" dirty="0">
              <a:solidFill>
                <a:schemeClr val="tx1"/>
              </a:solidFill>
              <a:latin typeface="+mn-lt"/>
              <a:cs typeface="Kalam Light" panose="02000000000000000000" pitchFamily="2" charset="0"/>
            </a:rPr>
            <a:t> (SAGEMCOM)</a:t>
          </a:r>
        </a:p>
      </dsp:txBody>
      <dsp:txXfrm>
        <a:off x="5154692" y="1256810"/>
        <a:ext cx="2259813"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21:49:46.25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1,'44'0,"0"1,-1 3,61 13,1 3,0-4,126 2,215-18,-202-2,1375 2,-1588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21:50:06.389"/>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77,'0'-1,"1"0,-1 0,0-1,1 1,-1 0,1 0,0-1,-1 1,1 0,0 0,0 0,0 0,0 0,0 0,0 0,0 0,0 1,0-1,0 0,0 0,1 1,-1-1,0 1,0-1,1 1,1-1,41-7,-41 8,64-5,105 6,36-2,-101-16,-69 10,51-4,540 8,-324 6,1439-3,-1699 2,79 14,-74-8,56 3,41-11,-115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8T21:50:13.87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38,'1151'0,"-919"-19,-20 1,236 17,-207 3,-210-2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04T21:30:50.361"/>
    </inkml:context>
    <inkml:brush xml:id="br0">
      <inkml:brushProperty name="width" value="0.2" units="cm"/>
      <inkml:brushProperty name="height" value="0.4" units="cm"/>
      <inkml:brushProperty name="color" value="#00B0F0"/>
      <inkml:brushProperty name="tip" value="rectangle"/>
      <inkml:brushProperty name="rasterOp" value="maskPen"/>
      <inkml:brushProperty name="ignorePressure" value="1"/>
    </inkml:brush>
  </inkml:definitions>
  <inkml:trace contextRef="#ctx0" brushRef="#br0">0 152,'1473'0,"-1177"-76,-24 4,301 68,-265 12,-268-8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6/18/2025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996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328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23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85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0EBB0C4-6273-4C6E-B9BD-2EDC30F1CD52}" type="datetimeFigureOut">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60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02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263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00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69036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ABBEA6-7C60-4B02-AE87-00D78D8422AF}" type="datetimeFigureOut">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132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9CAD897-D46E-4AD2-BD9B-49DD3E640873}" type="datetimeFigureOut">
              <a:rPr lang="en-US" smtClean="0"/>
              <a:t>6/18/2025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23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624D31-43A5-475A-80CF-332C9F6DCF35}" type="datetimeFigureOut">
              <a:rPr lang="en-US" smtClean="0"/>
              <a:t>6/18/2025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9265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8.emf"/><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219A3-D899-FD1C-5A82-1DDB4D27F12A}"/>
              </a:ext>
            </a:extLst>
          </p:cNvPr>
          <p:cNvSpPr>
            <a:spLocks noGrp="1"/>
          </p:cNvSpPr>
          <p:nvPr>
            <p:ph type="ctrTitle"/>
          </p:nvPr>
        </p:nvSpPr>
        <p:spPr>
          <a:xfrm>
            <a:off x="878214" y="2462645"/>
            <a:ext cx="11094720" cy="1644257"/>
          </a:xfrm>
        </p:spPr>
        <p:txBody>
          <a:bodyPr>
            <a:normAutofit/>
          </a:bodyPr>
          <a:lstStyle/>
          <a:p>
            <a:r>
              <a:rPr lang="es-ES" sz="9600" b="1" dirty="0">
                <a:latin typeface="Aptos Display" panose="020B0004020202020204" pitchFamily="34" charset="0"/>
              </a:rPr>
              <a:t>INSTALACION FTTH</a:t>
            </a:r>
            <a:endParaRPr lang="es-PE" sz="9600" b="1" dirty="0">
              <a:latin typeface="Aptos Display" panose="020B0004020202020204" pitchFamily="34" charset="0"/>
            </a:endParaRPr>
          </a:p>
        </p:txBody>
      </p:sp>
      <p:pic>
        <p:nvPicPr>
          <p:cNvPr id="7" name="Imagen 6">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194" y="186210"/>
            <a:ext cx="1373197" cy="840732"/>
          </a:xfrm>
          <a:prstGeom prst="rect">
            <a:avLst/>
          </a:prstGeom>
        </p:spPr>
      </p:pic>
    </p:spTree>
    <p:extLst>
      <p:ext uri="{BB962C8B-B14F-4D97-AF65-F5344CB8AC3E}">
        <p14:creationId xmlns:p14="http://schemas.microsoft.com/office/powerpoint/2010/main" val="395853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5821750-EE9A-43EE-D36F-C86D0EA28FC7}"/>
              </a:ext>
            </a:extLst>
          </p:cNvPr>
          <p:cNvSpPr txBox="1"/>
          <p:nvPr/>
        </p:nvSpPr>
        <p:spPr>
          <a:xfrm>
            <a:off x="2528153" y="338466"/>
            <a:ext cx="7796522" cy="646331"/>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vl2pPr lvl="1"/>
          </a:lstStyle>
          <a:p>
            <a:r>
              <a:rPr lang="es-ES" dirty="0"/>
              <a:t>3. Si el equipo esta registrado podemos validar el modelo APROVISIONADO en el REGISTER DEVICE</a:t>
            </a:r>
            <a:endParaRPr lang="es-PE" dirty="0"/>
          </a:p>
        </p:txBody>
      </p:sp>
      <p:sp>
        <p:nvSpPr>
          <p:cNvPr id="8" name="Flecha: hacia abajo 7">
            <a:extLst>
              <a:ext uri="{FF2B5EF4-FFF2-40B4-BE49-F238E27FC236}">
                <a16:creationId xmlns:a16="http://schemas.microsoft.com/office/drawing/2014/main" id="{7A3B8164-B91C-69D6-8B6B-ECBD7652CA88}"/>
              </a:ext>
            </a:extLst>
          </p:cNvPr>
          <p:cNvSpPr/>
          <p:nvPr/>
        </p:nvSpPr>
        <p:spPr>
          <a:xfrm>
            <a:off x="5419929" y="1994794"/>
            <a:ext cx="596347" cy="36303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90ECCF84-CA86-215C-95EC-E0D180DF3123}"/>
              </a:ext>
            </a:extLst>
          </p:cNvPr>
          <p:cNvSpPr txBox="1"/>
          <p:nvPr/>
        </p:nvSpPr>
        <p:spPr>
          <a:xfrm>
            <a:off x="2528153" y="1719529"/>
            <a:ext cx="755374" cy="461665"/>
          </a:xfrm>
          <a:prstGeom prst="rect">
            <a:avLst/>
          </a:prstGeom>
          <a:noFill/>
        </p:spPr>
        <p:txBody>
          <a:bodyPr wrap="square" rtlCol="0">
            <a:spAutoFit/>
          </a:bodyPr>
          <a:lstStyle/>
          <a:p>
            <a:r>
              <a:rPr lang="es-ES" sz="2400" b="1" dirty="0">
                <a:solidFill>
                  <a:schemeClr val="bg1"/>
                </a:solidFill>
                <a:highlight>
                  <a:srgbClr val="000000"/>
                </a:highlight>
              </a:rPr>
              <a:t>click</a:t>
            </a:r>
            <a:endParaRPr lang="es-PE" sz="2400" b="1" dirty="0">
              <a:solidFill>
                <a:schemeClr val="bg1"/>
              </a:solidFill>
              <a:highlight>
                <a:srgbClr val="000000"/>
              </a:highlight>
            </a:endParaRPr>
          </a:p>
        </p:txBody>
      </p:sp>
      <p:cxnSp>
        <p:nvCxnSpPr>
          <p:cNvPr id="11" name="Conector recto de flecha 10">
            <a:extLst>
              <a:ext uri="{FF2B5EF4-FFF2-40B4-BE49-F238E27FC236}">
                <a16:creationId xmlns:a16="http://schemas.microsoft.com/office/drawing/2014/main" id="{85237FB1-F953-8521-BCA6-C0A66B759CDE}"/>
              </a:ext>
            </a:extLst>
          </p:cNvPr>
          <p:cNvCxnSpPr>
            <a:cxnSpLocks/>
            <a:endCxn id="3" idx="1"/>
          </p:cNvCxnSpPr>
          <p:nvPr/>
        </p:nvCxnSpPr>
        <p:spPr>
          <a:xfrm flipV="1">
            <a:off x="3283527" y="1560144"/>
            <a:ext cx="881853" cy="3187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3" name="Imagen 2"/>
          <p:cNvPicPr>
            <a:picLocks noChangeAspect="1"/>
          </p:cNvPicPr>
          <p:nvPr/>
        </p:nvPicPr>
        <p:blipFill>
          <a:blip r:embed="rId3"/>
          <a:stretch>
            <a:fillRect/>
          </a:stretch>
        </p:blipFill>
        <p:spPr>
          <a:xfrm>
            <a:off x="4165380" y="1268730"/>
            <a:ext cx="3861236" cy="582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Imagen 12"/>
          <p:cNvPicPr>
            <a:picLocks noChangeAspect="1"/>
          </p:cNvPicPr>
          <p:nvPr/>
        </p:nvPicPr>
        <p:blipFill>
          <a:blip r:embed="rId4"/>
          <a:stretch>
            <a:fillRect/>
          </a:stretch>
        </p:blipFill>
        <p:spPr>
          <a:xfrm>
            <a:off x="2577281" y="2446779"/>
            <a:ext cx="7291840" cy="37046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ángulo 13"/>
          <p:cNvSpPr/>
          <p:nvPr/>
        </p:nvSpPr>
        <p:spPr>
          <a:xfrm>
            <a:off x="2577281" y="2483811"/>
            <a:ext cx="1020395" cy="2652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p:cNvSpPr/>
          <p:nvPr/>
        </p:nvSpPr>
        <p:spPr>
          <a:xfrm>
            <a:off x="5611091" y="5756564"/>
            <a:ext cx="2047009" cy="32211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4996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055C893-FA86-BF14-E85E-6F5CFE13A3A8}"/>
              </a:ext>
            </a:extLst>
          </p:cNvPr>
          <p:cNvSpPr txBox="1"/>
          <p:nvPr/>
        </p:nvSpPr>
        <p:spPr>
          <a:xfrm>
            <a:off x="354933" y="489420"/>
            <a:ext cx="9129177" cy="1477328"/>
          </a:xfrm>
          <a:prstGeom prst="rect">
            <a:avLst/>
          </a:prstGeom>
          <a:solidFill>
            <a:schemeClr val="bg1"/>
          </a:solidFill>
        </p:spPr>
        <p:txBody>
          <a:bodyPr wrap="square" rtlCol="0">
            <a:spAutoFit/>
          </a:bodyPr>
          <a:lstStyle/>
          <a:p>
            <a:r>
              <a:rPr lang="es-PE" dirty="0">
                <a:latin typeface="Aptos Narrow" panose="020B0004020202020204" pitchFamily="34" charset="0"/>
              </a:rPr>
              <a:t>4. Copiamos el CUSTOMER ID y realizamos la búsqueda en INCOGNITO para acceder a la cuenta del cliente dándole clic en suscriptor o identificador y validamos si existe algún servicio activo.</a:t>
            </a:r>
          </a:p>
          <a:p>
            <a:endParaRPr lang="es-MX" dirty="0">
              <a:latin typeface="Aptos Narrow" panose="020B0004020202020204" pitchFamily="34" charset="0"/>
            </a:endParaRPr>
          </a:p>
          <a:p>
            <a:r>
              <a:rPr lang="es-MX" dirty="0">
                <a:latin typeface="Aptos Narrow" panose="020B0004020202020204" pitchFamily="34" charset="0"/>
              </a:rPr>
              <a:t>Nota : Si no nos figura el cliente en incognito puede que aun no este creado , así que ingresaremos a PROVISION FIJA (PPT 12) y validamos si se crea</a:t>
            </a:r>
            <a:endParaRPr lang="es-PE" dirty="0">
              <a:latin typeface="Aptos Narrow" panose="020B0004020202020204" pitchFamily="34" charset="0"/>
            </a:endParaRPr>
          </a:p>
        </p:txBody>
      </p:sp>
      <p:sp>
        <p:nvSpPr>
          <p:cNvPr id="12" name="Flecha: a la derecha 11">
            <a:extLst>
              <a:ext uri="{FF2B5EF4-FFF2-40B4-BE49-F238E27FC236}">
                <a16:creationId xmlns:a16="http://schemas.microsoft.com/office/drawing/2014/main" id="{07286334-01FB-AC70-EB64-A6C5164D5DAF}"/>
              </a:ext>
            </a:extLst>
          </p:cNvPr>
          <p:cNvSpPr/>
          <p:nvPr/>
        </p:nvSpPr>
        <p:spPr>
          <a:xfrm>
            <a:off x="4768626" y="3775744"/>
            <a:ext cx="344557" cy="19878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PE"/>
          </a:p>
        </p:txBody>
      </p:sp>
      <p:sp>
        <p:nvSpPr>
          <p:cNvPr id="13" name="Flecha: a la derecha 12">
            <a:extLst>
              <a:ext uri="{FF2B5EF4-FFF2-40B4-BE49-F238E27FC236}">
                <a16:creationId xmlns:a16="http://schemas.microsoft.com/office/drawing/2014/main" id="{EF4EC1F5-C691-6C6F-72CF-B7E31FCFE9B5}"/>
              </a:ext>
            </a:extLst>
          </p:cNvPr>
          <p:cNvSpPr/>
          <p:nvPr/>
        </p:nvSpPr>
        <p:spPr>
          <a:xfrm>
            <a:off x="8767200" y="3649850"/>
            <a:ext cx="503583" cy="45057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PE"/>
          </a:p>
        </p:txBody>
      </p:sp>
      <p:pic>
        <p:nvPicPr>
          <p:cNvPr id="14" name="Imagen 13">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3" name="Imagen 2"/>
          <p:cNvPicPr>
            <a:picLocks noChangeAspect="1"/>
          </p:cNvPicPr>
          <p:nvPr/>
        </p:nvPicPr>
        <p:blipFill>
          <a:blip r:embed="rId3"/>
          <a:stretch>
            <a:fillRect/>
          </a:stretch>
        </p:blipFill>
        <p:spPr>
          <a:xfrm>
            <a:off x="354933" y="3457992"/>
            <a:ext cx="4018110" cy="803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1906788" y="3457992"/>
            <a:ext cx="914400" cy="3265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p:cNvPicPr>
            <a:picLocks noChangeAspect="1"/>
          </p:cNvPicPr>
          <p:nvPr/>
        </p:nvPicPr>
        <p:blipFill>
          <a:blip r:embed="rId4"/>
          <a:stretch>
            <a:fillRect/>
          </a:stretch>
        </p:blipFill>
        <p:spPr>
          <a:xfrm>
            <a:off x="5434235" y="3087756"/>
            <a:ext cx="3134803" cy="1574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p:cNvPicPr>
            <a:picLocks noChangeAspect="1"/>
          </p:cNvPicPr>
          <p:nvPr/>
        </p:nvPicPr>
        <p:blipFill>
          <a:blip r:embed="rId5"/>
          <a:stretch>
            <a:fillRect/>
          </a:stretch>
        </p:blipFill>
        <p:spPr>
          <a:xfrm>
            <a:off x="9667106" y="1505082"/>
            <a:ext cx="2118725" cy="47094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196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AC34256-0D51-D79B-E148-7A0DC725388C}"/>
              </a:ext>
            </a:extLst>
          </p:cNvPr>
          <p:cNvSpPr txBox="1"/>
          <p:nvPr/>
        </p:nvSpPr>
        <p:spPr>
          <a:xfrm>
            <a:off x="1902815" y="525498"/>
            <a:ext cx="8642679" cy="646331"/>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stStyle>
          <a:p>
            <a:r>
              <a:rPr lang="es-PE" dirty="0"/>
              <a:t>5. Buscamos la SOT por la carpeta de ACT Fija – control de tareas para realizar la activación del equipo. Posteriormente, ingresar a la tarea de Provisión Fija.</a:t>
            </a:r>
          </a:p>
        </p:txBody>
      </p:sp>
      <p:pic>
        <p:nvPicPr>
          <p:cNvPr id="8" name="Imagen 7">
            <a:extLst>
              <a:ext uri="{FF2B5EF4-FFF2-40B4-BE49-F238E27FC236}">
                <a16:creationId xmlns:a16="http://schemas.microsoft.com/office/drawing/2014/main" id="{D85967AF-549B-215D-F369-86CEEDAA1BFE}"/>
              </a:ext>
            </a:extLst>
          </p:cNvPr>
          <p:cNvPicPr>
            <a:picLocks noChangeAspect="1"/>
          </p:cNvPicPr>
          <p:nvPr/>
        </p:nvPicPr>
        <p:blipFill>
          <a:blip r:embed="rId2"/>
          <a:stretch>
            <a:fillRect/>
          </a:stretch>
        </p:blipFill>
        <p:spPr>
          <a:xfrm>
            <a:off x="8779487" y="1557932"/>
            <a:ext cx="2930052" cy="31325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9D719243-5185-1B52-CBB0-F38B5D8D12A6}"/>
              </a:ext>
            </a:extLst>
          </p:cNvPr>
          <p:cNvSpPr txBox="1"/>
          <p:nvPr/>
        </p:nvSpPr>
        <p:spPr>
          <a:xfrm>
            <a:off x="446169" y="4615704"/>
            <a:ext cx="5777986" cy="1200329"/>
          </a:xfrm>
          <a:prstGeom prst="rect">
            <a:avLst/>
          </a:prstGeom>
          <a:solidFill>
            <a:schemeClr val="accent1">
              <a:lumMod val="20000"/>
              <a:lumOff val="80000"/>
            </a:schemeClr>
          </a:solidFill>
        </p:spPr>
        <p:txBody>
          <a:bodyPr wrap="square" rtlCol="0">
            <a:spAutoFit/>
          </a:bodyPr>
          <a:lstStyle/>
          <a:p>
            <a:r>
              <a:rPr lang="es-ES" dirty="0">
                <a:latin typeface="Aptos Narrow" panose="020B0004020202020204" pitchFamily="34" charset="0"/>
              </a:rPr>
              <a:t>Se debe tener 2 ventanas de SGA:</a:t>
            </a:r>
          </a:p>
          <a:p>
            <a:r>
              <a:rPr lang="es-ES" dirty="0">
                <a:latin typeface="Aptos Narrow" panose="020B0004020202020204" pitchFamily="34" charset="0"/>
              </a:rPr>
              <a:t>1era ventana: consulta histórica(plan contratado del cliente).</a:t>
            </a:r>
          </a:p>
          <a:p>
            <a:r>
              <a:rPr lang="es-ES" dirty="0">
                <a:latin typeface="Aptos Narrow" panose="020B0004020202020204" pitchFamily="34" charset="0"/>
              </a:rPr>
              <a:t>2da ventana: activación del servicio y pegar plantilla.</a:t>
            </a:r>
          </a:p>
        </p:txBody>
      </p:sp>
      <p:pic>
        <p:nvPicPr>
          <p:cNvPr id="12" name="Imagen 11">
            <a:extLst>
              <a:ext uri="{FF2B5EF4-FFF2-40B4-BE49-F238E27FC236}">
                <a16:creationId xmlns:a16="http://schemas.microsoft.com/office/drawing/2014/main" id="{D09A6F54-DBF5-F53B-C0EA-ABC768651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2" name="Imagen 1"/>
          <p:cNvPicPr>
            <a:picLocks noChangeAspect="1"/>
          </p:cNvPicPr>
          <p:nvPr/>
        </p:nvPicPr>
        <p:blipFill>
          <a:blip r:embed="rId4"/>
          <a:stretch>
            <a:fillRect/>
          </a:stretch>
        </p:blipFill>
        <p:spPr>
          <a:xfrm>
            <a:off x="446169" y="1925236"/>
            <a:ext cx="794385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ángulo 5"/>
          <p:cNvSpPr/>
          <p:nvPr/>
        </p:nvSpPr>
        <p:spPr>
          <a:xfrm>
            <a:off x="4166755" y="2556164"/>
            <a:ext cx="1007918" cy="35329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6748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CA81730-7C27-36ED-D50B-1B1B5B6FCA4F}"/>
              </a:ext>
            </a:extLst>
          </p:cNvPr>
          <p:cNvSpPr txBox="1"/>
          <p:nvPr/>
        </p:nvSpPr>
        <p:spPr>
          <a:xfrm>
            <a:off x="1473720" y="381303"/>
            <a:ext cx="9423579" cy="1477328"/>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stStyle>
          <a:p>
            <a:r>
              <a:rPr lang="es-PE" dirty="0"/>
              <a:t>6. Al ingresar a la tarea de Provisión Fija se realizará el llenado de los campos correspondientes con la información brindada en el TICKET. Si cuenta con telefonía, se debe duplicar el ONT para que sea activada. Esperamos mensaje de confirmación. </a:t>
            </a:r>
          </a:p>
          <a:p>
            <a:r>
              <a:rPr lang="es-PE" dirty="0"/>
              <a:t>NOTA: Decos IPTV se activan de la siguiente forma: </a:t>
            </a:r>
          </a:p>
          <a:p>
            <a:r>
              <a:rPr lang="es-PE" dirty="0"/>
              <a:t>ONT + Modelo ONT + Serie Deco IPTV + modelo deco IPTV.</a:t>
            </a:r>
          </a:p>
        </p:txBody>
      </p:sp>
      <p:pic>
        <p:nvPicPr>
          <p:cNvPr id="8" name="Imagen 7">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2" name="Imagen 1"/>
          <p:cNvPicPr>
            <a:picLocks noChangeAspect="1"/>
          </p:cNvPicPr>
          <p:nvPr/>
        </p:nvPicPr>
        <p:blipFill>
          <a:blip r:embed="rId3"/>
          <a:stretch>
            <a:fillRect/>
          </a:stretch>
        </p:blipFill>
        <p:spPr>
          <a:xfrm>
            <a:off x="3547629" y="2271712"/>
            <a:ext cx="4562027" cy="3131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817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7987E2F-844B-AE31-8758-F11A23498D04}"/>
              </a:ext>
            </a:extLst>
          </p:cNvPr>
          <p:cNvSpPr txBox="1"/>
          <p:nvPr/>
        </p:nvSpPr>
        <p:spPr>
          <a:xfrm>
            <a:off x="299171" y="410498"/>
            <a:ext cx="10519632" cy="646331"/>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stStyle>
          <a:p>
            <a:r>
              <a:rPr lang="es-PE" dirty="0"/>
              <a:t>7. Se deberá validar en incógnito que se active el servicio, validamos que se active el INTERNET + DECODIFICADOR y TELEFONIA cuando se active estos servicios indicaremos al TECNICO que valide el servicio</a:t>
            </a:r>
          </a:p>
        </p:txBody>
      </p:sp>
      <p:sp>
        <p:nvSpPr>
          <p:cNvPr id="6" name="CuadroTexto 5">
            <a:extLst>
              <a:ext uri="{FF2B5EF4-FFF2-40B4-BE49-F238E27FC236}">
                <a16:creationId xmlns:a16="http://schemas.microsoft.com/office/drawing/2014/main" id="{C6513D5C-19F4-C820-8FD1-259519B77F33}"/>
              </a:ext>
            </a:extLst>
          </p:cNvPr>
          <p:cNvSpPr txBox="1"/>
          <p:nvPr/>
        </p:nvSpPr>
        <p:spPr>
          <a:xfrm>
            <a:off x="1002286" y="5711831"/>
            <a:ext cx="7515638"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s-ES" dirty="0">
                <a:latin typeface="Aptos Narrow" panose="020B0004020202020204" pitchFamily="34" charset="0"/>
              </a:rPr>
              <a:t>Tener en cuenta que en dispositivos solo aparecerá la serie de ONT.</a:t>
            </a:r>
            <a:endParaRPr lang="es-PE" dirty="0">
              <a:latin typeface="Aptos Narrow" panose="020B0004020202020204" pitchFamily="34" charset="0"/>
            </a:endParaRPr>
          </a:p>
        </p:txBody>
      </p:sp>
      <p:pic>
        <p:nvPicPr>
          <p:cNvPr id="9" name="Imagen 8">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2" name="Imagen 1"/>
          <p:cNvPicPr>
            <a:picLocks noChangeAspect="1"/>
          </p:cNvPicPr>
          <p:nvPr/>
        </p:nvPicPr>
        <p:blipFill>
          <a:blip r:embed="rId3"/>
          <a:stretch>
            <a:fillRect/>
          </a:stretch>
        </p:blipFill>
        <p:spPr>
          <a:xfrm>
            <a:off x="3108722" y="1740172"/>
            <a:ext cx="1719646" cy="3973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n 3"/>
          <p:cNvPicPr>
            <a:picLocks noChangeAspect="1"/>
          </p:cNvPicPr>
          <p:nvPr/>
        </p:nvPicPr>
        <p:blipFill>
          <a:blip r:embed="rId4"/>
          <a:stretch>
            <a:fillRect/>
          </a:stretch>
        </p:blipFill>
        <p:spPr>
          <a:xfrm>
            <a:off x="8223456" y="1742288"/>
            <a:ext cx="2475206" cy="4922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344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E2EA8C0-D2C0-3E22-5348-082EC376B166}"/>
              </a:ext>
            </a:extLst>
          </p:cNvPr>
          <p:cNvSpPr txBox="1"/>
          <p:nvPr/>
        </p:nvSpPr>
        <p:spPr>
          <a:xfrm>
            <a:off x="1832489" y="407629"/>
            <a:ext cx="9106755" cy="923330"/>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stStyle>
          <a:p>
            <a:r>
              <a:rPr lang="es-PE" dirty="0"/>
              <a:t>8. Luego de que el técnico VALIDE la ACTIVACION , procedemos a PEGAR LA PLANTILLA y cerrar el TICKET , si técnico informa que hay un problema procederemos a cerrar el TICKET pero le decimos que lo escale por REENVIO en un ticket nuevo</a:t>
            </a:r>
          </a:p>
        </p:txBody>
      </p:sp>
      <p:pic>
        <p:nvPicPr>
          <p:cNvPr id="9" name="Imagen 8">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2" name="Imagen 1"/>
          <p:cNvPicPr>
            <a:picLocks noChangeAspect="1"/>
          </p:cNvPicPr>
          <p:nvPr/>
        </p:nvPicPr>
        <p:blipFill rotWithShape="1">
          <a:blip r:embed="rId3"/>
          <a:srcRect b="47383"/>
          <a:stretch/>
        </p:blipFill>
        <p:spPr>
          <a:xfrm>
            <a:off x="3906982" y="1741461"/>
            <a:ext cx="4086225" cy="1924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3906982" y="1818410"/>
            <a:ext cx="758536" cy="2909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a:extLst>
              <a:ext uri="{FF2B5EF4-FFF2-40B4-BE49-F238E27FC236}">
                <a16:creationId xmlns:a16="http://schemas.microsoft.com/office/drawing/2014/main" id="{1A7CDB08-503D-4FA5-B387-F771059E678A}"/>
              </a:ext>
            </a:extLst>
          </p:cNvPr>
          <p:cNvSpPr txBox="1"/>
          <p:nvPr/>
        </p:nvSpPr>
        <p:spPr>
          <a:xfrm>
            <a:off x="4099273" y="4043141"/>
            <a:ext cx="4214217" cy="1200329"/>
          </a:xfrm>
          <a:prstGeom prst="rect">
            <a:avLst/>
          </a:prstGeom>
          <a:noFill/>
        </p:spPr>
        <p:txBody>
          <a:bodyPr wrap="square">
            <a:spAutoFit/>
          </a:bodyPr>
          <a:lstStyle/>
          <a:p>
            <a:r>
              <a:rPr lang="es-PE" dirty="0"/>
              <a:t>ACTIVACION - ADP MULTISKILL HITSS</a:t>
            </a:r>
          </a:p>
          <a:p>
            <a:r>
              <a:rPr lang="es-PE" dirty="0"/>
              <a:t>EQUIPOS ACTIVADOS: </a:t>
            </a:r>
          </a:p>
          <a:p>
            <a:r>
              <a:rPr lang="es-PE" dirty="0"/>
              <a:t>ESTADO : </a:t>
            </a:r>
          </a:p>
          <a:p>
            <a:r>
              <a:rPr lang="es-PE" dirty="0"/>
              <a:t>REALIZADO POR :	</a:t>
            </a:r>
          </a:p>
        </p:txBody>
      </p:sp>
    </p:spTree>
    <p:extLst>
      <p:ext uri="{BB962C8B-B14F-4D97-AF65-F5344CB8AC3E}">
        <p14:creationId xmlns:p14="http://schemas.microsoft.com/office/powerpoint/2010/main" val="103296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B8A772-41D7-2DF7-BE9E-BE6DBA9AC69A}"/>
              </a:ext>
            </a:extLst>
          </p:cNvPr>
          <p:cNvSpPr txBox="1"/>
          <p:nvPr/>
        </p:nvSpPr>
        <p:spPr>
          <a:xfrm>
            <a:off x="1861214" y="527793"/>
            <a:ext cx="7194442" cy="707886"/>
          </a:xfrm>
          <a:prstGeom prst="rect">
            <a:avLst/>
          </a:prstGeom>
          <a:noFill/>
        </p:spPr>
        <p:txBody>
          <a:bodyPr wrap="square" rtlCol="0">
            <a:spAutoFit/>
          </a:bodyPr>
          <a:lstStyle/>
          <a:p>
            <a:pPr marL="571500" indent="-571500">
              <a:buFont typeface="Wingdings" panose="05000000000000000000" pitchFamily="2" charset="2"/>
              <a:buChar char="§"/>
            </a:pPr>
            <a:r>
              <a:rPr lang="es-ES" sz="4000" b="1" dirty="0">
                <a:latin typeface="Aptos Narrow" panose="020B0004020202020204" pitchFamily="34" charset="0"/>
              </a:rPr>
              <a:t>ACTIVACION CON REPETIDOR</a:t>
            </a:r>
            <a:endParaRPr lang="es-PE" sz="4000" b="1" dirty="0">
              <a:latin typeface="Aptos Narrow" panose="020B0004020202020204" pitchFamily="34" charset="0"/>
            </a:endParaRPr>
          </a:p>
        </p:txBody>
      </p:sp>
      <p:pic>
        <p:nvPicPr>
          <p:cNvPr id="5" name="Imagen 4">
            <a:extLst>
              <a:ext uri="{FF2B5EF4-FFF2-40B4-BE49-F238E27FC236}">
                <a16:creationId xmlns:a16="http://schemas.microsoft.com/office/drawing/2014/main" id="{4999837F-CDBB-747E-60BB-0416DA27BF3D}"/>
              </a:ext>
            </a:extLst>
          </p:cNvPr>
          <p:cNvPicPr>
            <a:picLocks noChangeAspect="1"/>
          </p:cNvPicPr>
          <p:nvPr/>
        </p:nvPicPr>
        <p:blipFill>
          <a:blip r:embed="rId2"/>
          <a:stretch>
            <a:fillRect/>
          </a:stretch>
        </p:blipFill>
        <p:spPr>
          <a:xfrm>
            <a:off x="1993721" y="2251341"/>
            <a:ext cx="7807649" cy="22229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a:extLst>
              <a:ext uri="{FF2B5EF4-FFF2-40B4-BE49-F238E27FC236}">
                <a16:creationId xmlns:a16="http://schemas.microsoft.com/office/drawing/2014/main" id="{B1AAE57E-8F2B-DD0F-EBDE-A4B2A4E9558C}"/>
              </a:ext>
            </a:extLst>
          </p:cNvPr>
          <p:cNvSpPr txBox="1"/>
          <p:nvPr/>
        </p:nvSpPr>
        <p:spPr>
          <a:xfrm>
            <a:off x="901147" y="1574233"/>
            <a:ext cx="10389705" cy="677108"/>
          </a:xfrm>
          <a:prstGeom prst="rect">
            <a:avLst/>
          </a:prstGeom>
          <a:noFill/>
        </p:spPr>
        <p:txBody>
          <a:bodyPr wrap="square" rtlCol="0">
            <a:spAutoFit/>
          </a:bodyPr>
          <a:lstStyle/>
          <a:p>
            <a:pPr marL="285750" indent="-285750">
              <a:buFont typeface="Wingdings" panose="05000000000000000000" pitchFamily="2" charset="2"/>
              <a:buChar char="v"/>
            </a:pPr>
            <a:r>
              <a:rPr lang="es-ES" dirty="0">
                <a:latin typeface="Aptos Narrow" panose="020B0004020202020204" pitchFamily="34" charset="0"/>
              </a:rPr>
              <a:t>Si SOT cuenta con etiqueta de repetidor el tecnico debe enviar a activar modelo de </a:t>
            </a:r>
            <a:r>
              <a:rPr lang="es-ES" sz="2000" b="1" dirty="0">
                <a:latin typeface="Aptos Narrow" panose="020B0004020202020204" pitchFamily="34" charset="0"/>
              </a:rPr>
              <a:t>ONT - HUAWEI</a:t>
            </a:r>
            <a:r>
              <a:rPr lang="es-ES" dirty="0">
                <a:latin typeface="Aptos Narrow" panose="020B0004020202020204" pitchFamily="34" charset="0"/>
              </a:rPr>
              <a:t>.</a:t>
            </a:r>
          </a:p>
          <a:p>
            <a:pPr marL="285750" indent="-285750">
              <a:buFont typeface="Wingdings" panose="05000000000000000000" pitchFamily="2" charset="2"/>
              <a:buChar char="v"/>
            </a:pPr>
            <a:endParaRPr lang="es-ES" dirty="0"/>
          </a:p>
        </p:txBody>
      </p:sp>
      <p:sp>
        <p:nvSpPr>
          <p:cNvPr id="2" name="CuadroTexto 1">
            <a:extLst>
              <a:ext uri="{FF2B5EF4-FFF2-40B4-BE49-F238E27FC236}">
                <a16:creationId xmlns:a16="http://schemas.microsoft.com/office/drawing/2014/main" id="{D279EC63-9289-4555-3BA0-ED56185E61E5}"/>
              </a:ext>
            </a:extLst>
          </p:cNvPr>
          <p:cNvSpPr txBox="1"/>
          <p:nvPr/>
        </p:nvSpPr>
        <p:spPr>
          <a:xfrm>
            <a:off x="488870" y="5038037"/>
            <a:ext cx="9939131" cy="923330"/>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stStyle>
          <a:p>
            <a:r>
              <a:rPr lang="es-ES" dirty="0"/>
              <a:t>- Técnico enviara los datos para ACTIVAR el REPETIDOR HUAWEI en un NUEVO TICKET</a:t>
            </a:r>
          </a:p>
          <a:p>
            <a:r>
              <a:rPr lang="es-ES" dirty="0"/>
              <a:t>- De enviar otro modelo se indicara al TECNICO que envié MODELO CORRECTO , si indica que no cuenta con OTRO ONT , se procederá a indicarle que REPROGRAME VISITA </a:t>
            </a:r>
            <a:endParaRPr lang="es-PE" dirty="0"/>
          </a:p>
        </p:txBody>
      </p:sp>
      <p:pic>
        <p:nvPicPr>
          <p:cNvPr id="9" name="Imagen 8">
            <a:extLst>
              <a:ext uri="{FF2B5EF4-FFF2-40B4-BE49-F238E27FC236}">
                <a16:creationId xmlns:a16="http://schemas.microsoft.com/office/drawing/2014/main" id="{D09A6F54-DBF5-F53B-C0EA-ABC768651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spTree>
    <p:extLst>
      <p:ext uri="{BB962C8B-B14F-4D97-AF65-F5344CB8AC3E}">
        <p14:creationId xmlns:p14="http://schemas.microsoft.com/office/powerpoint/2010/main" val="49474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B8A772-41D7-2DF7-BE9E-BE6DBA9AC69A}"/>
              </a:ext>
            </a:extLst>
          </p:cNvPr>
          <p:cNvSpPr txBox="1"/>
          <p:nvPr/>
        </p:nvSpPr>
        <p:spPr>
          <a:xfrm>
            <a:off x="1445786" y="526377"/>
            <a:ext cx="8434257" cy="707886"/>
          </a:xfrm>
          <a:prstGeom prst="rect">
            <a:avLst/>
          </a:prstGeom>
          <a:noFill/>
        </p:spPr>
        <p:txBody>
          <a:bodyPr wrap="square" rtlCol="0">
            <a:spAutoFit/>
          </a:bodyPr>
          <a:lstStyle/>
          <a:p>
            <a:pPr marL="571500" indent="-571500">
              <a:buFont typeface="Wingdings" panose="05000000000000000000" pitchFamily="2" charset="2"/>
              <a:buChar char="§"/>
            </a:pPr>
            <a:r>
              <a:rPr lang="es-ES" sz="4000" b="1" dirty="0">
                <a:latin typeface="Aptos Narrow" panose="020B0004020202020204" pitchFamily="34" charset="0"/>
              </a:rPr>
              <a:t>ACTIVACION CON REPETIDOR</a:t>
            </a:r>
            <a:endParaRPr lang="es-PE" sz="4000" b="1" dirty="0">
              <a:latin typeface="Aptos Narrow" panose="020B0004020202020204" pitchFamily="34" charset="0"/>
            </a:endParaRPr>
          </a:p>
        </p:txBody>
      </p:sp>
      <p:sp>
        <p:nvSpPr>
          <p:cNvPr id="7" name="CuadroTexto 6">
            <a:extLst>
              <a:ext uri="{FF2B5EF4-FFF2-40B4-BE49-F238E27FC236}">
                <a16:creationId xmlns:a16="http://schemas.microsoft.com/office/drawing/2014/main" id="{B1AAE57E-8F2B-DD0F-EBDE-A4B2A4E9558C}"/>
              </a:ext>
            </a:extLst>
          </p:cNvPr>
          <p:cNvSpPr txBox="1"/>
          <p:nvPr/>
        </p:nvSpPr>
        <p:spPr>
          <a:xfrm>
            <a:off x="901147" y="1574233"/>
            <a:ext cx="10389705" cy="677108"/>
          </a:xfrm>
          <a:prstGeom prst="rect">
            <a:avLst/>
          </a:prstGeom>
          <a:noFill/>
        </p:spPr>
        <p:txBody>
          <a:bodyPr wrap="square" rtlCol="0">
            <a:spAutoFit/>
          </a:bodyPr>
          <a:lstStyle/>
          <a:p>
            <a:pPr marL="285750" indent="-285750">
              <a:buFont typeface="Wingdings" panose="05000000000000000000" pitchFamily="2" charset="2"/>
              <a:buChar char="v"/>
            </a:pPr>
            <a:r>
              <a:rPr lang="es-ES" dirty="0">
                <a:latin typeface="Aptos Narrow" panose="020B0004020202020204" pitchFamily="34" charset="0"/>
              </a:rPr>
              <a:t>Si SOT cuenta con etiqueta de repetidor </a:t>
            </a:r>
            <a:r>
              <a:rPr lang="es-ES" b="1" dirty="0">
                <a:latin typeface="Aptos Narrow" panose="020B0004020202020204" pitchFamily="34" charset="0"/>
              </a:rPr>
              <a:t>NM3015</a:t>
            </a:r>
            <a:r>
              <a:rPr lang="es-ES" dirty="0">
                <a:latin typeface="Aptos Narrow" panose="020B0004020202020204" pitchFamily="34" charset="0"/>
              </a:rPr>
              <a:t> el tecnico debe enviar a activar modelo de </a:t>
            </a:r>
            <a:r>
              <a:rPr lang="es-ES" sz="2000" b="1" dirty="0">
                <a:latin typeface="Aptos Narrow" panose="020B0004020202020204" pitchFamily="34" charset="0"/>
              </a:rPr>
              <a:t>ONT - ZTE</a:t>
            </a:r>
            <a:r>
              <a:rPr lang="es-ES" dirty="0">
                <a:latin typeface="Aptos Narrow" panose="020B0004020202020204" pitchFamily="34" charset="0"/>
              </a:rPr>
              <a:t>.</a:t>
            </a:r>
          </a:p>
          <a:p>
            <a:pPr marL="285750" indent="-285750">
              <a:buFont typeface="Wingdings" panose="05000000000000000000" pitchFamily="2" charset="2"/>
              <a:buChar char="v"/>
            </a:pPr>
            <a:endParaRPr lang="es-ES" dirty="0"/>
          </a:p>
        </p:txBody>
      </p:sp>
      <p:sp>
        <p:nvSpPr>
          <p:cNvPr id="2" name="CuadroTexto 1">
            <a:extLst>
              <a:ext uri="{FF2B5EF4-FFF2-40B4-BE49-F238E27FC236}">
                <a16:creationId xmlns:a16="http://schemas.microsoft.com/office/drawing/2014/main" id="{D279EC63-9289-4555-3BA0-ED56185E61E5}"/>
              </a:ext>
            </a:extLst>
          </p:cNvPr>
          <p:cNvSpPr txBox="1"/>
          <p:nvPr/>
        </p:nvSpPr>
        <p:spPr>
          <a:xfrm>
            <a:off x="901147" y="5006729"/>
            <a:ext cx="9939131" cy="923330"/>
          </a:xfrm>
          <a:prstGeom prst="rect">
            <a:avLst/>
          </a:prstGeom>
          <a:solidFill>
            <a:schemeClr val="bg2"/>
          </a:solidFill>
        </p:spPr>
        <p:txBody>
          <a:bodyPr wrap="square" rtlCol="0">
            <a:spAutoFit/>
          </a:bodyPr>
          <a:lstStyle/>
          <a:p>
            <a:r>
              <a:rPr lang="es-ES" dirty="0">
                <a:latin typeface="Aptos Narrow" panose="020B0004020202020204" pitchFamily="34" charset="0"/>
              </a:rPr>
              <a:t>- Técnico enviara datos para la ACTIVACION DEL REPETIDOR en un nuevo TICKET</a:t>
            </a:r>
          </a:p>
          <a:p>
            <a:r>
              <a:rPr lang="es-ES" dirty="0"/>
              <a:t>- </a:t>
            </a:r>
            <a:r>
              <a:rPr lang="es-ES" dirty="0">
                <a:latin typeface="Aptos Narrow" panose="020B0004020202020204" pitchFamily="34" charset="0"/>
              </a:rPr>
              <a:t>De enviar otro modelo se indicara al TECNICO que envié MODELO CORRECTO , si indica que no cuenta con OTRO ONT , se procederá a indicarle que REPROGRAME VISITA </a:t>
            </a:r>
            <a:endParaRPr lang="es-PE" dirty="0">
              <a:latin typeface="Aptos Narrow" panose="020B0004020202020204" pitchFamily="34" charset="0"/>
            </a:endParaRPr>
          </a:p>
        </p:txBody>
      </p:sp>
      <p:pic>
        <p:nvPicPr>
          <p:cNvPr id="9" name="Imagen 8">
            <a:extLst>
              <a:ext uri="{FF2B5EF4-FFF2-40B4-BE49-F238E27FC236}">
                <a16:creationId xmlns:a16="http://schemas.microsoft.com/office/drawing/2014/main" id="{B69798CF-75BD-1627-BDFF-D806B5CB527A}"/>
              </a:ext>
            </a:extLst>
          </p:cNvPr>
          <p:cNvPicPr>
            <a:picLocks noChangeAspect="1"/>
          </p:cNvPicPr>
          <p:nvPr/>
        </p:nvPicPr>
        <p:blipFill>
          <a:blip r:embed="rId2"/>
          <a:stretch>
            <a:fillRect/>
          </a:stretch>
        </p:blipFill>
        <p:spPr>
          <a:xfrm>
            <a:off x="1923680" y="2573201"/>
            <a:ext cx="8344638" cy="19968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Imagen 10">
            <a:extLst>
              <a:ext uri="{FF2B5EF4-FFF2-40B4-BE49-F238E27FC236}">
                <a16:creationId xmlns:a16="http://schemas.microsoft.com/office/drawing/2014/main" id="{D09A6F54-DBF5-F53B-C0EA-ABC768651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spTree>
    <p:extLst>
      <p:ext uri="{BB962C8B-B14F-4D97-AF65-F5344CB8AC3E}">
        <p14:creationId xmlns:p14="http://schemas.microsoft.com/office/powerpoint/2010/main" val="290967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51657" y="1182965"/>
            <a:ext cx="10580914" cy="923330"/>
          </a:xfrm>
          <a:prstGeom prst="rect">
            <a:avLst/>
          </a:prstGeom>
        </p:spPr>
        <p:txBody>
          <a:bodyPr wrap="square">
            <a:spAutoFit/>
          </a:bodyPr>
          <a:lstStyle/>
          <a:p>
            <a:pPr marL="285750" indent="-285750">
              <a:buFont typeface="Arial" panose="020B0604020202020204" pitchFamily="34" charset="0"/>
              <a:buChar char="•"/>
            </a:pPr>
            <a:r>
              <a:rPr lang="es-ES" dirty="0">
                <a:latin typeface="Aptos Narrow" panose="020B0004020202020204" pitchFamily="34" charset="0"/>
              </a:rPr>
              <a:t>Al revisar la SOT de INSTALACION , validaremos que si es una SOT DE CONTINGENCIA , detectaremos esto si validamos que al final de ANOTACIONES , hay una plantilla que indica SOT DE CONTINGENCIA , de ser así procederemos con la ATENCION de CONTINGENCIA</a:t>
            </a:r>
          </a:p>
        </p:txBody>
      </p:sp>
      <p:sp>
        <p:nvSpPr>
          <p:cNvPr id="3" name="CuadroTexto 2">
            <a:extLst>
              <a:ext uri="{FF2B5EF4-FFF2-40B4-BE49-F238E27FC236}">
                <a16:creationId xmlns:a16="http://schemas.microsoft.com/office/drawing/2014/main" id="{969BC56B-E2FA-E48E-E4E3-BA7BD19CDE83}"/>
              </a:ext>
            </a:extLst>
          </p:cNvPr>
          <p:cNvSpPr txBox="1"/>
          <p:nvPr/>
        </p:nvSpPr>
        <p:spPr>
          <a:xfrm>
            <a:off x="2360158" y="252633"/>
            <a:ext cx="7621247" cy="707886"/>
          </a:xfrm>
          <a:prstGeom prst="rect">
            <a:avLst/>
          </a:prstGeom>
          <a:noFill/>
        </p:spPr>
        <p:txBody>
          <a:bodyPr wrap="square" rtlCol="0">
            <a:spAutoFit/>
          </a:bodyPr>
          <a:lstStyle/>
          <a:p>
            <a:pPr marL="571500" indent="-571500">
              <a:buFont typeface="Wingdings" panose="05000000000000000000" pitchFamily="2" charset="2"/>
              <a:buChar char="v"/>
            </a:pPr>
            <a:r>
              <a:rPr lang="es-ES" sz="4000" b="1" dirty="0">
                <a:latin typeface="Aptos Narrow" panose="020B0004020202020204" pitchFamily="34" charset="0"/>
              </a:rPr>
              <a:t>LO QUE DEBES SABER…</a:t>
            </a:r>
            <a:endParaRPr lang="es-PE" sz="4000" b="1" dirty="0">
              <a:latin typeface="Aptos Narrow" panose="020B0004020202020204" pitchFamily="34" charset="0"/>
            </a:endParaRPr>
          </a:p>
        </p:txBody>
      </p:sp>
      <p:pic>
        <p:nvPicPr>
          <p:cNvPr id="5" name="Imagen 4">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9" name="Imagen 8">
            <a:extLst>
              <a:ext uri="{FF2B5EF4-FFF2-40B4-BE49-F238E27FC236}">
                <a16:creationId xmlns:a16="http://schemas.microsoft.com/office/drawing/2014/main" id="{725F65E1-8B5D-E2F7-CA99-E70E5225EAF9}"/>
              </a:ext>
            </a:extLst>
          </p:cNvPr>
          <p:cNvPicPr>
            <a:picLocks noChangeAspect="1"/>
          </p:cNvPicPr>
          <p:nvPr/>
        </p:nvPicPr>
        <p:blipFill>
          <a:blip r:embed="rId3"/>
          <a:stretch>
            <a:fillRect/>
          </a:stretch>
        </p:blipFill>
        <p:spPr>
          <a:xfrm>
            <a:off x="2524228" y="2664148"/>
            <a:ext cx="6619875" cy="2333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785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8705" y="1792565"/>
            <a:ext cx="10580914" cy="1200329"/>
          </a:xfrm>
          <a:prstGeom prst="rect">
            <a:avLst/>
          </a:prstGeom>
        </p:spPr>
        <p:txBody>
          <a:bodyPr wrap="square">
            <a:spAutoFit/>
          </a:bodyPr>
          <a:lstStyle/>
          <a:p>
            <a:pPr marL="285750" indent="-285750">
              <a:buFont typeface="Arial" panose="020B0604020202020204" pitchFamily="34" charset="0"/>
              <a:buChar char="•"/>
            </a:pPr>
            <a:r>
              <a:rPr lang="es-MX" dirty="0"/>
              <a:t>Si a la hora de activar nos figura </a:t>
            </a:r>
            <a:r>
              <a:rPr lang="es-MX" b="1" i="1" dirty="0"/>
              <a:t>Internet_FTTH_24_1.5G_1G</a:t>
            </a:r>
            <a:r>
              <a:rPr lang="es-MX" dirty="0"/>
              <a:t> (</a:t>
            </a:r>
            <a:r>
              <a:rPr lang="es-MX" b="1" i="1" dirty="0">
                <a:solidFill>
                  <a:srgbClr val="FF0000"/>
                </a:solidFill>
              </a:rPr>
              <a:t>NO SIMETRICO</a:t>
            </a:r>
            <a:r>
              <a:rPr lang="es-MX" dirty="0"/>
              <a:t>), procederemos a </a:t>
            </a:r>
            <a:r>
              <a:rPr lang="es-MX" b="1" i="1" dirty="0"/>
              <a:t>ATENDER EL CASO</a:t>
            </a:r>
            <a:r>
              <a:rPr lang="es-MX" dirty="0"/>
              <a:t> , ya que esa velocidad si esta homologada , pero si al activar nos figura </a:t>
            </a:r>
            <a:r>
              <a:rPr lang="es-MX" b="1" i="1" dirty="0"/>
              <a:t>Internet_FTTH_24_1.5G_1.5G</a:t>
            </a:r>
            <a:r>
              <a:rPr lang="es-MX" dirty="0"/>
              <a:t>  (</a:t>
            </a:r>
            <a:r>
              <a:rPr lang="es-MX" b="1" i="1" dirty="0">
                <a:solidFill>
                  <a:srgbClr val="FF0000"/>
                </a:solidFill>
              </a:rPr>
              <a:t>SIMETRICO</a:t>
            </a:r>
            <a:r>
              <a:rPr lang="es-MX" dirty="0"/>
              <a:t>), procederemos a RECHAZAR EL CASO , indicando que esa velocidad no esta COMERCIALIZADA</a:t>
            </a:r>
          </a:p>
        </p:txBody>
      </p:sp>
      <p:sp>
        <p:nvSpPr>
          <p:cNvPr id="3" name="CuadroTexto 2">
            <a:extLst>
              <a:ext uri="{FF2B5EF4-FFF2-40B4-BE49-F238E27FC236}">
                <a16:creationId xmlns:a16="http://schemas.microsoft.com/office/drawing/2014/main" id="{969BC56B-E2FA-E48E-E4E3-BA7BD19CDE83}"/>
              </a:ext>
            </a:extLst>
          </p:cNvPr>
          <p:cNvSpPr txBox="1"/>
          <p:nvPr/>
        </p:nvSpPr>
        <p:spPr>
          <a:xfrm>
            <a:off x="2360158" y="252633"/>
            <a:ext cx="7621247" cy="707886"/>
          </a:xfrm>
          <a:prstGeom prst="rect">
            <a:avLst/>
          </a:prstGeom>
          <a:noFill/>
        </p:spPr>
        <p:txBody>
          <a:bodyPr wrap="square" rtlCol="0">
            <a:spAutoFit/>
          </a:bodyPr>
          <a:lstStyle/>
          <a:p>
            <a:pPr marL="571500" indent="-571500">
              <a:buFont typeface="Wingdings" panose="05000000000000000000" pitchFamily="2" charset="2"/>
              <a:buChar char="v"/>
            </a:pPr>
            <a:r>
              <a:rPr lang="es-ES" sz="4000" b="1" dirty="0">
                <a:latin typeface="Aptos Narrow" panose="020B0004020202020204" pitchFamily="34" charset="0"/>
              </a:rPr>
              <a:t>LO QUE DEBES SABER…</a:t>
            </a:r>
            <a:endParaRPr lang="es-PE" sz="4000" b="1" dirty="0">
              <a:latin typeface="Aptos Narrow" panose="020B0004020202020204" pitchFamily="34" charset="0"/>
            </a:endParaRPr>
          </a:p>
        </p:txBody>
      </p:sp>
      <p:pic>
        <p:nvPicPr>
          <p:cNvPr id="5" name="Imagen 4">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6" name="Imagen 5"/>
          <p:cNvPicPr>
            <a:picLocks noChangeAspect="1"/>
          </p:cNvPicPr>
          <p:nvPr/>
        </p:nvPicPr>
        <p:blipFill rotWithShape="1">
          <a:blip r:embed="rId3"/>
          <a:srcRect l="3114" t="23162" b="1"/>
          <a:stretch/>
        </p:blipFill>
        <p:spPr>
          <a:xfrm>
            <a:off x="1820562" y="3793784"/>
            <a:ext cx="2768530" cy="7105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p:cNvPicPr>
            <a:picLocks noChangeAspect="1"/>
          </p:cNvPicPr>
          <p:nvPr/>
        </p:nvPicPr>
        <p:blipFill>
          <a:blip r:embed="rId4"/>
          <a:stretch>
            <a:fillRect/>
          </a:stretch>
        </p:blipFill>
        <p:spPr>
          <a:xfrm>
            <a:off x="7114380" y="3758517"/>
            <a:ext cx="2867025" cy="78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 name="Conector recto de flecha 10"/>
          <p:cNvCxnSpPr/>
          <p:nvPr/>
        </p:nvCxnSpPr>
        <p:spPr>
          <a:xfrm flipV="1">
            <a:off x="2891789" y="4757364"/>
            <a:ext cx="313038" cy="543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flipV="1">
            <a:off x="8732108" y="4720282"/>
            <a:ext cx="255373" cy="584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1820562" y="5379308"/>
            <a:ext cx="2768530" cy="70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p:cNvSpPr/>
          <p:nvPr/>
        </p:nvSpPr>
        <p:spPr>
          <a:xfrm>
            <a:off x="7275969" y="5379308"/>
            <a:ext cx="2768530" cy="70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CuadroTexto 17"/>
          <p:cNvSpPr txBox="1"/>
          <p:nvPr/>
        </p:nvSpPr>
        <p:spPr>
          <a:xfrm>
            <a:off x="1820561" y="5544750"/>
            <a:ext cx="2902441" cy="369332"/>
          </a:xfrm>
          <a:prstGeom prst="rect">
            <a:avLst/>
          </a:prstGeom>
          <a:noFill/>
        </p:spPr>
        <p:txBody>
          <a:bodyPr wrap="square" rtlCol="0">
            <a:spAutoFit/>
          </a:bodyPr>
          <a:lstStyle/>
          <a:p>
            <a:r>
              <a:rPr lang="es-MX" dirty="0"/>
              <a:t>VELOCIDAD ASIMETRICA</a:t>
            </a:r>
            <a:endParaRPr lang="es-PE" dirty="0"/>
          </a:p>
        </p:txBody>
      </p:sp>
      <p:sp>
        <p:nvSpPr>
          <p:cNvPr id="19" name="CuadroTexto 18"/>
          <p:cNvSpPr txBox="1"/>
          <p:nvPr/>
        </p:nvSpPr>
        <p:spPr>
          <a:xfrm>
            <a:off x="7341871" y="5544750"/>
            <a:ext cx="2639534" cy="369332"/>
          </a:xfrm>
          <a:prstGeom prst="rect">
            <a:avLst/>
          </a:prstGeom>
          <a:noFill/>
        </p:spPr>
        <p:txBody>
          <a:bodyPr wrap="square" rtlCol="0">
            <a:spAutoFit/>
          </a:bodyPr>
          <a:lstStyle/>
          <a:p>
            <a:r>
              <a:rPr lang="es-MX" dirty="0"/>
              <a:t>VELOCIDAD SIMETRICA</a:t>
            </a:r>
            <a:endParaRPr lang="es-PE" dirty="0"/>
          </a:p>
        </p:txBody>
      </p:sp>
    </p:spTree>
    <p:extLst>
      <p:ext uri="{BB962C8B-B14F-4D97-AF65-F5344CB8AC3E}">
        <p14:creationId xmlns:p14="http://schemas.microsoft.com/office/powerpoint/2010/main" val="135368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0365DBAA-F077-F436-5ECE-544EF6BFDC44}"/>
              </a:ext>
            </a:extLst>
          </p:cNvPr>
          <p:cNvGraphicFramePr/>
          <p:nvPr>
            <p:extLst>
              <p:ext uri="{D42A27DB-BD31-4B8C-83A1-F6EECF244321}">
                <p14:modId xmlns:p14="http://schemas.microsoft.com/office/powerpoint/2010/main" val="1815557530"/>
              </p:ext>
            </p:extLst>
          </p:nvPr>
        </p:nvGraphicFramePr>
        <p:xfrm>
          <a:off x="1726007" y="1173086"/>
          <a:ext cx="7726018" cy="441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D09A6F54-DBF5-F53B-C0EA-ABC7686514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spTree>
    <p:extLst>
      <p:ext uri="{BB962C8B-B14F-4D97-AF65-F5344CB8AC3E}">
        <p14:creationId xmlns:p14="http://schemas.microsoft.com/office/powerpoint/2010/main" val="400418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E121BC57-4284-7E6F-8420-739AEBF42EAB}"/>
              </a:ext>
            </a:extLst>
          </p:cNvPr>
          <p:cNvGraphicFramePr/>
          <p:nvPr>
            <p:extLst>
              <p:ext uri="{D42A27DB-BD31-4B8C-83A1-F6EECF244321}">
                <p14:modId xmlns:p14="http://schemas.microsoft.com/office/powerpoint/2010/main" val="2541774143"/>
              </p:ext>
            </p:extLst>
          </p:nvPr>
        </p:nvGraphicFramePr>
        <p:xfrm>
          <a:off x="2554356" y="1196752"/>
          <a:ext cx="7416824"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a:extLst>
              <a:ext uri="{FF2B5EF4-FFF2-40B4-BE49-F238E27FC236}">
                <a16:creationId xmlns:a16="http://schemas.microsoft.com/office/drawing/2014/main" id="{D09A6F54-DBF5-F53B-C0EA-ABC7686514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sp>
        <p:nvSpPr>
          <p:cNvPr id="4" name="CuadroTexto 3">
            <a:extLst>
              <a:ext uri="{FF2B5EF4-FFF2-40B4-BE49-F238E27FC236}">
                <a16:creationId xmlns:a16="http://schemas.microsoft.com/office/drawing/2014/main" id="{B777EA4F-2147-40EF-9298-BA8C5CB8603B}"/>
              </a:ext>
            </a:extLst>
          </p:cNvPr>
          <p:cNvSpPr txBox="1"/>
          <p:nvPr/>
        </p:nvSpPr>
        <p:spPr>
          <a:xfrm>
            <a:off x="2554356" y="539464"/>
            <a:ext cx="5570010" cy="369332"/>
          </a:xfrm>
          <a:prstGeom prst="rect">
            <a:avLst/>
          </a:prstGeom>
          <a:solidFill>
            <a:schemeClr val="bg1"/>
          </a:solidFill>
        </p:spPr>
        <p:txBody>
          <a:bodyPr wrap="square" rtlCol="0">
            <a:spAutoFit/>
          </a:bodyPr>
          <a:lstStyle/>
          <a:p>
            <a:r>
              <a:rPr lang="es-PE" dirty="0">
                <a:latin typeface="Aptos Narrow" panose="020B0004020202020204" pitchFamily="34" charset="0"/>
              </a:rPr>
              <a:t>Técnico debe enviar datos como el FAT , BORNE Y EL ONT</a:t>
            </a:r>
          </a:p>
        </p:txBody>
      </p:sp>
    </p:spTree>
    <p:extLst>
      <p:ext uri="{BB962C8B-B14F-4D97-AF65-F5344CB8AC3E}">
        <p14:creationId xmlns:p14="http://schemas.microsoft.com/office/powerpoint/2010/main" val="294187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6" name="Imagen 5"/>
          <p:cNvPicPr>
            <a:picLocks noChangeAspect="1"/>
          </p:cNvPicPr>
          <p:nvPr/>
        </p:nvPicPr>
        <p:blipFill>
          <a:blip r:embed="rId3"/>
          <a:stretch>
            <a:fillRect/>
          </a:stretch>
        </p:blipFill>
        <p:spPr>
          <a:xfrm>
            <a:off x="1034926" y="606576"/>
            <a:ext cx="4045672" cy="1767320"/>
          </a:xfrm>
          <a:prstGeom prst="rect">
            <a:avLst/>
          </a:prstGeom>
        </p:spPr>
      </p:pic>
      <p:pic>
        <p:nvPicPr>
          <p:cNvPr id="9" name="Imagen 8"/>
          <p:cNvPicPr>
            <a:picLocks noChangeAspect="1"/>
          </p:cNvPicPr>
          <p:nvPr/>
        </p:nvPicPr>
        <p:blipFill>
          <a:blip r:embed="rId4"/>
          <a:stretch>
            <a:fillRect/>
          </a:stretch>
        </p:blipFill>
        <p:spPr>
          <a:xfrm>
            <a:off x="6520210" y="751036"/>
            <a:ext cx="4051869" cy="1343458"/>
          </a:xfrm>
          <a:prstGeom prst="rect">
            <a:avLst/>
          </a:prstGeom>
        </p:spPr>
      </p:pic>
      <p:pic>
        <p:nvPicPr>
          <p:cNvPr id="10" name="Imagen 9"/>
          <p:cNvPicPr>
            <a:picLocks noChangeAspect="1"/>
          </p:cNvPicPr>
          <p:nvPr/>
        </p:nvPicPr>
        <p:blipFill>
          <a:blip r:embed="rId5"/>
          <a:stretch>
            <a:fillRect/>
          </a:stretch>
        </p:blipFill>
        <p:spPr>
          <a:xfrm>
            <a:off x="3454130" y="2688845"/>
            <a:ext cx="4102025" cy="1156422"/>
          </a:xfrm>
          <a:prstGeom prst="rect">
            <a:avLst/>
          </a:prstGeom>
        </p:spPr>
      </p:pic>
      <p:pic>
        <p:nvPicPr>
          <p:cNvPr id="11" name="Imagen 10"/>
          <p:cNvPicPr>
            <a:picLocks noChangeAspect="1"/>
          </p:cNvPicPr>
          <p:nvPr/>
        </p:nvPicPr>
        <p:blipFill>
          <a:blip r:embed="rId6"/>
          <a:stretch>
            <a:fillRect/>
          </a:stretch>
        </p:blipFill>
        <p:spPr>
          <a:xfrm>
            <a:off x="2626700" y="4363111"/>
            <a:ext cx="3975205" cy="1739152"/>
          </a:xfrm>
          <a:prstGeom prst="rect">
            <a:avLst/>
          </a:prstGeom>
        </p:spPr>
      </p:pic>
      <p:cxnSp>
        <p:nvCxnSpPr>
          <p:cNvPr id="13" name="Conector recto de flecha 12"/>
          <p:cNvCxnSpPr>
            <a:endCxn id="17" idx="1"/>
          </p:cNvCxnSpPr>
          <p:nvPr/>
        </p:nvCxnSpPr>
        <p:spPr>
          <a:xfrm>
            <a:off x="6590616" y="5482078"/>
            <a:ext cx="1230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11" idx="3"/>
          </p:cNvCxnSpPr>
          <p:nvPr/>
        </p:nvCxnSpPr>
        <p:spPr>
          <a:xfrm flipV="1">
            <a:off x="6601905" y="5127723"/>
            <a:ext cx="1158138" cy="104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Nube 20"/>
          <p:cNvSpPr/>
          <p:nvPr/>
        </p:nvSpPr>
        <p:spPr>
          <a:xfrm>
            <a:off x="9070090" y="4902063"/>
            <a:ext cx="1806608" cy="11450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t>Siendo las siguientes series los dígitos predeterminados</a:t>
            </a:r>
            <a:endParaRPr lang="es-PE" sz="1100" dirty="0"/>
          </a:p>
        </p:txBody>
      </p:sp>
      <p:cxnSp>
        <p:nvCxnSpPr>
          <p:cNvPr id="15" name="Conector recto de flecha 14"/>
          <p:cNvCxnSpPr/>
          <p:nvPr/>
        </p:nvCxnSpPr>
        <p:spPr>
          <a:xfrm>
            <a:off x="6590616" y="5727718"/>
            <a:ext cx="1239833" cy="128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9341847" y="1594878"/>
            <a:ext cx="925253" cy="276999"/>
          </a:xfrm>
          <a:prstGeom prst="rect">
            <a:avLst/>
          </a:prstGeom>
          <a:solidFill>
            <a:schemeClr val="bg1"/>
          </a:solidFill>
        </p:spPr>
        <p:txBody>
          <a:bodyPr wrap="none">
            <a:spAutoFit/>
          </a:bodyPr>
          <a:lstStyle/>
          <a:p>
            <a:r>
              <a:rPr lang="es-PE" sz="1200" b="1" i="1" dirty="0"/>
              <a:t>5A544547D</a:t>
            </a:r>
          </a:p>
        </p:txBody>
      </p:sp>
      <p:pic>
        <p:nvPicPr>
          <p:cNvPr id="16" name="Imagen 15"/>
          <p:cNvPicPr>
            <a:picLocks noChangeAspect="1"/>
          </p:cNvPicPr>
          <p:nvPr/>
        </p:nvPicPr>
        <p:blipFill>
          <a:blip r:embed="rId7"/>
          <a:stretch>
            <a:fillRect/>
          </a:stretch>
        </p:blipFill>
        <p:spPr>
          <a:xfrm>
            <a:off x="7830449" y="5037236"/>
            <a:ext cx="914400" cy="180975"/>
          </a:xfrm>
          <a:prstGeom prst="rect">
            <a:avLst/>
          </a:prstGeom>
        </p:spPr>
      </p:pic>
      <p:pic>
        <p:nvPicPr>
          <p:cNvPr id="17" name="Imagen 16"/>
          <p:cNvPicPr>
            <a:picLocks noChangeAspect="1"/>
          </p:cNvPicPr>
          <p:nvPr/>
        </p:nvPicPr>
        <p:blipFill>
          <a:blip r:embed="rId8"/>
          <a:stretch>
            <a:fillRect/>
          </a:stretch>
        </p:blipFill>
        <p:spPr>
          <a:xfrm>
            <a:off x="7820924" y="5396353"/>
            <a:ext cx="923925" cy="171450"/>
          </a:xfrm>
          <a:prstGeom prst="rect">
            <a:avLst/>
          </a:prstGeom>
        </p:spPr>
      </p:pic>
      <p:pic>
        <p:nvPicPr>
          <p:cNvPr id="18" name="Imagen 17"/>
          <p:cNvPicPr>
            <a:picLocks noChangeAspect="1"/>
          </p:cNvPicPr>
          <p:nvPr/>
        </p:nvPicPr>
        <p:blipFill>
          <a:blip r:embed="rId9"/>
          <a:stretch>
            <a:fillRect/>
          </a:stretch>
        </p:blipFill>
        <p:spPr>
          <a:xfrm>
            <a:off x="7894727" y="5761373"/>
            <a:ext cx="361950" cy="190500"/>
          </a:xfrm>
          <a:prstGeom prst="rect">
            <a:avLst/>
          </a:prstGeom>
        </p:spPr>
      </p:pic>
    </p:spTree>
    <p:extLst>
      <p:ext uri="{BB962C8B-B14F-4D97-AF65-F5344CB8AC3E}">
        <p14:creationId xmlns:p14="http://schemas.microsoft.com/office/powerpoint/2010/main" val="157610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9020D54-EC67-07D1-4100-2B85AEB5546C}"/>
              </a:ext>
            </a:extLst>
          </p:cNvPr>
          <p:cNvSpPr txBox="1"/>
          <p:nvPr/>
        </p:nvSpPr>
        <p:spPr>
          <a:xfrm>
            <a:off x="2594531" y="475079"/>
            <a:ext cx="7142923" cy="707886"/>
          </a:xfrm>
          <a:prstGeom prst="rect">
            <a:avLst/>
          </a:prstGeom>
          <a:noFill/>
        </p:spPr>
        <p:txBody>
          <a:bodyPr wrap="square" rtlCol="0">
            <a:spAutoFit/>
          </a:bodyPr>
          <a:lstStyle/>
          <a:p>
            <a:pPr marL="571500" indent="-571500">
              <a:buFont typeface="Wingdings" panose="05000000000000000000" pitchFamily="2" charset="2"/>
              <a:buChar char="§"/>
            </a:pPr>
            <a:r>
              <a:rPr lang="es-ES" sz="4000" b="1" dirty="0">
                <a:latin typeface="Aptos Narrow" panose="020B0004020202020204" pitchFamily="34" charset="0"/>
              </a:rPr>
              <a:t>SEGÚN SU VELOCIDAD</a:t>
            </a:r>
            <a:endParaRPr lang="es-PE" sz="4000" b="1" dirty="0">
              <a:latin typeface="Aptos Narrow" panose="020B0004020202020204" pitchFamily="34" charset="0"/>
            </a:endParaRPr>
          </a:p>
        </p:txBody>
      </p:sp>
      <p:sp>
        <p:nvSpPr>
          <p:cNvPr id="6" name="CuadroTexto 5">
            <a:extLst>
              <a:ext uri="{FF2B5EF4-FFF2-40B4-BE49-F238E27FC236}">
                <a16:creationId xmlns:a16="http://schemas.microsoft.com/office/drawing/2014/main" id="{F85B706E-D7BA-14B0-6E7A-6CC631D3647D}"/>
              </a:ext>
            </a:extLst>
          </p:cNvPr>
          <p:cNvSpPr txBox="1"/>
          <p:nvPr/>
        </p:nvSpPr>
        <p:spPr>
          <a:xfrm>
            <a:off x="794196" y="3820176"/>
            <a:ext cx="9164270" cy="707886"/>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vl2pPr lvl="1"/>
          </a:lstStyle>
          <a:p>
            <a:r>
              <a:rPr lang="es-PE" dirty="0"/>
              <a:t>💠 FTTH Si cliente tiene velocidad 1.5GB + REPETIDOR se activará con el modelo de ONT "SAGEMCOM F@ST5670 V2"</a:t>
            </a:r>
          </a:p>
        </p:txBody>
      </p:sp>
      <p:pic>
        <p:nvPicPr>
          <p:cNvPr id="7" name="Imagen 6">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sp>
        <p:nvSpPr>
          <p:cNvPr id="8" name="CuadroTexto 7">
            <a:extLst>
              <a:ext uri="{FF2B5EF4-FFF2-40B4-BE49-F238E27FC236}">
                <a16:creationId xmlns:a16="http://schemas.microsoft.com/office/drawing/2014/main" id="{F85B706E-D7BA-14B0-6E7A-6CC631D3647D}"/>
              </a:ext>
            </a:extLst>
          </p:cNvPr>
          <p:cNvSpPr txBox="1"/>
          <p:nvPr/>
        </p:nvSpPr>
        <p:spPr>
          <a:xfrm>
            <a:off x="801434" y="4838806"/>
            <a:ext cx="8762016" cy="1200329"/>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vl2pPr lvl="1"/>
          </a:lstStyle>
          <a:p>
            <a:r>
              <a:rPr lang="es-PE" dirty="0"/>
              <a:t>💠 El técnico puede enviar el FAST5670 ya que algunos distritos no están disponibles, OJO esto verificare en los siguientes DISTRITOS de LIMA , en el caso de PROVINCIA todo esta permitido, de no encontrarse en la LISTA + PROVINCIA le indicaremos al técnico que me envié un ONT HOMOLOGADO a su VELOCIDAD</a:t>
            </a:r>
          </a:p>
        </p:txBody>
      </p:sp>
      <p:pic>
        <p:nvPicPr>
          <p:cNvPr id="9" name="Imagen 8"/>
          <p:cNvPicPr>
            <a:picLocks noChangeAspect="1"/>
          </p:cNvPicPr>
          <p:nvPr/>
        </p:nvPicPr>
        <p:blipFill>
          <a:blip r:embed="rId3"/>
          <a:stretch>
            <a:fillRect/>
          </a:stretch>
        </p:blipFill>
        <p:spPr>
          <a:xfrm>
            <a:off x="3220221" y="1832660"/>
            <a:ext cx="5634178" cy="1248291"/>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l="2624" t="3464" r="4485" b="1"/>
          <a:stretch/>
        </p:blipFill>
        <p:spPr>
          <a:xfrm>
            <a:off x="9686703" y="4623515"/>
            <a:ext cx="2228046" cy="1415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5787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F9C462D-DE77-AA35-8E65-3139428951F0}"/>
              </a:ext>
            </a:extLst>
          </p:cNvPr>
          <p:cNvPicPr>
            <a:picLocks noChangeAspect="1"/>
          </p:cNvPicPr>
          <p:nvPr/>
        </p:nvPicPr>
        <p:blipFill>
          <a:blip r:embed="rId2"/>
          <a:stretch>
            <a:fillRect/>
          </a:stretch>
        </p:blipFill>
        <p:spPr>
          <a:xfrm>
            <a:off x="1572600" y="1314804"/>
            <a:ext cx="8582052" cy="4518957"/>
          </a:xfrm>
          <a:prstGeom prst="rect">
            <a:avLst/>
          </a:prstGeom>
          <a:ln>
            <a:noFill/>
          </a:ln>
          <a:effectLst>
            <a:outerShdw blurRad="190500" algn="tl" rotWithShape="0">
              <a:srgbClr val="000000">
                <a:alpha val="70000"/>
              </a:srgbClr>
            </a:outerShdw>
          </a:effectLst>
        </p:spPr>
      </p:pic>
      <p:sp>
        <p:nvSpPr>
          <p:cNvPr id="3" name="Rectángulo: esquinas redondeadas 2">
            <a:extLst>
              <a:ext uri="{FF2B5EF4-FFF2-40B4-BE49-F238E27FC236}">
                <a16:creationId xmlns:a16="http://schemas.microsoft.com/office/drawing/2014/main" id="{16A91690-AB5B-51FA-7A25-4497B680CBE0}"/>
              </a:ext>
            </a:extLst>
          </p:cNvPr>
          <p:cNvSpPr/>
          <p:nvPr/>
        </p:nvSpPr>
        <p:spPr>
          <a:xfrm>
            <a:off x="7377864" y="353806"/>
            <a:ext cx="1665468" cy="574986"/>
          </a:xfrm>
          <a:prstGeom prst="roundRect">
            <a:avLst/>
          </a:prstGeom>
          <a:solidFill>
            <a:schemeClr val="bg1"/>
          </a:solid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ysClr val="windowText" lastClr="000000"/>
                </a:solidFill>
                <a:effectLst>
                  <a:outerShdw blurRad="38100" dist="38100" dir="2700000" algn="tl">
                    <a:srgbClr val="000000">
                      <a:alpha val="43137"/>
                    </a:srgbClr>
                  </a:outerShdw>
                </a:effectLst>
              </a:rPr>
              <a:t>DECOS IPTV</a:t>
            </a:r>
            <a:endParaRPr lang="es-PE" b="1" dirty="0">
              <a:solidFill>
                <a:sysClr val="windowText" lastClr="000000"/>
              </a:solidFill>
              <a:effectLst>
                <a:outerShdw blurRad="38100" dist="38100" dir="2700000" algn="tl">
                  <a:srgbClr val="000000">
                    <a:alpha val="43137"/>
                  </a:srgbClr>
                </a:outerShdw>
              </a:effectLst>
            </a:endParaRPr>
          </a:p>
        </p:txBody>
      </p:sp>
      <p:cxnSp>
        <p:nvCxnSpPr>
          <p:cNvPr id="4" name="Conector recto de flecha 3">
            <a:extLst>
              <a:ext uri="{FF2B5EF4-FFF2-40B4-BE49-F238E27FC236}">
                <a16:creationId xmlns:a16="http://schemas.microsoft.com/office/drawing/2014/main" id="{85DEA6C0-F202-0591-5030-AC1C2193C9BA}"/>
              </a:ext>
            </a:extLst>
          </p:cNvPr>
          <p:cNvCxnSpPr>
            <a:cxnSpLocks/>
          </p:cNvCxnSpPr>
          <p:nvPr/>
        </p:nvCxnSpPr>
        <p:spPr>
          <a:xfrm flipV="1">
            <a:off x="6754709" y="1062709"/>
            <a:ext cx="1443130" cy="159679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0CD57BEF-20FB-F6D0-6352-758EEA6A435A}"/>
              </a:ext>
            </a:extLst>
          </p:cNvPr>
          <p:cNvCxnSpPr>
            <a:cxnSpLocks/>
          </p:cNvCxnSpPr>
          <p:nvPr/>
        </p:nvCxnSpPr>
        <p:spPr>
          <a:xfrm>
            <a:off x="6536046" y="3495722"/>
            <a:ext cx="1467525" cy="66045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9" name="Rectángulo: esquinas redondeadas 8">
            <a:extLst>
              <a:ext uri="{FF2B5EF4-FFF2-40B4-BE49-F238E27FC236}">
                <a16:creationId xmlns:a16="http://schemas.microsoft.com/office/drawing/2014/main" id="{D03C82F5-0A7C-B016-8DFF-9F68E5081994}"/>
              </a:ext>
            </a:extLst>
          </p:cNvPr>
          <p:cNvSpPr/>
          <p:nvPr/>
        </p:nvSpPr>
        <p:spPr>
          <a:xfrm>
            <a:off x="8003570" y="3958584"/>
            <a:ext cx="2004495" cy="787761"/>
          </a:xfrm>
          <a:prstGeom prst="roundRect">
            <a:avLst/>
          </a:prstGeom>
          <a:solidFill>
            <a:schemeClr val="bg1"/>
          </a:solidFill>
          <a:ln w="38100">
            <a:solidFill>
              <a:srgbClr val="FF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ysClr val="windowText" lastClr="000000"/>
                </a:solidFill>
                <a:effectLst>
                  <a:outerShdw blurRad="38100" dist="38100" dir="2700000" algn="tl">
                    <a:srgbClr val="000000">
                      <a:alpha val="43137"/>
                    </a:srgbClr>
                  </a:outerShdw>
                </a:effectLst>
              </a:rPr>
              <a:t>PAQUETES ADICIONALES</a:t>
            </a:r>
            <a:endParaRPr lang="es-PE" b="1" dirty="0">
              <a:solidFill>
                <a:sysClr val="windowText" lastClr="000000"/>
              </a:solidFill>
              <a:effectLst>
                <a:outerShdw blurRad="38100" dist="38100" dir="2700000" algn="tl">
                  <a:srgbClr val="000000">
                    <a:alpha val="43137"/>
                  </a:srgbClr>
                </a:outerShdw>
              </a:effectLst>
            </a:endParaRPr>
          </a:p>
        </p:txBody>
      </p:sp>
      <p:cxnSp>
        <p:nvCxnSpPr>
          <p:cNvPr id="12" name="Conector recto de flecha 11">
            <a:extLst>
              <a:ext uri="{FF2B5EF4-FFF2-40B4-BE49-F238E27FC236}">
                <a16:creationId xmlns:a16="http://schemas.microsoft.com/office/drawing/2014/main" id="{DBF14EE8-08B2-F370-D7D3-1F912C3C60ED}"/>
              </a:ext>
            </a:extLst>
          </p:cNvPr>
          <p:cNvCxnSpPr>
            <a:cxnSpLocks/>
          </p:cNvCxnSpPr>
          <p:nvPr/>
        </p:nvCxnSpPr>
        <p:spPr>
          <a:xfrm flipH="1">
            <a:off x="3408219" y="2732809"/>
            <a:ext cx="970961" cy="114494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ángulo: esquinas redondeadas 14">
            <a:extLst>
              <a:ext uri="{FF2B5EF4-FFF2-40B4-BE49-F238E27FC236}">
                <a16:creationId xmlns:a16="http://schemas.microsoft.com/office/drawing/2014/main" id="{E8974CC8-89F9-6426-40D9-1B87C8CD2361}"/>
              </a:ext>
            </a:extLst>
          </p:cNvPr>
          <p:cNvSpPr/>
          <p:nvPr/>
        </p:nvSpPr>
        <p:spPr>
          <a:xfrm>
            <a:off x="1572600" y="3969655"/>
            <a:ext cx="2708076" cy="859008"/>
          </a:xfrm>
          <a:prstGeom prst="roundRect">
            <a:avLst/>
          </a:prstGeom>
          <a:solidFill>
            <a:schemeClr val="bg1"/>
          </a:solid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ysClr val="windowText" lastClr="000000"/>
                </a:solidFill>
                <a:effectLst>
                  <a:outerShdw blurRad="38100" dist="38100" dir="2700000" algn="tl">
                    <a:srgbClr val="000000">
                      <a:alpha val="43137"/>
                    </a:srgbClr>
                  </a:outerShdw>
                </a:effectLst>
              </a:rPr>
              <a:t>ETIQUETA PARA ACTIVAR FTTH VIDEO(INCOGNITO)</a:t>
            </a:r>
            <a:endParaRPr lang="es-PE" b="1" dirty="0">
              <a:solidFill>
                <a:sysClr val="windowText" lastClr="00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18" name="Entrada de lápiz 17">
                <a:extLst>
                  <a:ext uri="{FF2B5EF4-FFF2-40B4-BE49-F238E27FC236}">
                    <a16:creationId xmlns:a16="http://schemas.microsoft.com/office/drawing/2014/main" id="{376BF436-9C57-913E-52B8-25815B9A8DA2}"/>
                  </a:ext>
                </a:extLst>
              </p14:cNvPr>
              <p14:cNvContentPartPr/>
              <p14:nvPr/>
            </p14:nvContentPartPr>
            <p14:xfrm>
              <a:off x="5863626" y="2811478"/>
              <a:ext cx="1085760" cy="28080"/>
            </p14:xfrm>
          </p:contentPart>
        </mc:Choice>
        <mc:Fallback xmlns="">
          <p:pic>
            <p:nvPicPr>
              <p:cNvPr id="18" name="Entrada de lápiz 17">
                <a:extLst>
                  <a:ext uri="{FF2B5EF4-FFF2-40B4-BE49-F238E27FC236}">
                    <a16:creationId xmlns:a16="http://schemas.microsoft.com/office/drawing/2014/main" xmlns="" xmlns:p14="http://schemas.microsoft.com/office/powerpoint/2010/main" id="{376BF436-9C57-913E-52B8-25815B9A8DA2}"/>
                  </a:ext>
                </a:extLst>
              </p:cNvPr>
              <p:cNvPicPr/>
              <p:nvPr/>
            </p:nvPicPr>
            <p:blipFill>
              <a:blip r:embed="rId4"/>
              <a:stretch>
                <a:fillRect/>
              </a:stretch>
            </p:blipFill>
            <p:spPr>
              <a:xfrm>
                <a:off x="5773656" y="2629140"/>
                <a:ext cx="1265700" cy="39275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Entrada de lápiz 18">
                <a:extLst>
                  <a:ext uri="{FF2B5EF4-FFF2-40B4-BE49-F238E27FC236}">
                    <a16:creationId xmlns:a16="http://schemas.microsoft.com/office/drawing/2014/main" id="{DB5B2D98-8B35-57AA-4E0B-6983B8A7E6C3}"/>
                  </a:ext>
                </a:extLst>
              </p14:cNvPr>
              <p14:cNvContentPartPr/>
              <p14:nvPr/>
            </p14:nvContentPartPr>
            <p14:xfrm>
              <a:off x="5827386" y="3179780"/>
              <a:ext cx="1417320" cy="28080"/>
            </p14:xfrm>
          </p:contentPart>
        </mc:Choice>
        <mc:Fallback xmlns="">
          <p:pic>
            <p:nvPicPr>
              <p:cNvPr id="19" name="Entrada de lápiz 18">
                <a:extLst>
                  <a:ext uri="{FF2B5EF4-FFF2-40B4-BE49-F238E27FC236}">
                    <a16:creationId xmlns:a16="http://schemas.microsoft.com/office/drawing/2014/main" xmlns="" xmlns:p14="http://schemas.microsoft.com/office/powerpoint/2010/main" id="{DB5B2D98-8B35-57AA-4E0B-6983B8A7E6C3}"/>
                  </a:ext>
                </a:extLst>
              </p:cNvPr>
              <p:cNvPicPr/>
              <p:nvPr/>
            </p:nvPicPr>
            <p:blipFill>
              <a:blip r:embed="rId6"/>
              <a:stretch>
                <a:fillRect/>
              </a:stretch>
            </p:blipFill>
            <p:spPr>
              <a:xfrm>
                <a:off x="5737386" y="2997442"/>
                <a:ext cx="1597320" cy="39275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Entrada de lápiz 19">
                <a:extLst>
                  <a:ext uri="{FF2B5EF4-FFF2-40B4-BE49-F238E27FC236}">
                    <a16:creationId xmlns:a16="http://schemas.microsoft.com/office/drawing/2014/main" id="{5B404BA6-068A-B531-6BFC-35FAFFC9DE23}"/>
                  </a:ext>
                </a:extLst>
              </p14:cNvPr>
              <p14:cNvContentPartPr/>
              <p14:nvPr/>
            </p14:nvContentPartPr>
            <p14:xfrm>
              <a:off x="4235685" y="2552123"/>
              <a:ext cx="833760" cy="13680"/>
            </p14:xfrm>
          </p:contentPart>
        </mc:Choice>
        <mc:Fallback xmlns="">
          <p:pic>
            <p:nvPicPr>
              <p:cNvPr id="20" name="Entrada de lápiz 19">
                <a:extLst>
                  <a:ext uri="{FF2B5EF4-FFF2-40B4-BE49-F238E27FC236}">
                    <a16:creationId xmlns:a16="http://schemas.microsoft.com/office/drawing/2014/main" xmlns="" xmlns:p14="http://schemas.microsoft.com/office/powerpoint/2010/main" id="{5B404BA6-068A-B531-6BFC-35FAFFC9DE23}"/>
                  </a:ext>
                </a:extLst>
              </p:cNvPr>
              <p:cNvPicPr/>
              <p:nvPr/>
            </p:nvPicPr>
            <p:blipFill>
              <a:blip r:embed="rId8"/>
              <a:stretch>
                <a:fillRect/>
              </a:stretch>
            </p:blipFill>
            <p:spPr>
              <a:xfrm>
                <a:off x="4199685" y="2481969"/>
                <a:ext cx="905760" cy="153988"/>
              </a:xfrm>
              <a:prstGeom prst="rect">
                <a:avLst/>
              </a:prstGeom>
            </p:spPr>
          </p:pic>
        </mc:Fallback>
      </mc:AlternateContent>
      <p:sp>
        <p:nvSpPr>
          <p:cNvPr id="22" name="CuadroTexto 21">
            <a:extLst>
              <a:ext uri="{FF2B5EF4-FFF2-40B4-BE49-F238E27FC236}">
                <a16:creationId xmlns:a16="http://schemas.microsoft.com/office/drawing/2014/main" id="{0001E1BE-B5C7-D36F-6930-C810A3B816EE}"/>
              </a:ext>
            </a:extLst>
          </p:cNvPr>
          <p:cNvSpPr txBox="1"/>
          <p:nvPr/>
        </p:nvSpPr>
        <p:spPr>
          <a:xfrm>
            <a:off x="689768" y="6148269"/>
            <a:ext cx="10711400" cy="584775"/>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vl2pPr lvl="1"/>
          </a:lstStyle>
          <a:p>
            <a:r>
              <a:rPr lang="es-PE" dirty="0"/>
              <a:t>Dentro de la opción Provisión Fija, encontraremos la pestaña REPROCESA. Será utilizada siempre y cuando no genere la suscripción FTTH – VIDEO (ACTIVARGPONTV) o técnico indique reenvío de señal a este servicio.</a:t>
            </a:r>
          </a:p>
        </p:txBody>
      </p:sp>
      <p:pic>
        <p:nvPicPr>
          <p:cNvPr id="14" name="Imagen 13">
            <a:extLst>
              <a:ext uri="{FF2B5EF4-FFF2-40B4-BE49-F238E27FC236}">
                <a16:creationId xmlns:a16="http://schemas.microsoft.com/office/drawing/2014/main" id="{D09A6F54-DBF5-F53B-C0EA-ABC7686514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cxnSp>
        <p:nvCxnSpPr>
          <p:cNvPr id="23" name="Conector recto de flecha 22">
            <a:extLst>
              <a:ext uri="{FF2B5EF4-FFF2-40B4-BE49-F238E27FC236}">
                <a16:creationId xmlns:a16="http://schemas.microsoft.com/office/drawing/2014/main" id="{85DEA6C0-F202-0591-5030-AC1C2193C9BA}"/>
              </a:ext>
            </a:extLst>
          </p:cNvPr>
          <p:cNvCxnSpPr>
            <a:cxnSpLocks/>
          </p:cNvCxnSpPr>
          <p:nvPr/>
        </p:nvCxnSpPr>
        <p:spPr>
          <a:xfrm flipH="1" flipV="1">
            <a:off x="4373932" y="707908"/>
            <a:ext cx="440206" cy="153736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esquinas redondeadas 2">
            <a:extLst>
              <a:ext uri="{FF2B5EF4-FFF2-40B4-BE49-F238E27FC236}">
                <a16:creationId xmlns:a16="http://schemas.microsoft.com/office/drawing/2014/main" id="{16A91690-AB5B-51FA-7A25-4497B680CBE0}"/>
              </a:ext>
            </a:extLst>
          </p:cNvPr>
          <p:cNvSpPr/>
          <p:nvPr/>
        </p:nvSpPr>
        <p:spPr>
          <a:xfrm>
            <a:off x="3495470" y="100572"/>
            <a:ext cx="1756924" cy="624064"/>
          </a:xfrm>
          <a:prstGeom prst="roundRect">
            <a:avLst/>
          </a:prstGeom>
          <a:solidFill>
            <a:schemeClr val="bg1"/>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ysClr val="windowText" lastClr="000000"/>
                </a:solidFill>
                <a:effectLst>
                  <a:outerShdw blurRad="38100" dist="38100" dir="2700000" algn="tl">
                    <a:srgbClr val="000000">
                      <a:alpha val="43137"/>
                    </a:srgbClr>
                  </a:outerShdw>
                </a:effectLst>
              </a:rPr>
              <a:t>REGISTRAR CLIENTE</a:t>
            </a:r>
            <a:endParaRPr lang="es-PE" b="1" dirty="0">
              <a:solidFill>
                <a:sysClr val="windowText" lastClr="00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10">
            <p14:nvContentPartPr>
              <p14:cNvPr id="25" name="Entrada de lápiz 24">
                <a:extLst>
                  <a:ext uri="{FF2B5EF4-FFF2-40B4-BE49-F238E27FC236}">
                    <a16:creationId xmlns:a16="http://schemas.microsoft.com/office/drawing/2014/main" id="{5B404BA6-068A-B531-6BFC-35FAFFC9DE23}"/>
                  </a:ext>
                </a:extLst>
              </p14:cNvPr>
              <p14:cNvContentPartPr/>
              <p14:nvPr/>
            </p14:nvContentPartPr>
            <p14:xfrm>
              <a:off x="4280676" y="2364093"/>
              <a:ext cx="1066923" cy="55016"/>
            </p14:xfrm>
          </p:contentPart>
        </mc:Choice>
        <mc:Fallback xmlns="">
          <p:pic>
            <p:nvPicPr>
              <p:cNvPr id="25" name="Entrada de lápiz 24">
                <a:extLst>
                  <a:ext uri="{FF2B5EF4-FFF2-40B4-BE49-F238E27FC236}">
                    <a16:creationId xmlns="" xmlns:a16="http://schemas.microsoft.com/office/drawing/2014/main" xmlns:p14="http://schemas.microsoft.com/office/powerpoint/2010/main" id="{5B404BA6-068A-B531-6BFC-35FAFFC9DE23}"/>
                  </a:ext>
                </a:extLst>
              </p:cNvPr>
              <p:cNvPicPr/>
              <p:nvPr/>
            </p:nvPicPr>
            <p:blipFill>
              <a:blip r:embed="rId12"/>
              <a:stretch>
                <a:fillRect/>
              </a:stretch>
            </p:blipFill>
            <p:spPr>
              <a:xfrm>
                <a:off x="4244668" y="2292177"/>
                <a:ext cx="1138939" cy="198849"/>
              </a:xfrm>
              <a:prstGeom prst="rect">
                <a:avLst/>
              </a:prstGeom>
            </p:spPr>
          </p:pic>
        </mc:Fallback>
      </mc:AlternateContent>
    </p:spTree>
    <p:extLst>
      <p:ext uri="{BB962C8B-B14F-4D97-AF65-F5344CB8AC3E}">
        <p14:creationId xmlns:p14="http://schemas.microsoft.com/office/powerpoint/2010/main" val="200425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9245D33-1AC1-3655-6CB2-6D979A7DA5C1}"/>
              </a:ext>
            </a:extLst>
          </p:cNvPr>
          <p:cNvSpPr txBox="1"/>
          <p:nvPr/>
        </p:nvSpPr>
        <p:spPr>
          <a:xfrm>
            <a:off x="1633100" y="1026942"/>
            <a:ext cx="8315290" cy="3693319"/>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stStyle>
          <a:p>
            <a:r>
              <a:rPr lang="es-PE" dirty="0"/>
              <a:t>Se manejarán los siguientes escenarios, con su correspondiente gestión: </a:t>
            </a:r>
          </a:p>
          <a:p>
            <a:pPr lvl="1"/>
            <a:r>
              <a:rPr lang="es-PE" dirty="0"/>
              <a:t>🟢 Verde (NO PROCEDE): No es limitante en la gestión. Validar en todo caso la activación de la(s) serie (s) y paquetes.</a:t>
            </a:r>
          </a:p>
          <a:p>
            <a:pPr lvl="1"/>
            <a:r>
              <a:rPr lang="es-PE" dirty="0"/>
              <a:t>🔴 Rojo (NO ACTIVADO) o Celeste (SUSPENDIDO): Ejecutar botón REPROCESA(SOLO UNA VEZ) por servicio (orden de aparición). De no cambiar color luego se le da al botón REGENERAR(SOLO UNA VEZ), si no cambia de estado a ACTIVADO deberá ser enviado PARA GENERAR REMEDY. </a:t>
            </a:r>
          </a:p>
          <a:p>
            <a:pPr lvl="1"/>
            <a:r>
              <a:rPr lang="es-PE" dirty="0"/>
              <a:t>🟡 Amarillo (ACTIVADO): Indicar al técnico “Todo conforme. Realizar descartes físicos”</a:t>
            </a:r>
          </a:p>
          <a:p>
            <a:pPr lvl="1"/>
            <a:r>
              <a:rPr lang="es-PE" dirty="0"/>
              <a:t>🔘 Plomo (DESALINEADO): Aparecerán unos mensajes en los cuales se deberá comparar el Customer WS (primer mensaje) y Customer ID SP (segundo mensaje). Si ambos coinciden el equipo tiene señal. De no coincidir caso deberá ser enviado PARA GENERACION DE REMEDY.</a:t>
            </a:r>
          </a:p>
        </p:txBody>
      </p:sp>
      <p:pic>
        <p:nvPicPr>
          <p:cNvPr id="6" name="Imagen 5">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spTree>
    <p:extLst>
      <p:ext uri="{BB962C8B-B14F-4D97-AF65-F5344CB8AC3E}">
        <p14:creationId xmlns:p14="http://schemas.microsoft.com/office/powerpoint/2010/main" val="76961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0EF6A9-D533-C558-DC62-1F9AC9140554}"/>
              </a:ext>
            </a:extLst>
          </p:cNvPr>
          <p:cNvSpPr txBox="1"/>
          <p:nvPr/>
        </p:nvSpPr>
        <p:spPr>
          <a:xfrm>
            <a:off x="1137408" y="259635"/>
            <a:ext cx="9681395" cy="923330"/>
          </a:xfrm>
          <a:prstGeom prst="rect">
            <a:avLst/>
          </a:prstGeom>
          <a:solidFill>
            <a:schemeClr val="bg1"/>
          </a:solidFill>
        </p:spPr>
        <p:txBody>
          <a:bodyPr wrap="square" rtlCol="0">
            <a:spAutoFit/>
          </a:bodyPr>
          <a:lstStyle/>
          <a:p>
            <a:r>
              <a:rPr lang="es-PE" dirty="0">
                <a:latin typeface="Aptos Narrow" panose="020B0004020202020204" pitchFamily="34" charset="0"/>
              </a:rPr>
              <a:t>1. Realizamos la búsqueda en SGA y validamos que la SOT este bien generada(nombre del cliente, estado en ejecución, tipo de trabajo, tipo de servicio, plan contratado) y que coincida con los equipos que me envía en ficha.</a:t>
            </a:r>
          </a:p>
        </p:txBody>
      </p:sp>
      <p:sp>
        <p:nvSpPr>
          <p:cNvPr id="8" name="CuadroTexto 7">
            <a:extLst>
              <a:ext uri="{FF2B5EF4-FFF2-40B4-BE49-F238E27FC236}">
                <a16:creationId xmlns:a16="http://schemas.microsoft.com/office/drawing/2014/main" id="{128CA4AE-03E3-73D3-1AC2-9F99585FECD3}"/>
              </a:ext>
            </a:extLst>
          </p:cNvPr>
          <p:cNvSpPr txBox="1"/>
          <p:nvPr/>
        </p:nvSpPr>
        <p:spPr>
          <a:xfrm>
            <a:off x="1" y="2907334"/>
            <a:ext cx="3800212" cy="2246769"/>
          </a:xfrm>
          <a:prstGeom prst="rect">
            <a:avLst/>
          </a:prstGeom>
          <a:solidFill>
            <a:schemeClr val="accent6">
              <a:lumMod val="20000"/>
              <a:lumOff val="80000"/>
            </a:schemeClr>
          </a:solidFill>
          <a:ln w="57150">
            <a:noFill/>
          </a:ln>
        </p:spPr>
        <p:txBody>
          <a:bodyPr wrap="square" rtlCol="0">
            <a:spAutoFit/>
          </a:bodyPr>
          <a:lstStyle/>
          <a:p>
            <a:r>
              <a:rPr lang="es-ES" sz="1400" b="1" dirty="0">
                <a:effectLst>
                  <a:outerShdw blurRad="38100" dist="38100" dir="2700000" algn="tl">
                    <a:srgbClr val="000000">
                      <a:alpha val="43137"/>
                    </a:srgbClr>
                  </a:outerShdw>
                </a:effectLst>
              </a:rPr>
              <a:t>ETIQUETAS QUE DEBE TENER SI CUENTA CON TV:</a:t>
            </a:r>
          </a:p>
          <a:p>
            <a:endParaRPr lang="es-ES" sz="1400" b="1" dirty="0">
              <a:effectLst>
                <a:outerShdw blurRad="38100" dist="38100" dir="2700000" algn="tl">
                  <a:srgbClr val="000000">
                    <a:alpha val="43137"/>
                  </a:srgbClr>
                </a:outerShdw>
              </a:effectLst>
            </a:endParaRPr>
          </a:p>
          <a:p>
            <a:r>
              <a:rPr lang="es-PE" sz="1400" b="1" dirty="0">
                <a:effectLst>
                  <a:outerShdw blurRad="38100" dist="38100" dir="2700000" algn="tl">
                    <a:srgbClr val="000000">
                      <a:alpha val="43137"/>
                    </a:srgbClr>
                  </a:outerShdw>
                </a:effectLst>
              </a:rPr>
              <a:t>IPTV CLARO VIDEO MENSUAL      +</a:t>
            </a:r>
          </a:p>
          <a:p>
            <a:pPr marL="2114550" lvl="4" indent="-285750">
              <a:buFont typeface="Wingdings" panose="05000000000000000000" pitchFamily="2" charset="2"/>
              <a:buChar char="v"/>
            </a:pPr>
            <a:r>
              <a:rPr lang="es-PE" sz="1400" b="1" dirty="0">
                <a:effectLst>
                  <a:outerShdw blurRad="38100" dist="38100" dir="2700000" algn="tl">
                    <a:srgbClr val="000000">
                      <a:alpha val="43137"/>
                    </a:srgbClr>
                  </a:outerShdw>
                </a:effectLst>
              </a:rPr>
              <a:t>IPTV ESTANDAR</a:t>
            </a:r>
          </a:p>
          <a:p>
            <a:pPr marL="2114550" lvl="4" indent="-285750">
              <a:buFont typeface="Wingdings" panose="05000000000000000000" pitchFamily="2" charset="2"/>
              <a:buChar char="v"/>
            </a:pPr>
            <a:r>
              <a:rPr lang="es-PE" sz="1400" b="1" dirty="0">
                <a:effectLst>
                  <a:outerShdw blurRad="38100" dist="38100" dir="2700000" algn="tl">
                    <a:srgbClr val="000000">
                      <a:alpha val="43137"/>
                    </a:srgbClr>
                  </a:outerShdw>
                </a:effectLst>
              </a:rPr>
              <a:t>IPTV SUPERIOR</a:t>
            </a:r>
          </a:p>
          <a:p>
            <a:pPr marL="2114550" lvl="4" indent="-285750">
              <a:buFont typeface="Wingdings" panose="05000000000000000000" pitchFamily="2" charset="2"/>
              <a:buChar char="v"/>
            </a:pPr>
            <a:r>
              <a:rPr lang="es-PE" sz="1400" b="1" dirty="0">
                <a:effectLst>
                  <a:outerShdw blurRad="38100" dist="38100" dir="2700000" algn="tl">
                    <a:srgbClr val="000000">
                      <a:alpha val="43137"/>
                    </a:srgbClr>
                  </a:outerShdw>
                </a:effectLst>
              </a:rPr>
              <a:t>Claro TV Estándar</a:t>
            </a:r>
          </a:p>
          <a:p>
            <a:pPr marL="2114550" lvl="4" indent="-285750">
              <a:buFont typeface="Wingdings" panose="05000000000000000000" pitchFamily="2" charset="2"/>
              <a:buChar char="v"/>
            </a:pPr>
            <a:r>
              <a:rPr lang="es-PE" sz="1400" b="1" dirty="0">
                <a:effectLst>
                  <a:outerShdw blurRad="38100" dist="38100" dir="2700000" algn="tl">
                    <a:srgbClr val="000000">
                      <a:alpha val="43137"/>
                    </a:srgbClr>
                  </a:outerShdw>
                </a:effectLst>
              </a:rPr>
              <a:t>Claro TV Flex</a:t>
            </a:r>
          </a:p>
          <a:p>
            <a:pPr marL="2114550" lvl="4" indent="-285750">
              <a:buFont typeface="Wingdings" panose="05000000000000000000" pitchFamily="2" charset="2"/>
              <a:buChar char="v"/>
            </a:pPr>
            <a:r>
              <a:rPr lang="es-PE" sz="1400" b="1" dirty="0">
                <a:effectLst>
                  <a:outerShdw blurRad="38100" dist="38100" dir="2700000" algn="tl">
                    <a:srgbClr val="000000">
                      <a:alpha val="43137"/>
                    </a:srgbClr>
                  </a:outerShdw>
                </a:effectLst>
              </a:rPr>
              <a:t>TV Estándar PRO </a:t>
            </a:r>
          </a:p>
        </p:txBody>
      </p:sp>
      <p:pic>
        <p:nvPicPr>
          <p:cNvPr id="10" name="Imagen 9">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4" name="Imagen 3"/>
          <p:cNvPicPr>
            <a:picLocks noChangeAspect="1"/>
          </p:cNvPicPr>
          <p:nvPr/>
        </p:nvPicPr>
        <p:blipFill>
          <a:blip r:embed="rId3"/>
          <a:stretch>
            <a:fillRect/>
          </a:stretch>
        </p:blipFill>
        <p:spPr>
          <a:xfrm>
            <a:off x="3894858" y="1404247"/>
            <a:ext cx="8297141" cy="4666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6111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480933F-DD12-E74C-FA0F-E4F458CDFC1A}"/>
              </a:ext>
            </a:extLst>
          </p:cNvPr>
          <p:cNvSpPr txBox="1"/>
          <p:nvPr/>
        </p:nvSpPr>
        <p:spPr>
          <a:xfrm>
            <a:off x="153291" y="457225"/>
            <a:ext cx="10911788" cy="2862322"/>
          </a:xfrm>
          <a:prstGeom prst="rect">
            <a:avLst/>
          </a:prstGeom>
          <a:solidFill>
            <a:schemeClr val="bg1"/>
          </a:solidFill>
        </p:spPr>
        <p:txBody>
          <a:bodyPr wrap="square" rtlCol="0">
            <a:spAutoFit/>
          </a:bodyPr>
          <a:lstStyle>
            <a:defPPr>
              <a:defRPr lang="en-US"/>
            </a:defPPr>
            <a:lvl1pPr>
              <a:defRPr>
                <a:latin typeface="Aptos Narrow" panose="020B0004020202020204" pitchFamily="34" charset="0"/>
              </a:defRPr>
            </a:lvl1pPr>
            <a:lvl2pPr lvl="1"/>
          </a:lstStyle>
          <a:p>
            <a:r>
              <a:rPr lang="es-PE" dirty="0"/>
              <a:t>2. Luego debemos ingresar la serie de ONT en el incognito en el recuadro historial para ver si esta registrado como se visualiza en la imagen (color verde) .  </a:t>
            </a:r>
          </a:p>
          <a:p>
            <a:r>
              <a:rPr lang="es-PE" dirty="0"/>
              <a:t>- Al colocar el PON debe aparecer el mensaje </a:t>
            </a:r>
            <a:r>
              <a:rPr lang="es-PE" dirty="0">
                <a:solidFill>
                  <a:srgbClr val="00B050"/>
                </a:solidFill>
              </a:rPr>
              <a:t>REGISTER_DEVICE EN VERDE </a:t>
            </a:r>
            <a:r>
              <a:rPr lang="es-PE" dirty="0"/>
              <a:t>con la fecha actual </a:t>
            </a:r>
            <a:r>
              <a:rPr lang="es-PE" b="1" dirty="0"/>
              <a:t>SI APARECE procederemos con la activación</a:t>
            </a:r>
            <a:r>
              <a:rPr lang="es-PE" dirty="0"/>
              <a:t>.</a:t>
            </a:r>
          </a:p>
          <a:p>
            <a:pPr marL="285750" indent="-285750">
              <a:buFont typeface="Wingdings" panose="05000000000000000000" pitchFamily="2" charset="2"/>
              <a:buChar char="ü"/>
            </a:pPr>
            <a:r>
              <a:rPr lang="es-PE" b="1" dirty="0"/>
              <a:t>SI NO APARECE</a:t>
            </a:r>
            <a:r>
              <a:rPr lang="es-PE" dirty="0"/>
              <a:t> el mensaje quiere decir que NO ESTA REGISTRADO , de ser así le indicaremos al técnico que lo desconecte y lo vuelva a conectar , y cerramos el ticket , ponemos plantilla de RECHAZADO POR ONT NO REGISTRADA y le indicaremos que lo vuelva a escalar cuando ya lo REGISTRE. </a:t>
            </a:r>
          </a:p>
          <a:p>
            <a:pPr marL="285750" indent="-285750">
              <a:buFont typeface="Wingdings" panose="05000000000000000000" pitchFamily="2" charset="2"/>
              <a:buChar char="ü"/>
            </a:pPr>
            <a:r>
              <a:rPr lang="es-PE" b="1" dirty="0"/>
              <a:t>SI APARECE el </a:t>
            </a:r>
            <a:r>
              <a:rPr lang="es-PE" b="1" dirty="0">
                <a:solidFill>
                  <a:srgbClr val="FF0000"/>
                </a:solidFill>
              </a:rPr>
              <a:t>REGISTER_DEVICE sale en rojo</a:t>
            </a:r>
            <a:r>
              <a:rPr lang="es-PE" dirty="0"/>
              <a:t> la </a:t>
            </a:r>
            <a:r>
              <a:rPr lang="es-PE" dirty="0">
                <a:solidFill>
                  <a:srgbClr val="FF0000"/>
                </a:solidFill>
              </a:rPr>
              <a:t>ONT esta bloqueado </a:t>
            </a:r>
            <a:r>
              <a:rPr lang="es-PE" dirty="0"/>
              <a:t>y de ser así le indicaremos al técnico que lo desconecte y lo vuelva a conectar (lapso de 2 minutos) y cerramos el ticket , ponemos plantilla de RECHAZADO POR ONT BLOQUEADA y le indicaremos que lo vuelva a escalar cuando ya lo REGISTRE. </a:t>
            </a:r>
          </a:p>
        </p:txBody>
      </p:sp>
      <p:pic>
        <p:nvPicPr>
          <p:cNvPr id="7" name="Imagen 6">
            <a:extLst>
              <a:ext uri="{FF2B5EF4-FFF2-40B4-BE49-F238E27FC236}">
                <a16:creationId xmlns:a16="http://schemas.microsoft.com/office/drawing/2014/main" id="{D09A6F54-DBF5-F53B-C0EA-ABC768651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8803" y="186210"/>
            <a:ext cx="1373197" cy="840732"/>
          </a:xfrm>
          <a:prstGeom prst="rect">
            <a:avLst/>
          </a:prstGeom>
        </p:spPr>
      </p:pic>
      <p:pic>
        <p:nvPicPr>
          <p:cNvPr id="2" name="Imagen 1"/>
          <p:cNvPicPr>
            <a:picLocks noChangeAspect="1"/>
          </p:cNvPicPr>
          <p:nvPr/>
        </p:nvPicPr>
        <p:blipFill>
          <a:blip r:embed="rId3"/>
          <a:stretch>
            <a:fillRect/>
          </a:stretch>
        </p:blipFill>
        <p:spPr>
          <a:xfrm>
            <a:off x="5224195" y="3830972"/>
            <a:ext cx="5840884" cy="2050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ángulo 3"/>
          <p:cNvSpPr/>
          <p:nvPr/>
        </p:nvSpPr>
        <p:spPr>
          <a:xfrm>
            <a:off x="220403" y="4117761"/>
            <a:ext cx="4494210" cy="1477328"/>
          </a:xfrm>
          <a:prstGeom prst="rect">
            <a:avLst/>
          </a:prstGeom>
          <a:solidFill>
            <a:schemeClr val="bg1"/>
          </a:solidFill>
        </p:spPr>
        <p:txBody>
          <a:bodyPr wrap="square" rtlCol="0">
            <a:spAutoFit/>
          </a:bodyPr>
          <a:lstStyle/>
          <a:p>
            <a:r>
              <a:rPr lang="es-MX" dirty="0">
                <a:latin typeface="Aptos Narrow" panose="020B0004020202020204" pitchFamily="34" charset="0"/>
              </a:rPr>
              <a:t>Al verificar el REGISTRO DEL ONT , visualizamos que NO ESTA REGISTRADO , nuestro primer descarte será buscar el ONT en sistema(INCOGNITO) y validar si es que previamente no esta asignado a otro cliente</a:t>
            </a:r>
            <a:endParaRPr lang="es-PE" dirty="0">
              <a:latin typeface="Aptos Narrow" panose="020B0004020202020204" pitchFamily="34" charset="0"/>
            </a:endParaRPr>
          </a:p>
        </p:txBody>
      </p:sp>
    </p:spTree>
    <p:extLst>
      <p:ext uri="{BB962C8B-B14F-4D97-AF65-F5344CB8AC3E}">
        <p14:creationId xmlns:p14="http://schemas.microsoft.com/office/powerpoint/2010/main" val="217545996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2252</TotalTime>
  <Words>1246</Words>
  <Application>Microsoft Office PowerPoint</Application>
  <PresentationFormat>Panorámica</PresentationFormat>
  <Paragraphs>75</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Aptos Display</vt:lpstr>
      <vt:lpstr>Aptos Narrow</vt:lpstr>
      <vt:lpstr>Arial</vt:lpstr>
      <vt:lpstr>Gill Sans MT</vt:lpstr>
      <vt:lpstr>Kalam Light</vt:lpstr>
      <vt:lpstr>Wingdings</vt:lpstr>
      <vt:lpstr>Galería</vt:lpstr>
      <vt:lpstr>INSTALACION FTTH</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ACTIVACION FTTH</dc:title>
  <dc:creator>Rocío Celeste Chávez Ampuero</dc:creator>
  <cp:lastModifiedBy>Jhonatan Luis Morzan Pasco</cp:lastModifiedBy>
  <cp:revision>214</cp:revision>
  <dcterms:created xsi:type="dcterms:W3CDTF">2024-02-28T20:35:44Z</dcterms:created>
  <dcterms:modified xsi:type="dcterms:W3CDTF">2025-06-18T23:10:30Z</dcterms:modified>
</cp:coreProperties>
</file>