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2" r:id="rId13"/>
    <p:sldId id="273" r:id="rId14"/>
    <p:sldId id="274" r:id="rId15"/>
    <p:sldId id="275" r:id="rId16"/>
    <p:sldId id="279" r:id="rId17"/>
    <p:sldId id="276" r:id="rId18"/>
    <p:sldId id="277" r:id="rId19"/>
    <p:sldId id="278" r:id="rId20"/>
    <p:sldId id="281" r:id="rId21"/>
    <p:sldId id="282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natan Morzán" initials="JM" lastIdx="1" clrIdx="0">
    <p:extLst>
      <p:ext uri="{19B8F6BF-5375-455C-9EA6-DF929625EA0E}">
        <p15:presenceInfo xmlns:p15="http://schemas.microsoft.com/office/powerpoint/2012/main" userId="S-1-5-21-3551250871-1104164223-2644948427-46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4T11:20:10.344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183C5-AAAC-4341-85F5-9ED79A790719}" type="doc">
      <dgm:prSet loTypeId="urn:microsoft.com/office/officeart/2005/8/layout/matrix3" loCatId="matrix" qsTypeId="urn:microsoft.com/office/officeart/2005/8/quickstyle/3d7" qsCatId="3D" csTypeId="urn:microsoft.com/office/officeart/2005/8/colors/accent6_2" csCatId="accent6" phldr="1"/>
      <dgm:spPr/>
    </dgm:pt>
    <dgm:pt modelId="{413C5151-55FC-4463-8752-56D22624D8AE}">
      <dgm:prSet phldrT="[Texto]" custT="1"/>
      <dgm:spPr/>
      <dgm:t>
        <a:bodyPr/>
        <a:lstStyle/>
        <a:p>
          <a:r>
            <a: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INSTALACIONES y PORTABILIDAD (</a:t>
          </a:r>
          <a:r>
            <a:rPr lang="es-PE" sz="1600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Paq</a:t>
          </a:r>
          <a:r>
            <a:rPr lang="es-PE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. Masivos).</a:t>
          </a:r>
          <a:endParaRPr lang="es-PE" sz="16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ptos Narrow" panose="020B0004020202020204" pitchFamily="34" charset="0"/>
            <a:cs typeface="Kalam Light" panose="02000000000000000000" pitchFamily="2" charset="0"/>
          </a:endParaRPr>
        </a:p>
      </dgm:t>
    </dgm:pt>
    <dgm:pt modelId="{A3729FE6-DB29-4475-8046-4227DAC9DCE8}" type="parTrans" cxnId="{02C3897E-26C3-4FDE-9717-B4CD1467C076}">
      <dgm:prSet/>
      <dgm:spPr/>
      <dgm:t>
        <a:bodyPr/>
        <a:lstStyle/>
        <a:p>
          <a:endParaRPr lang="es-PE"/>
        </a:p>
      </dgm:t>
    </dgm:pt>
    <dgm:pt modelId="{F62FED6F-231C-46C7-BF13-F244D25267FA}" type="sibTrans" cxnId="{02C3897E-26C3-4FDE-9717-B4CD1467C076}">
      <dgm:prSet/>
      <dgm:spPr/>
      <dgm:t>
        <a:bodyPr/>
        <a:lstStyle/>
        <a:p>
          <a:endParaRPr lang="es-PE"/>
        </a:p>
      </dgm:t>
    </dgm:pt>
    <dgm:pt modelId="{6550F5DF-F466-412A-B649-A5E0B78CCA7E}">
      <dgm:prSet phldrT="[Texto]" custT="1"/>
      <dgm:spPr/>
      <dgm:t>
        <a:bodyPr/>
        <a:lstStyle/>
        <a:p>
          <a:r>
            <a: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Debe enviar todos los equipos (FOTOS) a activar en ficha.</a:t>
          </a:r>
        </a:p>
      </dgm:t>
    </dgm:pt>
    <dgm:pt modelId="{E08FA6D6-97D9-4153-9CD8-0CA0944195C1}" type="parTrans" cxnId="{545FD945-2F4B-45DC-BCD4-6FC9E8360731}">
      <dgm:prSet/>
      <dgm:spPr/>
      <dgm:t>
        <a:bodyPr/>
        <a:lstStyle/>
        <a:p>
          <a:endParaRPr lang="es-PE"/>
        </a:p>
      </dgm:t>
    </dgm:pt>
    <dgm:pt modelId="{139B8BDD-ABE8-4D72-9F1A-90968F0E5DDD}" type="sibTrans" cxnId="{545FD945-2F4B-45DC-BCD4-6FC9E8360731}">
      <dgm:prSet/>
      <dgm:spPr/>
      <dgm:t>
        <a:bodyPr/>
        <a:lstStyle/>
        <a:p>
          <a:endParaRPr lang="es-PE"/>
        </a:p>
      </dgm:t>
    </dgm:pt>
    <dgm:pt modelId="{1D531374-B5C5-45AF-BAA9-B3F5EC6552C0}">
      <dgm:prSet phldrT="[Texto]" custT="1"/>
      <dgm:spPr/>
      <dgm:t>
        <a:bodyPr/>
        <a:lstStyle/>
        <a:p>
          <a:r>
            <a:rPr lang="es-PE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Realizar lectura de SOT para identificar equipos a activar.</a:t>
          </a:r>
        </a:p>
      </dgm:t>
    </dgm:pt>
    <dgm:pt modelId="{09F420DF-D417-4717-80F7-0408BC86C1AC}" type="parTrans" cxnId="{9A395AB4-6E0D-442A-97B1-E89943A8F4FE}">
      <dgm:prSet/>
      <dgm:spPr/>
      <dgm:t>
        <a:bodyPr/>
        <a:lstStyle/>
        <a:p>
          <a:endParaRPr lang="es-PE"/>
        </a:p>
      </dgm:t>
    </dgm:pt>
    <dgm:pt modelId="{13E09629-056A-45D5-B8C0-C5EAF70C8CFB}" type="sibTrans" cxnId="{9A395AB4-6E0D-442A-97B1-E89943A8F4FE}">
      <dgm:prSet/>
      <dgm:spPr/>
      <dgm:t>
        <a:bodyPr/>
        <a:lstStyle/>
        <a:p>
          <a:endParaRPr lang="es-PE"/>
        </a:p>
      </dgm:t>
    </dgm:pt>
    <dgm:pt modelId="{099AD95D-4C88-4539-9259-9D8C5176ECD3}">
      <dgm:prSet phldrT="[Texto]" custT="1"/>
      <dgm:spPr/>
      <dgm:t>
        <a:bodyPr/>
        <a:lstStyle/>
        <a:p>
          <a:r>
            <a:rPr lang="es-PE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SOT debe encontrarse en estado </a:t>
          </a:r>
          <a:r>
            <a:rPr lang="es-PE" sz="2000" b="1" i="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En Ejecución</a:t>
          </a:r>
        </a:p>
      </dgm:t>
    </dgm:pt>
    <dgm:pt modelId="{230BCB50-E3C1-4001-8E2A-84D9DEBE9A71}" type="parTrans" cxnId="{92F58A33-8C5C-45B8-BC23-8309F0F8EB14}">
      <dgm:prSet/>
      <dgm:spPr/>
      <dgm:t>
        <a:bodyPr/>
        <a:lstStyle/>
        <a:p>
          <a:endParaRPr lang="es-PE"/>
        </a:p>
      </dgm:t>
    </dgm:pt>
    <dgm:pt modelId="{E051D7AC-CA67-4C2A-BA95-4057C66CA319}" type="sibTrans" cxnId="{92F58A33-8C5C-45B8-BC23-8309F0F8EB14}">
      <dgm:prSet/>
      <dgm:spPr/>
      <dgm:t>
        <a:bodyPr/>
        <a:lstStyle/>
        <a:p>
          <a:endParaRPr lang="es-PE"/>
        </a:p>
      </dgm:t>
    </dgm:pt>
    <dgm:pt modelId="{09A9AE5D-D866-4412-B57F-AD09B1E54FFD}" type="pres">
      <dgm:prSet presAssocID="{0A4183C5-AAAC-4341-85F5-9ED79A790719}" presName="matrix" presStyleCnt="0">
        <dgm:presLayoutVars>
          <dgm:chMax val="1"/>
          <dgm:dir/>
          <dgm:resizeHandles val="exact"/>
        </dgm:presLayoutVars>
      </dgm:prSet>
      <dgm:spPr/>
    </dgm:pt>
    <dgm:pt modelId="{47643E71-3DD0-47D9-81DC-0F61D91AA435}" type="pres">
      <dgm:prSet presAssocID="{0A4183C5-AAAC-4341-85F5-9ED79A790719}" presName="diamond" presStyleLbl="bgShp" presStyleIdx="0" presStyleCnt="1"/>
      <dgm:spPr/>
    </dgm:pt>
    <dgm:pt modelId="{5426B91A-E312-4C44-8AD3-749F3C941733}" type="pres">
      <dgm:prSet presAssocID="{0A4183C5-AAAC-4341-85F5-9ED79A79071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9CE413A-EA42-4235-9C05-D70D006C6FC1}" type="pres">
      <dgm:prSet presAssocID="{0A4183C5-AAAC-4341-85F5-9ED79A79071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125651-7C6F-49C9-A583-5F67B64EFB3F}" type="pres">
      <dgm:prSet presAssocID="{0A4183C5-AAAC-4341-85F5-9ED79A79071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B087DBB-42F4-4F56-B27C-C4F72FAC4140}" type="pres">
      <dgm:prSet presAssocID="{0A4183C5-AAAC-4341-85F5-9ED79A790719}" presName="quad4" presStyleLbl="node1" presStyleIdx="3" presStyleCnt="4" custLinFactNeighborX="1295" custLinFactNeighborY="766">
        <dgm:presLayoutVars>
          <dgm:chMax val="0"/>
          <dgm:chPref val="0"/>
          <dgm:bulletEnabled val="1"/>
        </dgm:presLayoutVars>
      </dgm:prSet>
      <dgm:spPr/>
    </dgm:pt>
  </dgm:ptLst>
  <dgm:cxnLst>
    <dgm:cxn modelId="{3B998F20-30F9-4E04-9ABE-00B1B2EC2A61}" type="presOf" srcId="{0A4183C5-AAAC-4341-85F5-9ED79A790719}" destId="{09A9AE5D-D866-4412-B57F-AD09B1E54FFD}" srcOrd="0" destOrd="0" presId="urn:microsoft.com/office/officeart/2005/8/layout/matrix3"/>
    <dgm:cxn modelId="{92F58A33-8C5C-45B8-BC23-8309F0F8EB14}" srcId="{0A4183C5-AAAC-4341-85F5-9ED79A790719}" destId="{099AD95D-4C88-4539-9259-9D8C5176ECD3}" srcOrd="1" destOrd="0" parTransId="{230BCB50-E3C1-4001-8E2A-84D9DEBE9A71}" sibTransId="{E051D7AC-CA67-4C2A-BA95-4057C66CA319}"/>
    <dgm:cxn modelId="{E56EFA64-5864-406E-B865-07C6E92BB26E}" type="presOf" srcId="{6550F5DF-F466-412A-B649-A5E0B78CCA7E}" destId="{5C125651-7C6F-49C9-A583-5F67B64EFB3F}" srcOrd="0" destOrd="0" presId="urn:microsoft.com/office/officeart/2005/8/layout/matrix3"/>
    <dgm:cxn modelId="{545FD945-2F4B-45DC-BCD4-6FC9E8360731}" srcId="{0A4183C5-AAAC-4341-85F5-9ED79A790719}" destId="{6550F5DF-F466-412A-B649-A5E0B78CCA7E}" srcOrd="2" destOrd="0" parTransId="{E08FA6D6-97D9-4153-9CD8-0CA0944195C1}" sibTransId="{139B8BDD-ABE8-4D72-9F1A-90968F0E5DDD}"/>
    <dgm:cxn modelId="{02C3897E-26C3-4FDE-9717-B4CD1467C076}" srcId="{0A4183C5-AAAC-4341-85F5-9ED79A790719}" destId="{413C5151-55FC-4463-8752-56D22624D8AE}" srcOrd="0" destOrd="0" parTransId="{A3729FE6-DB29-4475-8046-4227DAC9DCE8}" sibTransId="{F62FED6F-231C-46C7-BF13-F244D25267FA}"/>
    <dgm:cxn modelId="{38693EA5-0427-48EE-BA7E-F55672F2CE3E}" type="presOf" srcId="{413C5151-55FC-4463-8752-56D22624D8AE}" destId="{5426B91A-E312-4C44-8AD3-749F3C941733}" srcOrd="0" destOrd="0" presId="urn:microsoft.com/office/officeart/2005/8/layout/matrix3"/>
    <dgm:cxn modelId="{9A395AB4-6E0D-442A-97B1-E89943A8F4FE}" srcId="{0A4183C5-AAAC-4341-85F5-9ED79A790719}" destId="{1D531374-B5C5-45AF-BAA9-B3F5EC6552C0}" srcOrd="3" destOrd="0" parTransId="{09F420DF-D417-4717-80F7-0408BC86C1AC}" sibTransId="{13E09629-056A-45D5-B8C0-C5EAF70C8CFB}"/>
    <dgm:cxn modelId="{D61804C7-F87F-4E0B-891D-1FF1880E7383}" type="presOf" srcId="{099AD95D-4C88-4539-9259-9D8C5176ECD3}" destId="{69CE413A-EA42-4235-9C05-D70D006C6FC1}" srcOrd="0" destOrd="0" presId="urn:microsoft.com/office/officeart/2005/8/layout/matrix3"/>
    <dgm:cxn modelId="{7788EEFB-845C-4A4D-9FCF-2ABF4B397583}" type="presOf" srcId="{1D531374-B5C5-45AF-BAA9-B3F5EC6552C0}" destId="{CB087DBB-42F4-4F56-B27C-C4F72FAC4140}" srcOrd="0" destOrd="0" presId="urn:microsoft.com/office/officeart/2005/8/layout/matrix3"/>
    <dgm:cxn modelId="{88C20723-8185-48A6-BD3F-8396BF044A6B}" type="presParOf" srcId="{09A9AE5D-D866-4412-B57F-AD09B1E54FFD}" destId="{47643E71-3DD0-47D9-81DC-0F61D91AA435}" srcOrd="0" destOrd="0" presId="urn:microsoft.com/office/officeart/2005/8/layout/matrix3"/>
    <dgm:cxn modelId="{21FC8565-33ED-4D8E-B88B-A6DC23ADA040}" type="presParOf" srcId="{09A9AE5D-D866-4412-B57F-AD09B1E54FFD}" destId="{5426B91A-E312-4C44-8AD3-749F3C941733}" srcOrd="1" destOrd="0" presId="urn:microsoft.com/office/officeart/2005/8/layout/matrix3"/>
    <dgm:cxn modelId="{8A681667-3120-446A-B19C-D9D9AC4AF365}" type="presParOf" srcId="{09A9AE5D-D866-4412-B57F-AD09B1E54FFD}" destId="{69CE413A-EA42-4235-9C05-D70D006C6FC1}" srcOrd="2" destOrd="0" presId="urn:microsoft.com/office/officeart/2005/8/layout/matrix3"/>
    <dgm:cxn modelId="{C3A0E086-2E46-4715-AAD7-74DC85CFB43B}" type="presParOf" srcId="{09A9AE5D-D866-4412-B57F-AD09B1E54FFD}" destId="{5C125651-7C6F-49C9-A583-5F67B64EFB3F}" srcOrd="3" destOrd="0" presId="urn:microsoft.com/office/officeart/2005/8/layout/matrix3"/>
    <dgm:cxn modelId="{C1A98A56-47B5-47E5-BAFC-7EB8C0C22567}" type="presParOf" srcId="{09A9AE5D-D866-4412-B57F-AD09B1E54FFD}" destId="{CB087DBB-42F4-4F56-B27C-C4F72FAC414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073867-0547-4A98-AD96-38D73C6F7611}" type="doc">
      <dgm:prSet loTypeId="urn:microsoft.com/office/officeart/2005/8/layout/cycle7" loCatId="cycle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17082ABF-07C8-4301-9803-CF8576A0D4EA}">
      <dgm:prSet phldrT="[Texto]" custT="1"/>
      <dgm:spPr/>
      <dgm:t>
        <a:bodyPr/>
        <a:lstStyle/>
        <a:p>
          <a:r>
            <a:rPr lang="es-PE" sz="1600" b="0" i="0" dirty="0">
              <a:latin typeface="Aptos Narrow" panose="020B0004020202020204" pitchFamily="34" charset="0"/>
              <a:cs typeface="Kalam Light" panose="02000000000000000000" pitchFamily="2" charset="0"/>
            </a:rPr>
            <a:t>Solo están homologados equipos DOCSIS 3.1 Y </a:t>
          </a:r>
          <a:r>
            <a:rPr lang="es-PE" sz="1600" b="1" i="0" dirty="0" err="1">
              <a:latin typeface="Aptos Narrow" panose="020B0004020202020204" pitchFamily="34" charset="0"/>
              <a:cs typeface="Kalam Light" panose="02000000000000000000" pitchFamily="2" charset="0"/>
            </a:rPr>
            <a:t>Arris</a:t>
          </a:r>
          <a:r>
            <a:rPr lang="es-PE" sz="1600" b="1" i="0" dirty="0">
              <a:latin typeface="Aptos Narrow" panose="020B0004020202020204" pitchFamily="34" charset="0"/>
              <a:cs typeface="Kalam Light" panose="02000000000000000000" pitchFamily="2" charset="0"/>
            </a:rPr>
            <a:t> TG2482AL (3.0) </a:t>
          </a:r>
          <a:endParaRPr lang="es-PE" sz="1600" b="0" i="0" dirty="0">
            <a:latin typeface="Aptos Narrow" panose="020B0004020202020204" pitchFamily="34" charset="0"/>
            <a:cs typeface="Kalam Light" panose="02000000000000000000" pitchFamily="2" charset="0"/>
          </a:endParaRPr>
        </a:p>
      </dgm:t>
    </dgm:pt>
    <dgm:pt modelId="{E65A1113-B6EE-4E07-9D42-6AD1D5A150BF}" type="parTrans" cxnId="{7D926C24-F6CF-44BA-96FC-65C0AD17D3D8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5262C92-44D1-4999-AD25-6658C4B30AA8}" type="sibTrans" cxnId="{7D926C24-F6CF-44BA-96FC-65C0AD17D3D8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5BB45C27-45FA-473A-B2EF-46C158B156AB}">
      <dgm:prSet phldrT="[Texto]" custT="1"/>
      <dgm:spPr>
        <a:noFill/>
        <a:ln>
          <a:noFill/>
        </a:ln>
      </dgm:spPr>
      <dgm:t>
        <a:bodyPr/>
        <a:lstStyle/>
        <a:p>
          <a:r>
            <a:rPr lang="es-PE" sz="1400" b="1" i="0" dirty="0">
              <a:latin typeface="Aptos Narrow" panose="020B0004020202020204" pitchFamily="34" charset="0"/>
              <a:cs typeface="Kalam Light" panose="02000000000000000000" pitchFamily="2" charset="0"/>
            </a:rPr>
            <a:t>SOT</a:t>
          </a:r>
          <a:r>
            <a:rPr lang="es-PE" sz="1400" b="0" i="0" dirty="0">
              <a:latin typeface="Aptos Narrow" panose="020B0004020202020204" pitchFamily="34" charset="0"/>
              <a:cs typeface="Kalam Light" panose="02000000000000000000" pitchFamily="2" charset="0"/>
            </a:rPr>
            <a:t> debe tener las etiquetas de </a:t>
          </a:r>
          <a:r>
            <a:rPr lang="es-PE" sz="1400" b="1" i="0" dirty="0">
              <a:latin typeface="Aptos Narrow" panose="020B0004020202020204" pitchFamily="34" charset="0"/>
              <a:cs typeface="Kalam Light" panose="02000000000000000000" pitchFamily="2" charset="0"/>
            </a:rPr>
            <a:t>IPTV ESTANDAR o IPTV ESTANDAR</a:t>
          </a:r>
          <a:r>
            <a:rPr lang="es-PE" sz="1400" b="0" i="0" dirty="0">
              <a:latin typeface="Aptos Narrow" panose="020B0004020202020204" pitchFamily="34" charset="0"/>
              <a:cs typeface="Kalam Light" panose="02000000000000000000" pitchFamily="2" charset="0"/>
            </a:rPr>
            <a:t>  o </a:t>
          </a:r>
          <a:r>
            <a:rPr lang="es-PE" sz="1400" b="1" i="0" dirty="0">
              <a:latin typeface="Aptos Narrow" panose="020B0004020202020204" pitchFamily="34" charset="0"/>
              <a:cs typeface="Kalam Light" panose="02000000000000000000" pitchFamily="2" charset="0"/>
            </a:rPr>
            <a:t>CLARO TV ESTANDAR o TV ESTANDAR PRO</a:t>
          </a:r>
          <a:r>
            <a:rPr lang="es-PE" sz="1400" b="0" i="0" dirty="0">
              <a:latin typeface="Aptos Narrow" panose="020B0004020202020204" pitchFamily="34" charset="0"/>
              <a:cs typeface="Kalam Light" panose="02000000000000000000" pitchFamily="2" charset="0"/>
            </a:rPr>
            <a:t>  </a:t>
          </a:r>
          <a:r>
            <a:rPr lang="es-PE" sz="1400" b="0" i="0" dirty="0">
              <a:solidFill>
                <a:schemeClr val="tx1"/>
              </a:solidFill>
              <a:latin typeface="Aptos Narrow" panose="020B0004020202020204" pitchFamily="34" charset="0"/>
              <a:cs typeface="Kalam Light" panose="02000000000000000000" pitchFamily="2" charset="0"/>
            </a:rPr>
            <a:t>y </a:t>
          </a:r>
          <a:r>
            <a:rPr lang="es-PE" sz="1400" b="0" i="0" dirty="0">
              <a:latin typeface="Aptos Narrow" panose="020B0004020202020204" pitchFamily="34" charset="0"/>
              <a:cs typeface="Kalam Light" panose="02000000000000000000" pitchFamily="2" charset="0"/>
            </a:rPr>
            <a:t>de </a:t>
          </a:r>
          <a:r>
            <a:rPr lang="es-PE" sz="1400" b="1" i="0" dirty="0">
              <a:latin typeface="Aptos Narrow" panose="020B0004020202020204" pitchFamily="34" charset="0"/>
              <a:cs typeface="Kalam Light" panose="02000000000000000000" pitchFamily="2" charset="0"/>
            </a:rPr>
            <a:t>IPTV CLARO VIDEO </a:t>
          </a:r>
        </a:p>
      </dgm:t>
    </dgm:pt>
    <dgm:pt modelId="{F7DED568-8833-41F3-B9C4-956699FDDE54}" type="parTrans" cxnId="{75B698FB-EEF5-4030-B6B2-F1EBE452334E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DEAA42A-9975-4901-809F-DEE2F880067B}" type="sibTrans" cxnId="{75B698FB-EEF5-4030-B6B2-F1EBE452334E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B62D374D-E507-4E4A-80D3-11EFFFED4EF5}">
      <dgm:prSet phldrT="[Texto]" custT="1"/>
      <dgm:spPr/>
      <dgm:t>
        <a:bodyPr/>
        <a:lstStyle/>
        <a:p>
          <a:r>
            <a:rPr lang="es-PE" sz="1600" b="0" i="0" u="sng" dirty="0">
              <a:latin typeface="Aptos Narrow" panose="020B0004020202020204" pitchFamily="34" charset="0"/>
              <a:cs typeface="Kalam Light" panose="02000000000000000000" pitchFamily="2" charset="0"/>
            </a:rPr>
            <a:t>Solo se puede activar un deco IPTV</a:t>
          </a:r>
          <a:r>
            <a:rPr lang="es-PE" sz="1600" b="0" i="0" dirty="0">
              <a:latin typeface="Aptos Narrow" panose="020B0004020202020204" pitchFamily="34" charset="0"/>
              <a:cs typeface="Kalam Light" panose="02000000000000000000" pitchFamily="2" charset="0"/>
            </a:rPr>
            <a:t>, el cual se validará con la etiqueta de Alquiler de equipos</a:t>
          </a:r>
        </a:p>
      </dgm:t>
    </dgm:pt>
    <dgm:pt modelId="{5BC09A8B-E8A1-4D5E-ACE9-F9C17A850BF9}" type="parTrans" cxnId="{EA109AC5-E142-41D3-841C-923774BC1889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ED7EFB5-CCC5-42EB-858F-4436F03112D4}" type="sibTrans" cxnId="{EA109AC5-E142-41D3-841C-923774BC1889}">
      <dgm:prSet/>
      <dgm:spPr/>
      <dgm:t>
        <a:bodyPr/>
        <a:lstStyle/>
        <a:p>
          <a:endParaRPr lang="es-PE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4A871E73-9E8E-4158-B9CD-557BCC869A40}">
      <dgm:prSet phldrT="[Texto]"/>
      <dgm:spPr/>
      <dgm:t>
        <a:bodyPr/>
        <a:lstStyle/>
        <a:p>
          <a:r>
            <a:rPr lang="es-PE" b="0" i="0" dirty="0">
              <a:latin typeface="Aptos Narrow" panose="020B0004020202020204" pitchFamily="34" charset="0"/>
              <a:cs typeface="Kalam Light" panose="02000000000000000000" pitchFamily="2" charset="0"/>
            </a:rPr>
            <a:t>En Incognito solo aparecerá para el deco </a:t>
          </a:r>
          <a:r>
            <a:rPr lang="es-PE" b="1" i="0" dirty="0">
              <a:latin typeface="Aptos Narrow" panose="020B0004020202020204" pitchFamily="34" charset="0"/>
              <a:cs typeface="Kalam Light" panose="02000000000000000000" pitchFamily="2" charset="0"/>
            </a:rPr>
            <a:t>IPTV </a:t>
          </a:r>
          <a:r>
            <a:rPr lang="es-PE" b="0" i="0" dirty="0">
              <a:latin typeface="Aptos Narrow" panose="020B0004020202020204" pitchFamily="34" charset="0"/>
              <a:cs typeface="Kalam Light" panose="02000000000000000000" pitchFamily="2" charset="0"/>
            </a:rPr>
            <a:t>la reserva </a:t>
          </a:r>
          <a:r>
            <a:rPr lang="es-PE" b="1" i="0" dirty="0">
              <a:latin typeface="Aptos Narrow" panose="020B0004020202020204" pitchFamily="34" charset="0"/>
              <a:cs typeface="Kalam Light" panose="02000000000000000000" pitchFamily="2" charset="0"/>
            </a:rPr>
            <a:t>HFC_ IPTV VIDEO</a:t>
          </a:r>
        </a:p>
      </dgm:t>
    </dgm:pt>
    <dgm:pt modelId="{FC264F39-9C28-4B1B-B755-B6B38DCE9B55}" type="parTrans" cxnId="{F74C5405-263A-46E4-A5AA-5CE75708E94C}">
      <dgm:prSet/>
      <dgm:spPr/>
      <dgm:t>
        <a:bodyPr/>
        <a:lstStyle/>
        <a:p>
          <a:endParaRPr lang="es-PE"/>
        </a:p>
      </dgm:t>
    </dgm:pt>
    <dgm:pt modelId="{9918252B-F68B-4A8F-99DA-A0AB8303B6F3}" type="sibTrans" cxnId="{F74C5405-263A-46E4-A5AA-5CE75708E94C}">
      <dgm:prSet/>
      <dgm:spPr/>
      <dgm:t>
        <a:bodyPr/>
        <a:lstStyle/>
        <a:p>
          <a:endParaRPr lang="es-PE"/>
        </a:p>
      </dgm:t>
    </dgm:pt>
    <dgm:pt modelId="{583793D2-2CDA-4DDE-9061-7788C9DD4E39}" type="pres">
      <dgm:prSet presAssocID="{E5073867-0547-4A98-AD96-38D73C6F7611}" presName="Name0" presStyleCnt="0">
        <dgm:presLayoutVars>
          <dgm:dir/>
          <dgm:resizeHandles val="exact"/>
        </dgm:presLayoutVars>
      </dgm:prSet>
      <dgm:spPr/>
    </dgm:pt>
    <dgm:pt modelId="{E9DF7A8B-7E27-4D17-AC59-2727A965E4CE}" type="pres">
      <dgm:prSet presAssocID="{17082ABF-07C8-4301-9803-CF8576A0D4EA}" presName="node" presStyleLbl="node1" presStyleIdx="0" presStyleCnt="4" custScaleX="155036">
        <dgm:presLayoutVars>
          <dgm:bulletEnabled val="1"/>
        </dgm:presLayoutVars>
      </dgm:prSet>
      <dgm:spPr/>
    </dgm:pt>
    <dgm:pt modelId="{1E13E7C5-9D7D-4867-BD2E-FB93D9391C24}" type="pres">
      <dgm:prSet presAssocID="{95262C92-44D1-4999-AD25-6658C4B30AA8}" presName="sibTrans" presStyleLbl="sibTrans2D1" presStyleIdx="0" presStyleCnt="4"/>
      <dgm:spPr/>
    </dgm:pt>
    <dgm:pt modelId="{3F7EBEF6-CFBF-4C7A-96E7-8AB9E70E6A13}" type="pres">
      <dgm:prSet presAssocID="{95262C92-44D1-4999-AD25-6658C4B30AA8}" presName="connectorText" presStyleLbl="sibTrans2D1" presStyleIdx="0" presStyleCnt="4"/>
      <dgm:spPr/>
    </dgm:pt>
    <dgm:pt modelId="{8711234E-5714-43F0-96CC-7F268380578C}" type="pres">
      <dgm:prSet presAssocID="{5BB45C27-45FA-473A-B2EF-46C158B156AB}" presName="node" presStyleLbl="node1" presStyleIdx="1" presStyleCnt="4" custScaleX="153888" custScaleY="105374">
        <dgm:presLayoutVars>
          <dgm:bulletEnabled val="1"/>
        </dgm:presLayoutVars>
      </dgm:prSet>
      <dgm:spPr/>
    </dgm:pt>
    <dgm:pt modelId="{DBDBE182-CADE-4DC2-85AA-C3776DC99F57}" type="pres">
      <dgm:prSet presAssocID="{FDEAA42A-9975-4901-809F-DEE2F880067B}" presName="sibTrans" presStyleLbl="sibTrans2D1" presStyleIdx="1" presStyleCnt="4"/>
      <dgm:spPr/>
    </dgm:pt>
    <dgm:pt modelId="{814E0A88-6975-4477-8EB1-9791EBCF0C41}" type="pres">
      <dgm:prSet presAssocID="{FDEAA42A-9975-4901-809F-DEE2F880067B}" presName="connectorText" presStyleLbl="sibTrans2D1" presStyleIdx="1" presStyleCnt="4"/>
      <dgm:spPr/>
    </dgm:pt>
    <dgm:pt modelId="{60594860-F3A2-44DB-854E-F0ACA68E1C88}" type="pres">
      <dgm:prSet presAssocID="{B62D374D-E507-4E4A-80D3-11EFFFED4EF5}" presName="node" presStyleLbl="node1" presStyleIdx="2" presStyleCnt="4" custScaleX="127591" custRadScaleRad="100086" custRadScaleInc="0">
        <dgm:presLayoutVars>
          <dgm:bulletEnabled val="1"/>
        </dgm:presLayoutVars>
      </dgm:prSet>
      <dgm:spPr/>
    </dgm:pt>
    <dgm:pt modelId="{B696AC6E-E819-4681-AF37-F5D36460510C}" type="pres">
      <dgm:prSet presAssocID="{0ED7EFB5-CCC5-42EB-858F-4436F03112D4}" presName="sibTrans" presStyleLbl="sibTrans2D1" presStyleIdx="2" presStyleCnt="4"/>
      <dgm:spPr/>
    </dgm:pt>
    <dgm:pt modelId="{8C5A6661-C7D9-486A-89A7-92921181CC3E}" type="pres">
      <dgm:prSet presAssocID="{0ED7EFB5-CCC5-42EB-858F-4436F03112D4}" presName="connectorText" presStyleLbl="sibTrans2D1" presStyleIdx="2" presStyleCnt="4"/>
      <dgm:spPr/>
    </dgm:pt>
    <dgm:pt modelId="{BAD53B2A-6F86-4B18-9EE2-DDAE1983729F}" type="pres">
      <dgm:prSet presAssocID="{4A871E73-9E8E-4158-B9CD-557BCC869A40}" presName="node" presStyleLbl="node1" presStyleIdx="3" presStyleCnt="4">
        <dgm:presLayoutVars>
          <dgm:bulletEnabled val="1"/>
        </dgm:presLayoutVars>
      </dgm:prSet>
      <dgm:spPr/>
    </dgm:pt>
    <dgm:pt modelId="{6FD24E39-2BAF-4862-B57D-85B62CB17849}" type="pres">
      <dgm:prSet presAssocID="{9918252B-F68B-4A8F-99DA-A0AB8303B6F3}" presName="sibTrans" presStyleLbl="sibTrans2D1" presStyleIdx="3" presStyleCnt="4"/>
      <dgm:spPr/>
    </dgm:pt>
    <dgm:pt modelId="{04E5D8B9-DB53-41FD-B8B2-7E8999E4B336}" type="pres">
      <dgm:prSet presAssocID="{9918252B-F68B-4A8F-99DA-A0AB8303B6F3}" presName="connectorText" presStyleLbl="sibTrans2D1" presStyleIdx="3" presStyleCnt="4"/>
      <dgm:spPr/>
    </dgm:pt>
  </dgm:ptLst>
  <dgm:cxnLst>
    <dgm:cxn modelId="{3A9B8F02-2205-493A-983F-3AF743728E3F}" type="presOf" srcId="{FDEAA42A-9975-4901-809F-DEE2F880067B}" destId="{814E0A88-6975-4477-8EB1-9791EBCF0C41}" srcOrd="1" destOrd="0" presId="urn:microsoft.com/office/officeart/2005/8/layout/cycle7"/>
    <dgm:cxn modelId="{F74C5405-263A-46E4-A5AA-5CE75708E94C}" srcId="{E5073867-0547-4A98-AD96-38D73C6F7611}" destId="{4A871E73-9E8E-4158-B9CD-557BCC869A40}" srcOrd="3" destOrd="0" parTransId="{FC264F39-9C28-4B1B-B755-B6B38DCE9B55}" sibTransId="{9918252B-F68B-4A8F-99DA-A0AB8303B6F3}"/>
    <dgm:cxn modelId="{18043408-3AD9-4240-A50E-6E91A39B5755}" type="presOf" srcId="{FDEAA42A-9975-4901-809F-DEE2F880067B}" destId="{DBDBE182-CADE-4DC2-85AA-C3776DC99F57}" srcOrd="0" destOrd="0" presId="urn:microsoft.com/office/officeart/2005/8/layout/cycle7"/>
    <dgm:cxn modelId="{7D926C24-F6CF-44BA-96FC-65C0AD17D3D8}" srcId="{E5073867-0547-4A98-AD96-38D73C6F7611}" destId="{17082ABF-07C8-4301-9803-CF8576A0D4EA}" srcOrd="0" destOrd="0" parTransId="{E65A1113-B6EE-4E07-9D42-6AD1D5A150BF}" sibTransId="{95262C92-44D1-4999-AD25-6658C4B30AA8}"/>
    <dgm:cxn modelId="{126CFF5F-40A7-40BA-952B-88B2D2265270}" type="presOf" srcId="{17082ABF-07C8-4301-9803-CF8576A0D4EA}" destId="{E9DF7A8B-7E27-4D17-AC59-2727A965E4CE}" srcOrd="0" destOrd="0" presId="urn:microsoft.com/office/officeart/2005/8/layout/cycle7"/>
    <dgm:cxn modelId="{76559446-18CB-4BB8-BFCC-783ADCE9D35B}" type="presOf" srcId="{9918252B-F68B-4A8F-99DA-A0AB8303B6F3}" destId="{04E5D8B9-DB53-41FD-B8B2-7E8999E4B336}" srcOrd="1" destOrd="0" presId="urn:microsoft.com/office/officeart/2005/8/layout/cycle7"/>
    <dgm:cxn modelId="{3E171257-2108-484D-8010-7D3A073F2FA4}" type="presOf" srcId="{95262C92-44D1-4999-AD25-6658C4B30AA8}" destId="{1E13E7C5-9D7D-4867-BD2E-FB93D9391C24}" srcOrd="0" destOrd="0" presId="urn:microsoft.com/office/officeart/2005/8/layout/cycle7"/>
    <dgm:cxn modelId="{F50E4978-D2F6-4D3E-A7E7-0730F7C799C0}" type="presOf" srcId="{9918252B-F68B-4A8F-99DA-A0AB8303B6F3}" destId="{6FD24E39-2BAF-4862-B57D-85B62CB17849}" srcOrd="0" destOrd="0" presId="urn:microsoft.com/office/officeart/2005/8/layout/cycle7"/>
    <dgm:cxn modelId="{4D37ED83-97E2-4ADC-9C3D-CD1F248D8138}" type="presOf" srcId="{0ED7EFB5-CCC5-42EB-858F-4436F03112D4}" destId="{8C5A6661-C7D9-486A-89A7-92921181CC3E}" srcOrd="1" destOrd="0" presId="urn:microsoft.com/office/officeart/2005/8/layout/cycle7"/>
    <dgm:cxn modelId="{2056E28A-F068-4CE1-8DFA-2779CA12D82E}" type="presOf" srcId="{B62D374D-E507-4E4A-80D3-11EFFFED4EF5}" destId="{60594860-F3A2-44DB-854E-F0ACA68E1C88}" srcOrd="0" destOrd="0" presId="urn:microsoft.com/office/officeart/2005/8/layout/cycle7"/>
    <dgm:cxn modelId="{5E117391-55C8-4970-972F-0CFD56593205}" type="presOf" srcId="{5BB45C27-45FA-473A-B2EF-46C158B156AB}" destId="{8711234E-5714-43F0-96CC-7F268380578C}" srcOrd="0" destOrd="0" presId="urn:microsoft.com/office/officeart/2005/8/layout/cycle7"/>
    <dgm:cxn modelId="{DF6FC398-CC57-4DF8-818E-0AA92C983B7B}" type="presOf" srcId="{0ED7EFB5-CCC5-42EB-858F-4436F03112D4}" destId="{B696AC6E-E819-4681-AF37-F5D36460510C}" srcOrd="0" destOrd="0" presId="urn:microsoft.com/office/officeart/2005/8/layout/cycle7"/>
    <dgm:cxn modelId="{EA109AC5-E142-41D3-841C-923774BC1889}" srcId="{E5073867-0547-4A98-AD96-38D73C6F7611}" destId="{B62D374D-E507-4E4A-80D3-11EFFFED4EF5}" srcOrd="2" destOrd="0" parTransId="{5BC09A8B-E8A1-4D5E-ACE9-F9C17A850BF9}" sibTransId="{0ED7EFB5-CCC5-42EB-858F-4436F03112D4}"/>
    <dgm:cxn modelId="{4BE587DD-C8BC-48B8-BF5C-1BBCEA480AB3}" type="presOf" srcId="{95262C92-44D1-4999-AD25-6658C4B30AA8}" destId="{3F7EBEF6-CFBF-4C7A-96E7-8AB9E70E6A13}" srcOrd="1" destOrd="0" presId="urn:microsoft.com/office/officeart/2005/8/layout/cycle7"/>
    <dgm:cxn modelId="{37FC05EB-2E4A-4589-BC2B-D028C4D89A42}" type="presOf" srcId="{E5073867-0547-4A98-AD96-38D73C6F7611}" destId="{583793D2-2CDA-4DDE-9061-7788C9DD4E39}" srcOrd="0" destOrd="0" presId="urn:microsoft.com/office/officeart/2005/8/layout/cycle7"/>
    <dgm:cxn modelId="{B4CCEEF9-0D34-452B-921E-50710B0B8099}" type="presOf" srcId="{4A871E73-9E8E-4158-B9CD-557BCC869A40}" destId="{BAD53B2A-6F86-4B18-9EE2-DDAE1983729F}" srcOrd="0" destOrd="0" presId="urn:microsoft.com/office/officeart/2005/8/layout/cycle7"/>
    <dgm:cxn modelId="{75B698FB-EEF5-4030-B6B2-F1EBE452334E}" srcId="{E5073867-0547-4A98-AD96-38D73C6F7611}" destId="{5BB45C27-45FA-473A-B2EF-46C158B156AB}" srcOrd="1" destOrd="0" parTransId="{F7DED568-8833-41F3-B9C4-956699FDDE54}" sibTransId="{FDEAA42A-9975-4901-809F-DEE2F880067B}"/>
    <dgm:cxn modelId="{8937B3D7-B7BA-4D90-9BAF-7087715DB4FF}" type="presParOf" srcId="{583793D2-2CDA-4DDE-9061-7788C9DD4E39}" destId="{E9DF7A8B-7E27-4D17-AC59-2727A965E4CE}" srcOrd="0" destOrd="0" presId="urn:microsoft.com/office/officeart/2005/8/layout/cycle7"/>
    <dgm:cxn modelId="{E920DE24-B8AD-48DF-9963-072D71E7B498}" type="presParOf" srcId="{583793D2-2CDA-4DDE-9061-7788C9DD4E39}" destId="{1E13E7C5-9D7D-4867-BD2E-FB93D9391C24}" srcOrd="1" destOrd="0" presId="urn:microsoft.com/office/officeart/2005/8/layout/cycle7"/>
    <dgm:cxn modelId="{56DF0F06-8895-4522-A086-EF9836C44878}" type="presParOf" srcId="{1E13E7C5-9D7D-4867-BD2E-FB93D9391C24}" destId="{3F7EBEF6-CFBF-4C7A-96E7-8AB9E70E6A13}" srcOrd="0" destOrd="0" presId="urn:microsoft.com/office/officeart/2005/8/layout/cycle7"/>
    <dgm:cxn modelId="{FF0466E6-C132-42FD-9169-C407EC0E04FD}" type="presParOf" srcId="{583793D2-2CDA-4DDE-9061-7788C9DD4E39}" destId="{8711234E-5714-43F0-96CC-7F268380578C}" srcOrd="2" destOrd="0" presId="urn:microsoft.com/office/officeart/2005/8/layout/cycle7"/>
    <dgm:cxn modelId="{1D6D33CA-738B-4BBC-83AD-E4AD232216F2}" type="presParOf" srcId="{583793D2-2CDA-4DDE-9061-7788C9DD4E39}" destId="{DBDBE182-CADE-4DC2-85AA-C3776DC99F57}" srcOrd="3" destOrd="0" presId="urn:microsoft.com/office/officeart/2005/8/layout/cycle7"/>
    <dgm:cxn modelId="{6633DFD0-AC78-46AE-B49E-FF12A85D0065}" type="presParOf" srcId="{DBDBE182-CADE-4DC2-85AA-C3776DC99F57}" destId="{814E0A88-6975-4477-8EB1-9791EBCF0C41}" srcOrd="0" destOrd="0" presId="urn:microsoft.com/office/officeart/2005/8/layout/cycle7"/>
    <dgm:cxn modelId="{49D95425-6A61-45FA-9226-3FC64D0DB791}" type="presParOf" srcId="{583793D2-2CDA-4DDE-9061-7788C9DD4E39}" destId="{60594860-F3A2-44DB-854E-F0ACA68E1C88}" srcOrd="4" destOrd="0" presId="urn:microsoft.com/office/officeart/2005/8/layout/cycle7"/>
    <dgm:cxn modelId="{049BA74E-1B4A-4D4C-B5BF-AE4701F015CA}" type="presParOf" srcId="{583793D2-2CDA-4DDE-9061-7788C9DD4E39}" destId="{B696AC6E-E819-4681-AF37-F5D36460510C}" srcOrd="5" destOrd="0" presId="urn:microsoft.com/office/officeart/2005/8/layout/cycle7"/>
    <dgm:cxn modelId="{17A984BD-3812-415A-BFC0-9CB5C596AB20}" type="presParOf" srcId="{B696AC6E-E819-4681-AF37-F5D36460510C}" destId="{8C5A6661-C7D9-486A-89A7-92921181CC3E}" srcOrd="0" destOrd="0" presId="urn:microsoft.com/office/officeart/2005/8/layout/cycle7"/>
    <dgm:cxn modelId="{A2AC10DC-A5E2-48FB-A634-23FC3213A082}" type="presParOf" srcId="{583793D2-2CDA-4DDE-9061-7788C9DD4E39}" destId="{BAD53B2A-6F86-4B18-9EE2-DDAE1983729F}" srcOrd="6" destOrd="0" presId="urn:microsoft.com/office/officeart/2005/8/layout/cycle7"/>
    <dgm:cxn modelId="{DB808D5E-97D5-48FA-B77C-AEA9AC1BA1F5}" type="presParOf" srcId="{583793D2-2CDA-4DDE-9061-7788C9DD4E39}" destId="{6FD24E39-2BAF-4862-B57D-85B62CB17849}" srcOrd="7" destOrd="0" presId="urn:microsoft.com/office/officeart/2005/8/layout/cycle7"/>
    <dgm:cxn modelId="{9D36D4A0-4AA0-457B-A5FD-434E480C8303}" type="presParOf" srcId="{6FD24E39-2BAF-4862-B57D-85B62CB17849}" destId="{04E5D8B9-DB53-41FD-B8B2-7E8999E4B33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43E71-3DD0-47D9-81DC-0F61D91AA435}">
      <dsp:nvSpPr>
        <dsp:cNvPr id="0" name=""/>
        <dsp:cNvSpPr/>
      </dsp:nvSpPr>
      <dsp:spPr>
        <a:xfrm>
          <a:off x="1257929" y="0"/>
          <a:ext cx="4981433" cy="4981433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61800" extrusionH="600" contourW="3000">
          <a:bevelT w="48600" h="18600" prst="relaxedInset"/>
          <a:bevelB w="48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6B91A-E312-4C44-8AD3-749F3C941733}">
      <dsp:nvSpPr>
        <dsp:cNvPr id="0" name=""/>
        <dsp:cNvSpPr/>
      </dsp:nvSpPr>
      <dsp:spPr>
        <a:xfrm>
          <a:off x="1731166" y="473236"/>
          <a:ext cx="1942758" cy="19427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INSTALACIONES y PORTABILIDAD (</a:t>
          </a:r>
          <a:r>
            <a:rPr lang="es-PE" sz="16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Paq</a:t>
          </a:r>
          <a:r>
            <a:rPr lang="es-PE" sz="16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. Masivos).</a:t>
          </a:r>
          <a:endParaRPr lang="es-PE" sz="16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ptos Narrow" panose="020B0004020202020204" pitchFamily="34" charset="0"/>
            <a:cs typeface="Kalam Light" panose="02000000000000000000" pitchFamily="2" charset="0"/>
          </a:endParaRPr>
        </a:p>
      </dsp:txBody>
      <dsp:txXfrm>
        <a:off x="1826004" y="568074"/>
        <a:ext cx="1753082" cy="1753082"/>
      </dsp:txXfrm>
    </dsp:sp>
    <dsp:sp modelId="{69CE413A-EA42-4235-9C05-D70D006C6FC1}">
      <dsp:nvSpPr>
        <dsp:cNvPr id="0" name=""/>
        <dsp:cNvSpPr/>
      </dsp:nvSpPr>
      <dsp:spPr>
        <a:xfrm>
          <a:off x="3823367" y="473236"/>
          <a:ext cx="1942758" cy="19427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SOT debe encontrarse en estado </a:t>
          </a:r>
          <a:r>
            <a:rPr lang="es-PE" sz="2000" b="1" i="0" u="sng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En Ejecución</a:t>
          </a:r>
        </a:p>
      </dsp:txBody>
      <dsp:txXfrm>
        <a:off x="3918205" y="568074"/>
        <a:ext cx="1753082" cy="1753082"/>
      </dsp:txXfrm>
    </dsp:sp>
    <dsp:sp modelId="{5C125651-7C6F-49C9-A583-5F67B64EFB3F}">
      <dsp:nvSpPr>
        <dsp:cNvPr id="0" name=""/>
        <dsp:cNvSpPr/>
      </dsp:nvSpPr>
      <dsp:spPr>
        <a:xfrm>
          <a:off x="1731166" y="2565437"/>
          <a:ext cx="1942758" cy="19427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Debe enviar todos los equipos (FOTOS) a activar en ficha.</a:t>
          </a:r>
        </a:p>
      </dsp:txBody>
      <dsp:txXfrm>
        <a:off x="1826004" y="2660275"/>
        <a:ext cx="1753082" cy="1753082"/>
      </dsp:txXfrm>
    </dsp:sp>
    <dsp:sp modelId="{CB087DBB-42F4-4F56-B27C-C4F72FAC4140}">
      <dsp:nvSpPr>
        <dsp:cNvPr id="0" name=""/>
        <dsp:cNvSpPr/>
      </dsp:nvSpPr>
      <dsp:spPr>
        <a:xfrm>
          <a:off x="3848526" y="2580319"/>
          <a:ext cx="1942758" cy="194275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 Narrow" panose="020B0004020202020204" pitchFamily="34" charset="0"/>
              <a:cs typeface="Kalam Light" panose="02000000000000000000" pitchFamily="2" charset="0"/>
            </a:rPr>
            <a:t>Realizar lectura de SOT para identificar equipos a activar.</a:t>
          </a:r>
        </a:p>
      </dsp:txBody>
      <dsp:txXfrm>
        <a:off x="3943364" y="2675157"/>
        <a:ext cx="1753082" cy="17530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7A8B-7E27-4D17-AC59-2727A965E4CE}">
      <dsp:nvSpPr>
        <dsp:cNvPr id="0" name=""/>
        <dsp:cNvSpPr/>
      </dsp:nvSpPr>
      <dsp:spPr>
        <a:xfrm>
          <a:off x="3113774" y="2879"/>
          <a:ext cx="3361670" cy="1084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Solo están homologados equipos DOCSIS 3.1 Y </a:t>
          </a:r>
          <a:r>
            <a:rPr lang="es-PE" sz="1600" b="1" i="0" kern="1200" dirty="0" err="1">
              <a:latin typeface="Aptos Narrow" panose="020B0004020202020204" pitchFamily="34" charset="0"/>
              <a:cs typeface="Kalam Light" panose="02000000000000000000" pitchFamily="2" charset="0"/>
            </a:rPr>
            <a:t>Arris</a:t>
          </a:r>
          <a:r>
            <a:rPr lang="es-PE" sz="16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 TG2482AL (3.0) </a:t>
          </a:r>
          <a:endParaRPr lang="es-PE" sz="1600" b="0" i="0" kern="1200" dirty="0">
            <a:latin typeface="Aptos Narrow" panose="020B0004020202020204" pitchFamily="34" charset="0"/>
            <a:cs typeface="Kalam Light" panose="02000000000000000000" pitchFamily="2" charset="0"/>
          </a:endParaRPr>
        </a:p>
      </dsp:txBody>
      <dsp:txXfrm>
        <a:off x="3145528" y="34633"/>
        <a:ext cx="3298162" cy="1020650"/>
      </dsp:txXfrm>
    </dsp:sp>
    <dsp:sp modelId="{1E13E7C5-9D7D-4867-BD2E-FB93D9391C24}">
      <dsp:nvSpPr>
        <dsp:cNvPr id="0" name=""/>
        <dsp:cNvSpPr/>
      </dsp:nvSpPr>
      <dsp:spPr>
        <a:xfrm rot="2700000">
          <a:off x="5272996" y="1382146"/>
          <a:ext cx="1097059" cy="3794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300" kern="120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5386833" y="1458037"/>
        <a:ext cx="869386" cy="227673"/>
      </dsp:txXfrm>
    </dsp:sp>
    <dsp:sp modelId="{8711234E-5714-43F0-96CC-7F268380578C}">
      <dsp:nvSpPr>
        <dsp:cNvPr id="0" name=""/>
        <dsp:cNvSpPr/>
      </dsp:nvSpPr>
      <dsp:spPr>
        <a:xfrm>
          <a:off x="5209183" y="2056710"/>
          <a:ext cx="3336778" cy="1142420"/>
        </a:xfrm>
        <a:prstGeom prst="roundRect">
          <a:avLst>
            <a:gd name="adj" fmla="val 10000"/>
          </a:avLst>
        </a:prstGeom>
        <a:noFill/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4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SOT</a:t>
          </a:r>
          <a:r>
            <a:rPr lang="es-PE" sz="14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 debe tener las etiquetas de </a:t>
          </a:r>
          <a:r>
            <a:rPr lang="es-PE" sz="14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IPTV ESTANDAR o IPTV ESTANDAR</a:t>
          </a:r>
          <a:r>
            <a:rPr lang="es-PE" sz="14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  o </a:t>
          </a:r>
          <a:r>
            <a:rPr lang="es-PE" sz="14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CLARO TV ESTANDAR o TV ESTANDAR PRO</a:t>
          </a:r>
          <a:r>
            <a:rPr lang="es-PE" sz="14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  </a:t>
          </a:r>
          <a:r>
            <a:rPr lang="es-PE" sz="1400" b="0" i="0" kern="1200" dirty="0">
              <a:solidFill>
                <a:schemeClr val="tx1"/>
              </a:solidFill>
              <a:latin typeface="Aptos Narrow" panose="020B0004020202020204" pitchFamily="34" charset="0"/>
              <a:cs typeface="Kalam Light" panose="02000000000000000000" pitchFamily="2" charset="0"/>
            </a:rPr>
            <a:t>y </a:t>
          </a:r>
          <a:r>
            <a:rPr lang="es-PE" sz="14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de </a:t>
          </a:r>
          <a:r>
            <a:rPr lang="es-PE" sz="14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IPTV CLARO VIDEO </a:t>
          </a:r>
        </a:p>
      </dsp:txBody>
      <dsp:txXfrm>
        <a:off x="5242643" y="2090170"/>
        <a:ext cx="3269858" cy="1075500"/>
      </dsp:txXfrm>
    </dsp:sp>
    <dsp:sp modelId="{DBDBE182-CADE-4DC2-85AA-C3776DC99F57}">
      <dsp:nvSpPr>
        <dsp:cNvPr id="0" name=""/>
        <dsp:cNvSpPr/>
      </dsp:nvSpPr>
      <dsp:spPr>
        <a:xfrm rot="8098522">
          <a:off x="5273008" y="3495135"/>
          <a:ext cx="1097059" cy="3794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300" kern="120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 rot="10800000">
        <a:off x="5386844" y="3571026"/>
        <a:ext cx="869386" cy="227673"/>
      </dsp:txXfrm>
    </dsp:sp>
    <dsp:sp modelId="{60594860-F3A2-44DB-854E-F0ACA68E1C88}">
      <dsp:nvSpPr>
        <dsp:cNvPr id="0" name=""/>
        <dsp:cNvSpPr/>
      </dsp:nvSpPr>
      <dsp:spPr>
        <a:xfrm>
          <a:off x="3411322" y="4170595"/>
          <a:ext cx="2766576" cy="1084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0" i="0" u="sng" kern="1200" dirty="0">
              <a:latin typeface="Aptos Narrow" panose="020B0004020202020204" pitchFamily="34" charset="0"/>
              <a:cs typeface="Kalam Light" panose="02000000000000000000" pitchFamily="2" charset="0"/>
            </a:rPr>
            <a:t>Solo se puede activar un deco IPTV</a:t>
          </a:r>
          <a:r>
            <a:rPr lang="es-PE" sz="16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, el cual se validará con la etiqueta de Alquiler de equipos</a:t>
          </a:r>
        </a:p>
      </dsp:txBody>
      <dsp:txXfrm>
        <a:off x="3443076" y="4202349"/>
        <a:ext cx="2703068" cy="1020650"/>
      </dsp:txXfrm>
    </dsp:sp>
    <dsp:sp modelId="{B696AC6E-E819-4681-AF37-F5D36460510C}">
      <dsp:nvSpPr>
        <dsp:cNvPr id="0" name=""/>
        <dsp:cNvSpPr/>
      </dsp:nvSpPr>
      <dsp:spPr>
        <a:xfrm rot="13501478">
          <a:off x="3204599" y="3480570"/>
          <a:ext cx="1097059" cy="3794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300" kern="120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 rot="10800000">
        <a:off x="3318435" y="3556461"/>
        <a:ext cx="869386" cy="227673"/>
      </dsp:txXfrm>
    </dsp:sp>
    <dsp:sp modelId="{BAD53B2A-6F86-4B18-9EE2-DDAE1983729F}">
      <dsp:nvSpPr>
        <dsp:cNvPr id="0" name=""/>
        <dsp:cNvSpPr/>
      </dsp:nvSpPr>
      <dsp:spPr>
        <a:xfrm>
          <a:off x="1627489" y="2085841"/>
          <a:ext cx="2168316" cy="10841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En Incognito solo aparecerá para el deco </a:t>
          </a:r>
          <a:r>
            <a:rPr lang="es-PE" sz="16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IPTV </a:t>
          </a:r>
          <a:r>
            <a:rPr lang="es-PE" sz="1600" b="0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la reserva </a:t>
          </a:r>
          <a:r>
            <a:rPr lang="es-PE" sz="1600" b="1" i="0" kern="1200" dirty="0">
              <a:latin typeface="Aptos Narrow" panose="020B0004020202020204" pitchFamily="34" charset="0"/>
              <a:cs typeface="Kalam Light" panose="02000000000000000000" pitchFamily="2" charset="0"/>
            </a:rPr>
            <a:t>HFC_ IPTV VIDEO</a:t>
          </a:r>
        </a:p>
      </dsp:txBody>
      <dsp:txXfrm>
        <a:off x="1659243" y="2117595"/>
        <a:ext cx="2104808" cy="1020650"/>
      </dsp:txXfrm>
    </dsp:sp>
    <dsp:sp modelId="{6FD24E39-2BAF-4862-B57D-85B62CB17849}">
      <dsp:nvSpPr>
        <dsp:cNvPr id="0" name=""/>
        <dsp:cNvSpPr/>
      </dsp:nvSpPr>
      <dsp:spPr>
        <a:xfrm rot="18900000">
          <a:off x="3204599" y="1396712"/>
          <a:ext cx="1097059" cy="379455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1300" kern="1200"/>
        </a:p>
      </dsp:txBody>
      <dsp:txXfrm>
        <a:off x="3318436" y="1472603"/>
        <a:ext cx="869386" cy="227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9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32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1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06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95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5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598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7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3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26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3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506B1-290D-5859-A5E9-B7668D6C7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904" y="2852256"/>
            <a:ext cx="9382285" cy="1386963"/>
          </a:xfrm>
        </p:spPr>
        <p:txBody>
          <a:bodyPr>
            <a:normAutofit/>
          </a:bodyPr>
          <a:lstStyle/>
          <a:p>
            <a:r>
              <a:rPr lang="es-ES" sz="9600" b="1" dirty="0">
                <a:latin typeface="Arial Narrow" panose="020B0606020202030204" pitchFamily="34" charset="0"/>
              </a:rPr>
              <a:t>INSTALACION HFC</a:t>
            </a:r>
            <a:endParaRPr lang="es-PE" sz="9600" b="1" dirty="0">
              <a:latin typeface="Arial Narrow" panose="020B0606020202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2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187CC8-C18C-1680-AAD9-1F5B3A01982A}"/>
              </a:ext>
            </a:extLst>
          </p:cNvPr>
          <p:cNvSpPr txBox="1"/>
          <p:nvPr/>
        </p:nvSpPr>
        <p:spPr>
          <a:xfrm>
            <a:off x="1115447" y="307901"/>
            <a:ext cx="4464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4000" b="1" dirty="0">
                <a:latin typeface="Aptos Narrow" panose="020B0004020202020204" pitchFamily="34" charset="0"/>
              </a:rPr>
              <a:t>IPTV EN HFC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FFB04B3-1FAC-2EF0-B487-36CCFB9C31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280017"/>
              </p:ext>
            </p:extLst>
          </p:nvPr>
        </p:nvGraphicFramePr>
        <p:xfrm>
          <a:off x="2309944" y="832541"/>
          <a:ext cx="10173452" cy="5255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203" y="4420777"/>
            <a:ext cx="3975205" cy="17391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199" y="1734381"/>
            <a:ext cx="3000375" cy="1219200"/>
          </a:xfrm>
          <a:prstGeom prst="rect">
            <a:avLst/>
          </a:prstGeom>
        </p:spPr>
      </p:pic>
      <p:cxnSp>
        <p:nvCxnSpPr>
          <p:cNvPr id="6" name="Conector recto de flecha 5"/>
          <p:cNvCxnSpPr>
            <a:cxnSpLocks/>
          </p:cNvCxnSpPr>
          <p:nvPr/>
        </p:nvCxnSpPr>
        <p:spPr>
          <a:xfrm flipH="1">
            <a:off x="3686574" y="1634417"/>
            <a:ext cx="1893802" cy="6412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H="1">
            <a:off x="4542408" y="5513515"/>
            <a:ext cx="118288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78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7A26310-CD4D-459E-651A-1D0038A0A094}"/>
              </a:ext>
            </a:extLst>
          </p:cNvPr>
          <p:cNvSpPr txBox="1"/>
          <p:nvPr/>
        </p:nvSpPr>
        <p:spPr>
          <a:xfrm>
            <a:off x="2320334" y="355463"/>
            <a:ext cx="4122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4000" b="1" dirty="0">
                <a:latin typeface="Aptos Narrow" panose="020B0004020202020204" pitchFamily="34" charset="0"/>
              </a:rPr>
              <a:t>IPTV EN HFC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B9EAF2-7479-E017-5995-890D2C1B6A4B}"/>
              </a:ext>
            </a:extLst>
          </p:cNvPr>
          <p:cNvSpPr txBox="1"/>
          <p:nvPr/>
        </p:nvSpPr>
        <p:spPr>
          <a:xfrm>
            <a:off x="1073425" y="1438554"/>
            <a:ext cx="109138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Activación de IPTV en HFC debemos validar que sea una instalación o portabilidad, estado en ejecución, tipo de servicio(paquetes masivos) y el plan contratado debe tener en alquiler decodificador ZTE(IPTV) o VSB3918 y las etiquetas Claro tv estándar e IPTV CLARO VIDEO MENSUAL.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D7B72E-6CBF-F9A2-79D1-7CA565CE2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89" y="2727956"/>
            <a:ext cx="4257675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278DC2F-9652-683D-E094-85D4D53D2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699" y="3046758"/>
            <a:ext cx="5667375" cy="1619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A5EFEF5D-A316-AB62-8062-0898133F787A}"/>
              </a:ext>
            </a:extLst>
          </p:cNvPr>
          <p:cNvSpPr/>
          <p:nvPr/>
        </p:nvSpPr>
        <p:spPr>
          <a:xfrm>
            <a:off x="5214523" y="3617844"/>
            <a:ext cx="410817" cy="4770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24451CF-ECAF-89F0-7A8C-F21D639E682C}"/>
              </a:ext>
            </a:extLst>
          </p:cNvPr>
          <p:cNvSpPr txBox="1"/>
          <p:nvPr/>
        </p:nvSpPr>
        <p:spPr>
          <a:xfrm>
            <a:off x="1073425" y="5545936"/>
            <a:ext cx="99305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ES" dirty="0">
                <a:latin typeface="Aptos Narrow" panose="020B0004020202020204" pitchFamily="34" charset="0"/>
              </a:rPr>
              <a:t>Solo se puede activar un deco IPTV, el cual se validará con la etiqueta de Alquiler de equipos 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2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774F99D-C120-F160-AF89-93CF91881319}"/>
              </a:ext>
            </a:extLst>
          </p:cNvPr>
          <p:cNvSpPr txBox="1"/>
          <p:nvPr/>
        </p:nvSpPr>
        <p:spPr>
          <a:xfrm>
            <a:off x="2069458" y="439844"/>
            <a:ext cx="863899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La activación del deco IPTV se deberá realizar de la siguiente forma:</a:t>
            </a:r>
          </a:p>
          <a:p>
            <a:endParaRPr lang="es-PE" dirty="0"/>
          </a:p>
          <a:p>
            <a:r>
              <a:rPr lang="es-PE" dirty="0" err="1"/>
              <a:t>SerialNumber_ONT</a:t>
            </a:r>
            <a:r>
              <a:rPr lang="es-PE" dirty="0"/>
              <a:t>: Copiar CMMAC de la ficha de HFC_INTERNET.</a:t>
            </a:r>
          </a:p>
          <a:p>
            <a:r>
              <a:rPr lang="es-PE" dirty="0" err="1"/>
              <a:t>Model_ONT</a:t>
            </a:r>
            <a:r>
              <a:rPr lang="es-PE" dirty="0"/>
              <a:t>: Copiar Modelo completo de la ficha de HFC_INTERNET</a:t>
            </a:r>
          </a:p>
          <a:p>
            <a:r>
              <a:rPr lang="es-PE" dirty="0"/>
              <a:t>SerialNumber STB-IP: Serie de deco IPTV (ZTEATV) o  VS3918</a:t>
            </a:r>
          </a:p>
          <a:p>
            <a:r>
              <a:rPr lang="es-PE" dirty="0"/>
              <a:t>Model STB-IP: Modelo de deco IPTV (B866V2) o (B866V2-H) o (VS3918)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9F6943-6167-C5D1-C9E6-B246BA555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756" y="2475983"/>
            <a:ext cx="5444507" cy="34325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4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46BE8F6-4113-5687-4C70-87A8FA5DC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212" y="2087460"/>
            <a:ext cx="7117064" cy="3441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872E76C-E12E-BEAF-83DC-7BB320F27D0D}"/>
              </a:ext>
            </a:extLst>
          </p:cNvPr>
          <p:cNvSpPr txBox="1"/>
          <p:nvPr/>
        </p:nvSpPr>
        <p:spPr>
          <a:xfrm>
            <a:off x="2067954" y="554478"/>
            <a:ext cx="825565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Una vez ingresado todos equipos en los espacios de provisión fija, enviamos a INSTALAR y validamos en incognito que se active la primera suscripción(infinitum) y la suscripción del IPTV(HFC_IPTVVIDEO).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588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9DF3D3B-DDFF-6ABE-2757-EAC7F7029D42}"/>
              </a:ext>
            </a:extLst>
          </p:cNvPr>
          <p:cNvSpPr txBox="1"/>
          <p:nvPr/>
        </p:nvSpPr>
        <p:spPr>
          <a:xfrm>
            <a:off x="2570375" y="365080"/>
            <a:ext cx="79805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Luego de validar el servicio activo en incognito, se pegará la plantilla tipificada en la 2da ventana de SGA- CONTROL DE TAREAS – ACT FIJA. F2(guardar plantilla).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524D94-4129-1800-89E8-713C40D9E1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835"/>
          <a:stretch/>
        </p:blipFill>
        <p:spPr>
          <a:xfrm>
            <a:off x="3636517" y="1579791"/>
            <a:ext cx="4648200" cy="20610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B22912F-6BF6-C881-DB47-68DE65CEDD1D}"/>
              </a:ext>
            </a:extLst>
          </p:cNvPr>
          <p:cNvSpPr txBox="1"/>
          <p:nvPr/>
        </p:nvSpPr>
        <p:spPr>
          <a:xfrm>
            <a:off x="2052994" y="5747845"/>
            <a:ext cx="1091380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8.- Por ultimo se culmina la gestión dándole GUARDAR a la ficha APK.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BCD79F-AF87-4FDC-8978-C01DE6E13F7B}"/>
              </a:ext>
            </a:extLst>
          </p:cNvPr>
          <p:cNvSpPr txBox="1"/>
          <p:nvPr/>
        </p:nvSpPr>
        <p:spPr>
          <a:xfrm>
            <a:off x="4575734" y="4077880"/>
            <a:ext cx="2769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ACTIVACION HFC - ADP</a:t>
            </a:r>
          </a:p>
          <a:p>
            <a:r>
              <a:rPr lang="es-PE" dirty="0"/>
              <a:t>EQUIPOS INSTALADOS</a:t>
            </a:r>
          </a:p>
          <a:p>
            <a:r>
              <a:rPr lang="es-PE" dirty="0"/>
              <a:t>ESTADO</a:t>
            </a:r>
          </a:p>
          <a:p>
            <a:r>
              <a:rPr lang="es-PE" dirty="0"/>
              <a:t>ACTIVADO POR : </a:t>
            </a:r>
          </a:p>
        </p:txBody>
      </p:sp>
    </p:spTree>
    <p:extLst>
      <p:ext uri="{BB962C8B-B14F-4D97-AF65-F5344CB8AC3E}">
        <p14:creationId xmlns:p14="http://schemas.microsoft.com/office/powerpoint/2010/main" val="11019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AC45E19-473B-AC5F-FDDD-A1E309C98A6A}"/>
              </a:ext>
            </a:extLst>
          </p:cNvPr>
          <p:cNvSpPr txBox="1"/>
          <p:nvPr/>
        </p:nvSpPr>
        <p:spPr>
          <a:xfrm>
            <a:off x="2468357" y="554478"/>
            <a:ext cx="8639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4000" b="1" dirty="0">
                <a:latin typeface="Aptos Narrow" panose="020B0004020202020204" pitchFamily="34" charset="0"/>
              </a:rPr>
              <a:t>INSTALACION CON REPETIDOR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E1C910-ABAB-F442-ED41-8ADEE2EDB9DB}"/>
              </a:ext>
            </a:extLst>
          </p:cNvPr>
          <p:cNvSpPr txBox="1"/>
          <p:nvPr/>
        </p:nvSpPr>
        <p:spPr>
          <a:xfrm>
            <a:off x="967409" y="1765354"/>
            <a:ext cx="1078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Instalaciones con etiqueta de REPETIDOR solo se aceptarán dos modelos de equipos: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DAA9755-5034-8AFB-4540-206674058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91" y="3086408"/>
            <a:ext cx="5924553" cy="116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6573696" y="3428997"/>
            <a:ext cx="428845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2C2C17-6A7E-AECA-C682-90197AC80D85}"/>
              </a:ext>
            </a:extLst>
          </p:cNvPr>
          <p:cNvSpPr txBox="1"/>
          <p:nvPr/>
        </p:nvSpPr>
        <p:spPr>
          <a:xfrm>
            <a:off x="702365" y="5337477"/>
            <a:ext cx="9854799" cy="64633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ptos Narrow" panose="020B0004020202020204" pitchFamily="34" charset="0"/>
              </a:rPr>
              <a:t>El modelo de EMTA a activar no dependerá de la velocidad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ptos Narrow" panose="020B0004020202020204" pitchFamily="34" charset="0"/>
              </a:rPr>
              <a:t>Para activar el EMTA INFINITY se activara de la siguiente manera , Infinity601 CM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  <p:sp>
        <p:nvSpPr>
          <p:cNvPr id="4" name="Hexágono 3"/>
          <p:cNvSpPr/>
          <p:nvPr/>
        </p:nvSpPr>
        <p:spPr>
          <a:xfrm>
            <a:off x="7215193" y="2214136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Hexágono 10"/>
          <p:cNvSpPr/>
          <p:nvPr/>
        </p:nvSpPr>
        <p:spPr>
          <a:xfrm>
            <a:off x="7181098" y="3239167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Hexágono 12"/>
          <p:cNvSpPr/>
          <p:nvPr/>
        </p:nvSpPr>
        <p:spPr>
          <a:xfrm>
            <a:off x="7181098" y="4245033"/>
            <a:ext cx="1049482" cy="873937"/>
          </a:xfrm>
          <a:prstGeom prst="hexagon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/>
          <p:cNvSpPr/>
          <p:nvPr/>
        </p:nvSpPr>
        <p:spPr>
          <a:xfrm>
            <a:off x="9721562" y="2291675"/>
            <a:ext cx="2377785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ARRIS TG 2482 AL</a:t>
            </a:r>
          </a:p>
          <a:p>
            <a:pPr algn="ctr"/>
            <a:r>
              <a:rPr lang="es-MX" b="1" dirty="0"/>
              <a:t>(3.0)</a:t>
            </a:r>
            <a:endParaRPr lang="es-PE" b="1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9721562" y="3322603"/>
            <a:ext cx="2299862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ARRIS TG 3443 A</a:t>
            </a:r>
          </a:p>
          <a:p>
            <a:pPr algn="ctr"/>
            <a:r>
              <a:rPr lang="es-MX" b="1" dirty="0"/>
              <a:t>(3.1)</a:t>
            </a:r>
            <a:endParaRPr lang="es-PE" b="1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9721561" y="4328468"/>
            <a:ext cx="2299861" cy="7905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/>
              <a:t>INFINITY 601 CM</a:t>
            </a:r>
          </a:p>
          <a:p>
            <a:pPr algn="ctr"/>
            <a:r>
              <a:rPr lang="es-MX" b="1" dirty="0"/>
              <a:t>(3.1)</a:t>
            </a:r>
            <a:endParaRPr lang="es-PE" b="1" dirty="0"/>
          </a:p>
        </p:txBody>
      </p:sp>
      <p:sp>
        <p:nvSpPr>
          <p:cNvPr id="17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601372" y="2408341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601372" y="3428996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Flecha: a la derecha 8">
            <a:extLst>
              <a:ext uri="{FF2B5EF4-FFF2-40B4-BE49-F238E27FC236}">
                <a16:creationId xmlns:a16="http://schemas.microsoft.com/office/drawing/2014/main" id="{6442EBC6-B097-2D01-2E49-8AC8AEF9A963}"/>
              </a:ext>
            </a:extLst>
          </p:cNvPr>
          <p:cNvSpPr/>
          <p:nvPr/>
        </p:nvSpPr>
        <p:spPr>
          <a:xfrm>
            <a:off x="8601372" y="4441805"/>
            <a:ext cx="876146" cy="4803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CuadroTexto 7"/>
          <p:cNvSpPr txBox="1"/>
          <p:nvPr/>
        </p:nvSpPr>
        <p:spPr>
          <a:xfrm>
            <a:off x="7582370" y="2445940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1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7548274" y="3480002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2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7548275" y="4497334"/>
            <a:ext cx="31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51629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74B5B1-B479-59E3-1659-81130A00733B}"/>
              </a:ext>
            </a:extLst>
          </p:cNvPr>
          <p:cNvSpPr txBox="1"/>
          <p:nvPr/>
        </p:nvSpPr>
        <p:spPr>
          <a:xfrm>
            <a:off x="1168383" y="387754"/>
            <a:ext cx="8916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s-ES" sz="4000" b="1" dirty="0">
                <a:latin typeface="Aptos Narrow" panose="020B0004020202020204" pitchFamily="34" charset="0"/>
              </a:rPr>
              <a:t>INSTALACION CON ETIQUETA CN HFC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59E6F02-19E3-4866-91BA-4D081EB3C68D}"/>
              </a:ext>
            </a:extLst>
          </p:cNvPr>
          <p:cNvSpPr txBox="1"/>
          <p:nvPr/>
        </p:nvSpPr>
        <p:spPr>
          <a:xfrm>
            <a:off x="758291" y="1544141"/>
            <a:ext cx="9382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latin typeface="Aptos Narrow" panose="020B0004020202020204" pitchFamily="34" charset="0"/>
              </a:rPr>
              <a:t>Instalaciones con etiqueta </a:t>
            </a:r>
            <a:r>
              <a:rPr lang="es-ES" b="1" dirty="0">
                <a:latin typeface="Aptos Narrow" panose="020B0004020202020204" pitchFamily="34" charset="0"/>
              </a:rPr>
              <a:t>CN HFC </a:t>
            </a:r>
            <a:r>
              <a:rPr lang="es-ES" dirty="0">
                <a:latin typeface="Aptos Narrow" panose="020B0004020202020204" pitchFamily="34" charset="0"/>
              </a:rPr>
              <a:t> no se aceptaran modelos </a:t>
            </a:r>
            <a:r>
              <a:rPr lang="es-ES" b="1" dirty="0">
                <a:latin typeface="Aptos Narrow" panose="020B0004020202020204" pitchFamily="34" charset="0"/>
              </a:rPr>
              <a:t>NO HOMOLOGADOS: Technicolor_CGA4233CLP2</a:t>
            </a:r>
          </a:p>
          <a:p>
            <a:pPr lvl="1"/>
            <a:r>
              <a:rPr lang="es-ES" b="1" dirty="0">
                <a:latin typeface="Aptos Narrow" panose="020B0004020202020204" pitchFamily="34" charset="0"/>
              </a:rPr>
              <a:t>Technicolor_CGA2121</a:t>
            </a:r>
          </a:p>
          <a:p>
            <a:pPr lvl="1"/>
            <a:r>
              <a:rPr lang="es-ES" b="1" dirty="0">
                <a:latin typeface="Aptos Narrow" panose="020B0004020202020204" pitchFamily="34" charset="0"/>
              </a:rPr>
              <a:t>Infinity601 CM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EE4CB0-B0C1-D1CE-A923-08EAD0A351D0}"/>
              </a:ext>
            </a:extLst>
          </p:cNvPr>
          <p:cNvSpPr txBox="1"/>
          <p:nvPr/>
        </p:nvSpPr>
        <p:spPr>
          <a:xfrm>
            <a:off x="702364" y="5641183"/>
            <a:ext cx="9382539" cy="3693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dirty="0">
                <a:latin typeface="Aptos Narrow" panose="020B0004020202020204" pitchFamily="34" charset="0"/>
              </a:rPr>
              <a:t>El equipo docsis 3.0 o 3.1 va a depender de la velocidad contratada que tiene el cliente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54D143-FA63-6115-A6BA-836BF418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26" y="3192972"/>
            <a:ext cx="7970713" cy="18582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A3252C-7B21-DAB2-86C9-BB4CE62AEEF9}"/>
              </a:ext>
            </a:extLst>
          </p:cNvPr>
          <p:cNvSpPr txBox="1"/>
          <p:nvPr/>
        </p:nvSpPr>
        <p:spPr>
          <a:xfrm>
            <a:off x="384914" y="2590983"/>
            <a:ext cx="2981741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1.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AFA2E3-F20B-F2B8-67EE-37A8D2FB2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9"/>
          <a:stretch/>
        </p:blipFill>
        <p:spPr>
          <a:xfrm>
            <a:off x="3752876" y="1431003"/>
            <a:ext cx="8054210" cy="51627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4BE8B7-EFF0-0B7C-F310-A3FC90A10C70}"/>
              </a:ext>
            </a:extLst>
          </p:cNvPr>
          <p:cNvSpPr txBox="1"/>
          <p:nvPr/>
        </p:nvSpPr>
        <p:spPr>
          <a:xfrm>
            <a:off x="1410390" y="450016"/>
            <a:ext cx="830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SOT DE ALTA POR CONTINGENCIA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33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B5FE81B-6DF8-F1C5-D718-9544D60B1924}"/>
              </a:ext>
            </a:extLst>
          </p:cNvPr>
          <p:cNvSpPr txBox="1"/>
          <p:nvPr/>
        </p:nvSpPr>
        <p:spPr>
          <a:xfrm>
            <a:off x="2297143" y="186210"/>
            <a:ext cx="877956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2. Validar en ANOTACIONES plantilla que indique SOT DE CONTINGENCIA:</a:t>
            </a:r>
          </a:p>
          <a:p>
            <a:endParaRPr lang="es-PE" dirty="0"/>
          </a:p>
          <a:p>
            <a:r>
              <a:rPr lang="es-PE" dirty="0"/>
              <a:t>- NÚMERO A RESERVAR (Cambia cuando es traslado externo a Provincia o cambio de número).</a:t>
            </a:r>
          </a:p>
          <a:p>
            <a:r>
              <a:rPr lang="es-PE" dirty="0"/>
              <a:t>- CUSTOMER ID (Donde Saldrán los equipos) VALIDAR CON - ID Se encuentra dentro del modulo de Provisión Fija.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25F65E1-8B5D-E2F7-CA99-E70E5225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2394112"/>
            <a:ext cx="6619875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565A3D3-E169-4596-3133-1E64EAC14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280" y="3419979"/>
            <a:ext cx="3143250" cy="249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1A4991A-58F2-9A37-D3AD-941D64C398C6}"/>
              </a:ext>
            </a:extLst>
          </p:cNvPr>
          <p:cNvCxnSpPr>
            <a:cxnSpLocks/>
          </p:cNvCxnSpPr>
          <p:nvPr/>
        </p:nvCxnSpPr>
        <p:spPr>
          <a:xfrm>
            <a:off x="4639112" y="3632433"/>
            <a:ext cx="3709908" cy="7345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9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C42E49-FC56-506A-E951-FDB25485F497}"/>
              </a:ext>
            </a:extLst>
          </p:cNvPr>
          <p:cNvSpPr txBox="1"/>
          <p:nvPr/>
        </p:nvSpPr>
        <p:spPr>
          <a:xfrm>
            <a:off x="1646085" y="186210"/>
            <a:ext cx="8899829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3. En el customer de la plantilla de Contingencia del SGA vamos a encontrar los equipos </a:t>
            </a:r>
          </a:p>
          <a:p>
            <a:endParaRPr lang="es-PE" dirty="0"/>
          </a:p>
          <a:p>
            <a:r>
              <a:rPr lang="es-PE" dirty="0"/>
              <a:t>Primero debemos validar EMTA que envía el técnico en el TICKET para validar si mantiene. Si todo esta bien procedemos a desinstalar todos los equipos y eliminar todas las reservas(manual o desde provisión fija).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ADC01E-E819-5582-BBC3-B8035E45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71" y="2048436"/>
            <a:ext cx="4724400" cy="4200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8E563A2-B74F-FE3F-165F-8E60782A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395" y="1996048"/>
            <a:ext cx="3829050" cy="4305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096BA9D-ADBA-3CE1-3154-1989689931DE}"/>
              </a:ext>
            </a:extLst>
          </p:cNvPr>
          <p:cNvSpPr/>
          <p:nvPr/>
        </p:nvSpPr>
        <p:spPr>
          <a:xfrm>
            <a:off x="5993703" y="3484665"/>
            <a:ext cx="909745" cy="1033561"/>
          </a:xfrm>
          <a:prstGeom prst="rightArrow">
            <a:avLst/>
          </a:prstGeom>
          <a:solidFill>
            <a:schemeClr val="tx1"/>
          </a:solidFill>
          <a:ln w="3810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5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14AADCC-99F1-8790-5B40-988531A25C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412178"/>
              </p:ext>
            </p:extLst>
          </p:nvPr>
        </p:nvGraphicFramePr>
        <p:xfrm>
          <a:off x="2414227" y="443915"/>
          <a:ext cx="7497293" cy="4981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14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A306B9E-BF62-14B4-63AF-231F1B73DE56}"/>
              </a:ext>
            </a:extLst>
          </p:cNvPr>
          <p:cNvSpPr txBox="1"/>
          <p:nvPr/>
        </p:nvSpPr>
        <p:spPr>
          <a:xfrm>
            <a:off x="1674651" y="519856"/>
            <a:ext cx="86829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4.- Ingresamos con la SOT enviada a PROVISION FIJA, colocamos los equipos en los espacios correspondientes y enviamos a activar.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A2FCC1-299E-1389-79A2-EB5CDFA1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646583"/>
            <a:ext cx="7934325" cy="4267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1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454A476-B25B-FCF1-F281-00567671B9C4}"/>
              </a:ext>
            </a:extLst>
          </p:cNvPr>
          <p:cNvSpPr txBox="1"/>
          <p:nvPr/>
        </p:nvSpPr>
        <p:spPr>
          <a:xfrm>
            <a:off x="2143055" y="407239"/>
            <a:ext cx="857697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5. Validaremos en Incognito que todos los equipos activen en el nuevo customer con sus reservas correctas y Armamos nuestra plantilla de ATENDIDO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3DFC6-35D2-AB00-7CCA-989951DA9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774" y="1205084"/>
            <a:ext cx="4194313" cy="41943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1763632-DBBE-E827-8380-09D0D9DAEA79}"/>
              </a:ext>
            </a:extLst>
          </p:cNvPr>
          <p:cNvSpPr/>
          <p:nvPr/>
        </p:nvSpPr>
        <p:spPr>
          <a:xfrm>
            <a:off x="2143055" y="2072081"/>
            <a:ext cx="1956390" cy="93974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EMTA – SUSCRIPCIONES</a:t>
            </a:r>
          </a:p>
          <a:p>
            <a:pPr algn="ctr"/>
            <a:endParaRPr lang="es-PE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6DB6D6-1BAE-F093-7AFD-34EBBE6725DE}"/>
              </a:ext>
            </a:extLst>
          </p:cNvPr>
          <p:cNvSpPr/>
          <p:nvPr/>
        </p:nvSpPr>
        <p:spPr>
          <a:xfrm>
            <a:off x="1989480" y="3424276"/>
            <a:ext cx="2263539" cy="93974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DECODIFICADORES – PAQUETES</a:t>
            </a:r>
          </a:p>
          <a:p>
            <a:pPr algn="ctr"/>
            <a:endParaRPr lang="es-PE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89A44F-63C2-634E-21B1-0E4C566AB55F}"/>
              </a:ext>
            </a:extLst>
          </p:cNvPr>
          <p:cNvSpPr txBox="1"/>
          <p:nvPr/>
        </p:nvSpPr>
        <p:spPr>
          <a:xfrm>
            <a:off x="857378" y="5627186"/>
            <a:ext cx="108117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PE" dirty="0"/>
              <a:t>7.- Culminada la gestión, se dejará plantilla de atención en la SOT que técnico derivó «SOT de Contingencia».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6576" y="1283926"/>
            <a:ext cx="111420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Al revisar la SOT de INSTALACION , validaremos que si es una SOT DE CONTINGENCIA , detectaremos esto si validamos que al final de ANOTACIONES , hay una plantilla que indica SOT DE CONTINGENCIA , de ser </a:t>
            </a:r>
            <a:r>
              <a:rPr lang="es-ES" dirty="0" err="1">
                <a:latin typeface="Aptos Narrow" panose="020B0004020202020204" pitchFamily="34" charset="0"/>
              </a:rPr>
              <a:t>asi</a:t>
            </a:r>
            <a:r>
              <a:rPr lang="es-ES" dirty="0">
                <a:latin typeface="Aptos Narrow" panose="020B0004020202020204" pitchFamily="34" charset="0"/>
              </a:rPr>
              <a:t> se procederá como atención de CONTINGENCIA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el técnico informa en el TICKET que no cuenta con STOCK , esta información va a ser justificación suficiente para poder activarle como el TECNICO ME ESTA INFORMANDO , INDEPENDIENTEMENTE de la VELOCIDAD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360158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5F65E1-8B5D-E2F7-CA99-E70E5225E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158" y="4146248"/>
            <a:ext cx="6619875" cy="2333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31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B71B139-ED5F-5584-5778-38AA0D65D7AC}"/>
              </a:ext>
            </a:extLst>
          </p:cNvPr>
          <p:cNvSpPr txBox="1"/>
          <p:nvPr/>
        </p:nvSpPr>
        <p:spPr>
          <a:xfrm>
            <a:off x="1622402" y="186210"/>
            <a:ext cx="8658246" cy="927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1. Realizamos la búsqueda en SGA y validamos que la SOT este bien generada(nombre del cliente, estado en ejecución, tipo de trabajo, tipo de servicio, plan contratado) y que coincida con los equipos que me envía en ficha.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079" y="1251732"/>
            <a:ext cx="7362112" cy="5000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8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4BB8B5E-C8DA-9E8E-5324-33CFE35366E6}"/>
              </a:ext>
            </a:extLst>
          </p:cNvPr>
          <p:cNvSpPr/>
          <p:nvPr/>
        </p:nvSpPr>
        <p:spPr>
          <a:xfrm>
            <a:off x="5231879" y="3708742"/>
            <a:ext cx="652839" cy="47707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2248E8A-468F-2934-000A-6E65AE0CC2B5}"/>
              </a:ext>
            </a:extLst>
          </p:cNvPr>
          <p:cNvSpPr txBox="1"/>
          <p:nvPr/>
        </p:nvSpPr>
        <p:spPr>
          <a:xfrm>
            <a:off x="1772149" y="504290"/>
            <a:ext cx="852600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2. Copiamos el CUSTOMER ID y realizamos la búsqueda en INCOGNITO para acceder a la cuenta del cliente dándole clic en suscriptor o identificador.</a:t>
            </a:r>
          </a:p>
          <a:p>
            <a:endParaRPr lang="es-MX" dirty="0">
              <a:latin typeface="Aptos Narrow" panose="020B0004020202020204" pitchFamily="34" charset="0"/>
            </a:endParaRPr>
          </a:p>
          <a:p>
            <a:r>
              <a:rPr lang="es-MX" dirty="0">
                <a:latin typeface="Aptos Narrow" panose="020B0004020202020204" pitchFamily="34" charset="0"/>
              </a:rPr>
              <a:t>Nota : Si no nos figura el cliente en incognito puede que aun no este creado , así que ingresaremos a PROVISION FIJA (PPT 7) y validamos si se crea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2400074"/>
            <a:ext cx="4381500" cy="3333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90661"/>
            <a:ext cx="5362575" cy="15525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0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B1E58B7-4B07-431E-CAF9-7DCE12124E3D}"/>
              </a:ext>
            </a:extLst>
          </p:cNvPr>
          <p:cNvSpPr txBox="1"/>
          <p:nvPr/>
        </p:nvSpPr>
        <p:spPr>
          <a:xfrm>
            <a:off x="1754637" y="554478"/>
            <a:ext cx="868272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3.- Ingresamos a la cuenta del cliente en INCOGNITO y validamos si existe algún servicio activo.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387" y="1448134"/>
            <a:ext cx="2790825" cy="45053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28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13E4403-B675-282F-E0D6-134E6790ED33}"/>
              </a:ext>
            </a:extLst>
          </p:cNvPr>
          <p:cNvSpPr txBox="1"/>
          <p:nvPr/>
        </p:nvSpPr>
        <p:spPr>
          <a:xfrm>
            <a:off x="1875935" y="461082"/>
            <a:ext cx="844013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4. Nos dirigimos a la tercera ventana de SGA e ingresamos con la SOT a la carpeta de ACT FIJA(F3) - enter y ubicamos en la parte inferior “accesos directos” – PROVISION FIJA.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54331F-F4E6-D489-A7B6-0605F3328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363" y="1932800"/>
            <a:ext cx="2930052" cy="313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C8846629-92E9-519C-4EDC-F6A7982BFF5A}"/>
              </a:ext>
            </a:extLst>
          </p:cNvPr>
          <p:cNvSpPr/>
          <p:nvPr/>
        </p:nvSpPr>
        <p:spPr>
          <a:xfrm>
            <a:off x="7846688" y="2969481"/>
            <a:ext cx="490331" cy="51352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DC9811-C5A1-096F-E37D-182B67A66F63}"/>
              </a:ext>
            </a:extLst>
          </p:cNvPr>
          <p:cNvSpPr txBox="1"/>
          <p:nvPr/>
        </p:nvSpPr>
        <p:spPr>
          <a:xfrm>
            <a:off x="456559" y="4883406"/>
            <a:ext cx="59961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Se debe tener 3 ventanas de SGA:</a:t>
            </a:r>
          </a:p>
          <a:p>
            <a:r>
              <a:rPr lang="es-ES" dirty="0">
                <a:latin typeface="Aptos Narrow" panose="020B0004020202020204" pitchFamily="34" charset="0"/>
              </a:rPr>
              <a:t>1era ventana: consulta histórica(plan contratado del cliente).</a:t>
            </a:r>
          </a:p>
          <a:p>
            <a:r>
              <a:rPr lang="es-ES" dirty="0">
                <a:latin typeface="Aptos Narrow" panose="020B0004020202020204" pitchFamily="34" charset="0"/>
              </a:rPr>
              <a:t>2da ventana: Activación y pegar plantilla.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1" y="1932800"/>
            <a:ext cx="7421123" cy="2586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76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4CA140-4928-3F96-62BA-FB05DFBE66D7}"/>
              </a:ext>
            </a:extLst>
          </p:cNvPr>
          <p:cNvSpPr txBox="1"/>
          <p:nvPr/>
        </p:nvSpPr>
        <p:spPr>
          <a:xfrm>
            <a:off x="1309242" y="502520"/>
            <a:ext cx="902580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5. En provisión fija se visualiza los espacios para la activación de acuerdo al plan contratado del cliente. </a:t>
            </a:r>
          </a:p>
          <a:p>
            <a:r>
              <a:rPr lang="es-ES" dirty="0">
                <a:latin typeface="Aptos Narrow" panose="020B0004020202020204" pitchFamily="34" charset="0"/>
              </a:rPr>
              <a:t>Se registrarán los datos correspondientes de los equipos de la siguiente forma: Colocaremos la CMMAC en el 	espacio de HFC_ INTERNET, seleccionaremos el modelo del equipo (no la marca) de la lista desplegable del campo 	Model_CM; y la MTAMAC en el espacio de HFC_ TELEFONIA. </a:t>
            </a:r>
          </a:p>
          <a:p>
            <a:endParaRPr lang="es-ES" dirty="0">
              <a:latin typeface="Aptos Narrow" panose="020B0004020202020204" pitchFamily="34" charset="0"/>
            </a:endParaRPr>
          </a:p>
          <a:p>
            <a:r>
              <a:rPr lang="es-ES" dirty="0">
                <a:latin typeface="Aptos Narrow" panose="020B0004020202020204" pitchFamily="34" charset="0"/>
              </a:rPr>
              <a:t>Para el servicio de TV, el llenado de campos es de la siguiente forma:</a:t>
            </a:r>
          </a:p>
          <a:p>
            <a:r>
              <a:rPr lang="es-ES" dirty="0" err="1">
                <a:latin typeface="Aptos Narrow" panose="020B0004020202020204" pitchFamily="34" charset="0"/>
              </a:rPr>
              <a:t>SerialNumber</a:t>
            </a:r>
            <a:r>
              <a:rPr lang="es-ES" dirty="0">
                <a:latin typeface="Aptos Narrow" panose="020B0004020202020204" pitchFamily="34" charset="0"/>
              </a:rPr>
              <a:t>: Serie.</a:t>
            </a:r>
          </a:p>
          <a:p>
            <a:r>
              <a:rPr lang="es-ES" dirty="0">
                <a:latin typeface="Aptos Narrow" panose="020B0004020202020204" pitchFamily="34" charset="0"/>
              </a:rPr>
              <a:t>HOST_UNIT_ADDRESS: UA</a:t>
            </a:r>
          </a:p>
          <a:p>
            <a:r>
              <a:rPr lang="es-ES" dirty="0" err="1">
                <a:latin typeface="Aptos Narrow" panose="020B0004020202020204" pitchFamily="34" charset="0"/>
              </a:rPr>
              <a:t>Model_STB</a:t>
            </a:r>
            <a:r>
              <a:rPr lang="es-ES" dirty="0">
                <a:latin typeface="Aptos Narrow" panose="020B0004020202020204" pitchFamily="34" charset="0"/>
              </a:rPr>
              <a:t>: Modelo.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257" y="3221613"/>
            <a:ext cx="4962525" cy="2638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69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EE16C63-DAE6-80ED-DD44-37A0422B6ED8}"/>
              </a:ext>
            </a:extLst>
          </p:cNvPr>
          <p:cNvSpPr txBox="1"/>
          <p:nvPr/>
        </p:nvSpPr>
        <p:spPr>
          <a:xfrm>
            <a:off x="1762301" y="310568"/>
            <a:ext cx="866739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 Una vez ingresado todos equipos en los espacios de provisión fija, enviamos a INSTALAR y validamos en incognito que se active los dispositivos y los suscripciones , una vez se active todo el servicio enviaremos como ATENDIDO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696922"/>
            <a:ext cx="7003473" cy="4554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782" y="1545048"/>
            <a:ext cx="2172639" cy="4706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B20F301-C35C-10ED-5680-5ADA1F1C10CA}"/>
              </a:ext>
            </a:extLst>
          </p:cNvPr>
          <p:cNvSpPr txBox="1"/>
          <p:nvPr/>
        </p:nvSpPr>
        <p:spPr>
          <a:xfrm>
            <a:off x="2491445" y="388345"/>
            <a:ext cx="849754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7. Luego de validar la suscripción en incognito, se pegará la plantilla tipificada en la 2da ventana de SGA - CONTROL DE TAREAS – ACT FIJA. F2(guardar plantilla).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b="50159"/>
          <a:stretch/>
        </p:blipFill>
        <p:spPr>
          <a:xfrm>
            <a:off x="3181350" y="1596303"/>
            <a:ext cx="5784058" cy="22961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C0B299-8C03-8462-57BE-FB3C12145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8989" y="186210"/>
            <a:ext cx="1203011" cy="736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2A468A-D3A1-4329-A5D4-483B02715B2F}"/>
              </a:ext>
            </a:extLst>
          </p:cNvPr>
          <p:cNvSpPr txBox="1"/>
          <p:nvPr/>
        </p:nvSpPr>
        <p:spPr>
          <a:xfrm>
            <a:off x="4301455" y="4242732"/>
            <a:ext cx="2745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/>
              <a:t>ACTIVACION HFC - ADP</a:t>
            </a:r>
          </a:p>
          <a:p>
            <a:r>
              <a:rPr lang="es-PE" dirty="0"/>
              <a:t>EQUIPOS INSTALADOS</a:t>
            </a:r>
          </a:p>
          <a:p>
            <a:r>
              <a:rPr lang="es-PE" dirty="0"/>
              <a:t>ESTADO</a:t>
            </a:r>
          </a:p>
          <a:p>
            <a:r>
              <a:rPr lang="es-PE" dirty="0"/>
              <a:t>ACTIVADO POR : </a:t>
            </a:r>
          </a:p>
        </p:txBody>
      </p:sp>
    </p:spTree>
    <p:extLst>
      <p:ext uri="{BB962C8B-B14F-4D97-AF65-F5344CB8AC3E}">
        <p14:creationId xmlns:p14="http://schemas.microsoft.com/office/powerpoint/2010/main" val="550052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2088</TotalTime>
  <Words>1143</Words>
  <Application>Microsoft Office PowerPoint</Application>
  <PresentationFormat>Panorámica</PresentationFormat>
  <Paragraphs>86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Aptos Narrow</vt:lpstr>
      <vt:lpstr>Arial</vt:lpstr>
      <vt:lpstr>Arial Narrow</vt:lpstr>
      <vt:lpstr>Gill Sans MT</vt:lpstr>
      <vt:lpstr>Kalam Light</vt:lpstr>
      <vt:lpstr>Wingdings</vt:lpstr>
      <vt:lpstr>Galería</vt:lpstr>
      <vt:lpstr>INSTALACION HFC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ACTIVACION HFC</dc:title>
  <dc:creator>Rocío Celeste Chávez Ampuero</dc:creator>
  <cp:lastModifiedBy>Jhonatan Luis Morzan Pasco</cp:lastModifiedBy>
  <cp:revision>163</cp:revision>
  <dcterms:created xsi:type="dcterms:W3CDTF">2024-02-23T20:59:55Z</dcterms:created>
  <dcterms:modified xsi:type="dcterms:W3CDTF">2025-06-19T21:04:09Z</dcterms:modified>
</cp:coreProperties>
</file>