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66" r:id="rId12"/>
    <p:sldId id="29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77" r:id="rId27"/>
    <p:sldId id="283" r:id="rId28"/>
    <p:sldId id="288" r:id="rId29"/>
    <p:sldId id="284" r:id="rId30"/>
    <p:sldId id="285" r:id="rId31"/>
    <p:sldId id="287" r:id="rId32"/>
    <p:sldId id="286" r:id="rId33"/>
    <p:sldId id="290" r:id="rId34"/>
    <p:sldId id="292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340" autoAdjust="0"/>
  </p:normalViewPr>
  <p:slideViewPr>
    <p:cSldViewPr snapToGrid="0">
      <p:cViewPr varScale="1">
        <p:scale>
          <a:sx n="65" d="100"/>
          <a:sy n="6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3FF9A-53B0-4872-99FF-522E0F6F28BA}" type="doc">
      <dgm:prSet loTypeId="urn:microsoft.com/office/officeart/2005/8/layout/radial3" loCatId="cycle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B5DC6AC5-6C90-458A-8012-9935A1D618A7}">
      <dgm:prSet phldrT="[Texto]" custT="1"/>
      <dgm:spPr/>
      <dgm:t>
        <a:bodyPr/>
        <a:lstStyle/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POST</a:t>
          </a:r>
        </a:p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VENTA</a:t>
          </a:r>
        </a:p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FTTH</a:t>
          </a:r>
        </a:p>
      </dgm:t>
    </dgm:pt>
    <dgm:pt modelId="{7502207C-2B43-4717-A473-E63FA711F16F}" type="parTrans" cxnId="{D6D6472F-92D2-4B13-AA05-B2AC32FA7D8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E59993A3-A487-4432-B116-A94DDF427936}" type="sibTrans" cxnId="{D6D6472F-92D2-4B13-AA05-B2AC32FA7D8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1AD76276-09EC-4A0F-872D-ED08B5B2AF31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Cambio de Plan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ACCB283D-803F-444D-88B5-88DE1F3357F5}" type="parTrans" cxnId="{813B5C95-F60E-4683-BA94-552E9848C18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5EA77172-CFC2-419E-BFFB-45BF1DB260DF}" type="sibTrans" cxnId="{813B5C95-F60E-4683-BA94-552E9848C18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76BD3DE3-AA16-4CC3-937A-DDE144475388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SOT de Contingencia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3F0B27B1-8281-4005-9922-63C3BEE46EC5}" type="parTrans" cxnId="{ED79DE04-AE51-4A0F-BCF2-13964C0DB54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FC33773A-F618-4690-9221-B30DA1ED4720}" type="sibTrans" cxnId="{ED79DE04-AE51-4A0F-BCF2-13964C0DB54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6FDF3D13-E69F-4F51-A641-B93999371174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Traslado Externo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BEE1F0B-6E63-44E0-BBF3-6B4D173E7E10}" type="parTrans" cxnId="{E549418F-976A-4262-8332-A475F3051B8E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6E5CB1BD-47CD-43F2-9289-E3D34A57532F}" type="sibTrans" cxnId="{E549418F-976A-4262-8332-A475F3051B8E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203F8BA9-0764-45A9-9337-6F6DFCA98D39}">
      <dgm:prSet phldrT="[Texto]" custT="1"/>
      <dgm:spPr/>
      <dgm:t>
        <a:bodyPr/>
        <a:lstStyle/>
        <a:p>
          <a:r>
            <a:rPr lang="es-PE" sz="1400" b="1" dirty="0" err="1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Migracion</a:t>
          </a:r>
          <a:r>
            <a:rPr lang="es-PE" sz="1500" b="1" dirty="0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 </a:t>
          </a:r>
          <a:r>
            <a:rPr lang="es-PE" sz="1500" b="1" dirty="0" err="1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Tecnologica</a:t>
          </a:r>
          <a:endParaRPr lang="es-PE" sz="1500" b="1" dirty="0">
            <a:solidFill>
              <a:srgbClr val="00B0F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D9DB3C9A-A196-49E6-8286-188638A9B008}" type="parTrans" cxnId="{442897A8-7192-4CF2-A86F-E925A50F85C7}">
      <dgm:prSet/>
      <dgm:spPr/>
      <dgm:t>
        <a:bodyPr/>
        <a:lstStyle/>
        <a:p>
          <a:endParaRPr lang="es-PE"/>
        </a:p>
      </dgm:t>
    </dgm:pt>
    <dgm:pt modelId="{779EC7A9-5B2D-40EC-81E0-195D81DE1BB1}" type="sibTrans" cxnId="{442897A8-7192-4CF2-A86F-E925A50F85C7}">
      <dgm:prSet/>
      <dgm:spPr/>
      <dgm:t>
        <a:bodyPr/>
        <a:lstStyle/>
        <a:p>
          <a:endParaRPr lang="es-PE"/>
        </a:p>
      </dgm:t>
    </dgm:pt>
    <dgm:pt modelId="{43DE7582-CCCB-40C1-B227-7DACC58209EB}" type="pres">
      <dgm:prSet presAssocID="{C493FF9A-53B0-4872-99FF-522E0F6F28BA}" presName="composite" presStyleCnt="0">
        <dgm:presLayoutVars>
          <dgm:chMax val="1"/>
          <dgm:dir/>
          <dgm:resizeHandles val="exact"/>
        </dgm:presLayoutVars>
      </dgm:prSet>
      <dgm:spPr/>
    </dgm:pt>
    <dgm:pt modelId="{83A9FFA4-7293-4FB5-B560-1D273D252B7B}" type="pres">
      <dgm:prSet presAssocID="{C493FF9A-53B0-4872-99FF-522E0F6F28BA}" presName="radial" presStyleCnt="0">
        <dgm:presLayoutVars>
          <dgm:animLvl val="ctr"/>
        </dgm:presLayoutVars>
      </dgm:prSet>
      <dgm:spPr/>
    </dgm:pt>
    <dgm:pt modelId="{444AC861-DB67-4EC0-B77C-395C8DC83B20}" type="pres">
      <dgm:prSet presAssocID="{B5DC6AC5-6C90-458A-8012-9935A1D618A7}" presName="centerShape" presStyleLbl="vennNode1" presStyleIdx="0" presStyleCnt="5"/>
      <dgm:spPr/>
    </dgm:pt>
    <dgm:pt modelId="{E128DEC9-E681-4067-AB32-10551268C9F3}" type="pres">
      <dgm:prSet presAssocID="{1AD76276-09EC-4A0F-872D-ED08B5B2AF31}" presName="node" presStyleLbl="vennNode1" presStyleIdx="1" presStyleCnt="5">
        <dgm:presLayoutVars>
          <dgm:bulletEnabled val="1"/>
        </dgm:presLayoutVars>
      </dgm:prSet>
      <dgm:spPr/>
    </dgm:pt>
    <dgm:pt modelId="{18118D4C-A0CF-4D31-99E3-0AB8BB406DC6}" type="pres">
      <dgm:prSet presAssocID="{76BD3DE3-AA16-4CC3-937A-DDE144475388}" presName="node" presStyleLbl="vennNode1" presStyleIdx="2" presStyleCnt="5">
        <dgm:presLayoutVars>
          <dgm:bulletEnabled val="1"/>
        </dgm:presLayoutVars>
      </dgm:prSet>
      <dgm:spPr/>
    </dgm:pt>
    <dgm:pt modelId="{AAC5EA70-CAAD-4447-BA1C-6835884BCD52}" type="pres">
      <dgm:prSet presAssocID="{203F8BA9-0764-45A9-9337-6F6DFCA98D39}" presName="node" presStyleLbl="vennNode1" presStyleIdx="3" presStyleCnt="5">
        <dgm:presLayoutVars>
          <dgm:bulletEnabled val="1"/>
        </dgm:presLayoutVars>
      </dgm:prSet>
      <dgm:spPr/>
    </dgm:pt>
    <dgm:pt modelId="{C6087791-AF01-417A-AA57-80B1C1EE547E}" type="pres">
      <dgm:prSet presAssocID="{6FDF3D13-E69F-4F51-A641-B93999371174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D79DE04-AE51-4A0F-BCF2-13964C0DB541}" srcId="{B5DC6AC5-6C90-458A-8012-9935A1D618A7}" destId="{76BD3DE3-AA16-4CC3-937A-DDE144475388}" srcOrd="1" destOrd="0" parTransId="{3F0B27B1-8281-4005-9922-63C3BEE46EC5}" sibTransId="{FC33773A-F618-4690-9221-B30DA1ED4720}"/>
    <dgm:cxn modelId="{FF27E11B-2050-492A-9725-4C03FF9C8AC4}" type="presOf" srcId="{6FDF3D13-E69F-4F51-A641-B93999371174}" destId="{C6087791-AF01-417A-AA57-80B1C1EE547E}" srcOrd="0" destOrd="0" presId="urn:microsoft.com/office/officeart/2005/8/layout/radial3"/>
    <dgm:cxn modelId="{F9C07327-F325-4C5E-8953-5A20B744931D}" type="presOf" srcId="{203F8BA9-0764-45A9-9337-6F6DFCA98D39}" destId="{AAC5EA70-CAAD-4447-BA1C-6835884BCD52}" srcOrd="0" destOrd="0" presId="urn:microsoft.com/office/officeart/2005/8/layout/radial3"/>
    <dgm:cxn modelId="{D6D6472F-92D2-4B13-AA05-B2AC32FA7D88}" srcId="{C493FF9A-53B0-4872-99FF-522E0F6F28BA}" destId="{B5DC6AC5-6C90-458A-8012-9935A1D618A7}" srcOrd="0" destOrd="0" parTransId="{7502207C-2B43-4717-A473-E63FA711F16F}" sibTransId="{E59993A3-A487-4432-B116-A94DDF427936}"/>
    <dgm:cxn modelId="{049A6A53-1A81-4728-B86C-FE8F3160E605}" type="presOf" srcId="{76BD3DE3-AA16-4CC3-937A-DDE144475388}" destId="{18118D4C-A0CF-4D31-99E3-0AB8BB406DC6}" srcOrd="0" destOrd="0" presId="urn:microsoft.com/office/officeart/2005/8/layout/radial3"/>
    <dgm:cxn modelId="{E549418F-976A-4262-8332-A475F3051B8E}" srcId="{B5DC6AC5-6C90-458A-8012-9935A1D618A7}" destId="{6FDF3D13-E69F-4F51-A641-B93999371174}" srcOrd="3" destOrd="0" parTransId="{9BEE1F0B-6E63-44E0-BBF3-6B4D173E7E10}" sibTransId="{6E5CB1BD-47CD-43F2-9289-E3D34A57532F}"/>
    <dgm:cxn modelId="{813B5C95-F60E-4683-BA94-552E9848C181}" srcId="{B5DC6AC5-6C90-458A-8012-9935A1D618A7}" destId="{1AD76276-09EC-4A0F-872D-ED08B5B2AF31}" srcOrd="0" destOrd="0" parTransId="{ACCB283D-803F-444D-88B5-88DE1F3357F5}" sibTransId="{5EA77172-CFC2-419E-BFFB-45BF1DB260DF}"/>
    <dgm:cxn modelId="{442897A8-7192-4CF2-A86F-E925A50F85C7}" srcId="{B5DC6AC5-6C90-458A-8012-9935A1D618A7}" destId="{203F8BA9-0764-45A9-9337-6F6DFCA98D39}" srcOrd="2" destOrd="0" parTransId="{D9DB3C9A-A196-49E6-8286-188638A9B008}" sibTransId="{779EC7A9-5B2D-40EC-81E0-195D81DE1BB1}"/>
    <dgm:cxn modelId="{AD0CDCC1-E478-4B2C-AE4E-7B47B4EE9ECD}" type="presOf" srcId="{C493FF9A-53B0-4872-99FF-522E0F6F28BA}" destId="{43DE7582-CCCB-40C1-B227-7DACC58209EB}" srcOrd="0" destOrd="0" presId="urn:microsoft.com/office/officeart/2005/8/layout/radial3"/>
    <dgm:cxn modelId="{13F6C2EF-A8A6-4B78-BAA3-AB4B46F37CEE}" type="presOf" srcId="{B5DC6AC5-6C90-458A-8012-9935A1D618A7}" destId="{444AC861-DB67-4EC0-B77C-395C8DC83B20}" srcOrd="0" destOrd="0" presId="urn:microsoft.com/office/officeart/2005/8/layout/radial3"/>
    <dgm:cxn modelId="{C692DCF2-0106-42AD-BD17-E22E52202CD3}" type="presOf" srcId="{1AD76276-09EC-4A0F-872D-ED08B5B2AF31}" destId="{E128DEC9-E681-4067-AB32-10551268C9F3}" srcOrd="0" destOrd="0" presId="urn:microsoft.com/office/officeart/2005/8/layout/radial3"/>
    <dgm:cxn modelId="{9B90F9CE-BFE2-46BA-9E92-6C6F0DBD1E14}" type="presParOf" srcId="{43DE7582-CCCB-40C1-B227-7DACC58209EB}" destId="{83A9FFA4-7293-4FB5-B560-1D273D252B7B}" srcOrd="0" destOrd="0" presId="urn:microsoft.com/office/officeart/2005/8/layout/radial3"/>
    <dgm:cxn modelId="{FC435060-967B-4D13-B14F-4BA7E3ABFADD}" type="presParOf" srcId="{83A9FFA4-7293-4FB5-B560-1D273D252B7B}" destId="{444AC861-DB67-4EC0-B77C-395C8DC83B20}" srcOrd="0" destOrd="0" presId="urn:microsoft.com/office/officeart/2005/8/layout/radial3"/>
    <dgm:cxn modelId="{413A5706-A9D6-4C18-BBC3-8E48A9E15246}" type="presParOf" srcId="{83A9FFA4-7293-4FB5-B560-1D273D252B7B}" destId="{E128DEC9-E681-4067-AB32-10551268C9F3}" srcOrd="1" destOrd="0" presId="urn:microsoft.com/office/officeart/2005/8/layout/radial3"/>
    <dgm:cxn modelId="{AA218FC0-BDD2-4937-9DFA-7BA3D51022B0}" type="presParOf" srcId="{83A9FFA4-7293-4FB5-B560-1D273D252B7B}" destId="{18118D4C-A0CF-4D31-99E3-0AB8BB406DC6}" srcOrd="2" destOrd="0" presId="urn:microsoft.com/office/officeart/2005/8/layout/radial3"/>
    <dgm:cxn modelId="{1BFFF1A1-8AF0-40B3-B51F-A83DF951F95F}" type="presParOf" srcId="{83A9FFA4-7293-4FB5-B560-1D273D252B7B}" destId="{AAC5EA70-CAAD-4447-BA1C-6835884BCD52}" srcOrd="3" destOrd="0" presId="urn:microsoft.com/office/officeart/2005/8/layout/radial3"/>
    <dgm:cxn modelId="{E9968ECC-E80C-4B1D-BF59-CA10B70300E3}" type="presParOf" srcId="{83A9FFA4-7293-4FB5-B560-1D273D252B7B}" destId="{C6087791-AF01-417A-AA57-80B1C1EE547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AC861-DB67-4EC0-B77C-395C8DC83B20}">
      <dsp:nvSpPr>
        <dsp:cNvPr id="0" name=""/>
        <dsp:cNvSpPr/>
      </dsp:nvSpPr>
      <dsp:spPr>
        <a:xfrm>
          <a:off x="2588692" y="1164923"/>
          <a:ext cx="2902089" cy="290208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POST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VENTA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FTTH</a:t>
          </a:r>
        </a:p>
      </dsp:txBody>
      <dsp:txXfrm>
        <a:off x="3013693" y="1589924"/>
        <a:ext cx="2052087" cy="2052087"/>
      </dsp:txXfrm>
    </dsp:sp>
    <dsp:sp modelId="{E128DEC9-E681-4067-AB32-10551268C9F3}">
      <dsp:nvSpPr>
        <dsp:cNvPr id="0" name=""/>
        <dsp:cNvSpPr/>
      </dsp:nvSpPr>
      <dsp:spPr>
        <a:xfrm>
          <a:off x="3314215" y="518"/>
          <a:ext cx="1451044" cy="14510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Cambio de Plan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526715" y="213018"/>
        <a:ext cx="1026044" cy="1026044"/>
      </dsp:txXfrm>
    </dsp:sp>
    <dsp:sp modelId="{18118D4C-A0CF-4D31-99E3-0AB8BB406DC6}">
      <dsp:nvSpPr>
        <dsp:cNvPr id="0" name=""/>
        <dsp:cNvSpPr/>
      </dsp:nvSpPr>
      <dsp:spPr>
        <a:xfrm>
          <a:off x="5204142" y="1890445"/>
          <a:ext cx="1451044" cy="14510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SOT de Contingencia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5416642" y="2102945"/>
        <a:ext cx="1026044" cy="1026044"/>
      </dsp:txXfrm>
    </dsp:sp>
    <dsp:sp modelId="{AAC5EA70-CAAD-4447-BA1C-6835884BCD52}">
      <dsp:nvSpPr>
        <dsp:cNvPr id="0" name=""/>
        <dsp:cNvSpPr/>
      </dsp:nvSpPr>
      <dsp:spPr>
        <a:xfrm>
          <a:off x="3314215" y="3780373"/>
          <a:ext cx="1451044" cy="14510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 err="1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Migracion</a:t>
          </a:r>
          <a:r>
            <a:rPr lang="es-PE" sz="1500" b="1" kern="1200" dirty="0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 </a:t>
          </a:r>
          <a:r>
            <a:rPr lang="es-PE" sz="1500" b="1" kern="1200" dirty="0" err="1">
              <a:solidFill>
                <a:srgbClr val="00B0F0"/>
              </a:solidFill>
              <a:latin typeface="Kalam Light" panose="02000000000000000000" pitchFamily="2" charset="0"/>
              <a:cs typeface="Kalam Light" panose="02000000000000000000" pitchFamily="2" charset="0"/>
            </a:rPr>
            <a:t>Tecnologica</a:t>
          </a:r>
          <a:endParaRPr lang="es-PE" sz="1500" b="1" kern="1200" dirty="0">
            <a:solidFill>
              <a:srgbClr val="00B0F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526715" y="3992873"/>
        <a:ext cx="1026044" cy="1026044"/>
      </dsp:txXfrm>
    </dsp:sp>
    <dsp:sp modelId="{C6087791-AF01-417A-AA57-80B1C1EE547E}">
      <dsp:nvSpPr>
        <dsp:cNvPr id="0" name=""/>
        <dsp:cNvSpPr/>
      </dsp:nvSpPr>
      <dsp:spPr>
        <a:xfrm>
          <a:off x="1424287" y="1890445"/>
          <a:ext cx="1451044" cy="14510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Traslado Externo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1636787" y="2102945"/>
        <a:ext cx="1026044" cy="102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3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2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6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9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7F71E-84C3-FE06-2E3C-3C8EB1EF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" sz="9600" b="1" dirty="0">
                <a:latin typeface="Arial Narrow" panose="020B0606020202030204" pitchFamily="34" charset="0"/>
              </a:rPr>
              <a:t>POST VENTA FTTH</a:t>
            </a:r>
            <a:endParaRPr lang="es-PE" sz="9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6ED442-3CC7-CB99-497E-3981E3DBA8C0}"/>
              </a:ext>
            </a:extLst>
          </p:cNvPr>
          <p:cNvSpPr txBox="1"/>
          <p:nvPr/>
        </p:nvSpPr>
        <p:spPr>
          <a:xfrm>
            <a:off x="2337201" y="384296"/>
            <a:ext cx="8276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9.- Luego de verificar que el servicio se encuentra activo correctamente, pegamos plantilla en SGA y atendemos el caso.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464619-B1C8-FC19-92B3-FA1405B5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33" y="1189799"/>
            <a:ext cx="6300682" cy="4304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884957-3C08-14CA-19CF-EC67319503CF}"/>
              </a:ext>
            </a:extLst>
          </p:cNvPr>
          <p:cNvSpPr txBox="1"/>
          <p:nvPr/>
        </p:nvSpPr>
        <p:spPr>
          <a:xfrm>
            <a:off x="715617" y="5841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10.-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EBC162-EAB8-EBFA-FD05-9281962BAF97}"/>
              </a:ext>
            </a:extLst>
          </p:cNvPr>
          <p:cNvSpPr txBox="1"/>
          <p:nvPr/>
        </p:nvSpPr>
        <p:spPr>
          <a:xfrm>
            <a:off x="2132281" y="365222"/>
            <a:ext cx="886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PLAN + REPETIDOR HUAWEI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E3D535-3489-79ED-5798-28931F5AD88A}"/>
              </a:ext>
            </a:extLst>
          </p:cNvPr>
          <p:cNvSpPr txBox="1"/>
          <p:nvPr/>
        </p:nvSpPr>
        <p:spPr>
          <a:xfrm>
            <a:off x="1073423" y="1833558"/>
            <a:ext cx="9285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Cambio de plan con etiqueta de </a:t>
            </a:r>
            <a:r>
              <a:rPr lang="es-ES" b="1" dirty="0">
                <a:latin typeface="Aptos Narrow" panose="020B0004020202020204" pitchFamily="34" charset="0"/>
              </a:rPr>
              <a:t>REPETIDOR HUAWEI </a:t>
            </a:r>
            <a:r>
              <a:rPr lang="es-ES" dirty="0">
                <a:latin typeface="Aptos Narrow" panose="020B0004020202020204" pitchFamily="34" charset="0"/>
              </a:rPr>
              <a:t>solo se aceptarán modelo de </a:t>
            </a:r>
            <a:r>
              <a:rPr lang="es-ES" b="1" dirty="0">
                <a:latin typeface="Aptos Narrow" panose="020B0004020202020204" pitchFamily="34" charset="0"/>
              </a:rPr>
              <a:t>ONT – HUAWEI</a:t>
            </a:r>
            <a:r>
              <a:rPr lang="es-ES" dirty="0">
                <a:latin typeface="Aptos Narrow" panose="020B0004020202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772FE4-BF0B-0421-34DC-A03C63FD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00" y="2910897"/>
            <a:ext cx="7798469" cy="1238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957EEAC-B75C-6798-928C-76307EB93F2A}"/>
              </a:ext>
            </a:extLst>
          </p:cNvPr>
          <p:cNvSpPr txBox="1"/>
          <p:nvPr/>
        </p:nvSpPr>
        <p:spPr>
          <a:xfrm>
            <a:off x="1073423" y="5773003"/>
            <a:ext cx="9285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La cantidad de repetidores se contará por la etiqueta de alquiler.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7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1AAE57E-8F2B-DD0F-EBDE-A4B2A4E9558C}"/>
              </a:ext>
            </a:extLst>
          </p:cNvPr>
          <p:cNvSpPr txBox="1"/>
          <p:nvPr/>
        </p:nvSpPr>
        <p:spPr>
          <a:xfrm>
            <a:off x="901146" y="2046876"/>
            <a:ext cx="103897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latin typeface="Aptos Narrow" panose="020B0004020202020204" pitchFamily="34" charset="0"/>
              </a:rPr>
              <a:t>Si SOT cuenta con etiqueta de repetidor </a:t>
            </a:r>
            <a:r>
              <a:rPr lang="es-ES" b="1" dirty="0">
                <a:latin typeface="Aptos Narrow" panose="020B0004020202020204" pitchFamily="34" charset="0"/>
              </a:rPr>
              <a:t>NM3015</a:t>
            </a:r>
            <a:r>
              <a:rPr lang="es-ES" dirty="0">
                <a:latin typeface="Aptos Narrow" panose="020B0004020202020204" pitchFamily="34" charset="0"/>
              </a:rPr>
              <a:t> el tecnico debe enviar a activar modelo de </a:t>
            </a:r>
            <a:r>
              <a:rPr lang="es-ES" sz="2000" b="1" dirty="0">
                <a:latin typeface="Aptos Narrow" panose="020B0004020202020204" pitchFamily="34" charset="0"/>
              </a:rPr>
              <a:t>ONT - ZTE</a:t>
            </a:r>
            <a:r>
              <a:rPr lang="es-ES" dirty="0">
                <a:latin typeface="Aptos Narrow" panose="020B00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79EC63-9289-4555-3BA0-ED56185E61E5}"/>
              </a:ext>
            </a:extLst>
          </p:cNvPr>
          <p:cNvSpPr txBox="1"/>
          <p:nvPr/>
        </p:nvSpPr>
        <p:spPr>
          <a:xfrm>
            <a:off x="1073426" y="5645426"/>
            <a:ext cx="99391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Tecnico enviara por otro skill </a:t>
            </a:r>
            <a:r>
              <a:rPr lang="es-ES" b="1" dirty="0">
                <a:latin typeface="Aptos Narrow" panose="020B0004020202020204" pitchFamily="34" charset="0"/>
              </a:rPr>
              <a:t>(ENTREGA PLUME) </a:t>
            </a:r>
            <a:r>
              <a:rPr lang="es-ES" dirty="0">
                <a:latin typeface="Aptos Narrow" panose="020B0004020202020204" pitchFamily="34" charset="0"/>
              </a:rPr>
              <a:t>para la activación del repetidor".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9798CF-75BD-1627-BDFF-D806B5CB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3063058"/>
            <a:ext cx="8344638" cy="1996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FEBC162-EAB8-EBFA-FD05-9281962BAF97}"/>
              </a:ext>
            </a:extLst>
          </p:cNvPr>
          <p:cNvSpPr txBox="1"/>
          <p:nvPr/>
        </p:nvSpPr>
        <p:spPr>
          <a:xfrm>
            <a:off x="2302711" y="502504"/>
            <a:ext cx="9202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PLAN + REPETIDOR NM3015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F541F8-7DFA-A2F6-C505-7828377581A8}"/>
              </a:ext>
            </a:extLst>
          </p:cNvPr>
          <p:cNvSpPr txBox="1"/>
          <p:nvPr/>
        </p:nvSpPr>
        <p:spPr>
          <a:xfrm>
            <a:off x="2281738" y="415898"/>
            <a:ext cx="8952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TRASLADO EXTERNO – PASO 1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534AE7-B5C8-0FA2-DAE2-DA1EF8644BBF}"/>
              </a:ext>
            </a:extLst>
          </p:cNvPr>
          <p:cNvSpPr txBox="1"/>
          <p:nvPr/>
        </p:nvSpPr>
        <p:spPr>
          <a:xfrm>
            <a:off x="1097279" y="1256630"/>
            <a:ext cx="105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049A0A3-FA5A-62F6-55EE-E2694B026676}"/>
              </a:ext>
            </a:extLst>
          </p:cNvPr>
          <p:cNvSpPr txBox="1"/>
          <p:nvPr/>
        </p:nvSpPr>
        <p:spPr>
          <a:xfrm>
            <a:off x="2368129" y="486062"/>
            <a:ext cx="8450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7DF8AE-5211-7AC6-ED19-F69E4712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1" y="1705438"/>
            <a:ext cx="7691778" cy="3893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7ED91DF-AAA0-4AB5-E699-DBC432381C8E}"/>
              </a:ext>
            </a:extLst>
          </p:cNvPr>
          <p:cNvSpPr txBox="1"/>
          <p:nvPr/>
        </p:nvSpPr>
        <p:spPr>
          <a:xfrm>
            <a:off x="2411944" y="602998"/>
            <a:ext cx="8560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Realizar la comparación de SOTs con su ultima modificación para validar que SOT de traslado externo este correctamente generada.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9A04C3-DF15-8563-93F7-8345AA7F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81" y="1643565"/>
            <a:ext cx="8454887" cy="3981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D847D1-FB11-8393-0608-CBD7C82FAE31}"/>
              </a:ext>
            </a:extLst>
          </p:cNvPr>
          <p:cNvSpPr txBox="1"/>
          <p:nvPr/>
        </p:nvSpPr>
        <p:spPr>
          <a:xfrm>
            <a:off x="2423127" y="606576"/>
            <a:ext cx="839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Luego, filtramos equipo ONT  en incognito para validar que mantiene y procedemos a </a:t>
            </a:r>
            <a:r>
              <a:rPr lang="es-PE" b="1" dirty="0">
                <a:latin typeface="Aptos Narrow" panose="020B0004020202020204" pitchFamily="34" charset="0"/>
              </a:rPr>
              <a:t>DESINSTALAR</a:t>
            </a:r>
            <a:r>
              <a:rPr lang="es-PE" dirty="0">
                <a:latin typeface="Aptos Narrow" panose="020B0004020202020204" pitchFamily="34" charset="0"/>
              </a:rPr>
              <a:t> manualmente desde incognito.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5A5828-CB06-F00F-CE5B-8F4949A1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70" y="1740675"/>
            <a:ext cx="8156659" cy="410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BC0E087-E43D-3E35-BC0A-0B7D3C85BF58}"/>
              </a:ext>
            </a:extLst>
          </p:cNvPr>
          <p:cNvSpPr txBox="1"/>
          <p:nvPr/>
        </p:nvSpPr>
        <p:spPr>
          <a:xfrm>
            <a:off x="2430687" y="795546"/>
            <a:ext cx="8089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Validamos que el equipo ONT este desinstalado(incognito vacío).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F14A6B-FDE5-7B8A-D87A-5476081E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96" y="1662992"/>
            <a:ext cx="8189408" cy="4050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0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A97305-CE28-0068-46C9-4E6E99FA9717}"/>
              </a:ext>
            </a:extLst>
          </p:cNvPr>
          <p:cNvSpPr txBox="1"/>
          <p:nvPr/>
        </p:nvSpPr>
        <p:spPr>
          <a:xfrm>
            <a:off x="2251068" y="476723"/>
            <a:ext cx="8776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Tipificamos como </a:t>
            </a:r>
            <a:r>
              <a:rPr lang="es-PE" b="1" dirty="0">
                <a:latin typeface="Aptos Narrow" panose="020B0004020202020204" pitchFamily="34" charset="0"/>
              </a:rPr>
              <a:t>“ACTIVANDO” </a:t>
            </a:r>
            <a:r>
              <a:rPr lang="es-PE" dirty="0">
                <a:latin typeface="Aptos Narrow" panose="020B0004020202020204" pitchFamily="34" charset="0"/>
              </a:rPr>
              <a:t>y en observación </a:t>
            </a:r>
            <a:r>
              <a:rPr lang="es-PE" b="1" dirty="0">
                <a:latin typeface="Aptos Narrow" panose="020B0004020202020204" pitchFamily="34" charset="0"/>
              </a:rPr>
              <a:t>“No olvide registrar ONT “ </a:t>
            </a:r>
            <a:r>
              <a:rPr lang="es-PE" dirty="0">
                <a:latin typeface="Aptos Narrow" panose="020B0004020202020204" pitchFamily="34" charset="0"/>
              </a:rPr>
              <a:t>y pegamos plantilla.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409E50-2042-8C10-A7B0-B7B0253C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76" y="1260966"/>
            <a:ext cx="7463447" cy="4274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4754F4-F9F3-49F5-3BBC-5A7A81D2A6A2}"/>
              </a:ext>
            </a:extLst>
          </p:cNvPr>
          <p:cNvSpPr txBox="1"/>
          <p:nvPr/>
        </p:nvSpPr>
        <p:spPr>
          <a:xfrm>
            <a:off x="835925" y="576065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Por ultimo, le damos guardar a nuestra ficha de APK.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1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D46615-C7EB-A115-7624-6539DA8177F4}"/>
              </a:ext>
            </a:extLst>
          </p:cNvPr>
          <p:cNvSpPr txBox="1"/>
          <p:nvPr/>
        </p:nvSpPr>
        <p:spPr>
          <a:xfrm>
            <a:off x="2297444" y="319056"/>
            <a:ext cx="890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TRASLADO EXTERNO – PASO 2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419152" y="1026942"/>
            <a:ext cx="86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64BB8F3-710C-3FD2-1D37-E2E931FB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045465"/>
              </p:ext>
            </p:extLst>
          </p:nvPr>
        </p:nvGraphicFramePr>
        <p:xfrm>
          <a:off x="2056262" y="664751"/>
          <a:ext cx="8079475" cy="523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4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F81E034-C40A-2A38-EC89-589A3053072D}"/>
              </a:ext>
            </a:extLst>
          </p:cNvPr>
          <p:cNvSpPr txBox="1"/>
          <p:nvPr/>
        </p:nvSpPr>
        <p:spPr>
          <a:xfrm>
            <a:off x="2290486" y="565277"/>
            <a:ext cx="869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1DF3D2-4EAC-A63F-9A7C-B3127B0F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86" y="1691789"/>
            <a:ext cx="7691778" cy="4006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186363F-6A46-09F5-6B06-D2283C88D58F}"/>
              </a:ext>
            </a:extLst>
          </p:cNvPr>
          <p:cNvSpPr txBox="1"/>
          <p:nvPr/>
        </p:nvSpPr>
        <p:spPr>
          <a:xfrm>
            <a:off x="2302896" y="482715"/>
            <a:ext cx="8604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Realizar la comparación de </a:t>
            </a:r>
            <a:r>
              <a:rPr lang="es-PE" b="1" dirty="0">
                <a:latin typeface="Aptos Narrow" panose="020B0004020202020204" pitchFamily="34" charset="0"/>
              </a:rPr>
              <a:t>SOTs</a:t>
            </a:r>
            <a:r>
              <a:rPr lang="es-PE" dirty="0">
                <a:latin typeface="Aptos Narrow" panose="020B0004020202020204" pitchFamily="34" charset="0"/>
              </a:rPr>
              <a:t> con su ultima modificación para validar que SOT de traslado externo este correctamente generada.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09DFF-F4C3-711F-D77D-039ABFD77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1629125"/>
            <a:ext cx="8454887" cy="3981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4A9C3D-D54D-E05E-B279-0E764811248A}"/>
              </a:ext>
            </a:extLst>
          </p:cNvPr>
          <p:cNvSpPr txBox="1"/>
          <p:nvPr/>
        </p:nvSpPr>
        <p:spPr>
          <a:xfrm>
            <a:off x="2366591" y="536634"/>
            <a:ext cx="864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Luego, validamos si tiene plantilla en anotaciones de </a:t>
            </a:r>
            <a:r>
              <a:rPr lang="es-PE" b="1" dirty="0">
                <a:latin typeface="Aptos Narrow" panose="020B0004020202020204" pitchFamily="34" charset="0"/>
              </a:rPr>
              <a:t>ACTIVANDO</a:t>
            </a:r>
            <a:r>
              <a:rPr lang="es-PE" dirty="0">
                <a:latin typeface="Aptos Narrow" panose="020B0004020202020204" pitchFamily="34" charset="0"/>
              </a:rPr>
              <a:t> para extraer los equipos.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E26C8-63B9-BBED-D5D0-9838E80B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72" y="1279724"/>
            <a:ext cx="7103656" cy="4811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F34075-3C67-77B4-184B-3F41BA11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66" y="3573809"/>
            <a:ext cx="6426062" cy="2048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480933F-DD12-E74C-FA0F-E4F458CDFC1A}"/>
              </a:ext>
            </a:extLst>
          </p:cNvPr>
          <p:cNvSpPr txBox="1"/>
          <p:nvPr/>
        </p:nvSpPr>
        <p:spPr>
          <a:xfrm>
            <a:off x="2415209" y="357837"/>
            <a:ext cx="877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Luego debemos ingresar la serie de ONT en el incognito en el recuadro historial para ver si esta registrado como se visualiza en la imagen (color verde)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Al colocar el PON debe aparecer el mensaje </a:t>
            </a:r>
            <a:r>
              <a:rPr lang="es-PE" b="1" dirty="0">
                <a:solidFill>
                  <a:srgbClr val="00CC66"/>
                </a:solidFill>
                <a:latin typeface="Aptos Narrow" panose="020B0004020202020204" pitchFamily="34" charset="0"/>
              </a:rPr>
              <a:t>REGISTER_DEVICE</a:t>
            </a:r>
            <a:r>
              <a:rPr lang="es-PE" dirty="0">
                <a:solidFill>
                  <a:srgbClr val="00CC66"/>
                </a:solidFill>
                <a:latin typeface="Aptos Narrow" panose="020B0004020202020204" pitchFamily="34" charset="0"/>
              </a:rPr>
              <a:t> EN VERDE </a:t>
            </a:r>
            <a:r>
              <a:rPr lang="es-PE" dirty="0">
                <a:latin typeface="Aptos Narrow" panose="020B0004020202020204" pitchFamily="34" charset="0"/>
              </a:rPr>
              <a:t>con la fecha actual. Si no aparece el mensaje quiere decir que no esta registrado se rechaza por </a:t>
            </a:r>
            <a:r>
              <a:rPr lang="es-PE" b="1" dirty="0">
                <a:latin typeface="Aptos Narrow" panose="020B0004020202020204" pitchFamily="34" charset="0"/>
              </a:rPr>
              <a:t>EQUIPO NO CONECTADO A LA RED</a:t>
            </a:r>
            <a:r>
              <a:rPr lang="es-PE" dirty="0">
                <a:latin typeface="Aptos Narrow" panose="020B0004020202020204" pitchFamily="34" charset="0"/>
              </a:rPr>
              <a:t> y si el </a:t>
            </a:r>
            <a:r>
              <a:rPr lang="es-PE" dirty="0">
                <a:solidFill>
                  <a:srgbClr val="FF0000"/>
                </a:solidFill>
                <a:latin typeface="Aptos Narrow" panose="020B0004020202020204" pitchFamily="34" charset="0"/>
              </a:rPr>
              <a:t>REGISTER_DEVICE</a:t>
            </a:r>
            <a:r>
              <a:rPr lang="es-PE" dirty="0">
                <a:latin typeface="Aptos Narrow" panose="020B0004020202020204" pitchFamily="34" charset="0"/>
              </a:rPr>
              <a:t> sale en rojo la ONT esta bloqueado y rechazamos por </a:t>
            </a:r>
            <a:r>
              <a:rPr lang="es-PE" b="1" dirty="0">
                <a:latin typeface="Aptos Narrow" panose="020B0004020202020204" pitchFamily="34" charset="0"/>
              </a:rPr>
              <a:t>ONT BLOQUEADO</a:t>
            </a:r>
            <a:r>
              <a:rPr lang="es-PE" dirty="0">
                <a:latin typeface="Aptos Narrow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NOTA: Si no se visualiza registro de equipo con la fecha actual pero ya tiene al menos un servicio activo (Internet) se procede con la activación del servicio faltante.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28792" y="3305241"/>
            <a:ext cx="35358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ptos Narrow" panose="020B0004020202020204" pitchFamily="34" charset="0"/>
              </a:rPr>
              <a:t>Al verificar el REGISTRO DEL ONT , visualizamos que NO ESTA REGISTRADO , nuestro primer descarte será buscar el ONT en sistema(INCOGNITO) y validar si es que previamente no esta asignado a otro cliente</a:t>
            </a:r>
            <a:endParaRPr lang="es-PE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5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821750-EE9A-43EE-D36F-C86D0EA28FC7}"/>
              </a:ext>
            </a:extLst>
          </p:cNvPr>
          <p:cNvSpPr txBox="1"/>
          <p:nvPr/>
        </p:nvSpPr>
        <p:spPr>
          <a:xfrm>
            <a:off x="2391267" y="164190"/>
            <a:ext cx="8537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6.- Si el equipo esta registrado se debe validar el modelo aprovisionado ya que debe coincidir con lo que me envía el tecnico en ficha APK. 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643C10-638E-2E11-6F38-41BE1057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58" y="2220795"/>
            <a:ext cx="8058150" cy="415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F710DF-575B-BE87-EBB8-B04D55E1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74" y="983960"/>
            <a:ext cx="3339964" cy="646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7A3B8164-B91C-69D6-8B6B-ECBD7652CA88}"/>
              </a:ext>
            </a:extLst>
          </p:cNvPr>
          <p:cNvSpPr/>
          <p:nvPr/>
        </p:nvSpPr>
        <p:spPr>
          <a:xfrm>
            <a:off x="5376386" y="1852315"/>
            <a:ext cx="596347" cy="2774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ECCF84-CA86-215C-95EC-E0D180DF3123}"/>
              </a:ext>
            </a:extLst>
          </p:cNvPr>
          <p:cNvSpPr txBox="1"/>
          <p:nvPr/>
        </p:nvSpPr>
        <p:spPr>
          <a:xfrm>
            <a:off x="2888767" y="1668093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click</a:t>
            </a:r>
            <a:endParaRPr lang="es-PE" sz="2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5237FB1-F953-8521-BCA6-C0A66B759CDE}"/>
              </a:ext>
            </a:extLst>
          </p:cNvPr>
          <p:cNvCxnSpPr>
            <a:cxnSpLocks/>
          </p:cNvCxnSpPr>
          <p:nvPr/>
        </p:nvCxnSpPr>
        <p:spPr>
          <a:xfrm flipV="1">
            <a:off x="3644141" y="1330837"/>
            <a:ext cx="861392" cy="543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6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4A257BF-52B6-ECD2-DC73-39242E783F9D}"/>
              </a:ext>
            </a:extLst>
          </p:cNvPr>
          <p:cNvSpPr txBox="1"/>
          <p:nvPr/>
        </p:nvSpPr>
        <p:spPr>
          <a:xfrm>
            <a:off x="2359926" y="565713"/>
            <a:ext cx="8601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Procedemos a activar desde provisión fija y validamos que active correctamente en incognito.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7A701D-03A4-1247-0FE4-46C6ADA5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48" y="1658090"/>
            <a:ext cx="7651904" cy="3968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D10D37-1C65-717F-F25C-D566ADE2C6BB}"/>
              </a:ext>
            </a:extLst>
          </p:cNvPr>
          <p:cNvSpPr txBox="1"/>
          <p:nvPr/>
        </p:nvSpPr>
        <p:spPr>
          <a:xfrm>
            <a:off x="2406392" y="480575"/>
            <a:ext cx="84124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8.- Tipificamos como </a:t>
            </a:r>
            <a:r>
              <a:rPr lang="es-PE" b="1" dirty="0">
                <a:latin typeface="Aptos Narrow" panose="020B0004020202020204" pitchFamily="34" charset="0"/>
              </a:rPr>
              <a:t>ATENDIDO – EJECUTADO TOTAL </a:t>
            </a:r>
            <a:r>
              <a:rPr lang="es-PE" dirty="0">
                <a:latin typeface="Aptos Narrow" panose="020B0004020202020204" pitchFamily="34" charset="0"/>
              </a:rPr>
              <a:t>y pegamos plantilla en la carpeta </a:t>
            </a:r>
            <a:r>
              <a:rPr lang="es-PE" b="1" dirty="0">
                <a:latin typeface="Aptos Narrow" panose="020B0004020202020204" pitchFamily="34" charset="0"/>
              </a:rPr>
              <a:t>ACT FIJA</a:t>
            </a:r>
            <a:r>
              <a:rPr lang="es-PE" dirty="0">
                <a:latin typeface="Aptos Narrow" panose="020B0004020202020204" pitchFamily="34" charset="0"/>
              </a:rPr>
              <a:t>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90496D-7B24-A42A-045A-0CA42914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39" y="1310606"/>
            <a:ext cx="5156721" cy="4145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202E58-C8FE-5971-8C17-740808156448}"/>
              </a:ext>
            </a:extLst>
          </p:cNvPr>
          <p:cNvSpPr txBox="1"/>
          <p:nvPr/>
        </p:nvSpPr>
        <p:spPr>
          <a:xfrm>
            <a:off x="1070459" y="5824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D46615-C7EB-A115-7624-6539DA8177F4}"/>
              </a:ext>
            </a:extLst>
          </p:cNvPr>
          <p:cNvSpPr txBox="1"/>
          <p:nvPr/>
        </p:nvSpPr>
        <p:spPr>
          <a:xfrm>
            <a:off x="2308104" y="85811"/>
            <a:ext cx="778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MIGRACION TECNOLOGICA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308104" y="721300"/>
            <a:ext cx="880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 la cual seria TRASLADO EXTERNO.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85" y="1182965"/>
            <a:ext cx="7999729" cy="50831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252085" y="139814"/>
            <a:ext cx="856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 </a:t>
            </a:r>
            <a:r>
              <a:rPr lang="es-PE" dirty="0">
                <a:latin typeface="Aptos Narrow" panose="020B0004020202020204" pitchFamily="34" charset="0"/>
              </a:rPr>
              <a:t>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609589"/>
            <a:ext cx="4579485" cy="41550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273027" y="488897"/>
            <a:ext cx="875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3.- </a:t>
            </a:r>
            <a:r>
              <a:rPr lang="es-PE" dirty="0">
                <a:latin typeface="Aptos Narrow" panose="020B0004020202020204" pitchFamily="34" charset="0"/>
              </a:rPr>
              <a:t>Luego realizamos la búsqueda en CONTROL DE TAREAS - ACT FIJA, en nuestras dos ventanas, que nos servirán para pegar plantilla y trabajar la MIGRACION TECNOLOGICA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0D13B1-91E0-22B1-6EF0-F8021FB21B79}"/>
              </a:ext>
            </a:extLst>
          </p:cNvPr>
          <p:cNvSpPr txBox="1"/>
          <p:nvPr/>
        </p:nvSpPr>
        <p:spPr>
          <a:xfrm>
            <a:off x="2453472" y="258804"/>
            <a:ext cx="69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PLAN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8DA6C9-3034-F8D7-F8D5-14BF56C6CC8A}"/>
              </a:ext>
            </a:extLst>
          </p:cNvPr>
          <p:cNvSpPr txBox="1"/>
          <p:nvPr/>
        </p:nvSpPr>
        <p:spPr>
          <a:xfrm>
            <a:off x="2396941" y="930455"/>
            <a:ext cx="863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8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218769"/>
            <a:ext cx="6230031" cy="48921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339171" y="283410"/>
            <a:ext cx="847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 </a:t>
            </a:r>
            <a:r>
              <a:rPr lang="es-PE" dirty="0">
                <a:latin typeface="Aptos Narrow" panose="020B0004020202020204" pitchFamily="34" charset="0"/>
              </a:rPr>
              <a:t>Luego buscamos con el CUSTOMER ID , en INCOGNITO , para validar que lo que se va a retirar sea HFC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4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03" y="1081775"/>
            <a:ext cx="6305550" cy="22479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261536" y="181660"/>
            <a:ext cx="879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5.- </a:t>
            </a:r>
            <a:r>
              <a:rPr lang="es-PE" dirty="0">
                <a:latin typeface="Aptos Narrow" panose="020B0004020202020204" pitchFamily="34" charset="0"/>
              </a:rPr>
              <a:t>Revisamos en INCOGNITO – HISTORIAL el ONT a activar para verificar que se encuentre registrado , para visualizar el registro e </a:t>
            </a:r>
            <a:r>
              <a:rPr lang="es-PE" dirty="0" err="1">
                <a:latin typeface="Aptos Narrow" panose="020B0004020202020204" pitchFamily="34" charset="0"/>
              </a:rPr>
              <a:t>indentificar</a:t>
            </a:r>
            <a:r>
              <a:rPr lang="es-PE" dirty="0">
                <a:latin typeface="Aptos Narrow" panose="020B0004020202020204" pitchFamily="34" charset="0"/>
              </a:rPr>
              <a:t> el modelo CLICK en REGISTER_DEVICE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12829" y="1597603"/>
            <a:ext cx="1894113" cy="683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tx1"/>
                </a:solidFill>
              </a:rPr>
              <a:t>CLICK AL REGISTER_DEVICE</a:t>
            </a:r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5627286" y="1939382"/>
            <a:ext cx="4485543" cy="83439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37129" r="9740" b="5893"/>
          <a:stretch/>
        </p:blipFill>
        <p:spPr>
          <a:xfrm>
            <a:off x="62278" y="3253468"/>
            <a:ext cx="6814458" cy="3407230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17401" y="1673040"/>
            <a:ext cx="958571" cy="532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tx1"/>
                </a:solidFill>
              </a:rPr>
              <a:t>CLICK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827314" y="2242457"/>
            <a:ext cx="732607" cy="126368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886200" y="6291943"/>
            <a:ext cx="17410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111042" y="3933646"/>
            <a:ext cx="4895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ptos Narrow" panose="020B0004020202020204" pitchFamily="34" charset="0"/>
              </a:rPr>
              <a:t>Al verificar el REGISTRO DEL ONT , visualizamos que NO ESTA REGISTRADO , nuestro primer descarte será buscar el ONT en sistema(INCOGNITO) y validar si es que previamente no esta asignado a otro cliente</a:t>
            </a:r>
            <a:endParaRPr lang="es-PE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41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6463"/>
          <a:stretch/>
        </p:blipFill>
        <p:spPr>
          <a:xfrm>
            <a:off x="1330775" y="1458716"/>
            <a:ext cx="7732941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318657" y="4302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6.- </a:t>
            </a:r>
            <a:r>
              <a:rPr lang="es-PE" dirty="0">
                <a:latin typeface="Aptos Narrow" panose="020B0004020202020204" pitchFamily="34" charset="0"/>
              </a:rPr>
              <a:t>Procedemos a entrar a PROVISION FIJA y verificamos en el apartado SOT DE ORIGEN el servicio HFC a retirar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53858" y="5102280"/>
            <a:ext cx="2344513" cy="732463"/>
          </a:xfrm>
          <a:prstGeom prst="rect">
            <a:avLst/>
          </a:prstGeom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tx1"/>
                </a:solidFill>
              </a:rPr>
              <a:t>Visualizamos espacios para instalar equipos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720941" y="2144486"/>
            <a:ext cx="2013859" cy="487531"/>
          </a:xfrm>
          <a:prstGeom prst="rect">
            <a:avLst/>
          </a:prstGeom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tx1"/>
                </a:solidFill>
              </a:rPr>
              <a:t>Retiramos equipos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318657" y="4376057"/>
            <a:ext cx="642257" cy="72622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8915401" y="2632017"/>
            <a:ext cx="1545770" cy="97115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5558"/>
          <a:stretch/>
        </p:blipFill>
        <p:spPr>
          <a:xfrm>
            <a:off x="206829" y="1518558"/>
            <a:ext cx="5334000" cy="4697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333731" y="259635"/>
            <a:ext cx="858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7.- </a:t>
            </a:r>
            <a:r>
              <a:rPr lang="es-PE" dirty="0">
                <a:latin typeface="Aptos Narrow" panose="020B0004020202020204" pitchFamily="34" charset="0"/>
              </a:rPr>
              <a:t>Procedemos a instalar y a visualizar en incognito que el equipo este desinstalado correctamente , luego llenamos los espacios con los equipos del servicio FTTH a activar y le damos INSTALAR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1" y="2351993"/>
            <a:ext cx="5076825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" y="776000"/>
            <a:ext cx="7820025" cy="5391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C33877-2DA5-7EBA-D1B4-70E897719DFC}"/>
              </a:ext>
            </a:extLst>
          </p:cNvPr>
          <p:cNvSpPr txBox="1"/>
          <p:nvPr/>
        </p:nvSpPr>
        <p:spPr>
          <a:xfrm>
            <a:off x="2301070" y="180974"/>
            <a:ext cx="72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8.- </a:t>
            </a:r>
            <a:r>
              <a:rPr lang="es-PE" dirty="0">
                <a:latin typeface="Aptos Narrow" panose="020B0004020202020204" pitchFamily="34" charset="0"/>
              </a:rPr>
              <a:t>Validamos que se haya levantado el total del servicio en incognito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200400" y="2732314"/>
            <a:ext cx="2971800" cy="14369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652425"/>
            <a:ext cx="4076700" cy="35147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179222" y="1240011"/>
            <a:ext cx="1948855" cy="8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tx1"/>
                </a:solidFill>
              </a:rPr>
              <a:t>Tipificamos y pegamos plantilla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0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664918" y="3943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1220059" y="1729359"/>
            <a:ext cx="91396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cuando valido la SOT EN SGA , verifico que es una SOT RECHAZADA , voy a validar en OBS DE SALESYS LO QUE ME ESPECIFICA EL TECNICO , ya que ha veces los cambio de plan o POSTVENTAS se rechazan y técnico nos pide que retornemos al plan anterior , de ser así lo atenderemos con una SOT DE MODIFICACION ANTERIOR , de no indicar en OBS el motivo , se procederá a RECHAZAR EL CASO por SOT NO HABILITADA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el visualizo que el TRASLADO EXTERNO es a otra provincia , el técnico puede OPTAR por cambiar de equipo ya que al ser a OTRA PROVINCIA estaríamos dándole esa opción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En una SOT DE CONTINGENCIA, si validamos que no tengo la información del FAT Y BORNE a la hora de ACTIVAR , procederemos a RECHAZAR EL CASO , ya que el técnico tiene que enviar por TRASLADO EXTERNO para obtener esos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2777A6-E7A7-04DE-B92B-57C2ED02481A}"/>
              </a:ext>
            </a:extLst>
          </p:cNvPr>
          <p:cNvSpPr txBox="1"/>
          <p:nvPr/>
        </p:nvSpPr>
        <p:spPr>
          <a:xfrm>
            <a:off x="2363633" y="259635"/>
            <a:ext cx="845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950BDE-E11F-D216-4D3A-8492A134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4" y="1352442"/>
            <a:ext cx="7224232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3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F509DD-31C6-4F6E-6F01-3C16711F3EC8}"/>
              </a:ext>
            </a:extLst>
          </p:cNvPr>
          <p:cNvSpPr txBox="1"/>
          <p:nvPr/>
        </p:nvSpPr>
        <p:spPr>
          <a:xfrm>
            <a:off x="2386896" y="305802"/>
            <a:ext cx="8531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Ingresaremos a Incognito con el customer para confirmar el equipo enviado por técnico en ficha, para validar si mantiene o si es un equipo nuevo(se debe validar que tenga REGISTER DEVICE </a:t>
            </a:r>
            <a:r>
              <a:rPr lang="es-PE" dirty="0">
                <a:effectLst/>
              </a:rPr>
              <a:t>🟢</a:t>
            </a:r>
            <a:r>
              <a:rPr lang="es-PE" dirty="0">
                <a:effectLst/>
                <a:latin typeface="Aptos Narrow" panose="020B0004020202020204" pitchFamily="34" charset="0"/>
              </a:rPr>
              <a:t>y con que modelo fue aprovisionado).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4D24E5-538D-5C9E-A4DC-0AFE9F5A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1" y="1652939"/>
            <a:ext cx="5773217" cy="4593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66570A-54E4-E6CD-33F9-EA6D4CC266A9}"/>
              </a:ext>
            </a:extLst>
          </p:cNvPr>
          <p:cNvSpPr txBox="1"/>
          <p:nvPr/>
        </p:nvSpPr>
        <p:spPr>
          <a:xfrm>
            <a:off x="2372762" y="259635"/>
            <a:ext cx="8446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Con la misma SOT de Cambio de Plan ingresar a Provisión Fija(SOT DE ORIGEN) para proceder con la </a:t>
            </a:r>
            <a:r>
              <a:rPr lang="es-PE" b="1" dirty="0">
                <a:latin typeface="Aptos Narrow" panose="020B0004020202020204" pitchFamily="34" charset="0"/>
              </a:rPr>
              <a:t>desactivación</a:t>
            </a:r>
            <a:r>
              <a:rPr lang="es-PE" dirty="0">
                <a:latin typeface="Aptos Narrow" panose="020B00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2FD2C0-C8E1-B70D-F4F8-1981EA56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21" y="1080125"/>
            <a:ext cx="2423758" cy="2571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10D43A-B367-ADEB-1F59-763B2942A6AE}"/>
              </a:ext>
            </a:extLst>
          </p:cNvPr>
          <p:cNvSpPr txBox="1"/>
          <p:nvPr/>
        </p:nvSpPr>
        <p:spPr>
          <a:xfrm>
            <a:off x="918381" y="3825575"/>
            <a:ext cx="10355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Seleccionaremos la pestaña </a:t>
            </a:r>
            <a:r>
              <a:rPr lang="es-PE" b="1" dirty="0">
                <a:latin typeface="Aptos Narrow" panose="020B0004020202020204" pitchFamily="34" charset="0"/>
              </a:rPr>
              <a:t>SOT Origen</a:t>
            </a:r>
            <a:r>
              <a:rPr lang="es-PE" dirty="0">
                <a:latin typeface="Aptos Narrow" panose="020B0004020202020204" pitchFamily="34" charset="0"/>
              </a:rPr>
              <a:t>, haremos </a:t>
            </a:r>
            <a:r>
              <a:rPr lang="es-PE" dirty="0" err="1">
                <a:latin typeface="Aptos Narrow" panose="020B0004020202020204" pitchFamily="34" charset="0"/>
              </a:rPr>
              <a:t>check</a:t>
            </a:r>
            <a:r>
              <a:rPr lang="es-PE" dirty="0">
                <a:latin typeface="Aptos Narrow" panose="020B0004020202020204" pitchFamily="34" charset="0"/>
              </a:rPr>
              <a:t> a los equipos y luego botón «Desactivar». Esperar mensaje de exitoso.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832F332-3437-B98E-3E85-909779E6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48" y="4605559"/>
            <a:ext cx="31908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0F6670-C088-5F6F-AA13-D2E3B059A518}"/>
              </a:ext>
            </a:extLst>
          </p:cNvPr>
          <p:cNvSpPr txBox="1"/>
          <p:nvPr/>
        </p:nvSpPr>
        <p:spPr>
          <a:xfrm>
            <a:off x="2360602" y="438274"/>
            <a:ext cx="8688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Confirmar en Incognito desactivación de equipos.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r>
              <a:rPr lang="es-PE" b="1" dirty="0">
                <a:latin typeface="Aptos Narrow" panose="020B0004020202020204" pitchFamily="34" charset="0"/>
              </a:rPr>
              <a:t>NOTA: </a:t>
            </a:r>
            <a:r>
              <a:rPr lang="es-PE" dirty="0">
                <a:latin typeface="Aptos Narrow" panose="020B0004020202020204" pitchFamily="34" charset="0"/>
              </a:rPr>
              <a:t>De no permitir la desactivación deberá realizarse de forma manual.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0D0FEA-7AC6-01BC-127E-7008B3CD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01" y="1750175"/>
            <a:ext cx="4375997" cy="448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7B8B9F9-792A-07C0-DAFC-927E9DF8CA1E}"/>
              </a:ext>
            </a:extLst>
          </p:cNvPr>
          <p:cNvSpPr txBox="1"/>
          <p:nvPr/>
        </p:nvSpPr>
        <p:spPr>
          <a:xfrm>
            <a:off x="2314681" y="480319"/>
            <a:ext cx="832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Colocar en el lado izquierdo los datos de los equipos y activar: Primero el servicio que va a Incognito </a:t>
            </a:r>
            <a:r>
              <a:rPr lang="es-PE" b="1" dirty="0">
                <a:latin typeface="Aptos Narrow" panose="020B0004020202020204" pitchFamily="34" charset="0"/>
              </a:rPr>
              <a:t>(INT-TLF) </a:t>
            </a:r>
            <a:r>
              <a:rPr lang="es-PE" dirty="0">
                <a:latin typeface="Aptos Narrow" panose="020B0004020202020204" pitchFamily="34" charset="0"/>
              </a:rPr>
              <a:t>y luego los </a:t>
            </a:r>
            <a:r>
              <a:rPr lang="es-PE" b="1" dirty="0">
                <a:latin typeface="Aptos Narrow" panose="020B0004020202020204" pitchFamily="34" charset="0"/>
              </a:rPr>
              <a:t>IPTV (AMCO).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3F11DF-DDB5-40C3-FD5E-37263D2B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16" y="1482414"/>
            <a:ext cx="6718851" cy="4567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058208-063A-EF58-A998-08F2B72C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295" y="2422649"/>
            <a:ext cx="2628900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A65EDAD-3594-9395-01B8-17B960BD943D}"/>
              </a:ext>
            </a:extLst>
          </p:cNvPr>
          <p:cNvSpPr/>
          <p:nvPr/>
        </p:nvSpPr>
        <p:spPr>
          <a:xfrm>
            <a:off x="8148231" y="3177064"/>
            <a:ext cx="609600" cy="767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7378F94-E4E8-2890-F3F1-72C0998C49B4}"/>
              </a:ext>
            </a:extLst>
          </p:cNvPr>
          <p:cNvSpPr txBox="1"/>
          <p:nvPr/>
        </p:nvSpPr>
        <p:spPr>
          <a:xfrm>
            <a:off x="2373736" y="606576"/>
            <a:ext cx="853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8.- Confirmar en Incognito activación de equipos y reservas. Si cuenta con decos </a:t>
            </a:r>
            <a:r>
              <a:rPr lang="es-PE" b="1" dirty="0">
                <a:latin typeface="Aptos Narrow" panose="020B0004020202020204" pitchFamily="34" charset="0"/>
              </a:rPr>
              <a:t>IPTV</a:t>
            </a:r>
            <a:r>
              <a:rPr lang="es-PE" dirty="0">
                <a:latin typeface="Aptos Narrow" panose="020B0004020202020204" pitchFamily="34" charset="0"/>
              </a:rPr>
              <a:t> también se debe confirmar activación por </a:t>
            </a:r>
            <a:r>
              <a:rPr lang="es-PE" b="1" dirty="0">
                <a:latin typeface="Aptos Narrow" panose="020B0004020202020204" pitchFamily="34" charset="0"/>
              </a:rPr>
              <a:t>«Reprocesa».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33E52-0100-6A31-3FC0-A028C66A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43062"/>
            <a:ext cx="11087100" cy="3571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1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1014</TotalTime>
  <Words>1297</Words>
  <Application>Microsoft Office PowerPoint</Application>
  <PresentationFormat>Panorámica</PresentationFormat>
  <Paragraphs>71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Aptos Narrow</vt:lpstr>
      <vt:lpstr>Arial</vt:lpstr>
      <vt:lpstr>Arial Narrow</vt:lpstr>
      <vt:lpstr>Gill Sans MT</vt:lpstr>
      <vt:lpstr>Kalam Light</vt:lpstr>
      <vt:lpstr>Wingdings</vt:lpstr>
      <vt:lpstr>Galería</vt:lpstr>
      <vt:lpstr>POST VENTA FTTH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VENTA FTTH</dc:title>
  <dc:creator>Rocío Celeste Chávez Ampuero</dc:creator>
  <cp:lastModifiedBy>Jhonatan Luis Morzan Pasco</cp:lastModifiedBy>
  <cp:revision>79</cp:revision>
  <dcterms:created xsi:type="dcterms:W3CDTF">2024-06-20T00:40:42Z</dcterms:created>
  <dcterms:modified xsi:type="dcterms:W3CDTF">2025-06-21T21:19:40Z</dcterms:modified>
</cp:coreProperties>
</file>