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3FF9A-53B0-4872-99FF-522E0F6F28BA}" type="doc">
      <dgm:prSet loTypeId="urn:microsoft.com/office/officeart/2005/8/layout/radial3" loCatId="cycle" qsTypeId="urn:microsoft.com/office/officeart/2005/8/quickstyle/3d4" qsCatId="3D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B5DC6AC5-6C90-458A-8012-9935A1D618A7}">
      <dgm:prSet phldrT="[Texto]" custT="1"/>
      <dgm:spPr/>
      <dgm:t>
        <a:bodyPr/>
        <a:lstStyle/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POST</a:t>
          </a:r>
        </a:p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VENTAS</a:t>
          </a:r>
        </a:p>
        <a:p>
          <a:pPr algn="ctr"/>
          <a:r>
            <a:rPr lang="es-PE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HFC</a:t>
          </a:r>
        </a:p>
      </dgm:t>
    </dgm:pt>
    <dgm:pt modelId="{7502207C-2B43-4717-A473-E63FA711F16F}" type="parTrans" cxnId="{D6D6472F-92D2-4B13-AA05-B2AC32FA7D8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E59993A3-A487-4432-B116-A94DDF427936}" type="sibTrans" cxnId="{D6D6472F-92D2-4B13-AA05-B2AC32FA7D8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1AD76276-09EC-4A0F-872D-ED08B5B2AF31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Cambio de Plan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ACCB283D-803F-444D-88B5-88DE1F3357F5}" type="parTrans" cxnId="{813B5C95-F60E-4683-BA94-552E9848C18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5EA77172-CFC2-419E-BFFB-45BF1DB260DF}" type="sibTrans" cxnId="{813B5C95-F60E-4683-BA94-552E9848C18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76BD3DE3-AA16-4CC3-937A-DDE144475388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SOT de Contingencia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3F0B27B1-8281-4005-9922-63C3BEE46EC5}" type="parTrans" cxnId="{ED79DE04-AE51-4A0F-BCF2-13964C0DB54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FC33773A-F618-4690-9221-B30DA1ED4720}" type="sibTrans" cxnId="{ED79DE04-AE51-4A0F-BCF2-13964C0DB541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6FDF3D13-E69F-4F51-A641-B93999371174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Traslado Externo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BEE1F0B-6E63-44E0-BBF3-6B4D173E7E10}" type="parTrans" cxnId="{E549418F-976A-4262-8332-A475F3051B8E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6E5CB1BD-47CD-43F2-9289-E3D34A57532F}" type="sibTrans" cxnId="{E549418F-976A-4262-8332-A475F3051B8E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93D871E1-D4B4-4306-AD9F-5FBAA2722132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Baja Deco Alquiler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FF4D567-50AC-4BCA-8911-46FFE162628A}" type="parTrans" cxnId="{494B34B4-9B32-43D2-AA37-D9BAA92B396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746F4E1F-C57F-44D3-B594-52E57966EE57}" type="sibTrans" cxnId="{494B34B4-9B32-43D2-AA37-D9BAA92B396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1C071081-4D91-41EF-8548-CA2311A5741A}">
      <dgm:prSet phldrT="[Texto]" custT="1"/>
      <dgm:spPr/>
      <dgm:t>
        <a:bodyPr/>
        <a:lstStyle/>
        <a:p>
          <a:pPr algn="ctr"/>
          <a:r>
            <a:rPr lang="es-PE" sz="1400" b="1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Decodificador Adicional</a:t>
          </a:r>
          <a:endParaRPr lang="es-PE" sz="1400" b="1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C5F554C9-19D4-4BA9-9D4B-700C1BE256C2}" type="parTrans" cxnId="{A9EB1D76-6338-4DF6-BB82-EDAD971CDF2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01C9A05B-3364-4660-ABDA-E994860E0DF1}" type="sibTrans" cxnId="{A9EB1D76-6338-4DF6-BB82-EDAD971CDF28}">
      <dgm:prSet/>
      <dgm:spPr/>
      <dgm:t>
        <a:bodyPr/>
        <a:lstStyle/>
        <a:p>
          <a:pPr algn="ctr"/>
          <a:endParaRPr lang="es-PE">
            <a:solidFill>
              <a:srgbClr val="002060"/>
            </a:solidFill>
          </a:endParaRPr>
        </a:p>
      </dgm:t>
    </dgm:pt>
    <dgm:pt modelId="{43DE7582-CCCB-40C1-B227-7DACC58209EB}" type="pres">
      <dgm:prSet presAssocID="{C493FF9A-53B0-4872-99FF-522E0F6F28BA}" presName="composite" presStyleCnt="0">
        <dgm:presLayoutVars>
          <dgm:chMax val="1"/>
          <dgm:dir/>
          <dgm:resizeHandles val="exact"/>
        </dgm:presLayoutVars>
      </dgm:prSet>
      <dgm:spPr/>
    </dgm:pt>
    <dgm:pt modelId="{83A9FFA4-7293-4FB5-B560-1D273D252B7B}" type="pres">
      <dgm:prSet presAssocID="{C493FF9A-53B0-4872-99FF-522E0F6F28BA}" presName="radial" presStyleCnt="0">
        <dgm:presLayoutVars>
          <dgm:animLvl val="ctr"/>
        </dgm:presLayoutVars>
      </dgm:prSet>
      <dgm:spPr/>
    </dgm:pt>
    <dgm:pt modelId="{444AC861-DB67-4EC0-B77C-395C8DC83B20}" type="pres">
      <dgm:prSet presAssocID="{B5DC6AC5-6C90-458A-8012-9935A1D618A7}" presName="centerShape" presStyleLbl="vennNode1" presStyleIdx="0" presStyleCnt="6"/>
      <dgm:spPr/>
    </dgm:pt>
    <dgm:pt modelId="{E128DEC9-E681-4067-AB32-10551268C9F3}" type="pres">
      <dgm:prSet presAssocID="{1AD76276-09EC-4A0F-872D-ED08B5B2AF31}" presName="node" presStyleLbl="vennNode1" presStyleIdx="1" presStyleCnt="6">
        <dgm:presLayoutVars>
          <dgm:bulletEnabled val="1"/>
        </dgm:presLayoutVars>
      </dgm:prSet>
      <dgm:spPr/>
    </dgm:pt>
    <dgm:pt modelId="{18118D4C-A0CF-4D31-99E3-0AB8BB406DC6}" type="pres">
      <dgm:prSet presAssocID="{76BD3DE3-AA16-4CC3-937A-DDE144475388}" presName="node" presStyleLbl="vennNode1" presStyleIdx="2" presStyleCnt="6">
        <dgm:presLayoutVars>
          <dgm:bulletEnabled val="1"/>
        </dgm:presLayoutVars>
      </dgm:prSet>
      <dgm:spPr/>
    </dgm:pt>
    <dgm:pt modelId="{C6087791-AF01-417A-AA57-80B1C1EE547E}" type="pres">
      <dgm:prSet presAssocID="{6FDF3D13-E69F-4F51-A641-B93999371174}" presName="node" presStyleLbl="vennNode1" presStyleIdx="3" presStyleCnt="6">
        <dgm:presLayoutVars>
          <dgm:bulletEnabled val="1"/>
        </dgm:presLayoutVars>
      </dgm:prSet>
      <dgm:spPr/>
    </dgm:pt>
    <dgm:pt modelId="{2A940EF5-F6F9-4C17-B251-E10704C962B9}" type="pres">
      <dgm:prSet presAssocID="{93D871E1-D4B4-4306-AD9F-5FBAA2722132}" presName="node" presStyleLbl="vennNode1" presStyleIdx="4" presStyleCnt="6">
        <dgm:presLayoutVars>
          <dgm:bulletEnabled val="1"/>
        </dgm:presLayoutVars>
      </dgm:prSet>
      <dgm:spPr/>
    </dgm:pt>
    <dgm:pt modelId="{E43905CF-C2DC-4244-9EA7-76B72ACF0C90}" type="pres">
      <dgm:prSet presAssocID="{1C071081-4D91-41EF-8548-CA2311A5741A}" presName="node" presStyleLbl="vennNode1" presStyleIdx="5" presStyleCnt="6" custScaleX="107084">
        <dgm:presLayoutVars>
          <dgm:bulletEnabled val="1"/>
        </dgm:presLayoutVars>
      </dgm:prSet>
      <dgm:spPr/>
    </dgm:pt>
  </dgm:ptLst>
  <dgm:cxnLst>
    <dgm:cxn modelId="{ED79DE04-AE51-4A0F-BCF2-13964C0DB541}" srcId="{B5DC6AC5-6C90-458A-8012-9935A1D618A7}" destId="{76BD3DE3-AA16-4CC3-937A-DDE144475388}" srcOrd="1" destOrd="0" parTransId="{3F0B27B1-8281-4005-9922-63C3BEE46EC5}" sibTransId="{FC33773A-F618-4690-9221-B30DA1ED4720}"/>
    <dgm:cxn modelId="{C8AC7313-CAC9-4E26-9FB1-31FE5747DC49}" type="presOf" srcId="{93D871E1-D4B4-4306-AD9F-5FBAA2722132}" destId="{2A940EF5-F6F9-4C17-B251-E10704C962B9}" srcOrd="0" destOrd="0" presId="urn:microsoft.com/office/officeart/2005/8/layout/radial3"/>
    <dgm:cxn modelId="{15B30226-F5A6-4E86-B432-404143331985}" type="presOf" srcId="{1AD76276-09EC-4A0F-872D-ED08B5B2AF31}" destId="{E128DEC9-E681-4067-AB32-10551268C9F3}" srcOrd="0" destOrd="0" presId="urn:microsoft.com/office/officeart/2005/8/layout/radial3"/>
    <dgm:cxn modelId="{D6D6472F-92D2-4B13-AA05-B2AC32FA7D88}" srcId="{C493FF9A-53B0-4872-99FF-522E0F6F28BA}" destId="{B5DC6AC5-6C90-458A-8012-9935A1D618A7}" srcOrd="0" destOrd="0" parTransId="{7502207C-2B43-4717-A473-E63FA711F16F}" sibTransId="{E59993A3-A487-4432-B116-A94DDF427936}"/>
    <dgm:cxn modelId="{17510C3B-1FFC-4AF7-94FE-37CF5626ECAB}" type="presOf" srcId="{1C071081-4D91-41EF-8548-CA2311A5741A}" destId="{E43905CF-C2DC-4244-9EA7-76B72ACF0C90}" srcOrd="0" destOrd="0" presId="urn:microsoft.com/office/officeart/2005/8/layout/radial3"/>
    <dgm:cxn modelId="{8FF15B60-C45D-44AC-B1E6-69B813BF8653}" type="presOf" srcId="{6FDF3D13-E69F-4F51-A641-B93999371174}" destId="{C6087791-AF01-417A-AA57-80B1C1EE547E}" srcOrd="0" destOrd="0" presId="urn:microsoft.com/office/officeart/2005/8/layout/radial3"/>
    <dgm:cxn modelId="{A43FEB64-DD33-4ABF-A476-21A505140E67}" type="presOf" srcId="{B5DC6AC5-6C90-458A-8012-9935A1D618A7}" destId="{444AC861-DB67-4EC0-B77C-395C8DC83B20}" srcOrd="0" destOrd="0" presId="urn:microsoft.com/office/officeart/2005/8/layout/radial3"/>
    <dgm:cxn modelId="{A9EB1D76-6338-4DF6-BB82-EDAD971CDF28}" srcId="{B5DC6AC5-6C90-458A-8012-9935A1D618A7}" destId="{1C071081-4D91-41EF-8548-CA2311A5741A}" srcOrd="4" destOrd="0" parTransId="{C5F554C9-19D4-4BA9-9D4B-700C1BE256C2}" sibTransId="{01C9A05B-3364-4660-ABDA-E994860E0DF1}"/>
    <dgm:cxn modelId="{E549418F-976A-4262-8332-A475F3051B8E}" srcId="{B5DC6AC5-6C90-458A-8012-9935A1D618A7}" destId="{6FDF3D13-E69F-4F51-A641-B93999371174}" srcOrd="2" destOrd="0" parTransId="{9BEE1F0B-6E63-44E0-BBF3-6B4D173E7E10}" sibTransId="{6E5CB1BD-47CD-43F2-9289-E3D34A57532F}"/>
    <dgm:cxn modelId="{813B5C95-F60E-4683-BA94-552E9848C181}" srcId="{B5DC6AC5-6C90-458A-8012-9935A1D618A7}" destId="{1AD76276-09EC-4A0F-872D-ED08B5B2AF31}" srcOrd="0" destOrd="0" parTransId="{ACCB283D-803F-444D-88B5-88DE1F3357F5}" sibTransId="{5EA77172-CFC2-419E-BFFB-45BF1DB260DF}"/>
    <dgm:cxn modelId="{93121AAF-77D1-40D0-A34E-BBDAA916C57E}" type="presOf" srcId="{C493FF9A-53B0-4872-99FF-522E0F6F28BA}" destId="{43DE7582-CCCB-40C1-B227-7DACC58209EB}" srcOrd="0" destOrd="0" presId="urn:microsoft.com/office/officeart/2005/8/layout/radial3"/>
    <dgm:cxn modelId="{494B34B4-9B32-43D2-AA37-D9BAA92B3968}" srcId="{B5DC6AC5-6C90-458A-8012-9935A1D618A7}" destId="{93D871E1-D4B4-4306-AD9F-5FBAA2722132}" srcOrd="3" destOrd="0" parTransId="{9FF4D567-50AC-4BCA-8911-46FFE162628A}" sibTransId="{746F4E1F-C57F-44D3-B594-52E57966EE57}"/>
    <dgm:cxn modelId="{9A140FF2-F0D5-484B-A963-663162C44EC0}" type="presOf" srcId="{76BD3DE3-AA16-4CC3-937A-DDE144475388}" destId="{18118D4C-A0CF-4D31-99E3-0AB8BB406DC6}" srcOrd="0" destOrd="0" presId="urn:microsoft.com/office/officeart/2005/8/layout/radial3"/>
    <dgm:cxn modelId="{3A22E44D-B411-4A19-B60A-80D4DE4628B5}" type="presParOf" srcId="{43DE7582-CCCB-40C1-B227-7DACC58209EB}" destId="{83A9FFA4-7293-4FB5-B560-1D273D252B7B}" srcOrd="0" destOrd="0" presId="urn:microsoft.com/office/officeart/2005/8/layout/radial3"/>
    <dgm:cxn modelId="{135040AD-D279-45A7-BD17-CDE3E2FA6B15}" type="presParOf" srcId="{83A9FFA4-7293-4FB5-B560-1D273D252B7B}" destId="{444AC861-DB67-4EC0-B77C-395C8DC83B20}" srcOrd="0" destOrd="0" presId="urn:microsoft.com/office/officeart/2005/8/layout/radial3"/>
    <dgm:cxn modelId="{53FF578F-31B1-42D6-8EAA-BBEFEAF0D10F}" type="presParOf" srcId="{83A9FFA4-7293-4FB5-B560-1D273D252B7B}" destId="{E128DEC9-E681-4067-AB32-10551268C9F3}" srcOrd="1" destOrd="0" presId="urn:microsoft.com/office/officeart/2005/8/layout/radial3"/>
    <dgm:cxn modelId="{4EF94A7D-69A1-43B5-BB2D-C69BC7B5DD21}" type="presParOf" srcId="{83A9FFA4-7293-4FB5-B560-1D273D252B7B}" destId="{18118D4C-A0CF-4D31-99E3-0AB8BB406DC6}" srcOrd="2" destOrd="0" presId="urn:microsoft.com/office/officeart/2005/8/layout/radial3"/>
    <dgm:cxn modelId="{3A165724-4A24-436F-BD75-7ACF2DE168D9}" type="presParOf" srcId="{83A9FFA4-7293-4FB5-B560-1D273D252B7B}" destId="{C6087791-AF01-417A-AA57-80B1C1EE547E}" srcOrd="3" destOrd="0" presId="urn:microsoft.com/office/officeart/2005/8/layout/radial3"/>
    <dgm:cxn modelId="{4B44B525-92CB-4D7A-9F41-471D13DB1D70}" type="presParOf" srcId="{83A9FFA4-7293-4FB5-B560-1D273D252B7B}" destId="{2A940EF5-F6F9-4C17-B251-E10704C962B9}" srcOrd="4" destOrd="0" presId="urn:microsoft.com/office/officeart/2005/8/layout/radial3"/>
    <dgm:cxn modelId="{CBB2CF28-4110-4F02-821D-F0D27A551F80}" type="presParOf" srcId="{83A9FFA4-7293-4FB5-B560-1D273D252B7B}" destId="{E43905CF-C2DC-4244-9EA7-76B72ACF0C90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AC861-DB67-4EC0-B77C-395C8DC83B20}">
      <dsp:nvSpPr>
        <dsp:cNvPr id="0" name=""/>
        <dsp:cNvSpPr/>
      </dsp:nvSpPr>
      <dsp:spPr>
        <a:xfrm>
          <a:off x="2561693" y="1298221"/>
          <a:ext cx="3009385" cy="3009385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POST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VENTAS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200" b="1" kern="1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ea typeface="Satisfy" panose="02000000000000000000" pitchFamily="2" charset="0"/>
              <a:cs typeface="Kalam Light" panose="02000000000000000000" pitchFamily="2" charset="0"/>
            </a:rPr>
            <a:t>HFC</a:t>
          </a:r>
        </a:p>
      </dsp:txBody>
      <dsp:txXfrm>
        <a:off x="3002407" y="1738935"/>
        <a:ext cx="2127957" cy="2127957"/>
      </dsp:txXfrm>
    </dsp:sp>
    <dsp:sp modelId="{E128DEC9-E681-4067-AB32-10551268C9F3}">
      <dsp:nvSpPr>
        <dsp:cNvPr id="0" name=""/>
        <dsp:cNvSpPr/>
      </dsp:nvSpPr>
      <dsp:spPr>
        <a:xfrm>
          <a:off x="3314039" y="92846"/>
          <a:ext cx="1504692" cy="15046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Cambio de Plan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534396" y="313203"/>
        <a:ext cx="1063978" cy="1063978"/>
      </dsp:txXfrm>
    </dsp:sp>
    <dsp:sp modelId="{18118D4C-A0CF-4D31-99E3-0AB8BB406DC6}">
      <dsp:nvSpPr>
        <dsp:cNvPr id="0" name=""/>
        <dsp:cNvSpPr/>
      </dsp:nvSpPr>
      <dsp:spPr>
        <a:xfrm>
          <a:off x="5175942" y="1445598"/>
          <a:ext cx="1504692" cy="15046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SOT de Contingencia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5396299" y="1665955"/>
        <a:ext cx="1063978" cy="1063978"/>
      </dsp:txXfrm>
    </dsp:sp>
    <dsp:sp modelId="{C6087791-AF01-417A-AA57-80B1C1EE547E}">
      <dsp:nvSpPr>
        <dsp:cNvPr id="0" name=""/>
        <dsp:cNvSpPr/>
      </dsp:nvSpPr>
      <dsp:spPr>
        <a:xfrm>
          <a:off x="4464758" y="3634396"/>
          <a:ext cx="1504692" cy="15046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Traslado Externo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4685115" y="3854753"/>
        <a:ext cx="1063978" cy="1063978"/>
      </dsp:txXfrm>
    </dsp:sp>
    <dsp:sp modelId="{2A940EF5-F6F9-4C17-B251-E10704C962B9}">
      <dsp:nvSpPr>
        <dsp:cNvPr id="0" name=""/>
        <dsp:cNvSpPr/>
      </dsp:nvSpPr>
      <dsp:spPr>
        <a:xfrm>
          <a:off x="2163319" y="3634396"/>
          <a:ext cx="1504692" cy="15046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Baja Deco Alquiler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2383676" y="3854753"/>
        <a:ext cx="1063978" cy="1063978"/>
      </dsp:txXfrm>
    </dsp:sp>
    <dsp:sp modelId="{E43905CF-C2DC-4244-9EA7-76B72ACF0C90}">
      <dsp:nvSpPr>
        <dsp:cNvPr id="0" name=""/>
        <dsp:cNvSpPr/>
      </dsp:nvSpPr>
      <dsp:spPr>
        <a:xfrm>
          <a:off x="1398840" y="1445598"/>
          <a:ext cx="1611284" cy="15046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kern="1200" dirty="0">
              <a:solidFill>
                <a:srgbClr val="002060"/>
              </a:solidFill>
              <a:latin typeface="Kalam Light" panose="02000000000000000000" pitchFamily="2" charset="0"/>
              <a:cs typeface="Kalam Light" panose="02000000000000000000" pitchFamily="2" charset="0"/>
              <a:hlinkClick xmlns:r="http://schemas.openxmlformats.org/officeDocument/2006/relationships"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Decodificador Adicional</a:t>
          </a:r>
          <a:endParaRPr lang="es-PE" sz="1400" b="1" kern="1200" dirty="0">
            <a:solidFill>
              <a:srgbClr val="002060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1634807" y="1665955"/>
        <a:ext cx="1139350" cy="1063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5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7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52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5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5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0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8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3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7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9F129-35DF-F400-9BBE-54A2E2A47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997" y="2751434"/>
            <a:ext cx="8637073" cy="1355131"/>
          </a:xfrm>
        </p:spPr>
        <p:txBody>
          <a:bodyPr>
            <a:normAutofit fontScale="90000"/>
          </a:bodyPr>
          <a:lstStyle/>
          <a:p>
            <a:pPr algn="r"/>
            <a:r>
              <a:rPr lang="es-ES" sz="9600" b="1" dirty="0">
                <a:latin typeface="Arial Narrow" panose="020B0606020202030204" pitchFamily="34" charset="0"/>
              </a:rPr>
              <a:t>POST VENTA HFC</a:t>
            </a:r>
            <a:endParaRPr lang="es-PE" sz="9600" b="1" dirty="0">
              <a:latin typeface="Arial Narrow" panose="020B06060202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0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82BA94-94C5-19D4-D520-B186ED6B9C6A}"/>
              </a:ext>
            </a:extLst>
          </p:cNvPr>
          <p:cNvSpPr txBox="1"/>
          <p:nvPr/>
        </p:nvSpPr>
        <p:spPr>
          <a:xfrm>
            <a:off x="2531952" y="174890"/>
            <a:ext cx="82868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Se verificará en Incógnito que todos los equipos hayan activado con reservas correctas (En caso algún equipo no active se verificará el motivo y se indicará al técnico en observaciones de APK).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CCE77-A477-4B4A-6CCB-2C8AB98B9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025" y="1230736"/>
            <a:ext cx="6267450" cy="4962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7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2D32075-9710-9A5F-BBA2-4BAB46A268AB}"/>
              </a:ext>
            </a:extLst>
          </p:cNvPr>
          <p:cNvSpPr txBox="1"/>
          <p:nvPr/>
        </p:nvSpPr>
        <p:spPr>
          <a:xfrm>
            <a:off x="2362349" y="283410"/>
            <a:ext cx="8456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8.- Culminada la gestión, se dejará plantilla de atención en la SOT que técnico derivó «Cambio de plan»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1A980D-C971-3FB1-ED2F-88EA3BA5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859" y="1016491"/>
            <a:ext cx="6457950" cy="4600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C89F795-3C51-2677-DCEB-1594161F2711}"/>
              </a:ext>
            </a:extLst>
          </p:cNvPr>
          <p:cNvSpPr txBox="1"/>
          <p:nvPr/>
        </p:nvSpPr>
        <p:spPr>
          <a:xfrm>
            <a:off x="715617" y="5841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0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AA1678-F834-5E20-8537-1E02D77D75FF}"/>
              </a:ext>
            </a:extLst>
          </p:cNvPr>
          <p:cNvSpPr txBox="1"/>
          <p:nvPr/>
        </p:nvSpPr>
        <p:spPr>
          <a:xfrm>
            <a:off x="2322998" y="399082"/>
            <a:ext cx="9182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PLAN + REPETIDOR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E7BE96-A9D4-B6F8-0F41-01D6A6D9B9D6}"/>
              </a:ext>
            </a:extLst>
          </p:cNvPr>
          <p:cNvSpPr txBox="1"/>
          <p:nvPr/>
        </p:nvSpPr>
        <p:spPr>
          <a:xfrm>
            <a:off x="954155" y="1492654"/>
            <a:ext cx="8825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Cambio de plan con etiqueta de </a:t>
            </a:r>
            <a:r>
              <a:rPr lang="es-ES" b="1" dirty="0">
                <a:latin typeface="Aptos Narrow" panose="020B0004020202020204" pitchFamily="34" charset="0"/>
              </a:rPr>
              <a:t>REPETIDOR </a:t>
            </a:r>
            <a:r>
              <a:rPr lang="es-ES" dirty="0">
                <a:latin typeface="Aptos Narrow" panose="020B0004020202020204" pitchFamily="34" charset="0"/>
              </a:rPr>
              <a:t>solo se aceptarán dos modelos de equipos: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85555B-3DB1-7728-0F23-B7B0CC389961}"/>
              </a:ext>
            </a:extLst>
          </p:cNvPr>
          <p:cNvSpPr txBox="1"/>
          <p:nvPr/>
        </p:nvSpPr>
        <p:spPr>
          <a:xfrm>
            <a:off x="954155" y="5349937"/>
            <a:ext cx="1062824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Antes de activar el nuevo plan en la SOT de cambio de plan se debe </a:t>
            </a:r>
            <a:r>
              <a:rPr lang="es-ES" b="1" dirty="0">
                <a:latin typeface="Aptos Narrow" panose="020B0004020202020204" pitchFamily="34" charset="0"/>
              </a:rPr>
              <a:t>eliminar ficha de la SOT de origen(instalación o portabilidad).</a:t>
            </a:r>
          </a:p>
          <a:p>
            <a:r>
              <a:rPr lang="es-ES" dirty="0">
                <a:latin typeface="Aptos Narrow" panose="020B0004020202020204" pitchFamily="34" charset="0"/>
              </a:rPr>
              <a:t>Para activar el EMTA INFINITY se activara de la siguiente manera , Infinity601 CM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681ED3-B2D3-3D9E-4B2C-296493780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5" y="2882638"/>
            <a:ext cx="6228524" cy="10927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12" name="Hexágono 11"/>
          <p:cNvSpPr/>
          <p:nvPr/>
        </p:nvSpPr>
        <p:spPr>
          <a:xfrm>
            <a:off x="7403471" y="2086927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13" name="Hexágono 12"/>
          <p:cNvSpPr/>
          <p:nvPr/>
        </p:nvSpPr>
        <p:spPr>
          <a:xfrm>
            <a:off x="7369376" y="3111958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14" name="Hexágono 13"/>
          <p:cNvSpPr/>
          <p:nvPr/>
        </p:nvSpPr>
        <p:spPr>
          <a:xfrm>
            <a:off x="7369376" y="4117824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15" name="Rectángulo redondeado 14"/>
          <p:cNvSpPr/>
          <p:nvPr/>
        </p:nvSpPr>
        <p:spPr>
          <a:xfrm>
            <a:off x="10142768" y="2171675"/>
            <a:ext cx="2049231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/>
              <a:t>ARRIS TG 2482 AL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10142769" y="3195394"/>
            <a:ext cx="1911928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/>
              <a:t>ARRIS TG 3442 A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10142769" y="4201259"/>
            <a:ext cx="1911928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b="1" dirty="0"/>
              <a:t>INFINITY 601 CM</a:t>
            </a:r>
          </a:p>
        </p:txBody>
      </p:sp>
      <p:sp>
        <p:nvSpPr>
          <p:cNvPr id="18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789650" y="2281132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19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789650" y="3301787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20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789650" y="4314596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/>
          </a:p>
        </p:txBody>
      </p:sp>
      <p:sp>
        <p:nvSpPr>
          <p:cNvPr id="21" name="CuadroTexto 7"/>
          <p:cNvSpPr txBox="1"/>
          <p:nvPr/>
        </p:nvSpPr>
        <p:spPr>
          <a:xfrm>
            <a:off x="7770648" y="2318731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b="1" dirty="0"/>
              <a:t>1</a:t>
            </a:r>
          </a:p>
        </p:txBody>
      </p:sp>
      <p:sp>
        <p:nvSpPr>
          <p:cNvPr id="22" name="CuadroTexto 19"/>
          <p:cNvSpPr txBox="1"/>
          <p:nvPr/>
        </p:nvSpPr>
        <p:spPr>
          <a:xfrm>
            <a:off x="7736552" y="3352793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b="1" dirty="0"/>
              <a:t>2</a:t>
            </a:r>
          </a:p>
        </p:txBody>
      </p:sp>
      <p:sp>
        <p:nvSpPr>
          <p:cNvPr id="23" name="CuadroTexto 20"/>
          <p:cNvSpPr txBox="1"/>
          <p:nvPr/>
        </p:nvSpPr>
        <p:spPr>
          <a:xfrm>
            <a:off x="7736553" y="4370125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670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45C3E0E-3CE0-E850-333A-FEC5AA85336E}"/>
              </a:ext>
            </a:extLst>
          </p:cNvPr>
          <p:cNvSpPr txBox="1"/>
          <p:nvPr/>
        </p:nvSpPr>
        <p:spPr>
          <a:xfrm>
            <a:off x="2465806" y="390194"/>
            <a:ext cx="69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TRASLADO EXTERNO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3E637A-C820-C1BE-40BC-BC5A97D25F5F}"/>
              </a:ext>
            </a:extLst>
          </p:cNvPr>
          <p:cNvSpPr txBox="1"/>
          <p:nvPr/>
        </p:nvSpPr>
        <p:spPr>
          <a:xfrm>
            <a:off x="820615" y="1317486"/>
            <a:ext cx="105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44D36C-86DE-7438-B0C1-1192F33F4050}"/>
              </a:ext>
            </a:extLst>
          </p:cNvPr>
          <p:cNvSpPr txBox="1"/>
          <p:nvPr/>
        </p:nvSpPr>
        <p:spPr>
          <a:xfrm>
            <a:off x="2235640" y="199724"/>
            <a:ext cx="870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BFFED4-8B70-806F-DBE1-F7B8057CB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37" y="1011352"/>
            <a:ext cx="8150321" cy="4507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7FA390-9A62-4FBC-FD98-9361CF315718}"/>
              </a:ext>
            </a:extLst>
          </p:cNvPr>
          <p:cNvSpPr txBox="1"/>
          <p:nvPr/>
        </p:nvSpPr>
        <p:spPr>
          <a:xfrm>
            <a:off x="1683023" y="5704847"/>
            <a:ext cx="8825948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PE" sz="1600" b="1" dirty="0">
                <a:latin typeface="Aptos Narrow" panose="020B0004020202020204" pitchFamily="34" charset="0"/>
                <a:cs typeface="Calibri Light" panose="020F0302020204030204" pitchFamily="34" charset="0"/>
              </a:rPr>
              <a:t>💡 SOT debe contar con etiquetas de Traslado correspondientes a cada </a:t>
            </a:r>
            <a:r>
              <a:rPr lang="es-PE" sz="1600" b="1" dirty="0" err="1">
                <a:latin typeface="Aptos Narrow" panose="020B0004020202020204" pitchFamily="34" charset="0"/>
                <a:cs typeface="Calibri Light" panose="020F0302020204030204" pitchFamily="34" charset="0"/>
              </a:rPr>
              <a:t>play</a:t>
            </a:r>
            <a:r>
              <a:rPr lang="es-PE" sz="1600" b="1" dirty="0">
                <a:latin typeface="Aptos Narrow" panose="020B0004020202020204" pitchFamily="34" charset="0"/>
                <a:cs typeface="Calibri Light" panose="020F0302020204030204" pitchFamily="34" charset="0"/>
              </a:rPr>
              <a:t> y estar generada como el plan actual del cliente (EMTA – Decos – Paquetes).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59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CB10B13-B305-A2A6-A602-227638185F9E}"/>
              </a:ext>
            </a:extLst>
          </p:cNvPr>
          <p:cNvSpPr txBox="1"/>
          <p:nvPr/>
        </p:nvSpPr>
        <p:spPr>
          <a:xfrm>
            <a:off x="2348043" y="329200"/>
            <a:ext cx="8728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Debemos buscar una SOT de su ultima modificación: atendida, cerrada o en ejecución(debe tener plantilla que ya fue ejecutada), para realizar la comparación con su plan contratado(debe coincidir con tu SOT de traslado externo).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3C2682-05F8-BA04-BDD6-1E8EFE8B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12" y="1529529"/>
            <a:ext cx="8797375" cy="40295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6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A1D9FC0-DEAC-1E16-5142-DE6D2C5A9A48}"/>
              </a:ext>
            </a:extLst>
          </p:cNvPr>
          <p:cNvSpPr txBox="1"/>
          <p:nvPr/>
        </p:nvSpPr>
        <p:spPr>
          <a:xfrm>
            <a:off x="2244646" y="292057"/>
            <a:ext cx="8574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Se ingresará a Incógnito para validar los equipos, debemos tomar nota de ellos.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366D2F-CB96-259E-A8DC-5EE649016D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32364" y="1026942"/>
            <a:ext cx="7010400" cy="51418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0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6106AA7-732A-4CE2-209E-9690790C6187}"/>
              </a:ext>
            </a:extLst>
          </p:cNvPr>
          <p:cNvSpPr txBox="1"/>
          <p:nvPr/>
        </p:nvSpPr>
        <p:spPr>
          <a:xfrm>
            <a:off x="2295337" y="186210"/>
            <a:ext cx="87086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Ingresamos a Provisión Fija con la SOT de su ultima modificación(ej. Cambio de plan, Traslado externo o instalación) y «Desactivar». Confirmar en Incognito la desactivación.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r>
              <a:rPr lang="es-PE" dirty="0">
                <a:latin typeface="Aptos Narrow" panose="020B0004020202020204" pitchFamily="34" charset="0"/>
              </a:rPr>
              <a:t>NOTA: Si no permite la desactivación desde Provisión Fija, deberá realizarse manual.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D7FF21-37A6-73E2-89A1-68D91D2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80" y="2045540"/>
            <a:ext cx="6495222" cy="41005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6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48DF0FF-6B87-2009-A3D9-200F8418BC9F}"/>
              </a:ext>
            </a:extLst>
          </p:cNvPr>
          <p:cNvSpPr txBox="1"/>
          <p:nvPr/>
        </p:nvSpPr>
        <p:spPr>
          <a:xfrm>
            <a:off x="2400752" y="316413"/>
            <a:ext cx="8769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Con la SOT de traslado externo(SOT que envía en APK– carpeta ACT FACTURACION HFC – provisión fija) se procederá con la activación de equipos.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D5FF70-7F8A-A163-7C2C-95E48516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1" y="1309241"/>
            <a:ext cx="8640417" cy="4562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9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68EF4D6-D8B7-E6DF-38E0-EFF968E5AF8B}"/>
              </a:ext>
            </a:extLst>
          </p:cNvPr>
          <p:cNvSpPr txBox="1"/>
          <p:nvPr/>
        </p:nvSpPr>
        <p:spPr>
          <a:xfrm>
            <a:off x="2507591" y="473448"/>
            <a:ext cx="8580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Se tendrá que validar en Incógnito que los equipos hayan activado y sus reservas correctas.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F0C0B6-77C5-D323-5BB4-A735C7C459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5731" y="1315041"/>
            <a:ext cx="7262191" cy="45329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CA27516-300C-0D12-CD10-1713F0598789}"/>
              </a:ext>
            </a:extLst>
          </p:cNvPr>
          <p:cNvSpPr/>
          <p:nvPr/>
        </p:nvSpPr>
        <p:spPr>
          <a:xfrm>
            <a:off x="1151635" y="2631545"/>
            <a:ext cx="1956390" cy="60605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EMTA – SUSCRIPCIONES</a:t>
            </a:r>
          </a:p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97FB5A7-1DD4-4DED-8626-07D2141C1B88}"/>
              </a:ext>
            </a:extLst>
          </p:cNvPr>
          <p:cNvSpPr/>
          <p:nvPr/>
        </p:nvSpPr>
        <p:spPr>
          <a:xfrm>
            <a:off x="998060" y="4208915"/>
            <a:ext cx="2263539" cy="60605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DECODIFICADORES – PAQUETES</a:t>
            </a:r>
          </a:p>
          <a:p>
            <a:pPr algn="ctr"/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2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64BB8F3-710C-3FD2-1D37-E2E931FBD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617101"/>
              </p:ext>
            </p:extLst>
          </p:nvPr>
        </p:nvGraphicFramePr>
        <p:xfrm>
          <a:off x="2056262" y="664751"/>
          <a:ext cx="8079475" cy="5231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9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92E3F6-72DA-DC61-318F-FAEDCD64EE51}"/>
              </a:ext>
            </a:extLst>
          </p:cNvPr>
          <p:cNvSpPr txBox="1"/>
          <p:nvPr/>
        </p:nvSpPr>
        <p:spPr>
          <a:xfrm>
            <a:off x="2511437" y="606576"/>
            <a:ext cx="8170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8.- Culminada la gestión, se dejará plantilla de atención en la SOT que técnico derivó «Traslado Externo».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3F1812-BAE6-6772-88D2-5E3A9892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117" y="1578450"/>
            <a:ext cx="4056408" cy="2882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AC5576A-9F15-9487-F9CA-0EEDB6977FA9}"/>
              </a:ext>
            </a:extLst>
          </p:cNvPr>
          <p:cNvSpPr txBox="1"/>
          <p:nvPr/>
        </p:nvSpPr>
        <p:spPr>
          <a:xfrm>
            <a:off x="755373" y="5165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5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A3252C-7B21-DAB2-86C9-BB4CE62AEEF9}"/>
              </a:ext>
            </a:extLst>
          </p:cNvPr>
          <p:cNvSpPr txBox="1"/>
          <p:nvPr/>
        </p:nvSpPr>
        <p:spPr>
          <a:xfrm>
            <a:off x="384914" y="2590983"/>
            <a:ext cx="29817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AFA2E3-F20B-F2B8-67EE-37A8D2FB2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/>
          <a:stretch/>
        </p:blipFill>
        <p:spPr>
          <a:xfrm>
            <a:off x="3923842" y="1623950"/>
            <a:ext cx="7752525" cy="47840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4BE8B7-EFF0-0B7C-F310-A3FC90A10C70}"/>
              </a:ext>
            </a:extLst>
          </p:cNvPr>
          <p:cNvSpPr txBox="1"/>
          <p:nvPr/>
        </p:nvSpPr>
        <p:spPr>
          <a:xfrm>
            <a:off x="2995909" y="186210"/>
            <a:ext cx="5645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SOT DE ALTA POR CONTINGENCIA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5FE81B-6DF8-F1C5-D718-9544D60B1924}"/>
              </a:ext>
            </a:extLst>
          </p:cNvPr>
          <p:cNvSpPr txBox="1"/>
          <p:nvPr/>
        </p:nvSpPr>
        <p:spPr>
          <a:xfrm>
            <a:off x="2297143" y="186210"/>
            <a:ext cx="87795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2.- Validar: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Aptos Narrow" panose="020B0004020202020204" pitchFamily="34" charset="0"/>
              </a:rPr>
              <a:t>NÚMERO A RESERVAR </a:t>
            </a:r>
            <a:r>
              <a:rPr lang="es-PE" dirty="0">
                <a:latin typeface="Aptos Narrow" panose="020B0004020202020204" pitchFamily="34" charset="0"/>
              </a:rPr>
              <a:t>(Cambia cuando es traslado externo a Provincia o cambio de número).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>
                <a:latin typeface="Aptos Narrow" panose="020B0004020202020204" pitchFamily="34" charset="0"/>
              </a:rPr>
              <a:t>CUSTOMER ID </a:t>
            </a:r>
            <a:r>
              <a:rPr lang="es-PE" dirty="0">
                <a:latin typeface="Aptos Narrow" panose="020B0004020202020204" pitchFamily="34" charset="0"/>
              </a:rPr>
              <a:t>(Donde Saldrán los equipos) VALIDAR CO-ID Se encuentra dentro del modulo de Provisión Fija</a:t>
            </a:r>
            <a:r>
              <a:rPr lang="es-P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5F65E1-8B5D-E2F7-CA99-E70E5225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3" y="2033385"/>
            <a:ext cx="6619875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65A3D3-E169-4596-3133-1E64EAC1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80" y="3419979"/>
            <a:ext cx="31432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4991A-58F2-9A37-D3AD-941D64C398C6}"/>
              </a:ext>
            </a:extLst>
          </p:cNvPr>
          <p:cNvCxnSpPr>
            <a:cxnSpLocks/>
          </p:cNvCxnSpPr>
          <p:nvPr/>
        </p:nvCxnSpPr>
        <p:spPr>
          <a:xfrm>
            <a:off x="4655127" y="3096491"/>
            <a:ext cx="3693893" cy="1270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C42E49-FC56-506A-E951-FDB25485F497}"/>
              </a:ext>
            </a:extLst>
          </p:cNvPr>
          <p:cNvSpPr txBox="1"/>
          <p:nvPr/>
        </p:nvSpPr>
        <p:spPr>
          <a:xfrm>
            <a:off x="2249616" y="186210"/>
            <a:ext cx="8899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En el customer de la plantilla de Contingencia del SGA vamos a encontrar los equipos 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Primero debemos validar  EMTA con la ficha del Salesys(FILTRANDO) para validar si mantiene. Si todo esta bien procedemos a desinstalar todos los equipos y eliminar todas las reservas(manual o desde provisión fija).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ADC01E-E819-5582-BBC3-B8035E45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1" y="2048436"/>
            <a:ext cx="4724400" cy="420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E563A2-B74F-FE3F-165F-8E60782A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95" y="1996048"/>
            <a:ext cx="3829050" cy="430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096BA9D-ADBA-3CE1-3154-1989689931DE}"/>
              </a:ext>
            </a:extLst>
          </p:cNvPr>
          <p:cNvSpPr/>
          <p:nvPr/>
        </p:nvSpPr>
        <p:spPr>
          <a:xfrm>
            <a:off x="5993703" y="3484665"/>
            <a:ext cx="909745" cy="1033561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7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306B9E-BF62-14B4-63AF-231F1B73DE56}"/>
              </a:ext>
            </a:extLst>
          </p:cNvPr>
          <p:cNvSpPr txBox="1"/>
          <p:nvPr/>
        </p:nvSpPr>
        <p:spPr>
          <a:xfrm>
            <a:off x="2362548" y="536634"/>
            <a:ext cx="8682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Ingresamos con la SOT enviada a PROVISION FIJA, colocamos los equipos en los espacios correspondientes y enviamos a activar.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2FCC1-299E-1389-79A2-EB5CDFA1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646583"/>
            <a:ext cx="7934325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54A476-B25B-FCF1-F281-00567671B9C4}"/>
              </a:ext>
            </a:extLst>
          </p:cNvPr>
          <p:cNvSpPr txBox="1"/>
          <p:nvPr/>
        </p:nvSpPr>
        <p:spPr>
          <a:xfrm>
            <a:off x="2361297" y="400346"/>
            <a:ext cx="8576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Validaremos en Incognito que todos los equipos activen en el nuevo customer con sus reservas correctas y tipificamos el caso como ATENDIDO.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3DFC6-35D2-AB00-7CCA-989951DA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74" y="1205084"/>
            <a:ext cx="4194313" cy="419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763632-DBBE-E827-8380-09D0D9DAEA79}"/>
              </a:ext>
            </a:extLst>
          </p:cNvPr>
          <p:cNvSpPr/>
          <p:nvPr/>
        </p:nvSpPr>
        <p:spPr>
          <a:xfrm>
            <a:off x="2143055" y="2405765"/>
            <a:ext cx="1956390" cy="60605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EMTA – SUSCRIPCIONES</a:t>
            </a:r>
          </a:p>
          <a:p>
            <a:pPr algn="ctr"/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6DB6D6-1BAE-F093-7AFD-34EBBE6725DE}"/>
              </a:ext>
            </a:extLst>
          </p:cNvPr>
          <p:cNvSpPr/>
          <p:nvPr/>
        </p:nvSpPr>
        <p:spPr>
          <a:xfrm>
            <a:off x="1989480" y="3757960"/>
            <a:ext cx="2263539" cy="606056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DECODIFICADORES – PAQUETES</a:t>
            </a:r>
          </a:p>
          <a:p>
            <a:pPr algn="ctr"/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89A44F-63C2-634E-21B1-0E4C566AB55F}"/>
              </a:ext>
            </a:extLst>
          </p:cNvPr>
          <p:cNvSpPr txBox="1"/>
          <p:nvPr/>
        </p:nvSpPr>
        <p:spPr>
          <a:xfrm>
            <a:off x="781878" y="5716211"/>
            <a:ext cx="10156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7.- Culminada la gestión, se dejará plantilla de atención en la SOT que técnico derivó «SOT de Contingencia».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3934DD-BD2D-824E-FEEC-FD08540790A6}"/>
              </a:ext>
            </a:extLst>
          </p:cNvPr>
          <p:cNvSpPr txBox="1"/>
          <p:nvPr/>
        </p:nvSpPr>
        <p:spPr>
          <a:xfrm>
            <a:off x="2320984" y="335501"/>
            <a:ext cx="830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DECODIFICADOR  ADICIONAL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1BDA32C-23AE-5EBA-4E3A-0EB57AE3E8F2}"/>
              </a:ext>
            </a:extLst>
          </p:cNvPr>
          <p:cNvSpPr txBox="1"/>
          <p:nvPr/>
        </p:nvSpPr>
        <p:spPr>
          <a:xfrm>
            <a:off x="820614" y="1250130"/>
            <a:ext cx="105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2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2F20605-43B7-585F-CB5E-839C2C780D46}"/>
              </a:ext>
            </a:extLst>
          </p:cNvPr>
          <p:cNvSpPr txBox="1"/>
          <p:nvPr/>
        </p:nvSpPr>
        <p:spPr>
          <a:xfrm>
            <a:off x="2337803" y="570849"/>
            <a:ext cx="8728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05BE50-1B00-0455-7BA1-F84CCF3A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1" y="1859360"/>
            <a:ext cx="8791575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1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28A0DDE-FA3D-6307-71C2-E210C19AD9A6}"/>
              </a:ext>
            </a:extLst>
          </p:cNvPr>
          <p:cNvSpPr txBox="1"/>
          <p:nvPr/>
        </p:nvSpPr>
        <p:spPr>
          <a:xfrm>
            <a:off x="2266030" y="186210"/>
            <a:ext cx="85527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Buscan su SOT en CONTROL DE TAREAS – carpeta ACTIVACIONES HFC TV.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Luego se ingresará por la tarea de «Provisión Fija», eliminan ficha y crean ficha y les aparecerá el estado para proceder con la activación de equipos.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A92577-B6F6-0821-96D6-10E180EA2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03" y="1798653"/>
            <a:ext cx="7391193" cy="4124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9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0A6C8CA-46FD-51DE-19F0-D54E004E9E35}"/>
              </a:ext>
            </a:extLst>
          </p:cNvPr>
          <p:cNvSpPr txBox="1"/>
          <p:nvPr/>
        </p:nvSpPr>
        <p:spPr>
          <a:xfrm>
            <a:off x="2354820" y="368462"/>
            <a:ext cx="8971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Culminada la gestión, se dejará plantilla (carpeta ACTIVACIONES HFC TV) de atención en la SOT que técnico derivó «Decodificador adicional».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68876B-2123-D229-47D9-A0DE7F46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53" y="1205083"/>
            <a:ext cx="4296460" cy="4175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F5204B-C6A5-03CA-A1CA-C3C7241D80F8}"/>
              </a:ext>
            </a:extLst>
          </p:cNvPr>
          <p:cNvSpPr txBox="1"/>
          <p:nvPr/>
        </p:nvSpPr>
        <p:spPr>
          <a:xfrm>
            <a:off x="848138" y="5775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6.-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5">
            <a:extLst>
              <a:ext uri="{FF2B5EF4-FFF2-40B4-BE49-F238E27FC236}">
                <a16:creationId xmlns:a16="http://schemas.microsoft.com/office/drawing/2014/main" id="{C79E8C59-E8D6-F071-5175-06A436C05D79}"/>
              </a:ext>
            </a:extLst>
          </p:cNvPr>
          <p:cNvSpPr/>
          <p:nvPr/>
        </p:nvSpPr>
        <p:spPr>
          <a:xfrm>
            <a:off x="7769916" y="198974"/>
            <a:ext cx="2520280" cy="983904"/>
          </a:xfrm>
          <a:prstGeom prst="round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Modificación del servicio en general.</a:t>
            </a:r>
          </a:p>
        </p:txBody>
      </p:sp>
      <p:sp>
        <p:nvSpPr>
          <p:cNvPr id="5" name="Rectángulo redondeado 18">
            <a:extLst>
              <a:ext uri="{FF2B5EF4-FFF2-40B4-BE49-F238E27FC236}">
                <a16:creationId xmlns:a16="http://schemas.microsoft.com/office/drawing/2014/main" id="{0147D0A3-4165-10DD-6149-355EAB79060F}"/>
              </a:ext>
            </a:extLst>
          </p:cNvPr>
          <p:cNvSpPr/>
          <p:nvPr/>
        </p:nvSpPr>
        <p:spPr>
          <a:xfrm>
            <a:off x="7769916" y="1371420"/>
            <a:ext cx="3983967" cy="13056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14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Se pueden presentar varios tipos de contingencia, cambio de cuenta (customer o código), viceversa.</a:t>
            </a:r>
          </a:p>
          <a:p>
            <a:pPr algn="ctr"/>
            <a:r>
              <a:rPr lang="es-PE" sz="14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Migración de CE a Masivo.</a:t>
            </a:r>
          </a:p>
          <a:p>
            <a:pPr algn="ctr"/>
            <a:r>
              <a:rPr lang="es-PE" sz="14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Migración de customer a customer</a:t>
            </a:r>
          </a:p>
          <a:p>
            <a:pPr algn="ctr"/>
            <a:r>
              <a:rPr lang="es-PE" sz="14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Cambio de titularidad / Reac. Del servicio</a:t>
            </a:r>
          </a:p>
        </p:txBody>
      </p:sp>
      <p:sp>
        <p:nvSpPr>
          <p:cNvPr id="6" name="Rectángulo redondeado 8">
            <a:extLst>
              <a:ext uri="{FF2B5EF4-FFF2-40B4-BE49-F238E27FC236}">
                <a16:creationId xmlns:a16="http://schemas.microsoft.com/office/drawing/2014/main" id="{07C6FB35-AB16-9851-06B0-4FE3B2A5EF8F}"/>
              </a:ext>
            </a:extLst>
          </p:cNvPr>
          <p:cNvSpPr/>
          <p:nvPr/>
        </p:nvSpPr>
        <p:spPr>
          <a:xfrm>
            <a:off x="7799995" y="2999990"/>
            <a:ext cx="3087006" cy="858020"/>
          </a:xfrm>
          <a:prstGeom prst="roundRect">
            <a:avLst/>
          </a:prstGeom>
          <a:solidFill>
            <a:schemeClr val="accent6">
              <a:alpha val="47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Instalación en nueva dirección.</a:t>
            </a:r>
          </a:p>
          <a:p>
            <a:pPr algn="ctr">
              <a:lnSpc>
                <a:spcPct val="150000"/>
              </a:lnSpc>
            </a:pPr>
            <a:r>
              <a:rPr lang="es-PE" sz="16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Se realiza baja y Alta.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7" name="Rectángulo redondeado 12">
            <a:extLst>
              <a:ext uri="{FF2B5EF4-FFF2-40B4-BE49-F238E27FC236}">
                <a16:creationId xmlns:a16="http://schemas.microsoft.com/office/drawing/2014/main" id="{C1329112-AD78-C26B-1383-DA1DAC7E9C64}"/>
              </a:ext>
            </a:extLst>
          </p:cNvPr>
          <p:cNvSpPr/>
          <p:nvPr/>
        </p:nvSpPr>
        <p:spPr>
          <a:xfrm>
            <a:off x="7769916" y="4235095"/>
            <a:ext cx="3087006" cy="85802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47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6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Se adicionará (n) deco(s) al servicio ya contratado.</a:t>
            </a:r>
          </a:p>
        </p:txBody>
      </p:sp>
      <p:sp>
        <p:nvSpPr>
          <p:cNvPr id="8" name="Rectángulo redondeado 18">
            <a:extLst>
              <a:ext uri="{FF2B5EF4-FFF2-40B4-BE49-F238E27FC236}">
                <a16:creationId xmlns:a16="http://schemas.microsoft.com/office/drawing/2014/main" id="{CAFAAEFA-F06F-F746-693C-765BB5A88176}"/>
              </a:ext>
            </a:extLst>
          </p:cNvPr>
          <p:cNvSpPr/>
          <p:nvPr/>
        </p:nvSpPr>
        <p:spPr>
          <a:xfrm>
            <a:off x="7799995" y="5470201"/>
            <a:ext cx="3087006" cy="8580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s-PE" sz="1400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Se realizará el retiro de deco(s) del servicio contratado.</a:t>
            </a:r>
            <a:endParaRPr lang="es-PE" sz="1400" b="1" dirty="0">
              <a:solidFill>
                <a:schemeClr val="tx1"/>
              </a:solidFill>
              <a:latin typeface="Kalam Light" panose="02000000000000000000" pitchFamily="2" charset="0"/>
              <a:cs typeface="Kalam Light" panose="02000000000000000000" pitchFamily="2" charset="0"/>
            </a:endParaRPr>
          </a:p>
        </p:txBody>
      </p:sp>
      <p:sp>
        <p:nvSpPr>
          <p:cNvPr id="9" name="Flecha derecha 4">
            <a:extLst>
              <a:ext uri="{FF2B5EF4-FFF2-40B4-BE49-F238E27FC236}">
                <a16:creationId xmlns:a16="http://schemas.microsoft.com/office/drawing/2014/main" id="{67F747BE-CC8A-AC54-C52C-329083DF9C6C}"/>
              </a:ext>
            </a:extLst>
          </p:cNvPr>
          <p:cNvSpPr/>
          <p:nvPr/>
        </p:nvSpPr>
        <p:spPr>
          <a:xfrm>
            <a:off x="4712977" y="112313"/>
            <a:ext cx="1684978" cy="11756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CAMBIO DE PLAN (masivo)</a:t>
            </a:r>
          </a:p>
        </p:txBody>
      </p:sp>
      <p:sp>
        <p:nvSpPr>
          <p:cNvPr id="10" name="Flecha derecha 16">
            <a:extLst>
              <a:ext uri="{FF2B5EF4-FFF2-40B4-BE49-F238E27FC236}">
                <a16:creationId xmlns:a16="http://schemas.microsoft.com/office/drawing/2014/main" id="{C15492CD-3109-0B04-B140-082D31FA2BBC}"/>
              </a:ext>
            </a:extLst>
          </p:cNvPr>
          <p:cNvSpPr/>
          <p:nvPr/>
        </p:nvSpPr>
        <p:spPr>
          <a:xfrm>
            <a:off x="4763141" y="1329030"/>
            <a:ext cx="1694679" cy="130568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latin typeface="Kalam Light" panose="02000000000000000000" pitchFamily="2" charset="0"/>
                <a:cs typeface="Kalam Light" panose="02000000000000000000" pitchFamily="2" charset="0"/>
              </a:rPr>
              <a:t>SOT DE </a:t>
            </a:r>
            <a:r>
              <a:rPr lang="es-PE" sz="11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CONTINGENCIA (masivo)</a:t>
            </a:r>
            <a:endParaRPr lang="es-PE" sz="1800" b="1" dirty="0">
              <a:solidFill>
                <a:schemeClr val="tx1"/>
              </a:solidFill>
              <a:latin typeface="Kalam Light" panose="02000000000000000000" pitchFamily="2" charset="0"/>
              <a:cs typeface="Kalam Light" panose="02000000000000000000" pitchFamily="2" charset="0"/>
            </a:endParaRPr>
          </a:p>
        </p:txBody>
      </p:sp>
      <p:sp>
        <p:nvSpPr>
          <p:cNvPr id="11" name="Flecha derecha 6">
            <a:extLst>
              <a:ext uri="{FF2B5EF4-FFF2-40B4-BE49-F238E27FC236}">
                <a16:creationId xmlns:a16="http://schemas.microsoft.com/office/drawing/2014/main" id="{18A3C314-C232-6283-B32A-FA358EEB9FB4}"/>
              </a:ext>
            </a:extLst>
          </p:cNvPr>
          <p:cNvSpPr/>
          <p:nvPr/>
        </p:nvSpPr>
        <p:spPr>
          <a:xfrm>
            <a:off x="4712977" y="2699690"/>
            <a:ext cx="1684978" cy="122413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TRASLADO EXTERNO (RES.)</a:t>
            </a:r>
          </a:p>
        </p:txBody>
      </p:sp>
      <p:sp>
        <p:nvSpPr>
          <p:cNvPr id="12" name="Flecha derecha 10">
            <a:extLst>
              <a:ext uri="{FF2B5EF4-FFF2-40B4-BE49-F238E27FC236}">
                <a16:creationId xmlns:a16="http://schemas.microsoft.com/office/drawing/2014/main" id="{435E7F4D-95BC-26E0-D497-55D5BEC16536}"/>
              </a:ext>
            </a:extLst>
          </p:cNvPr>
          <p:cNvSpPr/>
          <p:nvPr/>
        </p:nvSpPr>
        <p:spPr>
          <a:xfrm>
            <a:off x="4712977" y="4037687"/>
            <a:ext cx="1684978" cy="122413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DECO </a:t>
            </a:r>
          </a:p>
          <a:p>
            <a:pPr algn="ctr"/>
            <a:r>
              <a:rPr lang="es-PE" sz="16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ADICIONAL</a:t>
            </a:r>
            <a:endParaRPr lang="es-PE" sz="1600" dirty="0">
              <a:solidFill>
                <a:schemeClr val="tx1"/>
              </a:solidFill>
            </a:endParaRPr>
          </a:p>
        </p:txBody>
      </p:sp>
      <p:sp>
        <p:nvSpPr>
          <p:cNvPr id="13" name="Flecha derecha 14">
            <a:extLst>
              <a:ext uri="{FF2B5EF4-FFF2-40B4-BE49-F238E27FC236}">
                <a16:creationId xmlns:a16="http://schemas.microsoft.com/office/drawing/2014/main" id="{28D5D76E-289A-37D3-5B70-4C7E0C6B4288}"/>
              </a:ext>
            </a:extLst>
          </p:cNvPr>
          <p:cNvSpPr/>
          <p:nvPr/>
        </p:nvSpPr>
        <p:spPr>
          <a:xfrm>
            <a:off x="4712977" y="5287143"/>
            <a:ext cx="1684978" cy="1224136"/>
          </a:xfrm>
          <a:prstGeom prst="rightArrow">
            <a:avLst/>
          </a:prstGeom>
          <a:solidFill>
            <a:schemeClr val="accent1">
              <a:lumMod val="40000"/>
              <a:lumOff val="60000"/>
              <a:alpha val="97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BAJA DE </a:t>
            </a:r>
          </a:p>
          <a:p>
            <a:pPr algn="ctr"/>
            <a:r>
              <a:rPr lang="es-PE" sz="16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DECO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1EDA6EE-04A5-EAA6-1A1F-AF23C175ACD6}"/>
              </a:ext>
            </a:extLst>
          </p:cNvPr>
          <p:cNvSpPr/>
          <p:nvPr/>
        </p:nvSpPr>
        <p:spPr>
          <a:xfrm>
            <a:off x="1179365" y="2024264"/>
            <a:ext cx="1904025" cy="173055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ATENCIÓN</a:t>
            </a:r>
          </a:p>
          <a:p>
            <a:pPr algn="ctr"/>
            <a:r>
              <a:rPr lang="es-PE" sz="1800" b="1" dirty="0">
                <a:solidFill>
                  <a:schemeClr val="tx1"/>
                </a:solidFill>
                <a:latin typeface="Kalam Light" panose="02000000000000000000" pitchFamily="2" charset="0"/>
                <a:cs typeface="Kalam Light" panose="02000000000000000000" pitchFamily="2" charset="0"/>
              </a:rPr>
              <a:t>«POST VENTA»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29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2F5C842-53B5-A356-997A-765BA242BC44}"/>
              </a:ext>
            </a:extLst>
          </p:cNvPr>
          <p:cNvSpPr txBox="1"/>
          <p:nvPr/>
        </p:nvSpPr>
        <p:spPr>
          <a:xfrm>
            <a:off x="2555485" y="274236"/>
            <a:ext cx="8392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BAJA DE DECO EN ALQUILER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776D49-45A9-4F14-7EA7-5CCBE41FB3D6}"/>
              </a:ext>
            </a:extLst>
          </p:cNvPr>
          <p:cNvSpPr txBox="1"/>
          <p:nvPr/>
        </p:nvSpPr>
        <p:spPr>
          <a:xfrm>
            <a:off x="2378405" y="1026942"/>
            <a:ext cx="821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66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2B469D-F0EA-C961-7D87-5DEDFF63B519}"/>
              </a:ext>
            </a:extLst>
          </p:cNvPr>
          <p:cNvSpPr txBox="1"/>
          <p:nvPr/>
        </p:nvSpPr>
        <p:spPr>
          <a:xfrm>
            <a:off x="2431322" y="576599"/>
            <a:ext cx="89882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7BE19C-CD82-C000-84AB-DCA2D3FC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1" y="1698990"/>
            <a:ext cx="7724775" cy="3829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5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7E88BD4-E9A8-3221-AAC0-FE38AF393D3A}"/>
              </a:ext>
            </a:extLst>
          </p:cNvPr>
          <p:cNvSpPr txBox="1"/>
          <p:nvPr/>
        </p:nvSpPr>
        <p:spPr>
          <a:xfrm>
            <a:off x="2466759" y="439988"/>
            <a:ext cx="80175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Se ingresará a Incógnito, se buscará el equipo que técnico envía a Desinstalar.</a:t>
            </a:r>
          </a:p>
          <a:p>
            <a:endParaRPr lang="es-PE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B59CEC-BDF7-D45F-F6F4-56ADB6BC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9" y="1363318"/>
            <a:ext cx="5667375" cy="3305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0B38A7-FBD0-5B71-71C4-BE6D03BF1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10" y="2286648"/>
            <a:ext cx="5974845" cy="3547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B0C501A-C5D0-E367-068C-FF2436799F7F}"/>
              </a:ext>
            </a:extLst>
          </p:cNvPr>
          <p:cNvCxnSpPr>
            <a:cxnSpLocks/>
          </p:cNvCxnSpPr>
          <p:nvPr/>
        </p:nvCxnSpPr>
        <p:spPr>
          <a:xfrm>
            <a:off x="2345635" y="4505739"/>
            <a:ext cx="2888975" cy="7049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43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7B7BCBE-A64D-3D03-1E50-CA0B4D178B48}"/>
              </a:ext>
            </a:extLst>
          </p:cNvPr>
          <p:cNvSpPr txBox="1"/>
          <p:nvPr/>
        </p:nvSpPr>
        <p:spPr>
          <a:xfrm>
            <a:off x="2273548" y="444301"/>
            <a:ext cx="87927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4.- Buscan su SOT en CONTROL DE TAREAS – carpeta ACTIVACIONES HFC TV.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Se procederá con la desinstalación desde provisión fija o desde incognito de forma manual en el orden (Suspender-Cambiar cabecera VES-Desinstalar).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ABEFF8-5DF6-05D5-A9CB-5C6F2E8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002191"/>
            <a:ext cx="6743700" cy="3819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34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7DF5BE6-2270-3961-5B20-879BFB73A214}"/>
              </a:ext>
            </a:extLst>
          </p:cNvPr>
          <p:cNvSpPr txBox="1"/>
          <p:nvPr/>
        </p:nvSpPr>
        <p:spPr>
          <a:xfrm>
            <a:off x="2427003" y="606576"/>
            <a:ext cx="8097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Realizada la desinstalación del equipo, se debe confirmar en Incognito.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CD2E66-D123-5668-A63C-A3BD67C9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250" y="1498164"/>
            <a:ext cx="5735499" cy="42045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4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5ADB775-30F6-E4E9-A79D-C77533F7B1E7}"/>
              </a:ext>
            </a:extLst>
          </p:cNvPr>
          <p:cNvSpPr txBox="1"/>
          <p:nvPr/>
        </p:nvSpPr>
        <p:spPr>
          <a:xfrm>
            <a:off x="2604502" y="430730"/>
            <a:ext cx="9170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Culminada la gestión, se dejará plantilla de atención en la SOT(carpeta ACTIVACIONES HFC TV) que técnico derivó «Baja deco en alquiler».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6DFDF2-83D8-AE5A-F09C-A012CE5A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92" y="1328728"/>
            <a:ext cx="4584653" cy="3848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7A0549-FA85-BDE9-21E0-8E29FA187F89}"/>
              </a:ext>
            </a:extLst>
          </p:cNvPr>
          <p:cNvSpPr txBox="1"/>
          <p:nvPr/>
        </p:nvSpPr>
        <p:spPr>
          <a:xfrm>
            <a:off x="993911" y="5428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7.-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85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664918" y="3943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858383" y="1589316"/>
            <a:ext cx="104109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en una POSTVENTA HFC – CAMBIO DE PLAN , verificamos que tiene servicio de DECODIFICADOR y cuando activamos se levanta todo el servicio a excepción de 1 o 2 decos , se procederá a enviar ATENDIDO , pero se informara en OBS de Salesys el DECO que no esta activando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el técnico informa en OBS de Salesys que no cuenta con STOCK , esta información va a ser justificación suficiente para poder activarle como el TECNICO ME ESTA INFORMANDO , INDEPENDIENTEMENTE de la VELOCIDAD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cuando valido la SOT EN SGA , verifico que es una SOT RECHAZADA , voy a validar en OBS DE SALESYS LO QUE ME ESPECIFICA EL TECNICO , ya que ha veces los cambio de plan o POSTVENTAS se rechazan y técnico nos pide que retornemos al plan anterior , de ser así lo atenderemos con una SOT DE MODIFICACION ANTERIOR , de no indicar en OBS el motivo , se procederá a RECHAZAR EL CASO por SOT NO HABILITADA</a:t>
            </a:r>
          </a:p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el visualizo que el TRASLADO EXTERNO es a otra provincia , el técnico puede OPTAR por cambiar de equipo ya que al ser a OTRA PROVINCIA estaríamos dándole esa opción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1F66C72-8083-2DA4-B549-F047A976DDA5}"/>
              </a:ext>
            </a:extLst>
          </p:cNvPr>
          <p:cNvSpPr txBox="1"/>
          <p:nvPr/>
        </p:nvSpPr>
        <p:spPr>
          <a:xfrm>
            <a:off x="2534515" y="946916"/>
            <a:ext cx="857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tipo de atención que solicita el tecnico que realice.</a:t>
            </a:r>
            <a:endParaRPr lang="es-PE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BFBD28C-6543-C960-64C8-604EE77F9DE6}"/>
              </a:ext>
            </a:extLst>
          </p:cNvPr>
          <p:cNvSpPr txBox="1"/>
          <p:nvPr/>
        </p:nvSpPr>
        <p:spPr>
          <a:xfrm>
            <a:off x="2761240" y="239030"/>
            <a:ext cx="6917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PLAN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3C5A69-05F1-6C97-D09D-FD811F258034}"/>
              </a:ext>
            </a:extLst>
          </p:cNvPr>
          <p:cNvSpPr txBox="1"/>
          <p:nvPr/>
        </p:nvSpPr>
        <p:spPr>
          <a:xfrm>
            <a:off x="2306513" y="259635"/>
            <a:ext cx="8437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146AE2-068C-6585-AF41-56AA663BC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18" y="1376475"/>
            <a:ext cx="8761700" cy="49196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6B597A-01AA-449B-7A5E-4DD678CCEABB}"/>
              </a:ext>
            </a:extLst>
          </p:cNvPr>
          <p:cNvSpPr txBox="1"/>
          <p:nvPr/>
        </p:nvSpPr>
        <p:spPr>
          <a:xfrm>
            <a:off x="2512491" y="298927"/>
            <a:ext cx="839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3.- Verificar equipos en Incógnito para verificar filtrando los equipos que mantiene (EMTA). Si valido que no mantiene su equipo se debe confirmar la suma y el modelo correcto en </a:t>
            </a:r>
            <a:r>
              <a:rPr lang="es-ES" b="1" dirty="0">
                <a:latin typeface="Aptos Narrow" panose="020B0004020202020204" pitchFamily="34" charset="0"/>
              </a:rPr>
              <a:t>Pokémon</a:t>
            </a:r>
            <a:r>
              <a:rPr lang="es-ES" dirty="0">
                <a:latin typeface="Aptos Narrow" panose="020B0004020202020204" pitchFamily="34" charset="0"/>
              </a:rPr>
              <a:t>.</a:t>
            </a:r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588B3E-BC86-9F73-2286-465D13AB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77" y="1274211"/>
            <a:ext cx="6355246" cy="4975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B90D13F-2A76-3090-4E52-D3A36CA3DDB2}"/>
              </a:ext>
            </a:extLst>
          </p:cNvPr>
          <p:cNvSpPr txBox="1"/>
          <p:nvPr/>
        </p:nvSpPr>
        <p:spPr>
          <a:xfrm>
            <a:off x="2470671" y="319369"/>
            <a:ext cx="8348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 Se ingresará a Provisión Fija para proceder con desactivación de equipos. Debemos ingresar a SOT Origen y seleccionar cada equipo y luego botón Desactivar.</a:t>
            </a:r>
          </a:p>
          <a:p>
            <a:endParaRPr lang="es-ES" dirty="0">
              <a:latin typeface="Aptos Narrow" panose="020B0004020202020204" pitchFamily="34" charset="0"/>
            </a:endParaRPr>
          </a:p>
          <a:p>
            <a:r>
              <a:rPr lang="es-ES" dirty="0">
                <a:latin typeface="Aptos Narrow" panose="020B0004020202020204" pitchFamily="34" charset="0"/>
              </a:rPr>
              <a:t>NOTA: Si no permite la desactivación desde Provisión Fija, deberá realizarse manual.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37ED7D-F8EF-0231-0620-5CE36385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22" y="2350694"/>
            <a:ext cx="8241912" cy="3066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9E460C7-DC76-45D4-7068-BB8B91FF35E6}"/>
              </a:ext>
            </a:extLst>
          </p:cNvPr>
          <p:cNvSpPr/>
          <p:nvPr/>
        </p:nvSpPr>
        <p:spPr>
          <a:xfrm>
            <a:off x="10372641" y="1646611"/>
            <a:ext cx="1658938" cy="51256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DESACTIVACION</a:t>
            </a:r>
            <a:endParaRPr lang="es-PE" sz="1600" b="1" dirty="0">
              <a:solidFill>
                <a:schemeClr val="tx1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E6667D6-FB19-2B1E-0AE8-29DF3A46C73A}"/>
              </a:ext>
            </a:extLst>
          </p:cNvPr>
          <p:cNvCxnSpPr>
            <a:cxnSpLocks/>
          </p:cNvCxnSpPr>
          <p:nvPr/>
        </p:nvCxnSpPr>
        <p:spPr>
          <a:xfrm flipH="1">
            <a:off x="9541565" y="2173495"/>
            <a:ext cx="977086" cy="2014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5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169D0E-C8DD-5CFF-1B9A-1530C1E04C70}"/>
              </a:ext>
            </a:extLst>
          </p:cNvPr>
          <p:cNvSpPr txBox="1"/>
          <p:nvPr/>
        </p:nvSpPr>
        <p:spPr>
          <a:xfrm>
            <a:off x="2354520" y="380611"/>
            <a:ext cx="9428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5.- Ingresar a Incognito y Actualizar para verificar que todos los equipos se hayan desactivado (debe quedar vacío).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CFEA49-71E8-93C1-F4BF-768B88F435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286" y="1273806"/>
            <a:ext cx="6958282" cy="44559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6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51C2AA5-2459-5389-90DC-D5376BC07A84}"/>
              </a:ext>
            </a:extLst>
          </p:cNvPr>
          <p:cNvSpPr txBox="1"/>
          <p:nvPr/>
        </p:nvSpPr>
        <p:spPr>
          <a:xfrm>
            <a:off x="2526496" y="444301"/>
            <a:ext cx="82923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Se ingresará a Provisión Fija para proceder con activación de equipos. </a:t>
            </a:r>
          </a:p>
          <a:p>
            <a:endParaRPr lang="es-PE" dirty="0">
              <a:latin typeface="Aptos Narrow" panose="020B0004020202020204" pitchFamily="34" charset="0"/>
            </a:endParaRPr>
          </a:p>
          <a:p>
            <a:r>
              <a:rPr lang="es-PE" dirty="0">
                <a:latin typeface="Aptos Narrow" panose="020B0004020202020204" pitchFamily="34" charset="0"/>
              </a:rPr>
              <a:t>NOTA: De generar con reservas diferentes, se deberá desinstalar todo lo activado y eliminar ficha para volver a activar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4B48A-8E51-6CEA-6239-3073FF9A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02" y="2444120"/>
            <a:ext cx="7514968" cy="25734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674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1142</TotalTime>
  <Words>1502</Words>
  <Application>Microsoft Office PowerPoint</Application>
  <PresentationFormat>Panorámica</PresentationFormat>
  <Paragraphs>111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Aptos Narrow</vt:lpstr>
      <vt:lpstr>Arial</vt:lpstr>
      <vt:lpstr>Arial Narrow</vt:lpstr>
      <vt:lpstr>Gill Sans MT</vt:lpstr>
      <vt:lpstr>Kalam Light</vt:lpstr>
      <vt:lpstr>Wingdings</vt:lpstr>
      <vt:lpstr>Galería</vt:lpstr>
      <vt:lpstr>POST VENTA HFC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VENTA HFC</dc:title>
  <dc:creator>Rocío Celeste Chávez Ampuero</dc:creator>
  <cp:lastModifiedBy>Jhonatan Luis Morzan Pasco</cp:lastModifiedBy>
  <cp:revision>71</cp:revision>
  <dcterms:created xsi:type="dcterms:W3CDTF">2024-03-04T21:28:20Z</dcterms:created>
  <dcterms:modified xsi:type="dcterms:W3CDTF">2025-07-07T14:00:20Z</dcterms:modified>
</cp:coreProperties>
</file>