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50" d="100"/>
          <a:sy n="50" d="100"/>
        </p:scale>
        <p:origin x="8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309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-762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9274" y="2635448"/>
            <a:ext cx="4930973" cy="295858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-15240" y="3120527"/>
            <a:ext cx="9159240" cy="9514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7545"/>
              </a:lnSpc>
              <a:buNone/>
            </a:pPr>
            <a:r>
              <a:rPr lang="en-US" sz="4400" b="1" dirty="0"/>
              <a:t>Text summarization using</a:t>
            </a:r>
          </a:p>
          <a:p>
            <a:pPr marL="0" indent="0" algn="ctr">
              <a:lnSpc>
                <a:spcPts val="7545"/>
              </a:lnSpc>
              <a:buNone/>
            </a:pPr>
            <a:r>
              <a:rPr lang="en-US" sz="4400" b="1" dirty="0"/>
              <a:t> text to text transfer transformer</a:t>
            </a:r>
          </a:p>
          <a:p>
            <a:pPr marL="0" indent="0">
              <a:lnSpc>
                <a:spcPts val="7545"/>
              </a:lnSpc>
              <a:buNone/>
            </a:pPr>
            <a:endParaRPr lang="en-US" sz="8800" b="1" dirty="0"/>
          </a:p>
        </p:txBody>
      </p:sp>
      <p:sp>
        <p:nvSpPr>
          <p:cNvPr id="7" name="Text 3"/>
          <p:cNvSpPr/>
          <p:nvPr/>
        </p:nvSpPr>
        <p:spPr>
          <a:xfrm>
            <a:off x="4992130" y="5758625"/>
            <a:ext cx="3694669" cy="15442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b="1" dirty="0"/>
              <a:t>Team</a:t>
            </a:r>
            <a:r>
              <a:rPr lang="en-US" sz="2400" dirty="0"/>
              <a:t>-Abhinav Khatiyan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2400" dirty="0"/>
              <a:t>           Aman Sharma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2400" dirty="0"/>
              <a:t>           Mohd Shariq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2400" dirty="0"/>
              <a:t>           Mehtab Shaikh</a:t>
            </a:r>
          </a:p>
          <a:p>
            <a:pPr marL="0" indent="0">
              <a:lnSpc>
                <a:spcPts val="2799"/>
              </a:lnSpc>
              <a:buNone/>
            </a:pPr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B6B57E-1E55-06A0-3D2D-240ECCCE78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102392" cy="9514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EECAE6-E5C3-4E49-ECC2-45730A9B70A4}"/>
              </a:ext>
            </a:extLst>
          </p:cNvPr>
          <p:cNvSpPr txBox="1"/>
          <p:nvPr/>
        </p:nvSpPr>
        <p:spPr>
          <a:xfrm>
            <a:off x="2832022" y="1955530"/>
            <a:ext cx="2646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Project Title: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AFBA5E-CD6B-4DE4-7974-894EFCFAA6C5}"/>
              </a:ext>
            </a:extLst>
          </p:cNvPr>
          <p:cNvSpPr txBox="1"/>
          <p:nvPr/>
        </p:nvSpPr>
        <p:spPr>
          <a:xfrm>
            <a:off x="148280" y="5966103"/>
            <a:ext cx="4213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Guided By:</a:t>
            </a:r>
          </a:p>
          <a:p>
            <a:r>
              <a:rPr lang="en-IN" sz="2400" b="1" dirty="0"/>
              <a:t> </a:t>
            </a:r>
            <a:r>
              <a:rPr lang="en-IN" sz="2400" dirty="0"/>
              <a:t>Assistant Prof. Abhishek Kumar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-60" y="0"/>
            <a:ext cx="14630400" cy="8231862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2385536" y="542211"/>
            <a:ext cx="9859208" cy="123229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852"/>
              </a:lnSpc>
              <a:buNone/>
            </a:pPr>
            <a:r>
              <a:rPr lang="en-US" sz="3882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Applications of T5 in Text Summarization</a:t>
            </a:r>
            <a:endParaRPr lang="en-US" sz="3882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536" y="2168843"/>
            <a:ext cx="2242899" cy="1386126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385536" y="3801427"/>
            <a:ext cx="2242899" cy="6160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26"/>
              </a:lnSpc>
              <a:buNone/>
            </a:pPr>
            <a:r>
              <a:rPr lang="en-US" sz="1941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Summarizing News Articles</a:t>
            </a:r>
            <a:endParaRPr lang="en-US" sz="1941" dirty="0"/>
          </a:p>
        </p:txBody>
      </p:sp>
      <p:sp>
        <p:nvSpPr>
          <p:cNvPr id="7" name="Text 4"/>
          <p:cNvSpPr/>
          <p:nvPr/>
        </p:nvSpPr>
        <p:spPr>
          <a:xfrm>
            <a:off x="2385536" y="4535686"/>
            <a:ext cx="2242899" cy="31539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84"/>
              </a:lnSpc>
              <a:buNone/>
            </a:pPr>
            <a:r>
              <a:rPr lang="en-US" sz="1553" dirty="0"/>
              <a:t>T5 has shown impressive performance in summarizing long-form news articles, capturing the key points and insights while reducing the text to a concise, readable summary.</a:t>
            </a:r>
          </a:p>
          <a:p>
            <a:pPr marL="0" indent="0" algn="l">
              <a:lnSpc>
                <a:spcPts val="2484"/>
              </a:lnSpc>
              <a:buNone/>
            </a:pPr>
            <a:endParaRPr lang="en-US" sz="1553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187" y="2168843"/>
            <a:ext cx="2243018" cy="1386245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924187" y="3801547"/>
            <a:ext cx="2243018" cy="6160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26"/>
              </a:lnSpc>
              <a:buNone/>
            </a:pPr>
            <a:r>
              <a:rPr lang="en-US" sz="1941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Summarizing Academic Papers</a:t>
            </a:r>
            <a:endParaRPr lang="en-US" sz="1941" dirty="0"/>
          </a:p>
        </p:txBody>
      </p:sp>
      <p:sp>
        <p:nvSpPr>
          <p:cNvPr id="10" name="Text 6"/>
          <p:cNvSpPr/>
          <p:nvPr/>
        </p:nvSpPr>
        <p:spPr>
          <a:xfrm>
            <a:off x="4924187" y="4535805"/>
            <a:ext cx="2243018" cy="28385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84"/>
              </a:lnSpc>
              <a:buNone/>
            </a:pPr>
            <a:r>
              <a:rPr lang="en-US" sz="1553" dirty="0"/>
              <a:t>The versatility of T5 allows it to effectively summarize complex academic papers, extracting the core ideas, findings, and conclusions to aid researchers and students.</a:t>
            </a:r>
          </a:p>
          <a:p>
            <a:pPr marL="0" indent="0" algn="l">
              <a:lnSpc>
                <a:spcPts val="2484"/>
              </a:lnSpc>
              <a:buNone/>
            </a:pPr>
            <a:endParaRPr lang="en-US" sz="1553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2957" y="2168843"/>
            <a:ext cx="2243018" cy="1386245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62957" y="3801547"/>
            <a:ext cx="2243018" cy="9240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26"/>
              </a:lnSpc>
              <a:buNone/>
            </a:pPr>
            <a:r>
              <a:rPr lang="en-US" sz="1941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Summarizing Customer Reviews</a:t>
            </a:r>
            <a:endParaRPr lang="en-US" sz="1941" dirty="0"/>
          </a:p>
        </p:txBody>
      </p:sp>
      <p:sp>
        <p:nvSpPr>
          <p:cNvPr id="13" name="Text 8"/>
          <p:cNvSpPr/>
          <p:nvPr/>
        </p:nvSpPr>
        <p:spPr>
          <a:xfrm>
            <a:off x="7462957" y="4843820"/>
            <a:ext cx="2243018" cy="28385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84"/>
              </a:lnSpc>
              <a:buNone/>
            </a:pPr>
            <a:r>
              <a:rPr lang="en-US" sz="1553" dirty="0"/>
              <a:t>T5 can quickly digest lengthy customer reviews and produce high-quality summaries, helping businesses better understand customer sentiment and feedback.</a:t>
            </a:r>
          </a:p>
          <a:p>
            <a:pPr marL="0" indent="0" algn="l">
              <a:lnSpc>
                <a:spcPts val="2484"/>
              </a:lnSpc>
              <a:buNone/>
            </a:pPr>
            <a:endParaRPr lang="en-US" sz="1553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726" y="2168843"/>
            <a:ext cx="2243018" cy="1386245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001726" y="3801547"/>
            <a:ext cx="2243018" cy="9240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26"/>
              </a:lnSpc>
              <a:buNone/>
            </a:pPr>
            <a:r>
              <a:rPr lang="en-US" sz="1941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Summarizing Meeting Transcripts</a:t>
            </a:r>
            <a:endParaRPr lang="en-US" sz="1941" dirty="0"/>
          </a:p>
        </p:txBody>
      </p:sp>
      <p:sp>
        <p:nvSpPr>
          <p:cNvPr id="16" name="Text 10"/>
          <p:cNvSpPr/>
          <p:nvPr/>
        </p:nvSpPr>
        <p:spPr>
          <a:xfrm>
            <a:off x="10001726" y="4843820"/>
            <a:ext cx="2243018" cy="25231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84"/>
              </a:lnSpc>
              <a:buNone/>
            </a:pPr>
            <a:r>
              <a:rPr lang="en-US" sz="1553" dirty="0"/>
              <a:t>T5 can assist in summarizing meeting transcripts, distilling key action items, decisions, and insights to improve productivity and information retention.</a:t>
            </a:r>
          </a:p>
          <a:p>
            <a:pPr marL="0" indent="0" algn="l">
              <a:lnSpc>
                <a:spcPts val="2484"/>
              </a:lnSpc>
              <a:buNone/>
            </a:pPr>
            <a:endParaRPr lang="en-US" sz="1553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D5C0FC9-35D9-1B59-78D9-9D7FCA6BC6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102392" cy="9514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98854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1421028" y="1075039"/>
            <a:ext cx="8217242" cy="9239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Limitations and Future Directions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1569308" y="2097795"/>
            <a:ext cx="11300872" cy="13744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Despite the impressive performance of T5 in text summarization, there are still limitations and opportunities for future development.</a:t>
            </a:r>
          </a:p>
          <a:p>
            <a:pPr>
              <a:lnSpc>
                <a:spcPts val="2799"/>
              </a:lnSpc>
            </a:pPr>
            <a:r>
              <a:rPr lang="en-US" sz="2000" dirty="0"/>
              <a:t> </a:t>
            </a:r>
          </a:p>
          <a:p>
            <a:pPr marL="342900" indent="-34290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model's reliance on large pre-training datasets can be a challenge for low-resource languages or domains.</a:t>
            </a:r>
          </a:p>
          <a:p>
            <a:pPr marL="342900" indent="-342900">
              <a:lnSpc>
                <a:spcPts val="2799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Additionally, further research is needed to improve the factual accuracy and coherence of generated summaries.</a:t>
            </a:r>
          </a:p>
          <a:p>
            <a:pPr marL="342900" indent="-342900">
              <a:lnSpc>
                <a:spcPts val="2799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1569308" y="4399005"/>
            <a:ext cx="11300872" cy="18316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2000" dirty="0"/>
          </a:p>
          <a:p>
            <a:pPr marL="0" indent="0">
              <a:lnSpc>
                <a:spcPts val="2799"/>
              </a:lnSpc>
              <a:buNone/>
            </a:pPr>
            <a:endParaRPr lang="en-US" sz="2000" dirty="0"/>
          </a:p>
          <a:p>
            <a:pPr marL="342900" indent="-34290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Looking ahead, integrating T5 with other advanced techniques, such as reinforcement learning or generative adversarial networks, could lead to even more powerful and versatile summarization models. </a:t>
            </a:r>
          </a:p>
          <a:p>
            <a:pPr marL="0" indent="0">
              <a:lnSpc>
                <a:spcPts val="2799"/>
              </a:lnSpc>
              <a:buNone/>
            </a:pPr>
            <a:endParaRPr lang="en-US" sz="2000" dirty="0"/>
          </a:p>
          <a:p>
            <a:pPr marL="342900" indent="-34290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Exploring multimodal summarization, which combines text and visual information, is another promising area for future exploration.</a:t>
            </a:r>
          </a:p>
          <a:p>
            <a:pPr marL="0" indent="0">
              <a:lnSpc>
                <a:spcPts val="2799"/>
              </a:lnSpc>
              <a:buNone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31EED1-6CEF-B3E7-2AA4-509D1A478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02392" cy="9514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936A5C-E49C-C336-8ED4-44FED4A28288}"/>
              </a:ext>
            </a:extLst>
          </p:cNvPr>
          <p:cNvSpPr txBox="1"/>
          <p:nvPr/>
        </p:nvSpPr>
        <p:spPr>
          <a:xfrm>
            <a:off x="4053016" y="3329970"/>
            <a:ext cx="87609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/>
              <a:t>Thank You!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20A32E-1312-5E31-608B-8F1DEE507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02392" cy="95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926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D643D0-968C-CFB7-AA19-071195612662}"/>
              </a:ext>
            </a:extLst>
          </p:cNvPr>
          <p:cNvSpPr txBox="1"/>
          <p:nvPr/>
        </p:nvSpPr>
        <p:spPr>
          <a:xfrm>
            <a:off x="3790123" y="1484243"/>
            <a:ext cx="56851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Problem Statement: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5C9D5F-E7AF-D4AB-CFC1-67E932594DBC}"/>
              </a:ext>
            </a:extLst>
          </p:cNvPr>
          <p:cNvSpPr txBox="1"/>
          <p:nvPr/>
        </p:nvSpPr>
        <p:spPr>
          <a:xfrm>
            <a:off x="3649980" y="2345635"/>
            <a:ext cx="10119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today's information-rich world, the abundance of textual data makes it increasingly challenging for individuals to consume and extract meaningful insights efficiently.</a:t>
            </a:r>
            <a:endParaRPr lang="en-IN" sz="2400" dirty="0"/>
          </a:p>
        </p:txBody>
      </p:sp>
      <p:pic>
        <p:nvPicPr>
          <p:cNvPr id="5" name="Image 0" descr="preencoded.png">
            <a:extLst>
              <a:ext uri="{FF2B5EF4-FFF2-40B4-BE49-F238E27FC236}">
                <a16:creationId xmlns:a16="http://schemas.microsoft.com/office/drawing/2014/main" id="{0A6AF2CF-80B4-B674-73F5-A0E652480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pic>
        <p:nvPicPr>
          <p:cNvPr id="1026" name="Picture 2" descr="T5-Precis: Concise and Precise Text Summarization">
            <a:extLst>
              <a:ext uri="{FF2B5EF4-FFF2-40B4-BE49-F238E27FC236}">
                <a16:creationId xmlns:a16="http://schemas.microsoft.com/office/drawing/2014/main" id="{A961C739-ABAF-D224-C612-E6649CE39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5549"/>
            <a:ext cx="3657600" cy="225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A2611B-C2C8-C12B-597D-544A40D5F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102392" cy="99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492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2925843"/>
            <a:ext cx="3665220" cy="206168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4489252" y="787241"/>
            <a:ext cx="9309497" cy="13861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57"/>
              </a:lnSpc>
              <a:buNone/>
            </a:pPr>
            <a:r>
              <a:rPr lang="en-US" sz="4366" b="1" dirty="0"/>
              <a:t>Introduction to Text Summarization</a:t>
            </a:r>
          </a:p>
          <a:p>
            <a:pPr marL="0" indent="0">
              <a:lnSpc>
                <a:spcPts val="5457"/>
              </a:lnSpc>
              <a:buNone/>
            </a:pPr>
            <a:endParaRPr lang="en-US" sz="4366" b="1" dirty="0"/>
          </a:p>
        </p:txBody>
      </p:sp>
      <p:sp>
        <p:nvSpPr>
          <p:cNvPr id="7" name="Shape 3"/>
          <p:cNvSpPr/>
          <p:nvPr/>
        </p:nvSpPr>
        <p:spPr>
          <a:xfrm>
            <a:off x="4489252" y="2506028"/>
            <a:ext cx="4543901" cy="2712125"/>
          </a:xfrm>
          <a:prstGeom prst="roundRect">
            <a:avLst>
              <a:gd name="adj" fmla="val 368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4718566" y="2735342"/>
            <a:ext cx="2772251" cy="3464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29"/>
              </a:lnSpc>
              <a:buNone/>
            </a:pPr>
            <a:r>
              <a:rPr lang="en-US" sz="2183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Definition</a:t>
            </a:r>
            <a:endParaRPr lang="en-US" sz="2183" dirty="0"/>
          </a:p>
        </p:txBody>
      </p:sp>
      <p:sp>
        <p:nvSpPr>
          <p:cNvPr id="9" name="Text 5"/>
          <p:cNvSpPr/>
          <p:nvPr/>
        </p:nvSpPr>
        <p:spPr>
          <a:xfrm>
            <a:off x="4718566" y="3214807"/>
            <a:ext cx="4085273" cy="17740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4"/>
              </a:lnSpc>
              <a:buNone/>
            </a:pPr>
            <a:r>
              <a:rPr lang="en-US" sz="1746" dirty="0"/>
              <a:t>Text summarization is the process of condensing a lengthy document or article into a concise and informative summary, capturing the key points and essential information.</a:t>
            </a:r>
          </a:p>
          <a:p>
            <a:pPr marL="0" indent="0">
              <a:lnSpc>
                <a:spcPts val="2794"/>
              </a:lnSpc>
              <a:buNone/>
            </a:pPr>
            <a:endParaRPr lang="en-US" sz="1746" dirty="0"/>
          </a:p>
        </p:txBody>
      </p:sp>
      <p:sp>
        <p:nvSpPr>
          <p:cNvPr id="10" name="Shape 6"/>
          <p:cNvSpPr/>
          <p:nvPr/>
        </p:nvSpPr>
        <p:spPr>
          <a:xfrm>
            <a:off x="9254847" y="2506028"/>
            <a:ext cx="4543901" cy="2712125"/>
          </a:xfrm>
          <a:prstGeom prst="roundRect">
            <a:avLst>
              <a:gd name="adj" fmla="val 368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9484162" y="2735342"/>
            <a:ext cx="2772251" cy="3464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29"/>
              </a:lnSpc>
              <a:buNone/>
            </a:pPr>
            <a:r>
              <a:rPr lang="en-US" sz="2183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Purpose</a:t>
            </a:r>
            <a:endParaRPr lang="en-US" sz="2183" dirty="0"/>
          </a:p>
        </p:txBody>
      </p:sp>
      <p:sp>
        <p:nvSpPr>
          <p:cNvPr id="12" name="Text 8"/>
          <p:cNvSpPr/>
          <p:nvPr/>
        </p:nvSpPr>
        <p:spPr>
          <a:xfrm>
            <a:off x="9484162" y="3214807"/>
            <a:ext cx="4085273" cy="17740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4"/>
              </a:lnSpc>
              <a:buNone/>
            </a:pPr>
            <a:r>
              <a:rPr lang="en-US" sz="1746" dirty="0"/>
              <a:t>Summarization helps readers quickly grasp the main ideas and salient points of a text, saving time and effort compared to reading the full document.</a:t>
            </a:r>
          </a:p>
          <a:p>
            <a:pPr marL="0" indent="0">
              <a:lnSpc>
                <a:spcPts val="2794"/>
              </a:lnSpc>
              <a:buNone/>
            </a:pPr>
            <a:endParaRPr lang="en-US" sz="1746" dirty="0"/>
          </a:p>
        </p:txBody>
      </p:sp>
      <p:sp>
        <p:nvSpPr>
          <p:cNvPr id="13" name="Shape 9"/>
          <p:cNvSpPr/>
          <p:nvPr/>
        </p:nvSpPr>
        <p:spPr>
          <a:xfrm>
            <a:off x="4489252" y="5439847"/>
            <a:ext cx="9309497" cy="2002512"/>
          </a:xfrm>
          <a:prstGeom prst="roundRect">
            <a:avLst>
              <a:gd name="adj" fmla="val 4984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4718566" y="5669161"/>
            <a:ext cx="2772251" cy="3464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29"/>
              </a:lnSpc>
              <a:buNone/>
            </a:pPr>
            <a:r>
              <a:rPr lang="en-US" sz="2183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Applications</a:t>
            </a:r>
            <a:endParaRPr lang="en-US" sz="2183" dirty="0"/>
          </a:p>
        </p:txBody>
      </p:sp>
      <p:sp>
        <p:nvSpPr>
          <p:cNvPr id="15" name="Text 11"/>
          <p:cNvSpPr/>
          <p:nvPr/>
        </p:nvSpPr>
        <p:spPr>
          <a:xfrm>
            <a:off x="4718566" y="6148626"/>
            <a:ext cx="8850868" cy="10644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4"/>
              </a:lnSpc>
              <a:buNone/>
            </a:pPr>
            <a:r>
              <a:rPr lang="en-US" sz="1746" dirty="0"/>
              <a:t>Summarization has diverse applications, from news article summaries to academic paper abstracts, making large volumes of text more accessible and digestible.</a:t>
            </a:r>
          </a:p>
          <a:p>
            <a:pPr marL="0" indent="0">
              <a:lnSpc>
                <a:spcPts val="2794"/>
              </a:lnSpc>
              <a:buNone/>
            </a:pPr>
            <a:endParaRPr lang="en-US" sz="1746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10A6F6-B1AE-F68F-251F-7F3F8017C8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102392" cy="9514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089" y="1924124"/>
            <a:ext cx="5841802" cy="438135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319599" y="1743313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Challenges in Text Summarization</a:t>
            </a:r>
            <a:endParaRPr lang="en-US" sz="4374" dirty="0"/>
          </a:p>
        </p:txBody>
      </p:sp>
      <p:sp>
        <p:nvSpPr>
          <p:cNvPr id="7" name="Text 3"/>
          <p:cNvSpPr/>
          <p:nvPr/>
        </p:nvSpPr>
        <p:spPr>
          <a:xfrm>
            <a:off x="6675001" y="3465314"/>
            <a:ext cx="71222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/>
            </a:pPr>
            <a:r>
              <a:rPr lang="en-US" sz="1750" dirty="0"/>
              <a:t>Capturing the essential meaning and key information from long, complex documents while preserving coherence and context.</a:t>
            </a:r>
          </a:p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/>
            </a:pP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6675000" y="4531519"/>
            <a:ext cx="712220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 startAt="2"/>
            </a:pPr>
            <a:r>
              <a:rPr lang="en-US" sz="1750" dirty="0"/>
              <a:t>Handling ambiguity and linguistic nuance to accurately summarize the intended message of the source text.</a:t>
            </a:r>
          </a:p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 startAt="2"/>
            </a:pP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6675001" y="5419963"/>
            <a:ext cx="71222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 startAt="3"/>
            </a:pPr>
            <a:r>
              <a:rPr lang="en-US" sz="1750" dirty="0"/>
              <a:t>Developing abstractive summarization models that can generate novel, human-like sentences rather than just extracting sentences from the original text.</a:t>
            </a:r>
          </a:p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 startAt="3"/>
            </a:pPr>
            <a:endParaRPr lang="en-US" sz="175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1987D7-214A-1E98-0F97-4A15B6FED7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102392" cy="9514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24714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620" y="2503646"/>
            <a:ext cx="5486400" cy="292608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33199" y="1351836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Overview of Text-to-Text Transfer Transformer (T5)</a:t>
            </a:r>
            <a:endParaRPr lang="en-US" sz="4374" dirty="0"/>
          </a:p>
        </p:txBody>
      </p:sp>
      <p:sp>
        <p:nvSpPr>
          <p:cNvPr id="7" name="Text 3"/>
          <p:cNvSpPr/>
          <p:nvPr/>
        </p:nvSpPr>
        <p:spPr>
          <a:xfrm>
            <a:off x="833199" y="3073837"/>
            <a:ext cx="7477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/>
              <a:t>The Text-to-Text Transfer Transformer (T5) is a powerful deep learning model developed by researchers at Google AI. It is a generative language model that can be fine-tuned for a wide range of text-to-text tasks, including summarization, translation, and question answering.</a:t>
            </a:r>
          </a:p>
          <a:p>
            <a:pPr marL="0" indent="0">
              <a:lnSpc>
                <a:spcPts val="2799"/>
              </a:lnSpc>
              <a:buNone/>
            </a:pPr>
            <a:endParaRPr lang="en-US" sz="1750" dirty="0"/>
          </a:p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833199" y="5100757"/>
            <a:ext cx="7477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/>
              <a:t>T5 is based on the Transformer architecture and is pre-trained on a massive corpus of web data, allowing it to capture rich linguistic knowledge. This pre-training enables T5 to effectively transfer its learned capabilities to downstream tasks with relatively little fine-tuning.</a:t>
            </a:r>
          </a:p>
          <a:p>
            <a:pPr marL="0" indent="0">
              <a:lnSpc>
                <a:spcPts val="2799"/>
              </a:lnSpc>
              <a:buNone/>
            </a:pPr>
            <a:endParaRPr lang="en-US" sz="1750" dirty="0"/>
          </a:p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5E3C6B-E401-0320-520D-B4F023ECE2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102392" cy="9514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74142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1006997" y="424575"/>
            <a:ext cx="11457775" cy="14307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069"/>
              </a:lnSpc>
              <a:buNone/>
            </a:pPr>
            <a:r>
              <a:rPr lang="en-US" sz="4055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T5 Architecture and Model Components</a:t>
            </a:r>
            <a:endParaRPr lang="en-US" sz="4055" dirty="0"/>
          </a:p>
        </p:txBody>
      </p:sp>
      <p:sp>
        <p:nvSpPr>
          <p:cNvPr id="5" name="Text 3"/>
          <p:cNvSpPr/>
          <p:nvPr/>
        </p:nvSpPr>
        <p:spPr>
          <a:xfrm>
            <a:off x="1004503" y="1830638"/>
            <a:ext cx="5964264" cy="247173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95"/>
              </a:lnSpc>
              <a:buNone/>
            </a:pPr>
            <a:r>
              <a:rPr lang="en-US" sz="1622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The Text-to-Text Transfer Transformer (T5) is a multi-task neural network model designed for a wide range of natural language processing tasks. The core architecture is based on the popular Transformer model, with encoder and decoder components.</a:t>
            </a:r>
            <a:endParaRPr lang="en-US" sz="1622" dirty="0"/>
          </a:p>
        </p:txBody>
      </p:sp>
      <p:sp>
        <p:nvSpPr>
          <p:cNvPr id="6" name="Text 4"/>
          <p:cNvSpPr/>
          <p:nvPr/>
        </p:nvSpPr>
        <p:spPr>
          <a:xfrm>
            <a:off x="1006997" y="4007372"/>
            <a:ext cx="5964264" cy="20454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95"/>
              </a:lnSpc>
              <a:buNone/>
            </a:pPr>
            <a:r>
              <a:rPr lang="en-US" sz="1622" dirty="0"/>
              <a:t>T5 utilizes a prefix-based approach, where the input and output are both text sequences. This allows the model to be fine-tuned on diverse tasks by simply rephrasing the input and output as text.</a:t>
            </a:r>
          </a:p>
          <a:p>
            <a:pPr marL="0" indent="0">
              <a:lnSpc>
                <a:spcPts val="2595"/>
              </a:lnSpc>
              <a:buNone/>
            </a:pPr>
            <a:endParaRPr lang="en-US" sz="1622" dirty="0"/>
          </a:p>
        </p:txBody>
      </p:sp>
      <p:sp>
        <p:nvSpPr>
          <p:cNvPr id="8" name="Text 5"/>
          <p:cNvSpPr/>
          <p:nvPr/>
        </p:nvSpPr>
        <p:spPr>
          <a:xfrm>
            <a:off x="7573923" y="7146488"/>
            <a:ext cx="4898350" cy="3295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95"/>
              </a:lnSpc>
              <a:buNone/>
            </a:pPr>
            <a:endParaRPr lang="en-US" sz="1622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FE4CF4-5AC3-1167-FB19-B5CC3440A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02392" cy="9514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F86230-1557-2E8C-EF86-F9DCA2174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3270" y="1471755"/>
            <a:ext cx="6528695" cy="35203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4945" y="0"/>
            <a:ext cx="4603075" cy="82296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33199" y="827961"/>
            <a:ext cx="88684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T5 Pre-training and Fine-tuning</a:t>
            </a:r>
            <a:endParaRPr lang="en-US" sz="4374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99" y="1855589"/>
            <a:ext cx="1110972" cy="177748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77428" y="207776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Pre-training Stage</a:t>
            </a:r>
            <a:endParaRPr lang="en-US" sz="2187" dirty="0"/>
          </a:p>
        </p:txBody>
      </p:sp>
      <p:sp>
        <p:nvSpPr>
          <p:cNvPr id="9" name="Text 4"/>
          <p:cNvSpPr/>
          <p:nvPr/>
        </p:nvSpPr>
        <p:spPr>
          <a:xfrm>
            <a:off x="2277428" y="2558177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/>
              <a:t>T5 is pre-trained on a massive corpus of text data, allowing the model to learn general language understanding and generation capabilities.</a:t>
            </a:r>
          </a:p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199" y="3633073"/>
            <a:ext cx="1110972" cy="199096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277428" y="3855244"/>
            <a:ext cx="368867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Unsupervised Pre-training</a:t>
            </a:r>
            <a:endParaRPr lang="en-US" sz="2187" dirty="0"/>
          </a:p>
        </p:txBody>
      </p:sp>
      <p:sp>
        <p:nvSpPr>
          <p:cNvPr id="12" name="Text 6"/>
          <p:cNvSpPr/>
          <p:nvPr/>
        </p:nvSpPr>
        <p:spPr>
          <a:xfrm>
            <a:off x="2277428" y="4335661"/>
            <a:ext cx="786217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/>
              <a:t>The pre-training process is unsupervised, using self-supervised objectives like masked language modeling to learn contextual representations.</a:t>
            </a:r>
          </a:p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199" y="5624036"/>
            <a:ext cx="1110972" cy="1777484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2277428" y="5846207"/>
            <a:ext cx="436649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Fine-tuning for Summarization</a:t>
            </a:r>
            <a:endParaRPr lang="en-US" sz="2187" dirty="0"/>
          </a:p>
        </p:txBody>
      </p:sp>
      <p:sp>
        <p:nvSpPr>
          <p:cNvPr id="15" name="Text 8"/>
          <p:cNvSpPr/>
          <p:nvPr/>
        </p:nvSpPr>
        <p:spPr>
          <a:xfrm>
            <a:off x="2277428" y="6326624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/>
              <a:t>Once pre-trained, T5 is fine-tuned on specific summarization datasets, allowing it to adapt and specialize for the task at hand.</a:t>
            </a:r>
          </a:p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14B53F5-D04C-B47C-9AB8-77F2D872B0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102392" cy="95147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E13BC1-E2AD-2A1F-1155-95814662D9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34945" y="2318206"/>
            <a:ext cx="4603075" cy="376844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49428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1112877"/>
            <a:ext cx="1110996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/>
              <a:t>Evaluation Metrics for Text Summarization</a:t>
            </a:r>
          </a:p>
          <a:p>
            <a:pPr marL="0" indent="0">
              <a:lnSpc>
                <a:spcPts val="5468"/>
              </a:lnSpc>
              <a:buNone/>
            </a:pPr>
            <a:endParaRPr lang="en-US" sz="4374" b="1" dirty="0"/>
          </a:p>
        </p:txBody>
      </p:sp>
      <p:sp>
        <p:nvSpPr>
          <p:cNvPr id="5" name="Shape 3"/>
          <p:cNvSpPr/>
          <p:nvPr/>
        </p:nvSpPr>
        <p:spPr>
          <a:xfrm>
            <a:off x="1760220" y="311955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944648" y="3161228"/>
            <a:ext cx="1310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482334" y="319587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ROUGE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482334" y="3676293"/>
            <a:ext cx="472178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/>
              <a:t>The ROUGE metric evaluates summary quality by comparing it to reference summaries, measuring overlapping n-grams.</a:t>
            </a:r>
          </a:p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311955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576661" y="3161228"/>
            <a:ext cx="19907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19587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BLEU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676293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/>
              <a:t>BLEU assesses the similarity between the generated summary and high-quality human-written references.</a:t>
            </a:r>
          </a:p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1760220" y="549366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1910477" y="5535335"/>
            <a:ext cx="19931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482334" y="5569982"/>
            <a:ext cx="329445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Coherence and Fluency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482334" y="6050399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/>
              <a:t>These metrics evaluate the logical flow and readability of the summary, ensuring it is well-structured.</a:t>
            </a:r>
          </a:p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549366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575709" y="5535335"/>
            <a:ext cx="20097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56998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Informativeness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6050399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/>
              <a:t>This measure judges how well the summary captures the key information and topics of the source text.</a:t>
            </a:r>
          </a:p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0DA5AB0-B5EC-3367-3BAA-3439A1AF2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02392" cy="9514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625673"/>
            <a:ext cx="1110996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/>
              <a:t>Comparison of T5 with other Summarization Models</a:t>
            </a:r>
          </a:p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1760220" y="2569845"/>
            <a:ext cx="237101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Strengths of T5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1760220" y="3139202"/>
            <a:ext cx="2371011" cy="42648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/>
              <a:t>T5 outperforms other models in abstractive summarization, generating more concise and coherent summaries. Its pre-training on a large text corpus allows it to better understand language and context.</a:t>
            </a:r>
          </a:p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4680823" y="2569845"/>
            <a:ext cx="237101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Flexibility of T5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4680823" y="3139202"/>
            <a:ext cx="2371011" cy="390941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/>
              <a:t>T5 can be fine-tuned for various text-to-text generation tasks, from translation to question answering, making it a more versatile model compared to task-specific summarizers.</a:t>
            </a:r>
          </a:p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601426" y="2569845"/>
            <a:ext cx="237101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Scalability of T5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01426" y="3139202"/>
            <a:ext cx="2371011" cy="42648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/>
              <a:t>T5's modular architecture and ability to leverage vast amounts of pre-training data allows it to be scaled to larger model sizes, boosting its performance on challenging summarization datasets.</a:t>
            </a:r>
          </a:p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10522029" y="2569845"/>
            <a:ext cx="237101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Limitations of T5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10522029" y="3139202"/>
            <a:ext cx="2371011" cy="42648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/>
              <a:t>While powerful, T5 can still struggle with maintaining factual accuracy and coherence in longer summaries. It may also require more fine-tuning data compared to extractive summarization models.</a:t>
            </a:r>
          </a:p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72E2BAC-FF7B-C58A-EC89-14490AB4A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02392" cy="9514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916</Words>
  <Application>Microsoft Office PowerPoint</Application>
  <PresentationFormat>Custom</PresentationFormat>
  <Paragraphs>88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Alexandria</vt:lpstr>
      <vt:lpstr>Arial</vt:lpstr>
      <vt:lpstr>Sora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Siddharth Choudhary</cp:lastModifiedBy>
  <cp:revision>36</cp:revision>
  <dcterms:created xsi:type="dcterms:W3CDTF">2024-04-24T17:30:47Z</dcterms:created>
  <dcterms:modified xsi:type="dcterms:W3CDTF">2024-09-19T15:02:13Z</dcterms:modified>
</cp:coreProperties>
</file>