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63" r:id="rId2"/>
    <p:sldId id="257" r:id="rId3"/>
    <p:sldId id="258" r:id="rId4"/>
    <p:sldId id="272" r:id="rId5"/>
    <p:sldId id="259" r:id="rId6"/>
    <p:sldId id="276" r:id="rId7"/>
    <p:sldId id="260" r:id="rId8"/>
    <p:sldId id="277" r:id="rId9"/>
    <p:sldId id="275" r:id="rId10"/>
    <p:sldId id="274" r:id="rId11"/>
    <p:sldId id="261" r:id="rId12"/>
    <p:sldId id="283" r:id="rId13"/>
    <p:sldId id="278" r:id="rId14"/>
    <p:sldId id="281" r:id="rId15"/>
    <p:sldId id="279" r:id="rId16"/>
    <p:sldId id="262" r:id="rId17"/>
    <p:sldId id="282"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301B3-E552-4CD0-9548-20CB67BCFCCA}" type="datetimeFigureOut">
              <a:rPr lang="en-IN" smtClean="0"/>
              <a:t>24-06-2023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BAFDD-AD3F-4FA0-B386-5CE79B2843D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CBAFDD-AD3F-4FA0-B386-5CE79B2843D4}"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6/24/2023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6/24/2023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6/24/2023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cadabra.studio/blog/how-to-design-educational-websites/" TargetMode="External"/><Relationship Id="rId2" Type="http://schemas.openxmlformats.org/officeDocument/2006/relationships/hyperlink" Target="https://en.wikipedia.org/wiki/Education" TargetMode="External"/><Relationship Id="rId1" Type="http://schemas.openxmlformats.org/officeDocument/2006/relationships/slideLayout" Target="../slideLayouts/slideLayout6.xml"/><Relationship Id="rId4" Type="http://schemas.openxmlformats.org/officeDocument/2006/relationships/hyperlink" Target="https://www.unesco.org/en/digital-education/artificial-intelligen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975360" y="924470"/>
            <a:ext cx="8331200" cy="3138170"/>
          </a:xfrm>
          <a:prstGeom prst="rect">
            <a:avLst/>
          </a:prstGeom>
        </p:spPr>
        <p:txBody>
          <a:bodyPr wrap="square">
            <a:spAutoFit/>
          </a:bodyPr>
          <a:lstStyle/>
          <a:p>
            <a:r>
              <a:rPr lang="en-IN" sz="4800" b="1" dirty="0">
                <a:gradFill>
                  <a:gsLst>
                    <a:gs pos="0">
                      <a:srgbClr val="7B32B2"/>
                    </a:gs>
                    <a:gs pos="100000">
                      <a:srgbClr val="401A5D"/>
                    </a:gs>
                  </a:gsLst>
                  <a:lin scaled="0"/>
                </a:gradFill>
                <a:latin typeface="Times New Roman" panose="02020603050405020304" charset="0"/>
                <a:cs typeface="Times New Roman" panose="02020603050405020304" charset="0"/>
              </a:rPr>
              <a:t>“Unlock Your Potential:     Learn, Grow, Succeed!”</a:t>
            </a:r>
          </a:p>
          <a:p>
            <a:endParaRPr lang="en-IN" sz="4800" b="1" dirty="0">
              <a:latin typeface="Times New Roman" panose="02020603050405020304" charset="0"/>
              <a:cs typeface="Times New Roman" panose="02020603050405020304" charset="0"/>
            </a:endParaRPr>
          </a:p>
          <a:p>
            <a:r>
              <a:rPr lang="en-IN" sz="5400" b="1" dirty="0">
                <a:latin typeface="Times New Roman" panose="02020603050405020304" charset="0"/>
                <a:cs typeface="Times New Roman" panose="02020603050405020304" charset="0"/>
              </a:rPr>
              <a:t>Title: </a:t>
            </a:r>
            <a:r>
              <a:rPr lang="en-IN" sz="54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Readokit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 Box 1"/>
          <p:cNvSpPr txBox="1"/>
          <p:nvPr/>
        </p:nvSpPr>
        <p:spPr>
          <a:xfrm>
            <a:off x="567690" y="330200"/>
            <a:ext cx="8059420" cy="768350"/>
          </a:xfrm>
          <a:prstGeom prst="rect">
            <a:avLst/>
          </a:prstGeom>
          <a:noFill/>
        </p:spPr>
        <p:txBody>
          <a:bodyPr wrap="square" rtlCol="0">
            <a:spAutoFit/>
          </a:bodyPr>
          <a:lstStyle/>
          <a:p>
            <a:r>
              <a:rPr lang="en-US" sz="4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Real-Time Performance Tracking</a:t>
            </a:r>
            <a:r>
              <a:rPr lang="en-IN" altLang="en-US" sz="4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p>
        </p:txBody>
      </p:sp>
      <p:sp>
        <p:nvSpPr>
          <p:cNvPr id="4" name="Text Box 3"/>
          <p:cNvSpPr txBox="1"/>
          <p:nvPr/>
        </p:nvSpPr>
        <p:spPr>
          <a:xfrm>
            <a:off x="567690" y="1525905"/>
            <a:ext cx="7867015" cy="583565"/>
          </a:xfrm>
          <a:prstGeom prst="rect">
            <a:avLst/>
          </a:prstGeom>
          <a:noFill/>
        </p:spPr>
        <p:txBody>
          <a:bodyPr wrap="square" rtlCol="0">
            <a:spAutoFit/>
          </a:bodyPr>
          <a:lstStyle/>
          <a:p>
            <a:endParaRPr lang="en-US" sz="3200"/>
          </a:p>
        </p:txBody>
      </p:sp>
      <p:sp>
        <p:nvSpPr>
          <p:cNvPr id="5" name="Text Box 4"/>
          <p:cNvSpPr txBox="1"/>
          <p:nvPr/>
        </p:nvSpPr>
        <p:spPr>
          <a:xfrm>
            <a:off x="535940" y="1376045"/>
            <a:ext cx="7867015" cy="4961890"/>
          </a:xfrm>
          <a:prstGeom prst="rect">
            <a:avLst/>
          </a:prstGeom>
          <a:noFill/>
        </p:spPr>
        <p:txBody>
          <a:bodyPr wrap="square" rtlCol="0">
            <a:spAutoFit/>
          </a:bodyPr>
          <a:lstStyle/>
          <a:p>
            <a:pPr marL="457200" indent="-457200" algn="just">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Real-Time Performance Tracking refers to the ability to monitor and assess learners' progress, achievements, and performance in real time during their e-learning journey.</a:t>
            </a:r>
          </a:p>
          <a:p>
            <a:pPr marL="457200" indent="-457200" algn="just">
              <a:lnSpc>
                <a:spcPct val="110000"/>
              </a:lnSpc>
              <a:buFont typeface="Arial" panose="020B0604020202020204" pitchFamily="34" charset="0"/>
              <a:buChar char="•"/>
            </a:pPr>
            <a:endParaRPr lang="en-US" sz="3200">
              <a:latin typeface="Times New Roman" panose="02020603050405020304" charset="0"/>
              <a:cs typeface="Times New Roman" panose="02020603050405020304" charset="0"/>
            </a:endParaRPr>
          </a:p>
          <a:p>
            <a:pPr marL="457200" indent="-457200" algn="just">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It involves the collection, analysis, and presentation of data related to learners' activities, interactions, and outcomes within the e-learning platform.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135255" y="243840"/>
            <a:ext cx="9171305" cy="6216015"/>
          </a:xfrm>
          <a:prstGeom prst="rect">
            <a:avLst/>
          </a:prstGeom>
        </p:spPr>
        <p:txBody>
          <a:bodyPr wrap="square">
            <a:spAutoFit/>
          </a:bodyPr>
          <a:lstStyle/>
          <a:p>
            <a:r>
              <a:rPr lang="en-US" sz="37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Case </a:t>
            </a:r>
            <a:r>
              <a:rPr lang="en-US" sz="36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Studies</a:t>
            </a:r>
            <a:r>
              <a:rPr lang="en-US" sz="37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Animation Videos in </a:t>
            </a:r>
            <a:r>
              <a:rPr lang="en-IN" altLang="en-US" sz="37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Education. </a:t>
            </a:r>
            <a:r>
              <a:rPr lang="en-IN" altLang="en-US" sz="36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r>
              <a:rPr lang="en-IN" altLang="en-US" sz="3600" b="1" dirty="0"/>
              <a:t>        </a:t>
            </a:r>
            <a:endParaRPr lang="en-US" sz="3600" b="1" dirty="0"/>
          </a:p>
          <a:p>
            <a:pPr algn="just">
              <a:lnSpc>
                <a:spcPct val="120000"/>
              </a:lnSpc>
            </a:pPr>
            <a:r>
              <a:rPr lang="en-US" sz="30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Several studies have shown the effectiveness of animation videos in education. </a:t>
            </a:r>
          </a:p>
          <a:p>
            <a:pPr algn="just">
              <a:lnSpc>
                <a:spcPct val="120000"/>
              </a:lnSpc>
            </a:pPr>
            <a:r>
              <a:rPr lang="en-US" sz="3000"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For example</a:t>
            </a:r>
            <a:r>
              <a:rPr lang="en-US" sz="30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 study conducted by the University of California, Berkeley found that students who watched an animation video on a complex scientific concept performed better on a test than those who received traditional lectures. Similarly, a study conducted by the University of Texas found that animation videos improved student engagement and retention of information.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9349-575B-9EDB-B1E8-178732CC0828}"/>
              </a:ext>
            </a:extLst>
          </p:cNvPr>
          <p:cNvSpPr>
            <a:spLocks noGrp="1"/>
          </p:cNvSpPr>
          <p:nvPr>
            <p:ph type="title"/>
          </p:nvPr>
        </p:nvSpPr>
        <p:spPr>
          <a:xfrm>
            <a:off x="646111" y="452717"/>
            <a:ext cx="9404723" cy="6134895"/>
          </a:xfrm>
        </p:spPr>
        <p:txBody>
          <a:bodyPr/>
          <a:lstStyle/>
          <a:p>
            <a:r>
              <a:rPr lang="en-US" dirty="0">
                <a:latin typeface="Times New Roman" panose="02020603050405020304" pitchFamily="18" charset="0"/>
                <a:cs typeface="Times New Roman" panose="02020603050405020304" pitchFamily="18" charset="0"/>
              </a:rPr>
              <a:t>Profile and privacy User-friendliness</a:t>
            </a:r>
            <a:br>
              <a:rPr lang="en-US" dirty="0"/>
            </a:br>
            <a:r>
              <a:rPr lang="en-US" sz="3000" dirty="0">
                <a:latin typeface="Times New Roman" panose="02020603050405020304" pitchFamily="18" charset="0"/>
                <a:cs typeface="Times New Roman" panose="02020603050405020304" pitchFamily="18" charset="0"/>
              </a:rPr>
              <a:t>Nowadays the cyber security on the website and apps are becoming major issues which is by taking too much information from the user in this site we will try to minimize the information taken from the user so that we can maintain user privacy.</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If any condition of cross site scripting occurs the user vital information cannot be steal through any fake website or redirecting which we help ensuring cyber security of user initially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07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816225" y="0"/>
            <a:ext cx="7915275" cy="1018540"/>
          </a:xfrm>
        </p:spPr>
        <p:txBody>
          <a:bodyPr/>
          <a:lstStyle/>
          <a:p>
            <a:r>
              <a:rPr lang="en-IN" altLang="en-US">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Workflow Process Chart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Blank diagram (1)"/>
          <p:cNvPicPr>
            <a:picLocks noChangeAspect="1"/>
          </p:cNvPicPr>
          <p:nvPr/>
        </p:nvPicPr>
        <p:blipFill>
          <a:blip r:embed="rId3"/>
          <a:stretch>
            <a:fillRect/>
          </a:stretch>
        </p:blipFill>
        <p:spPr>
          <a:xfrm>
            <a:off x="397510" y="761365"/>
            <a:ext cx="8728647" cy="565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BE2C-1152-D637-1773-EF2AC51EEFD4}"/>
              </a:ext>
            </a:extLst>
          </p:cNvPr>
          <p:cNvSpPr>
            <a:spLocks noGrp="1"/>
          </p:cNvSpPr>
          <p:nvPr>
            <p:ph type="title"/>
          </p:nvPr>
        </p:nvSpPr>
        <p:spPr>
          <a:xfrm>
            <a:off x="0" y="258097"/>
            <a:ext cx="9404723" cy="6341806"/>
          </a:xfrm>
        </p:spPr>
        <p:txBody>
          <a:bodyPr/>
          <a:lstStyle/>
          <a:p>
            <a:r>
              <a:rPr lang="en-US" dirty="0">
                <a:latin typeface="Times New Roman" panose="02020603050405020304" pitchFamily="18" charset="0"/>
                <a:cs typeface="Times New Roman" panose="02020603050405020304" pitchFamily="18" charset="0"/>
              </a:rPr>
              <a:t>Drawbacks and approaches to solve it in future</a:t>
            </a:r>
            <a:br>
              <a:rPr lang="en-US" dirty="0"/>
            </a:br>
            <a:r>
              <a:rPr lang="en-US" sz="3200" dirty="0">
                <a:latin typeface="Times New Roman" panose="02020603050405020304" pitchFamily="18" charset="0"/>
                <a:cs typeface="Times New Roman" panose="02020603050405020304" pitchFamily="18" charset="0"/>
              </a:rPr>
              <a:t>The problem which will arrive on this site will be traffic retention because of many site has already have this idea on their site with high traffic but to solve this problem we will apply artificial intelligence in the site which will be applied in form of quiz and according to the quiz the algorithm </a:t>
            </a:r>
            <a:r>
              <a:rPr lang="en-US" sz="3000" dirty="0">
                <a:latin typeface="Times New Roman" panose="02020603050405020304" pitchFamily="18" charset="0"/>
                <a:cs typeface="Times New Roman" panose="02020603050405020304" pitchFamily="18" charset="0"/>
              </a:rPr>
              <a:t>will</a:t>
            </a:r>
            <a:r>
              <a:rPr lang="en-US" sz="3200" dirty="0">
                <a:latin typeface="Times New Roman" panose="02020603050405020304" pitchFamily="18" charset="0"/>
                <a:cs typeface="Times New Roman" panose="02020603050405020304" pitchFamily="18" charset="0"/>
              </a:rPr>
              <a:t> give them suggestion on the books and notes to their website so that the person who is using the website can get books easily and the platform becomes more user-friendly. </a:t>
            </a:r>
            <a:endParaRPr lang="en-IN" sz="3200" dirty="0"/>
          </a:p>
        </p:txBody>
      </p:sp>
    </p:spTree>
    <p:extLst>
      <p:ext uri="{BB962C8B-B14F-4D97-AF65-F5344CB8AC3E}">
        <p14:creationId xmlns:p14="http://schemas.microsoft.com/office/powerpoint/2010/main" val="368648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464A-388D-DEF8-E181-D79E7A1411EA}"/>
              </a:ext>
            </a:extLst>
          </p:cNvPr>
          <p:cNvSpPr>
            <a:spLocks noGrp="1"/>
          </p:cNvSpPr>
          <p:nvPr>
            <p:ph type="title"/>
          </p:nvPr>
        </p:nvSpPr>
        <p:spPr>
          <a:xfrm>
            <a:off x="0" y="0"/>
            <a:ext cx="5092906" cy="1574808"/>
          </a:xfrm>
        </p:spPr>
        <p:txBody>
          <a:bodyPr>
            <a:normAutofit/>
          </a:bodyPr>
          <a:lstStyle/>
          <a:p>
            <a:r>
              <a:rPr lang="en-US" sz="4200" dirty="0">
                <a:latin typeface="Times New Roman" panose="02020603050405020304" pitchFamily="18" charset="0"/>
                <a:cs typeface="Times New Roman" panose="02020603050405020304" pitchFamily="18" charset="0"/>
              </a:rPr>
              <a:t>Workflow division –JIRA software</a:t>
            </a:r>
            <a:endParaRPr lang="en-IN" sz="42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47246AF-F64F-548C-7392-9B49CE84DE3D}"/>
              </a:ext>
            </a:extLst>
          </p:cNvPr>
          <p:cNvSpPr>
            <a:spLocks noGrp="1"/>
          </p:cNvSpPr>
          <p:nvPr>
            <p:ph type="body" sz="half" idx="2"/>
          </p:nvPr>
        </p:nvSpPr>
        <p:spPr>
          <a:xfrm>
            <a:off x="122566" y="1870399"/>
            <a:ext cx="5092906" cy="4442534"/>
          </a:xfrm>
        </p:spPr>
        <p:txBody>
          <a:bodyPr>
            <a:normAutofit fontScale="47500" lnSpcReduction="20000"/>
          </a:bodyPr>
          <a:lstStyle/>
          <a:p>
            <a:r>
              <a:rPr lang="en-US" sz="4300" dirty="0">
                <a:latin typeface="Times New Roman" panose="02020603050405020304" pitchFamily="18" charset="0"/>
                <a:cs typeface="Times New Roman" panose="02020603050405020304" pitchFamily="18" charset="0"/>
              </a:rPr>
              <a:t>Our workflow management is done through </a:t>
            </a:r>
            <a:r>
              <a:rPr lang="en-US" sz="4300" dirty="0" err="1">
                <a:latin typeface="Times New Roman" panose="02020603050405020304" pitchFamily="18" charset="0"/>
                <a:cs typeface="Times New Roman" panose="02020603050405020304" pitchFamily="18" charset="0"/>
              </a:rPr>
              <a:t>jira</a:t>
            </a:r>
            <a:r>
              <a:rPr lang="en-US" sz="4300" dirty="0">
                <a:latin typeface="Times New Roman" panose="02020603050405020304" pitchFamily="18" charset="0"/>
                <a:cs typeface="Times New Roman" panose="02020603050405020304" pitchFamily="18" charset="0"/>
              </a:rPr>
              <a:t> for managing the progress and analyzing the requirement of the resources through this application it is helpful in easily managing the work flow of the project.</a:t>
            </a:r>
          </a:p>
          <a:p>
            <a:r>
              <a:rPr lang="en-US" sz="4300" dirty="0">
                <a:latin typeface="Times New Roman" panose="02020603050405020304" pitchFamily="18" charset="0"/>
                <a:cs typeface="Times New Roman" panose="02020603050405020304" pitchFamily="18" charset="0"/>
              </a:rPr>
              <a:t>It also provides us the analytics of work progress and which work to focus on this software provide us the mapping of the work on which  we have to work and we can prepare our plan of the project and divide work accordingly.</a:t>
            </a:r>
          </a:p>
          <a:p>
            <a:r>
              <a:rPr lang="en-US" sz="4300" dirty="0">
                <a:latin typeface="Times New Roman" panose="02020603050405020304" pitchFamily="18" charset="0"/>
                <a:cs typeface="Times New Roman" panose="02020603050405020304" pitchFamily="18" charset="0"/>
              </a:rPr>
              <a:t>This software help us managing project more efficiently and in well planned manner .</a:t>
            </a:r>
            <a:endParaRPr lang="en-IN" sz="43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2BB06FE-CC2C-54BD-7C5F-CE0032AB06D9}"/>
              </a:ext>
            </a:extLst>
          </p:cNvPr>
          <p:cNvPicPr>
            <a:picLocks noChangeAspect="1"/>
          </p:cNvPicPr>
          <p:nvPr/>
        </p:nvPicPr>
        <p:blipFill>
          <a:blip r:embed="rId2"/>
          <a:stretch>
            <a:fillRect/>
          </a:stretch>
        </p:blipFill>
        <p:spPr>
          <a:xfrm>
            <a:off x="6096000" y="1439991"/>
            <a:ext cx="5710412" cy="4872942"/>
          </a:xfrm>
          <a:prstGeom prst="rect">
            <a:avLst/>
          </a:prstGeom>
        </p:spPr>
      </p:pic>
    </p:spTree>
    <p:extLst>
      <p:ext uri="{BB962C8B-B14F-4D97-AF65-F5344CB8AC3E}">
        <p14:creationId xmlns:p14="http://schemas.microsoft.com/office/powerpoint/2010/main" val="333474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268968" y="407671"/>
            <a:ext cx="8592457" cy="6042025"/>
          </a:xfrm>
          <a:prstGeom prst="rect">
            <a:avLst/>
          </a:prstGeom>
        </p:spPr>
        <p:txBody>
          <a:bodyPr wrap="square">
            <a:spAutoFit/>
          </a:bodyPr>
          <a:lstStyle/>
          <a:p>
            <a:pPr algn="just">
              <a:lnSpc>
                <a:spcPct val="120000"/>
              </a:lnSpc>
            </a:pPr>
            <a:r>
              <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Conclusion: </a:t>
            </a:r>
          </a:p>
          <a:p>
            <a:pPr marL="457200" indent="-457200" algn="just">
              <a:lnSpc>
                <a:spcPct val="110000"/>
              </a:lnSpc>
              <a:buFont typeface="Arial" panose="020B0604020202020204" pitchFamily="34" charset="0"/>
              <a:buChar char="•"/>
            </a:pPr>
            <a:r>
              <a:rPr lang="en-US" sz="2800" dirty="0">
                <a:latin typeface="Times New Roman" panose="02020603050405020304" charset="0"/>
                <a:cs typeface="Times New Roman" panose="02020603050405020304" charset="0"/>
              </a:rPr>
              <a:t>In conclusion, the e-learning website with animated content based on the NCERT curriculum offers numerous benefits and advantages for learners.</a:t>
            </a:r>
          </a:p>
          <a:p>
            <a:pPr marL="457200" indent="-457200" algn="just">
              <a:lnSpc>
                <a:spcPct val="110000"/>
              </a:lnSpc>
              <a:buFont typeface="Arial" panose="020B0604020202020204" pitchFamily="34" charset="0"/>
              <a:buChar char="•"/>
            </a:pPr>
            <a:r>
              <a:rPr lang="en-IN" sz="2800" dirty="0">
                <a:latin typeface="Times New Roman" panose="02020603050405020304" charset="0"/>
                <a:cs typeface="Times New Roman" panose="02020603050405020304" charset="0"/>
              </a:rPr>
              <a:t>E-learning has revolutionized the education landscape, providing learners with flexibility, accessibility, and convenience. It enables learners to access educational materials anytime, anywhere, and at their own pace. </a:t>
            </a:r>
          </a:p>
          <a:p>
            <a:pPr marL="457200" indent="-457200" algn="just">
              <a:lnSpc>
                <a:spcPct val="110000"/>
              </a:lnSpc>
              <a:buFont typeface="Arial" panose="020B0604020202020204" pitchFamily="34" charset="0"/>
              <a:buChar char="•"/>
            </a:pPr>
            <a:r>
              <a:rPr lang="en-IN" sz="2800" dirty="0">
                <a:latin typeface="Times New Roman" panose="02020603050405020304" charset="0"/>
                <a:cs typeface="Times New Roman" panose="02020603050405020304" charset="0"/>
              </a:rPr>
              <a:t>It bridges the gap between traditional classroom learning and the evolving needs of learners in the 21st century, ensuring an engaging and enriching educational experience for all.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37F8-262C-D7E5-BD5B-7D5EFC93BF10}"/>
              </a:ext>
            </a:extLst>
          </p:cNvPr>
          <p:cNvSpPr>
            <a:spLocks noGrp="1"/>
          </p:cNvSpPr>
          <p:nvPr>
            <p:ph type="title"/>
          </p:nvPr>
        </p:nvSpPr>
        <p:spPr>
          <a:xfrm>
            <a:off x="570271" y="452718"/>
            <a:ext cx="9480563" cy="6095566"/>
          </a:xfrm>
        </p:spPr>
        <p:txBody>
          <a:bodyPr/>
          <a:lstStyle/>
          <a:p>
            <a:r>
              <a:rPr lang="en-US" dirty="0">
                <a:latin typeface="Times New Roman" panose="02020603050405020304" pitchFamily="18" charset="0"/>
                <a:cs typeface="Times New Roman" panose="02020603050405020304" pitchFamily="18" charset="0"/>
              </a:rPr>
              <a:t>Feedback and recommendation</a:t>
            </a:r>
            <a:br>
              <a:rPr lang="en-US" dirty="0"/>
            </a:br>
            <a:r>
              <a:rPr lang="en-US" sz="3000" dirty="0">
                <a:latin typeface="Times New Roman" panose="02020603050405020304" pitchFamily="18" charset="0"/>
                <a:cs typeface="Times New Roman" panose="02020603050405020304" pitchFamily="18" charset="0"/>
              </a:rPr>
              <a:t>As we progress in this project and built the site we will feedback forms to fill in by the people using it , it will help us get outer prospective on what to improve and add on to the site which will make the site more and more user friendly their will be feedback menu available on the site to </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for getting reviews and constructive criticism which will give us more and more clarity on what we have to improve.</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Thus as we are presenting this website we will like to get more and recommendation from everyone to built this website more and more efficiently.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11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3847-A64F-A51C-B79A-48A96858BC60}"/>
              </a:ext>
            </a:extLst>
          </p:cNvPr>
          <p:cNvSpPr>
            <a:spLocks noGrp="1"/>
          </p:cNvSpPr>
          <p:nvPr>
            <p:ph type="title"/>
          </p:nvPr>
        </p:nvSpPr>
        <p:spPr>
          <a:xfrm>
            <a:off x="646111" y="452718"/>
            <a:ext cx="9404723" cy="6017530"/>
          </a:xfrm>
        </p:spPr>
        <p:txBody>
          <a:bodyPr/>
          <a:lstStyle/>
          <a:p>
            <a:r>
              <a:rPr lang="en-US" dirty="0">
                <a:latin typeface="Times New Roman" panose="02020603050405020304" pitchFamily="18" charset="0"/>
                <a:cs typeface="Times New Roman" panose="02020603050405020304" pitchFamily="18" charset="0"/>
              </a:rPr>
              <a:t>References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br>
            <a:r>
              <a:rPr lang="en-US" sz="3000" dirty="0">
                <a:latin typeface="Times New Roman" panose="02020603050405020304" pitchFamily="18" charset="0"/>
                <a:cs typeface="Times New Roman" panose="02020603050405020304" pitchFamily="18" charset="0"/>
              </a:rPr>
              <a:t>1.Wikipedia -</a:t>
            </a:r>
            <a:r>
              <a:rPr lang="en-IN" sz="3000" dirty="0">
                <a:latin typeface="Times New Roman" panose="02020603050405020304" pitchFamily="18" charset="0"/>
                <a:cs typeface="Times New Roman" panose="02020603050405020304" pitchFamily="18" charset="0"/>
                <a:hlinkClick r:id="rId2"/>
              </a:rPr>
              <a:t>Education – Wikipedia</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2. </a:t>
            </a:r>
            <a:r>
              <a:rPr lang="en-IN" sz="3000" dirty="0" err="1">
                <a:latin typeface="Times New Roman" panose="02020603050405020304" pitchFamily="18" charset="0"/>
                <a:cs typeface="Times New Roman" panose="02020603050405020304" pitchFamily="18" charset="0"/>
              </a:rPr>
              <a:t>Cadabra</a:t>
            </a:r>
            <a:r>
              <a:rPr lang="en-IN"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hlinkClick r:id="rId3"/>
              </a:rPr>
              <a:t>How to Design an Educational Website [with Examples] - </a:t>
            </a:r>
            <a:r>
              <a:rPr lang="en-US" sz="3000" dirty="0" err="1">
                <a:latin typeface="Times New Roman" panose="02020603050405020304" pitchFamily="18" charset="0"/>
                <a:cs typeface="Times New Roman" panose="02020603050405020304" pitchFamily="18" charset="0"/>
                <a:hlinkClick r:id="rId3"/>
              </a:rPr>
              <a:t>Cadabra</a:t>
            </a:r>
            <a:r>
              <a:rPr lang="en-US" sz="3000" dirty="0">
                <a:latin typeface="Times New Roman" panose="02020603050405020304" pitchFamily="18" charset="0"/>
                <a:cs typeface="Times New Roman" panose="02020603050405020304" pitchFamily="18" charset="0"/>
                <a:hlinkClick r:id="rId3"/>
              </a:rPr>
              <a:t> Studio</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3.UNESCO -</a:t>
            </a:r>
            <a:r>
              <a:rPr lang="en-IN" sz="3000" dirty="0">
                <a:latin typeface="Times New Roman" panose="02020603050405020304" pitchFamily="18" charset="0"/>
                <a:cs typeface="Times New Roman" panose="02020603050405020304" pitchFamily="18" charset="0"/>
                <a:hlinkClick r:id="rId4"/>
              </a:rPr>
              <a:t>Artificial intelligence in education | UNESCO</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44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914400" y="658495"/>
            <a:ext cx="7707086" cy="6131560"/>
          </a:xfrm>
          <a:prstGeom prst="rect">
            <a:avLst/>
          </a:prstGeom>
        </p:spPr>
        <p:txBody>
          <a:bodyPr wrap="square" anchor="ctr" anchorCtr="0">
            <a:spAutoFit/>
          </a:bodyPr>
          <a:lstStyle/>
          <a:p>
            <a:r>
              <a:rPr lang="en-US" sz="44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Introduction :</a:t>
            </a:r>
          </a:p>
          <a:p>
            <a:pPr marL="457200" indent="-457200" algn="just">
              <a:lnSpc>
                <a:spcPct val="110000"/>
              </a:lnSpc>
              <a:buSzPct val="110000"/>
              <a:buFont typeface="Arial" panose="020B0604020202020204" pitchFamily="34" charset="0"/>
              <a:buChar char="•"/>
            </a:pPr>
            <a:r>
              <a:rPr lang="en-US" sz="32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proposed project is an online educational platform that uses animation as a medium for delivering engaging and effective educational content.</a:t>
            </a:r>
          </a:p>
          <a:p>
            <a:pPr marL="457200" indent="-457200" algn="just">
              <a:lnSpc>
                <a:spcPct val="110000"/>
              </a:lnSpc>
              <a:buSzPct val="110000"/>
              <a:buFont typeface="Arial" panose="020B0604020202020204" pitchFamily="34" charset="0"/>
              <a:buChar char="•"/>
            </a:pPr>
            <a:r>
              <a:rPr lang="en-US" sz="32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platform will have an easy-to-use interface, making it accessible to learners and educators of all technical abilities.</a:t>
            </a:r>
          </a:p>
          <a:p>
            <a:pPr indent="0" algn="just">
              <a:lnSpc>
                <a:spcPct val="100000"/>
              </a:lnSpc>
              <a:buFont typeface="Arial" panose="020B0604020202020204" pitchFamily="34" charset="0"/>
              <a:buNone/>
            </a:pPr>
            <a:endParaRPr lang="en-US" sz="32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910" y="253217"/>
            <a:ext cx="9446926" cy="1398761"/>
          </a:xfrm>
        </p:spPr>
        <p:txBody>
          <a:bodyPr>
            <a:scene3d>
              <a:camera prst="orthographicFront"/>
              <a:lightRig rig="threePt" dir="t"/>
            </a:scene3d>
          </a:bodyPr>
          <a:lstStyle/>
          <a:p>
            <a:r>
              <a:rPr lang="en-IN" b="1" dirty="0">
                <a:solidFill>
                  <a:schemeClr val="tx1"/>
                </a:solidFill>
              </a:rPr>
              <a:t>   </a:t>
            </a:r>
            <a:r>
              <a:rPr lang="en-IN"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Benefits of E-learning and Animation:</a:t>
            </a:r>
          </a:p>
        </p:txBody>
      </p:sp>
      <p:sp>
        <p:nvSpPr>
          <p:cNvPr id="3" name="Content Placeholder 2"/>
          <p:cNvSpPr>
            <a:spLocks noGrp="1"/>
          </p:cNvSpPr>
          <p:nvPr>
            <p:ph idx="1"/>
          </p:nvPr>
        </p:nvSpPr>
        <p:spPr>
          <a:xfrm>
            <a:off x="187960" y="1098550"/>
            <a:ext cx="8955405" cy="5475605"/>
          </a:xfrm>
        </p:spPr>
        <p:txBody>
          <a:bodyPr anchor="t" anchorCtr="0">
            <a:normAutofit fontScale="90000" lnSpcReduction="10000"/>
            <a:scene3d>
              <a:camera prst="orthographicFront"/>
              <a:lightRig rig="threePt" dir="t"/>
            </a:scene3d>
          </a:bodyPr>
          <a:lstStyle/>
          <a:p>
            <a:pPr algn="just" fontAlgn="ctr">
              <a:lnSpc>
                <a:spcPct val="130000"/>
              </a:lnSpc>
              <a:buClr>
                <a:srgbClr val="FFFFFF"/>
              </a:buClr>
              <a:buSzPct val="120000"/>
              <a:buFont typeface="Arial" panose="020B0604020202020204" pitchFamily="34" charset="0"/>
              <a:buChar char="•"/>
            </a:pPr>
            <a:r>
              <a:rPr lang="en-IN" sz="311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E-learning provides learners with convenient access to educational resources and courses, eliminating geographical barriers.</a:t>
            </a:r>
          </a:p>
          <a:p>
            <a:pPr algn="just" fontAlgn="ctr">
              <a:lnSpc>
                <a:spcPct val="130000"/>
              </a:lnSpc>
              <a:buClr>
                <a:srgbClr val="FFFFFF"/>
              </a:buClr>
              <a:buSzPct val="120000"/>
              <a:buFont typeface="Arial" panose="020B0604020202020204" pitchFamily="34" charset="0"/>
              <a:buChar char="•"/>
            </a:pPr>
            <a:r>
              <a:rPr lang="en-IN" sz="311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This accessibility allows individuals to learn at their own pace and from any location, fostering a flexible and personalized learning environment.</a:t>
            </a:r>
          </a:p>
          <a:p>
            <a:pPr algn="just" fontAlgn="ctr">
              <a:lnSpc>
                <a:spcPct val="130000"/>
              </a:lnSpc>
              <a:buClr>
                <a:srgbClr val="FFFFFF"/>
              </a:buClr>
              <a:buSzPct val="120000"/>
              <a:buFont typeface="Arial" panose="020B0604020202020204" pitchFamily="34" charset="0"/>
              <a:buChar char="•"/>
            </a:pPr>
            <a:r>
              <a:rPr lang="en-IN" sz="311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When combined with animated videos, the benefits are further amplified. Animated videos captivate learners' attention through visually appealing graphics, dynamic animations, and colorful visuals. </a:t>
            </a:r>
          </a:p>
        </p:txBody>
      </p:sp>
      <p:sp>
        <p:nvSpPr>
          <p:cNvPr id="4" name="Rectangle 3"/>
          <p:cNvSpPr/>
          <p:nvPr/>
        </p:nvSpPr>
        <p:spPr>
          <a:xfrm>
            <a:off x="3048000" y="2136339"/>
            <a:ext cx="6096000" cy="369332"/>
          </a:xfrm>
          <a:prstGeom prst="rect">
            <a:avLst/>
          </a:prstGeom>
        </p:spPr>
        <p:txBody>
          <a:bodyPr>
            <a:spAutoFit/>
          </a:bodyPr>
          <a:lstStyle/>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Content Placeholder 8" descr="WhatsApp Image 2023-06-21 at 23.49.42"/>
          <p:cNvPicPr>
            <a:picLocks noGrp="1" noChangeAspect="1"/>
          </p:cNvPicPr>
          <p:nvPr>
            <p:ph idx="1"/>
          </p:nvPr>
        </p:nvPicPr>
        <p:blipFill>
          <a:blip r:embed="rId3"/>
          <a:stretch>
            <a:fillRect/>
          </a:stretch>
        </p:blipFill>
        <p:spPr>
          <a:xfrm>
            <a:off x="162560" y="701040"/>
            <a:ext cx="9043035" cy="5455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246744" y="261257"/>
            <a:ext cx="9913256" cy="6282690"/>
          </a:xfrm>
          <a:prstGeom prst="rect">
            <a:avLst/>
          </a:prstGeom>
        </p:spPr>
        <p:txBody>
          <a:bodyPr wrap="square">
            <a:spAutoFit/>
          </a:bodyPr>
          <a:lstStyle/>
          <a:p>
            <a:pPr>
              <a:lnSpc>
                <a:spcPct val="110000"/>
              </a:lnSpc>
            </a:pPr>
            <a:r>
              <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Features of the E-Learning Website</a:t>
            </a:r>
            <a:r>
              <a:rPr lang="en-IN" alt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p>
          <a:p>
            <a:pPr marL="457200" indent="-457200" algn="just">
              <a:lnSpc>
                <a:spcPct val="140000"/>
              </a:lnSpc>
              <a:buFont typeface="Arial" panose="020B0604020202020204" pitchFamily="34" charset="0"/>
              <a:buChar char="•"/>
            </a:pPr>
            <a:r>
              <a:rPr lang="en-IN" sz="3200" dirty="0"/>
              <a:t>Interactive animations and visuals.</a:t>
            </a:r>
          </a:p>
          <a:p>
            <a:pPr marL="457200" indent="-457200" algn="just">
              <a:lnSpc>
                <a:spcPct val="140000"/>
              </a:lnSpc>
              <a:buFont typeface="Arial" panose="020B0604020202020204" pitchFamily="34" charset="0"/>
              <a:buChar char="•"/>
            </a:pPr>
            <a:r>
              <a:rPr lang="en-IN" sz="3200" dirty="0"/>
              <a:t>User-friendly interface.</a:t>
            </a:r>
          </a:p>
          <a:p>
            <a:pPr marL="457200" indent="-457200" algn="just">
              <a:lnSpc>
                <a:spcPct val="140000"/>
              </a:lnSpc>
              <a:buFont typeface="Arial" panose="020B0604020202020204" pitchFamily="34" charset="0"/>
              <a:buChar char="•"/>
            </a:pPr>
            <a:r>
              <a:rPr lang="en-IN" sz="3200" dirty="0"/>
              <a:t>Comprehensive coverage of NCERT</a:t>
            </a:r>
          </a:p>
          <a:p>
            <a:pPr indent="0" algn="just">
              <a:lnSpc>
                <a:spcPct val="140000"/>
              </a:lnSpc>
              <a:buNone/>
            </a:pPr>
            <a:r>
              <a:rPr lang="en-IN" sz="3200" dirty="0"/>
              <a:t>    curriculum.</a:t>
            </a:r>
          </a:p>
          <a:p>
            <a:pPr marL="457200" indent="-457200" algn="just">
              <a:lnSpc>
                <a:spcPct val="140000"/>
              </a:lnSpc>
              <a:buFont typeface="Arial" panose="020B0604020202020204" pitchFamily="34" charset="0"/>
              <a:buChar char="•"/>
            </a:pPr>
            <a:r>
              <a:rPr lang="en-IN" sz="3200" dirty="0"/>
              <a:t>Personalized learning options.</a:t>
            </a:r>
          </a:p>
          <a:p>
            <a:pPr marL="457200" indent="-457200" algn="just">
              <a:lnSpc>
                <a:spcPct val="140000"/>
              </a:lnSpc>
              <a:buFont typeface="Arial" panose="020B0604020202020204" pitchFamily="34" charset="0"/>
              <a:buChar char="•"/>
            </a:pPr>
            <a:r>
              <a:rPr lang="en-IN" sz="3200" dirty="0"/>
              <a:t>Responsive design that ensures the website is accessible and functional on different devices, including smartphones and tablets.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descr="WhatsApp Image 2023-06-21 at 23.39.59"/>
          <p:cNvPicPr>
            <a:picLocks noChangeAspect="1"/>
          </p:cNvPicPr>
          <p:nvPr/>
        </p:nvPicPr>
        <p:blipFill>
          <a:blip r:embed="rId3"/>
          <a:stretch>
            <a:fillRect/>
          </a:stretch>
        </p:blipFill>
        <p:spPr>
          <a:xfrm>
            <a:off x="155575" y="817880"/>
            <a:ext cx="8776335" cy="5904230"/>
          </a:xfrm>
          <a:prstGeom prst="rect">
            <a:avLst/>
          </a:prstGeom>
        </p:spPr>
      </p:pic>
      <p:sp>
        <p:nvSpPr>
          <p:cNvPr id="5" name="Text Box 4"/>
          <p:cNvSpPr txBox="1"/>
          <p:nvPr/>
        </p:nvSpPr>
        <p:spPr>
          <a:xfrm>
            <a:off x="3792220" y="111125"/>
            <a:ext cx="4368165" cy="706755"/>
          </a:xfrm>
          <a:prstGeom prst="rect">
            <a:avLst/>
          </a:prstGeom>
          <a:noFill/>
        </p:spPr>
        <p:txBody>
          <a:bodyPr wrap="square" rtlCol="0">
            <a:spAutoFit/>
            <a:scene3d>
              <a:camera prst="orthographicFront"/>
              <a:lightRig rig="threePt" dir="t"/>
            </a:scene3d>
          </a:bodyPr>
          <a:lstStyle/>
          <a:p>
            <a:r>
              <a:rPr lang="en-IN" altLang="en-US" sz="400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Business Report</a:t>
            </a:r>
          </a:p>
        </p:txBody>
      </p:sp>
      <p:pic>
        <p:nvPicPr>
          <p:cNvPr id="6" name="Picture 5" descr="Screenshot (56)"/>
          <p:cNvPicPr>
            <a:picLocks noChangeAspect="1"/>
          </p:cNvPicPr>
          <p:nvPr/>
        </p:nvPicPr>
        <p:blipFill>
          <a:blip r:embed="rId4"/>
          <a:stretch>
            <a:fillRect/>
          </a:stretch>
        </p:blipFill>
        <p:spPr>
          <a:xfrm>
            <a:off x="4290060" y="4772025"/>
            <a:ext cx="4641850" cy="1950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Rectangle 1"/>
          <p:cNvSpPr/>
          <p:nvPr/>
        </p:nvSpPr>
        <p:spPr>
          <a:xfrm>
            <a:off x="290955" y="156297"/>
            <a:ext cx="8708571" cy="6612255"/>
          </a:xfrm>
          <a:prstGeom prst="rect">
            <a:avLst/>
          </a:prstGeom>
        </p:spPr>
        <p:txBody>
          <a:bodyPr wrap="square">
            <a:spAutoFit/>
          </a:bodyPr>
          <a:lstStyle/>
          <a:p>
            <a:r>
              <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Subject-wise Content</a:t>
            </a:r>
            <a:r>
              <a:rPr lang="en-IN" alt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endParaRPr lang="en-US" sz="4000" b="1"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457200" indent="-457200" algn="just">
              <a:lnSpc>
                <a:spcPct val="120000"/>
              </a:lnSpc>
              <a:buFont typeface="Arial" panose="020B0604020202020204" pitchFamily="34" charset="0"/>
              <a:buChar char="•"/>
            </a:pPr>
            <a:r>
              <a:rPr lang="en-IN" sz="3200" dirty="0">
                <a:latin typeface="Times New Roman" panose="02020603050405020304" charset="0"/>
                <a:cs typeface="Times New Roman" panose="02020603050405020304" charset="0"/>
              </a:rPr>
              <a:t>The concept of providing subject-wise content involves delivering comprehensive educational materials and resources for each specific subject or discipline.</a:t>
            </a:r>
          </a:p>
          <a:p>
            <a:pPr marL="457200" indent="-457200" algn="just">
              <a:lnSpc>
                <a:spcPct val="120000"/>
              </a:lnSpc>
              <a:buFont typeface="Arial" panose="020B0604020202020204" pitchFamily="34" charset="0"/>
              <a:buChar char="•"/>
            </a:pPr>
            <a:r>
              <a:rPr lang="en-IN" sz="3200" dirty="0">
                <a:latin typeface="Times New Roman" panose="02020603050405020304" charset="0"/>
                <a:cs typeface="Times New Roman" panose="02020603050405020304" charset="0"/>
              </a:rPr>
              <a:t>It aims to provide learners with a structured and organized approach to acquiring knowledge and skills in various academic areas.</a:t>
            </a:r>
          </a:p>
          <a:p>
            <a:pPr marL="457200" indent="-457200" algn="just">
              <a:lnSpc>
                <a:spcPct val="120000"/>
              </a:lnSpc>
              <a:buFont typeface="Arial" panose="020B0604020202020204" pitchFamily="34" charset="0"/>
              <a:buChar char="•"/>
            </a:pPr>
            <a:r>
              <a:rPr lang="en-IN" sz="3200" dirty="0">
                <a:latin typeface="Times New Roman" panose="02020603050405020304" charset="0"/>
                <a:cs typeface="Times New Roman" panose="02020603050405020304" charset="0"/>
              </a:rPr>
              <a:t>It follows a curriculum or syllabus framework, aligning with educational standards and guidelines.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descr="Blank board"/>
          <p:cNvPicPr>
            <a:picLocks noChangeAspect="1"/>
          </p:cNvPicPr>
          <p:nvPr/>
        </p:nvPicPr>
        <p:blipFill>
          <a:blip r:embed="rId3"/>
          <a:stretch>
            <a:fillRect/>
          </a:stretch>
        </p:blipFill>
        <p:spPr>
          <a:xfrm>
            <a:off x="248285" y="182880"/>
            <a:ext cx="8636000" cy="6492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scaled="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560" y="1098550"/>
            <a:ext cx="2885440" cy="27901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 Box 1"/>
          <p:cNvSpPr txBox="1"/>
          <p:nvPr/>
        </p:nvSpPr>
        <p:spPr>
          <a:xfrm>
            <a:off x="3498850" y="145415"/>
            <a:ext cx="4707255" cy="706755"/>
          </a:xfrm>
          <a:prstGeom prst="rect">
            <a:avLst/>
          </a:prstGeom>
          <a:noFill/>
        </p:spPr>
        <p:txBody>
          <a:bodyPr wrap="square" rtlCol="0">
            <a:spAutoFit/>
            <a:scene3d>
              <a:camera prst="orthographicFront"/>
              <a:lightRig rig="threePt" dir="t"/>
            </a:scene3d>
          </a:bodyPr>
          <a:lstStyle/>
          <a:p>
            <a:r>
              <a:rPr lang="en-IN" altLang="en-US" sz="400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Requirement:</a:t>
            </a:r>
          </a:p>
        </p:txBody>
      </p:sp>
      <p:sp>
        <p:nvSpPr>
          <p:cNvPr id="4" name="Text Box 3"/>
          <p:cNvSpPr txBox="1"/>
          <p:nvPr/>
        </p:nvSpPr>
        <p:spPr>
          <a:xfrm>
            <a:off x="179705" y="659130"/>
            <a:ext cx="9041765" cy="6014085"/>
          </a:xfrm>
          <a:prstGeom prst="rect">
            <a:avLst/>
          </a:prstGeom>
          <a:noFill/>
        </p:spPr>
        <p:txBody>
          <a:bodyPr wrap="square" rtlCol="0">
            <a:spAutoFit/>
          </a:bodyPr>
          <a:lstStyle/>
          <a:p>
            <a:endParaRPr lang="en-US"/>
          </a:p>
          <a:p>
            <a:pPr algn="just"/>
            <a:r>
              <a:rPr lang="en-US" sz="2400">
                <a:ln/>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Programming Languages:</a:t>
            </a:r>
          </a:p>
          <a:p>
            <a:pPr algn="just">
              <a:lnSpc>
                <a:spcPct val="110000"/>
              </a:lnSpc>
            </a:pPr>
            <a:r>
              <a:rPr lang="en-US" sz="2400">
                <a:latin typeface="Times New Roman" panose="02020603050405020304" charset="0"/>
                <a:cs typeface="Times New Roman" panose="02020603050405020304" charset="0"/>
              </a:rPr>
              <a:t>HTML5: For creating the structure and content of web pages.</a:t>
            </a:r>
          </a:p>
          <a:p>
            <a:pPr algn="just">
              <a:lnSpc>
                <a:spcPct val="110000"/>
              </a:lnSpc>
            </a:pPr>
            <a:r>
              <a:rPr lang="en-US" sz="2400">
                <a:latin typeface="Times New Roman" panose="02020603050405020304" charset="0"/>
                <a:cs typeface="Times New Roman" panose="02020603050405020304" charset="0"/>
              </a:rPr>
              <a:t>CSS3: For styling and layout of the web pages.</a:t>
            </a:r>
          </a:p>
          <a:p>
            <a:pPr algn="just">
              <a:lnSpc>
                <a:spcPct val="110000"/>
              </a:lnSpc>
            </a:pPr>
            <a:r>
              <a:rPr lang="en-US" sz="2400">
                <a:latin typeface="Times New Roman" panose="02020603050405020304" charset="0"/>
                <a:cs typeface="Times New Roman" panose="02020603050405020304" charset="0"/>
              </a:rPr>
              <a:t>JavaScript: For adding interactivity and dynamic functionality to the platform.</a:t>
            </a:r>
          </a:p>
          <a:p>
            <a:pPr algn="just">
              <a:lnSpc>
                <a:spcPct val="110000"/>
              </a:lnSpc>
            </a:pPr>
            <a:endParaRPr lang="en-US" sz="2400">
              <a:gradFill>
                <a:gsLst>
                  <a:gs pos="0">
                    <a:srgbClr val="012D86"/>
                  </a:gs>
                  <a:gs pos="100000">
                    <a:srgbClr val="0E2557"/>
                  </a:gs>
                </a:gsLst>
                <a:lin scaled="0"/>
              </a:gradFill>
              <a:latin typeface="Times New Roman" panose="02020603050405020304" charset="0"/>
              <a:cs typeface="Times New Roman" panose="02020603050405020304" charset="0"/>
            </a:endParaRPr>
          </a:p>
          <a:p>
            <a:pPr algn="just">
              <a:lnSpc>
                <a:spcPct val="110000"/>
              </a:lnSpc>
            </a:pPr>
            <a:r>
              <a:rPr lang="en-US" sz="2400">
                <a:gradFill>
                  <a:gsLst>
                    <a:gs pos="0">
                      <a:srgbClr val="012D86"/>
                    </a:gs>
                    <a:gs pos="100000">
                      <a:srgbClr val="0E2557"/>
                    </a:gs>
                  </a:gsLst>
                  <a:lin scaled="0"/>
                </a:gradFill>
                <a:latin typeface="Times New Roman" panose="02020603050405020304" charset="0"/>
                <a:cs typeface="Times New Roman" panose="02020603050405020304" charset="0"/>
              </a:rPr>
              <a:t>Web Development Frameworks:</a:t>
            </a:r>
          </a:p>
          <a:p>
            <a:pPr algn="just">
              <a:lnSpc>
                <a:spcPct val="110000"/>
              </a:lnSpc>
            </a:pPr>
            <a:r>
              <a:rPr lang="en-US" sz="2400">
                <a:latin typeface="Times New Roman" panose="02020603050405020304" charset="0"/>
                <a:cs typeface="Times New Roman" panose="02020603050405020304" charset="0"/>
              </a:rPr>
              <a:t>ReactJS or Angular: These frameworks can be used for building the frontend of the website or web application.</a:t>
            </a:r>
          </a:p>
          <a:p>
            <a:pPr algn="just">
              <a:lnSpc>
                <a:spcPct val="110000"/>
              </a:lnSpc>
            </a:pPr>
            <a:r>
              <a:rPr lang="en-US" sz="2400">
                <a:latin typeface="Times New Roman" panose="02020603050405020304" charset="0"/>
                <a:cs typeface="Times New Roman" panose="02020603050405020304" charset="0"/>
              </a:rPr>
              <a:t>Node.js:  A JavaScript runtime environment that can be used for server-side development and handling backend functionalities.</a:t>
            </a:r>
          </a:p>
          <a:p>
            <a:pPr algn="just">
              <a:lnSpc>
                <a:spcPct val="110000"/>
              </a:lnSpc>
            </a:pPr>
            <a:endParaRPr lang="en-US" sz="2400">
              <a:latin typeface="Times New Roman" panose="02020603050405020304" charset="0"/>
              <a:cs typeface="Times New Roman" panose="02020603050405020304" charset="0"/>
            </a:endParaRPr>
          </a:p>
          <a:p>
            <a:pPr algn="just">
              <a:lnSpc>
                <a:spcPct val="110000"/>
              </a:lnSpc>
            </a:pPr>
            <a:r>
              <a:rPr lang="en-US" sz="2400">
                <a:gradFill>
                  <a:gsLst>
                    <a:gs pos="0">
                      <a:srgbClr val="012D86"/>
                    </a:gs>
                    <a:gs pos="100000">
                      <a:srgbClr val="0E2557"/>
                    </a:gs>
                  </a:gsLst>
                  <a:lin scaled="0"/>
                </a:gradFill>
                <a:latin typeface="Times New Roman" panose="02020603050405020304" charset="0"/>
                <a:cs typeface="Times New Roman" panose="02020603050405020304" charset="0"/>
              </a:rPr>
              <a:t>Animation and Graphics:</a:t>
            </a:r>
          </a:p>
          <a:p>
            <a:pPr algn="just">
              <a:lnSpc>
                <a:spcPct val="110000"/>
              </a:lnSpc>
            </a:pPr>
            <a:r>
              <a:rPr lang="en-US" sz="2400">
                <a:latin typeface="Times New Roman" panose="02020603050405020304" charset="0"/>
                <a:cs typeface="Times New Roman" panose="02020603050405020304" charset="0"/>
              </a:rPr>
              <a:t>Animation Software: Tools like Blender, Adobe Animate or Toon Boom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57</TotalTime>
  <Words>996</Words>
  <Application>Microsoft Office PowerPoint</Application>
  <PresentationFormat>Widescreen</PresentationFormat>
  <Paragraphs>56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vt:lpstr>
      <vt:lpstr>PowerPoint Presentation</vt:lpstr>
      <vt:lpstr>PowerPoint Presentation</vt:lpstr>
      <vt:lpstr>   Benefits of E-learning and Animation: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Profile and privacy User-friendliness Nowadays the cyber security on the website and apps are becoming major issues which is by taking too much information from the user in this site we will try to minimize the information taken from the user so that we can maintain user privacy. If any condition of cross site scripting occurs the user vital information cannot be steal through any fake website or redirecting which we help ensuring cyber security of user initially </vt:lpstr>
      <vt:lpstr>Workflow Process Chart</vt:lpstr>
      <vt:lpstr>Drawbacks and approaches to solve it in future The problem which will arrive on this site will be traffic retention because of many site has already have this idea on their site with high traffic but to solve this problem we will apply artificial intelligence in the site which will be applied in form of quiz and according to the quiz the algorithm will give them suggestion on the books and notes to their website so that the person who is using the website can get books easily and the platform becomes more user-friendly. </vt:lpstr>
      <vt:lpstr>Workflow division –JIRA software</vt:lpstr>
      <vt:lpstr>PowerPoint Presentation</vt:lpstr>
      <vt:lpstr>Feedback and recommendation As we progress in this project and built the site we will feedback forms to fill in by the people using it , it will help us get outer prospective on what to improve and add on to the site which will make the site more and more user friendly their will be feedback menu available on the site to  for getting reviews and constructive criticism which will give us more and more clarity on what we have to improve.  Thus as we are presenting this website we will like to get more and recommendation from everyone to built this website more and more efficiently. </vt:lpstr>
      <vt:lpstr>References     1.Wikipedia -Education – Wikipedia 2. Cadabra -How to Design an Educational Website [with Examples] - Cadabra Studio 3.UNESCO -Artificial intelligence in education | UNESCO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Learning: The Power of Animation Videos in Education</dc:title>
  <dc:creator>HP</dc:creator>
  <cp:lastModifiedBy>singhritvik038@gmail.com</cp:lastModifiedBy>
  <cp:revision>25</cp:revision>
  <dcterms:created xsi:type="dcterms:W3CDTF">2023-06-21T16:36:00Z</dcterms:created>
  <dcterms:modified xsi:type="dcterms:W3CDTF">2023-06-23T20:09:19Z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DFB0A441EACC4545AD8446B0C4F1F7C7</vt:lpwstr>
  </property>
  <property fmtid="{D5CDD505-2E9C-101B-9397-08002B2CF9AE}" pid="3" name="KSOProductBuildVer">
    <vt:lpwstr>1033-11.2.0.11537</vt:lpwstr>
  </property>
</Properties>
</file>