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570" r:id="rId5"/>
    <p:sldId id="574" r:id="rId6"/>
    <p:sldId id="268" r:id="rId7"/>
    <p:sldId id="571" r:id="rId8"/>
    <p:sldId id="573" r:id="rId9"/>
    <p:sldId id="572" r:id="rId10"/>
    <p:sldId id="57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ldlineindia.org/a/issues/missing" TargetMode="External"/><Relationship Id="rId2" Type="http://schemas.openxmlformats.org/officeDocument/2006/relationships/hyperlink" Target="https://trackthemissingchild.gov.in/trackchild/index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andfonline.com/doi/abs/10.1080/08824091003776289" TargetMode="External"/><Relationship Id="rId5" Type="http://schemas.openxmlformats.org/officeDocument/2006/relationships/hyperlink" Target="https://indianexpress.com/about/missing-children/" TargetMode="External"/><Relationship Id="rId4" Type="http://schemas.openxmlformats.org/officeDocument/2006/relationships/hyperlink" Target="https://nhrc.nic.in/sites/default/files/misc_MCRReport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10657840" y="0"/>
            <a:ext cx="1136396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6116320"/>
            <a:ext cx="4552950" cy="744633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7030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27818" y="1374118"/>
            <a:ext cx="793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2"/>
                </a:solidFill>
                <a:latin typeface="+mj-lt"/>
              </a:rPr>
              <a:t>Family Reunification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268350" y="2641788"/>
            <a:ext cx="9629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highlight>
                  <a:srgbClr val="FFFF00"/>
                </a:highlight>
              </a:rPr>
              <a:t>Team Members 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</a:rPr>
              <a:t>Sanjana Gupta(2100291520049)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chemeClr val="accent1"/>
                </a:solidFill>
              </a:rPr>
              <a:t>Shivanjali</a:t>
            </a:r>
            <a:r>
              <a:rPr lang="en-US" sz="2400" b="1" dirty="0">
                <a:solidFill>
                  <a:schemeClr val="accent1"/>
                </a:solidFill>
              </a:rPr>
              <a:t> Kumari(2100291520051)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</a:rPr>
              <a:t>Prashant Kumar Mishra(2100291530040)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A6809-BECF-123D-B59C-396C4703C2BE}"/>
              </a:ext>
            </a:extLst>
          </p:cNvPr>
          <p:cNvSpPr txBox="1"/>
          <p:nvPr/>
        </p:nvSpPr>
        <p:spPr>
          <a:xfrm>
            <a:off x="5005419" y="4251044"/>
            <a:ext cx="583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0" i="0" dirty="0">
              <a:solidFill>
                <a:srgbClr val="000000"/>
              </a:solidFill>
              <a:effectLst/>
              <a:latin typeface="Eras Medium ITC" panose="020B0602030504020804" pitchFamily="34" charset="0"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/>
      <p:bldP spid="16" grpId="0" build="allAtOnce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410266" y="-9525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347656" y="185417"/>
            <a:ext cx="278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58029-9F34-DBBA-2A32-AF211166EA46}"/>
              </a:ext>
            </a:extLst>
          </p:cNvPr>
          <p:cNvSpPr txBox="1"/>
          <p:nvPr/>
        </p:nvSpPr>
        <p:spPr>
          <a:xfrm>
            <a:off x="2894713" y="1548253"/>
            <a:ext cx="768718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hlinkClick r:id="rId2"/>
              </a:rPr>
              <a:t>https://trackthemissingchild.gov.in/trackchild/index.php</a:t>
            </a:r>
            <a:endParaRPr lang="en-US" sz="2400" b="0" i="0" u="none" strike="noStrike" dirty="0">
              <a:solidFill>
                <a:srgbClr val="233A44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hlinkClick r:id="rId3"/>
              </a:rPr>
              <a:t>https://www.childlineindia.org/a/issues/missing</a:t>
            </a:r>
            <a:endParaRPr lang="en-US" sz="2400" dirty="0">
              <a:solidFill>
                <a:srgbClr val="233A44"/>
              </a:solidFill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hlinkClick r:id="rId4"/>
              </a:rPr>
              <a:t>https://nhrc.nic.in/sites/default/files/misc_MCRReport.pdf</a:t>
            </a:r>
            <a:endParaRPr lang="en-US" sz="2400" b="0" i="0" u="none" strike="noStrike" dirty="0">
              <a:solidFill>
                <a:srgbClr val="233A44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hlinkClick r:id="rId5"/>
              </a:rPr>
              <a:t>https://indianexpress.com/about/missing-children/</a:t>
            </a:r>
            <a:endParaRPr lang="en-US" sz="2400" b="0" i="0" u="none" strike="noStrike" dirty="0">
              <a:solidFill>
                <a:srgbClr val="233A44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  <a:hlinkClick r:id="rId6"/>
              </a:rPr>
              <a:t>https://www.tandfonline.com/doi/abs/10.1080/08824091003776289</a:t>
            </a:r>
            <a:endParaRPr lang="en-US" sz="2400" b="0" i="0" u="none" strike="noStrike" dirty="0">
              <a:solidFill>
                <a:srgbClr val="233A44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93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FF952C9-0F21-4784-8C8B-0B763F559AA8}"/>
                </a:ext>
              </a:extLst>
            </p:cNvPr>
            <p:cNvSpPr/>
            <p:nvPr/>
          </p:nvSpPr>
          <p:spPr>
            <a:xfrm>
              <a:off x="7502557" y="2956941"/>
              <a:ext cx="133350" cy="333375"/>
            </a:xfrm>
            <a:custGeom>
              <a:avLst/>
              <a:gdLst>
                <a:gd name="connsiteX0" fmla="*/ 7144 w 133350"/>
                <a:gd name="connsiteY0" fmla="*/ 328231 h 333375"/>
                <a:gd name="connsiteX1" fmla="*/ 131064 w 133350"/>
                <a:gd name="connsiteY1" fmla="*/ 328231 h 333375"/>
                <a:gd name="connsiteX2" fmla="*/ 131064 w 133350"/>
                <a:gd name="connsiteY2" fmla="*/ 7144 h 333375"/>
                <a:gd name="connsiteX3" fmla="*/ 7144 w 133350"/>
                <a:gd name="connsiteY3" fmla="*/ 7144 h 333375"/>
                <a:gd name="connsiteX4" fmla="*/ 7144 w 133350"/>
                <a:gd name="connsiteY4" fmla="*/ 32823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333375">
                  <a:moveTo>
                    <a:pt x="7144" y="328231"/>
                  </a:moveTo>
                  <a:cubicBezTo>
                    <a:pt x="48578" y="328231"/>
                    <a:pt x="89821" y="328231"/>
                    <a:pt x="131064" y="328231"/>
                  </a:cubicBezTo>
                  <a:cubicBezTo>
                    <a:pt x="131064" y="221075"/>
                    <a:pt x="131064" y="114205"/>
                    <a:pt x="131064" y="7144"/>
                  </a:cubicBezTo>
                  <a:cubicBezTo>
                    <a:pt x="89631" y="7144"/>
                    <a:pt x="48483" y="7144"/>
                    <a:pt x="7144" y="7144"/>
                  </a:cubicBezTo>
                  <a:cubicBezTo>
                    <a:pt x="7144" y="114395"/>
                    <a:pt x="7144" y="221171"/>
                    <a:pt x="7144" y="3282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06DDD5-A9AA-49BD-A0B0-83BA01C01CBF}"/>
                </a:ext>
              </a:extLst>
            </p:cNvPr>
            <p:cNvSpPr/>
            <p:nvPr/>
          </p:nvSpPr>
          <p:spPr>
            <a:xfrm>
              <a:off x="4606766" y="2956941"/>
              <a:ext cx="133350" cy="333375"/>
            </a:xfrm>
            <a:custGeom>
              <a:avLst/>
              <a:gdLst>
                <a:gd name="connsiteX0" fmla="*/ 131064 w 133350"/>
                <a:gd name="connsiteY0" fmla="*/ 328231 h 333375"/>
                <a:gd name="connsiteX1" fmla="*/ 7144 w 133350"/>
                <a:gd name="connsiteY1" fmla="*/ 328231 h 333375"/>
                <a:gd name="connsiteX2" fmla="*/ 7144 w 133350"/>
                <a:gd name="connsiteY2" fmla="*/ 7144 h 333375"/>
                <a:gd name="connsiteX3" fmla="*/ 131064 w 133350"/>
                <a:gd name="connsiteY3" fmla="*/ 7144 h 333375"/>
                <a:gd name="connsiteX4" fmla="*/ 131064 w 133350"/>
                <a:gd name="connsiteY4" fmla="*/ 32823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333375">
                  <a:moveTo>
                    <a:pt x="131064" y="328231"/>
                  </a:moveTo>
                  <a:cubicBezTo>
                    <a:pt x="89630" y="328231"/>
                    <a:pt x="48387" y="328231"/>
                    <a:pt x="7144" y="328231"/>
                  </a:cubicBezTo>
                  <a:cubicBezTo>
                    <a:pt x="7144" y="221075"/>
                    <a:pt x="7144" y="114205"/>
                    <a:pt x="7144" y="7144"/>
                  </a:cubicBezTo>
                  <a:cubicBezTo>
                    <a:pt x="48578" y="7144"/>
                    <a:pt x="89726" y="7144"/>
                    <a:pt x="131064" y="7144"/>
                  </a:cubicBezTo>
                  <a:cubicBezTo>
                    <a:pt x="131064" y="114395"/>
                    <a:pt x="131064" y="221171"/>
                    <a:pt x="131064" y="3282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140559" y="-98234"/>
            <a:ext cx="4172538" cy="6984809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74161" y="392260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1601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165418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36728" y="785027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6236728" y="4822140"/>
            <a:ext cx="322517" cy="290949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6209016" y="2318634"/>
            <a:ext cx="353872" cy="30486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6266224" y="5691296"/>
            <a:ext cx="307380" cy="295745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534348" y="64724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538003" y="149559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538047" y="1593342"/>
            <a:ext cx="317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Proposed Solution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534348" y="305375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94718" y="3135474"/>
            <a:ext cx="317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Future Scope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84964" y="3795621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94718" y="3844856"/>
            <a:ext cx="317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Tech 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32B72-4291-0B38-5183-017639EA6374}"/>
              </a:ext>
            </a:extLst>
          </p:cNvPr>
          <p:cNvSpPr txBox="1"/>
          <p:nvPr/>
        </p:nvSpPr>
        <p:spPr>
          <a:xfrm>
            <a:off x="6605492" y="724186"/>
            <a:ext cx="320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809D9-20C0-172E-7D00-814849EC1041}"/>
              </a:ext>
            </a:extLst>
          </p:cNvPr>
          <p:cNvSpPr txBox="1"/>
          <p:nvPr/>
        </p:nvSpPr>
        <p:spPr>
          <a:xfrm>
            <a:off x="5585225" y="4784715"/>
            <a:ext cx="49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D4925-3514-6A99-2779-67140F980371}"/>
              </a:ext>
            </a:extLst>
          </p:cNvPr>
          <p:cNvSpPr txBox="1"/>
          <p:nvPr/>
        </p:nvSpPr>
        <p:spPr>
          <a:xfrm>
            <a:off x="6740916" y="4754293"/>
            <a:ext cx="160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Workflow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8FC1-83D5-D341-8ACE-E8641609FB2B}"/>
              </a:ext>
            </a:extLst>
          </p:cNvPr>
          <p:cNvSpPr txBox="1"/>
          <p:nvPr/>
        </p:nvSpPr>
        <p:spPr>
          <a:xfrm>
            <a:off x="5523292" y="5654909"/>
            <a:ext cx="56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07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CCBA7-1014-9FEB-E496-981A227207E0}"/>
              </a:ext>
            </a:extLst>
          </p:cNvPr>
          <p:cNvSpPr txBox="1"/>
          <p:nvPr/>
        </p:nvSpPr>
        <p:spPr>
          <a:xfrm>
            <a:off x="6785959" y="5654909"/>
            <a:ext cx="2127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Survey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74E45A-2A2C-7FFB-6305-714FFF66166C}"/>
              </a:ext>
            </a:extLst>
          </p:cNvPr>
          <p:cNvSpPr txBox="1"/>
          <p:nvPr/>
        </p:nvSpPr>
        <p:spPr>
          <a:xfrm>
            <a:off x="5603184" y="2312069"/>
            <a:ext cx="66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D554DB-EAC2-7EBF-9A96-1A1275A5F899}"/>
              </a:ext>
            </a:extLst>
          </p:cNvPr>
          <p:cNvSpPr txBox="1"/>
          <p:nvPr/>
        </p:nvSpPr>
        <p:spPr>
          <a:xfrm>
            <a:off x="6694718" y="2374490"/>
            <a:ext cx="216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20" grpId="0" animBg="1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410266" y="-9525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85426" y="87156"/>
            <a:ext cx="3492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58029-9F34-DBBA-2A32-AF211166EA46}"/>
              </a:ext>
            </a:extLst>
          </p:cNvPr>
          <p:cNvSpPr txBox="1"/>
          <p:nvPr/>
        </p:nvSpPr>
        <p:spPr>
          <a:xfrm>
            <a:off x="2625213" y="1101213"/>
            <a:ext cx="93701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year 1.2 million children are trafficked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India approx. 1200 children went missing yearly due to natural disasters such as floods and earthquakes.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Children can also go missing from public places such as parks, playgrounds, shopping malls, and other crowded areas. They may wander away from their parents get lost, or be abducted.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a few of them are traced by the government and reunified with their family.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Remaining other gets into the wrong hand and indulge in various crime like drug trafficking, and robbery.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Terrorist groups may use brainwashing techniques to manipulate and control children, making them vulnerable to their influence.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Children are trafficked for forced labor in mines and factories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Girl children are trafficked and sexually exploited.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Traffickers made them physically disabled and forced them for begging in crowded area like Railway Stations.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410266" y="-9525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85426" y="87156"/>
            <a:ext cx="3308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Proposed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58029-9F34-DBBA-2A32-AF211166EA46}"/>
              </a:ext>
            </a:extLst>
          </p:cNvPr>
          <p:cNvSpPr txBox="1"/>
          <p:nvPr/>
        </p:nvSpPr>
        <p:spPr>
          <a:xfrm>
            <a:off x="2625213" y="1101213"/>
            <a:ext cx="9370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Parents will upload data of their missing child like image , name and location , FIR no. (for authentication)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the user side, if any suspicious or missing child found, the user can upload their photo with required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algorithm hits off that start matching those images with the available database using the Face Recognition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there is a successful match , an email  will be sent to the parent as well as to the nearest police 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will be an open-source  and free-to-use website that citizens can use to identify if an unattended child is missing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10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410266" y="-9525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85426" y="87156"/>
            <a:ext cx="2083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  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58029-9F34-DBBA-2A32-AF211166EA46}"/>
              </a:ext>
            </a:extLst>
          </p:cNvPr>
          <p:cNvSpPr txBox="1"/>
          <p:nvPr/>
        </p:nvSpPr>
        <p:spPr>
          <a:xfrm>
            <a:off x="2471352" y="671931"/>
            <a:ext cx="9524004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Reunite Missing Children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primary objective is to help reunite missing children with their families. By providing a platform where parents can upload photos and information about missing or suspicious children, you aim to increase the chances of locating and identifying these children, leading to their safe return.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Raise Awareness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project aims to raise awareness about missing children and encourage community involvement in their recovery. By making the website open-source and free to use, you are providing a valuable resource that citizens can utilize to identify if an unattended child is missing and take appropriate action.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Utilize Face Recognition Technology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By implementing a face recognition model, the project aims to leverage advanced technology to match uploaded photos with the existing database of missing children.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179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7256462" y="595249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4756151" y="2906337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394AF7-FBEF-4413-B4E2-C37980057456}"/>
              </a:ext>
            </a:extLst>
          </p:cNvPr>
          <p:cNvGrpSpPr/>
          <p:nvPr/>
        </p:nvGrpSpPr>
        <p:grpSpPr>
          <a:xfrm>
            <a:off x="8676927" y="3253999"/>
            <a:ext cx="3040869" cy="882445"/>
            <a:chOff x="7010489" y="1409930"/>
            <a:chExt cx="3040869" cy="88244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973CB0-9E60-4CE4-BCCE-D31B6CB1D66A}"/>
                </a:ext>
              </a:extLst>
            </p:cNvPr>
            <p:cNvSpPr/>
            <p:nvPr/>
          </p:nvSpPr>
          <p:spPr>
            <a:xfrm>
              <a:off x="7030298" y="1892265"/>
              <a:ext cx="3021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1"/>
                  </a:solidFill>
                </a:rPr>
                <a:t>Django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16B777-B297-4CD5-99F8-4134285B91D0}"/>
                </a:ext>
              </a:extLst>
            </p:cNvPr>
            <p:cNvSpPr txBox="1"/>
            <p:nvPr/>
          </p:nvSpPr>
          <p:spPr>
            <a:xfrm>
              <a:off x="7010489" y="1409930"/>
              <a:ext cx="1263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Backend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EE64E1-D78E-48D4-9696-B0D4C86C903F}"/>
              </a:ext>
            </a:extLst>
          </p:cNvPr>
          <p:cNvGrpSpPr/>
          <p:nvPr/>
        </p:nvGrpSpPr>
        <p:grpSpPr>
          <a:xfrm>
            <a:off x="5478152" y="6014557"/>
            <a:ext cx="3131170" cy="741433"/>
            <a:chOff x="6933627" y="2450135"/>
            <a:chExt cx="3131170" cy="7414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001B15-E491-4990-A272-59331F94EBCF}"/>
                </a:ext>
              </a:extLst>
            </p:cNvPr>
            <p:cNvSpPr/>
            <p:nvPr/>
          </p:nvSpPr>
          <p:spPr>
            <a:xfrm>
              <a:off x="7043737" y="2791458"/>
              <a:ext cx="3021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1"/>
                  </a:solidFill>
                </a:rPr>
                <a:t>SQLite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1B13FA-9737-4362-866C-6734AE4C2953}"/>
                </a:ext>
              </a:extLst>
            </p:cNvPr>
            <p:cNvSpPr txBox="1"/>
            <p:nvPr/>
          </p:nvSpPr>
          <p:spPr>
            <a:xfrm>
              <a:off x="6933627" y="2450135"/>
              <a:ext cx="1381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Database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4AC1CB-A4DF-4B56-A24A-8FDB52DAF7D2}"/>
              </a:ext>
            </a:extLst>
          </p:cNvPr>
          <p:cNvGrpSpPr/>
          <p:nvPr/>
        </p:nvGrpSpPr>
        <p:grpSpPr>
          <a:xfrm>
            <a:off x="4913790" y="1247678"/>
            <a:ext cx="2505035" cy="1822209"/>
            <a:chOff x="2539390" y="1630384"/>
            <a:chExt cx="2505035" cy="182220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4AA166-BE17-4AD8-8537-81142829BE09}"/>
                </a:ext>
              </a:extLst>
            </p:cNvPr>
            <p:cNvSpPr/>
            <p:nvPr/>
          </p:nvSpPr>
          <p:spPr>
            <a:xfrm>
              <a:off x="2580021" y="2129154"/>
              <a:ext cx="24644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1"/>
                  </a:solidFill>
                </a:rPr>
                <a:t>HTML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1"/>
                  </a:solidFill>
                </a:rPr>
                <a:t>CSS 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1"/>
                  </a:solidFill>
                </a:rPr>
                <a:t>JavaScript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1"/>
                  </a:solidFill>
                </a:rPr>
                <a:t>Bootstrap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9483E7-F09A-4BCE-97A1-74CDAC13A2AC}"/>
                </a:ext>
              </a:extLst>
            </p:cNvPr>
            <p:cNvSpPr txBox="1"/>
            <p:nvPr/>
          </p:nvSpPr>
          <p:spPr>
            <a:xfrm>
              <a:off x="2539390" y="1630384"/>
              <a:ext cx="1465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C000"/>
                  </a:solidFill>
                </a:rPr>
                <a:t>Front-end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7E05F8-5A7F-4953-9A5D-C64E1D5B7780}"/>
              </a:ext>
            </a:extLst>
          </p:cNvPr>
          <p:cNvGrpSpPr/>
          <p:nvPr/>
        </p:nvGrpSpPr>
        <p:grpSpPr>
          <a:xfrm>
            <a:off x="944796" y="2591966"/>
            <a:ext cx="3225234" cy="1792061"/>
            <a:chOff x="2605576" y="3511762"/>
            <a:chExt cx="1913313" cy="47297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866539-4757-4E62-A34E-46EFCBD521CA}"/>
                </a:ext>
              </a:extLst>
            </p:cNvPr>
            <p:cNvSpPr/>
            <p:nvPr/>
          </p:nvSpPr>
          <p:spPr>
            <a:xfrm>
              <a:off x="2689971" y="3797903"/>
              <a:ext cx="1828918" cy="186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2000" dirty="0">
                <a:solidFill>
                  <a:schemeClr val="accent1"/>
                </a:solidFill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accent1"/>
                  </a:solidFill>
                </a:rPr>
                <a:t>Face recognition library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5A031D-1153-48D5-A15E-1B4092FAE9AF}"/>
                </a:ext>
              </a:extLst>
            </p:cNvPr>
            <p:cNvSpPr txBox="1"/>
            <p:nvPr/>
          </p:nvSpPr>
          <p:spPr>
            <a:xfrm>
              <a:off x="2605576" y="3511762"/>
              <a:ext cx="1828918" cy="316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b="1" dirty="0">
                <a:solidFill>
                  <a:schemeClr val="accent2"/>
                </a:solidFill>
              </a:endParaRPr>
            </a:p>
            <a:p>
              <a:pPr algn="r"/>
              <a:endParaRPr lang="en-US" sz="2400" b="1" dirty="0">
                <a:solidFill>
                  <a:schemeClr val="accent2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Face-Recognition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2578225" y="-187635"/>
            <a:ext cx="6511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Tech Stack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4906297" y="87156"/>
            <a:ext cx="239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Work Flow</a:t>
            </a:r>
          </a:p>
        </p:txBody>
      </p:sp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6C81DF5-DD11-C72F-9596-ABD66F567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39" y="864277"/>
            <a:ext cx="8736496" cy="60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4906297" y="87156"/>
            <a:ext cx="239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Survey </a:t>
            </a:r>
          </a:p>
        </p:txBody>
      </p:sp>
      <p:pic>
        <p:nvPicPr>
          <p:cNvPr id="3" name="Picture 2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0E1C689F-DF42-EBF8-BB04-0C307A844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50" y="1800639"/>
            <a:ext cx="6577298" cy="487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410266" y="-9525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85426" y="87156"/>
            <a:ext cx="240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58029-9F34-DBBA-2A32-AF211166EA46}"/>
              </a:ext>
            </a:extLst>
          </p:cNvPr>
          <p:cNvSpPr txBox="1"/>
          <p:nvPr/>
        </p:nvSpPr>
        <p:spPr>
          <a:xfrm>
            <a:off x="2588143" y="770192"/>
            <a:ext cx="937014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Machine Learning for Age Progression: Develop a feature that uses machine learning to create age-progressed images of missing children to aid in identification..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33A44"/>
                </a:solidFill>
                <a:latin typeface="Calibri" panose="020F0502020204030204" pitchFamily="34" charset="0"/>
              </a:rPr>
              <a:t>We will collab with NGOs and can provide information about volunteer opportunities with organizations that help find missing children.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Language Support: Provide multilingual support to reach a broader audience and ensure that language barriers don't prevent users from reporting or identifying missing children.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The website can provide contact information for law enforcement agencies or other organizations that can assist in locating missing children.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Geofencing Alerts: Allow users to set up geofencing alerts based on their location. If they enter an area where a missing child was last seen, the system can send alerts, encouraging users to be vigilant.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17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677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Eras Medium ITC</vt:lpstr>
      <vt:lpstr>quicksand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Sanjana Gupta</cp:lastModifiedBy>
  <cp:revision>71</cp:revision>
  <dcterms:created xsi:type="dcterms:W3CDTF">2021-07-11T18:19:19Z</dcterms:created>
  <dcterms:modified xsi:type="dcterms:W3CDTF">2023-11-01T21:21:01Z</dcterms:modified>
</cp:coreProperties>
</file>