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9f5664b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9f5664b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08f31b6c0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08f31b6c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08f31b6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08f31b6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08f31b6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08f31b6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08f31b6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08f31b6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08f31b6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08f31b6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08f31b6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08f31b6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08f31b6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08f31b6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8f31b6c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08f31b6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0899d945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0899d945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calculate the monthly mortgage, we have taken term as 30 years, down payment as 20% and interest as 7.5%.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from the box plot that the median monthly mortgage payment is </a:t>
            </a:r>
            <a:r>
              <a:rPr lang="en"/>
              <a:t>around</a:t>
            </a:r>
            <a:r>
              <a:rPr lang="en"/>
              <a:t> $6500.  The minimum mortgage to own a house would start at $2200. We can also see a lot of outliers.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9f5664bf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9f5664bf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9f5664bf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9f5664bf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9f5664bf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9f5664bf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start by setting the stage realistically. Predicting housing prices is not straightforward and involves a lot of market dynamics and fluctuations. It's complex, and our model's performance needs to be seen in that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Speaking of our model, we carefully handpicked features like Beds, Baths, Sqft, and HOA that we thought would give us a good grip on price trends. They're valuable, but we know they don't cover every factor influencing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got rid of outliers using the IQR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to make sure our features play fair and square, we scaled them using Min-Max and Standard scaling.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RMSE is around 170.39 </a:t>
            </a:r>
            <a:r>
              <a:rPr lang="en">
                <a:solidFill>
                  <a:schemeClr val="dk1"/>
                </a:solidFill>
              </a:rPr>
              <a:t> showing how much our predicted prices might differ from the actual price on average and </a:t>
            </a:r>
            <a:r>
              <a:rPr lang="en"/>
              <a:t>gives us a better idea of how far off our predictions could be.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R-squared, it tells us that about 5.52% of the price per sqft variations can be explained by the features we chose. While our model's R-squared value may seem modest but it tells us the proportion of variability in Price per Sqft that is accounted for by our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let's compare our model's predictions with actual prices. From $591 to $859 in predictions and $549 to $959 in reality, that does show a bit of a difference but still could be </a:t>
            </a:r>
            <a:r>
              <a:rPr lang="en"/>
              <a:t>realistic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our model shines a light on housing price dynamics, we know it's not perfect </a:t>
            </a:r>
            <a:r>
              <a:rPr lang="en">
                <a:solidFill>
                  <a:schemeClr val="dk1"/>
                </a:solidFill>
              </a:rPr>
              <a:t>but it's a valuable compass in the real estate landscape</a:t>
            </a:r>
            <a:r>
              <a:rPr lang="en"/>
              <a:t>. There's always room to fine-tune and expand.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08f31b6c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08f31b6c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Kmeans cluster model that we created using price , bed , bath , sqft,hoa and categorical variable such as property type and city.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dummies for the categorical variables and used log transformation as the data was highly skewed and mix mix transformation to bring everything in the range of 0 and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elbow chart to come up with the optimal number of clusters.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out 4 different clusters that will be highly helpful to make purchase decisions based on the characteristics.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08f31b6c0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08f31b6c0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0899d94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0899d94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9f5664bf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9f5664bf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9f5664bf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9f5664bf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9f5664b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9f5664b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f5664bf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9f5664bf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9f5664bf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9f5664bf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9f5664b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9f5664b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0899d945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0899d945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9f5664b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9f5664b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questions essentially answer the existing trends in alameda county. This would be helpful for buyers who have different needs. They can use this data to </a:t>
            </a:r>
            <a:r>
              <a:rPr lang="en"/>
              <a:t>start their research about the price, neighbourhood etc.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91575" y="1050050"/>
            <a:ext cx="6822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Diving Deep into Real Estate in the Alameda County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894200" y="2716725"/>
            <a:ext cx="75372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Team member: </a:t>
            </a: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Priyanka Singh, Shrikirti Vijayendra, 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Pranjali Desai, Garima Vijay, Vinmathi Iyappan, 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Sri Tejaswi Kaparaboina, Tia Cao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819150" y="1894400"/>
            <a:ext cx="75189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Decoded: Unlocking Insights with Visualizations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19150" y="29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Almost 56% of the homes to be sold belongs to 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Pleasanton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, Hayward, Fremont and Oakland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4780"/>
          <a:stretch/>
        </p:blipFill>
        <p:spPr>
          <a:xfrm>
            <a:off x="2053825" y="1135500"/>
            <a:ext cx="4450724" cy="369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6691475" y="1135500"/>
            <a:ext cx="19503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Pleasanton: 100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Fremont: 83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Hayward: 82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Oakland: 80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Livermore: 62: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Berkeley: 61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Alameda: 49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Dublin: 34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Newark: 32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Union city: 19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Piedmont: 19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Sunol: 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561975" y="449950"/>
            <a:ext cx="780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Most of the houses are below $3 million, with only few making exception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75" y="1404550"/>
            <a:ext cx="6961776" cy="33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2093025" y="1587225"/>
            <a:ext cx="5714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Prices for 75% of the homes are under $2 million, with not much variation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= $250K &amp; Upper fence = $3 million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4988675" y="2640200"/>
            <a:ext cx="2335500" cy="43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Piedmont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25" y="1174250"/>
            <a:ext cx="6651151" cy="36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>
            <p:ph type="title"/>
          </p:nvPr>
        </p:nvSpPr>
        <p:spPr>
          <a:xfrm>
            <a:off x="561975" y="306425"/>
            <a:ext cx="839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While Piedmont shows the greatest price fluctuations, other cities shows the most consistent pricing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999775" y="421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Single family residence leads the chart by average price and number of homes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50" y="1483125"/>
            <a:ext cx="7114551" cy="3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628963" y="279875"/>
            <a:ext cx="78861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Piedmont dominates the price range in single family residence, with Fremont leading in Townhouse and Dublin in Condos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50" y="1597576"/>
            <a:ext cx="8476473" cy="30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19150" y="845600"/>
            <a:ext cx="2389500" cy="28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Average HOA per month across cities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 b="0" l="0" r="0" t="5926"/>
          <a:stretch/>
        </p:blipFill>
        <p:spPr>
          <a:xfrm>
            <a:off x="3208650" y="290800"/>
            <a:ext cx="5506250" cy="45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502625" y="878350"/>
            <a:ext cx="18357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HOA Fees by Property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4634" r="0" t="0"/>
          <a:stretch/>
        </p:blipFill>
        <p:spPr>
          <a:xfrm>
            <a:off x="2338325" y="315925"/>
            <a:ext cx="6508927" cy="451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263750" y="1523200"/>
            <a:ext cx="25671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Correlation Matrix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450" y="334325"/>
            <a:ext cx="6179051" cy="44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819150" y="463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Monthly mortgage suggestion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507075" y="3716975"/>
            <a:ext cx="8368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Formula for term = 30 years, Int = 7.5% p.a and downpayment = 20%</a:t>
            </a:r>
            <a:endParaRPr sz="9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mortgage = loan_amount * (monthly_interest_rate * (1 + monthly_interest_rate) ** loan_term) / ((1 + monthly_interest_rate) ** loan_term - 1)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5" y="1249375"/>
            <a:ext cx="8054481" cy="2467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92750" y="755050"/>
            <a:ext cx="26220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30175" y="1448950"/>
            <a:ext cx="54339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the data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preprocessing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Research Questions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Visualization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Regression 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Price Prediction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Clustering</a:t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693700" y="335150"/>
            <a:ext cx="75057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Simple Linear Regression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643525" y="1192500"/>
            <a:ext cx="51933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Linear Regression:</a:t>
            </a:r>
            <a:endParaRPr b="1"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goal of Simple Linear Regression is to fit a linear equation to the data points, allowing us to make predictions about the dependent variable based on the independent variable.</a:t>
            </a:r>
            <a:endParaRPr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b="1"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Selection: </a:t>
            </a:r>
            <a:endParaRPr b="1"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Variable: Square footage (Sqft) of a home Dependent Variable: Price (Price) of the home</a:t>
            </a:r>
            <a:endParaRPr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b="1"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Evaluation:</a:t>
            </a:r>
            <a:endParaRPr b="1"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y=t0x+t1 is the Simple Linear Regression equation</a:t>
            </a:r>
            <a:endParaRPr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Squares Method </a:t>
            </a:r>
            <a:endParaRPr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b="1"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Scatter Plot Analysis:</a:t>
            </a:r>
            <a:endParaRPr b="1"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•</a:t>
            </a:r>
            <a:r>
              <a:rPr lang="en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general trend is clear: as Sqft increases, Price tends to increase too.</a:t>
            </a:r>
            <a:endParaRPr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-17757" l="0" r="0" t="0"/>
          <a:stretch/>
        </p:blipFill>
        <p:spPr>
          <a:xfrm>
            <a:off x="5588875" y="1192500"/>
            <a:ext cx="2987950" cy="39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622800" y="441350"/>
            <a:ext cx="7701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Multiple Regression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408150" y="1138275"/>
            <a:ext cx="79167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>
                <a:latin typeface="Comic Sans MS"/>
                <a:ea typeface="Comic Sans MS"/>
                <a:cs typeface="Comic Sans MS"/>
                <a:sym typeface="Comic Sans MS"/>
              </a:rPr>
              <a:t>Feature Selection: </a:t>
            </a: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Chose relevant numerical features (Beds, Baths, Sqft, HOA) for modeling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>
                <a:latin typeface="Comic Sans MS"/>
                <a:ea typeface="Comic Sans MS"/>
                <a:cs typeface="Comic Sans MS"/>
                <a:sym typeface="Comic Sans MS"/>
              </a:rPr>
              <a:t>Data Cleaning: </a:t>
            </a: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Removed outliers using the Interquartile Range (IQR) method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6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>
                <a:latin typeface="Comic Sans MS"/>
                <a:ea typeface="Comic Sans MS"/>
                <a:cs typeface="Comic Sans MS"/>
                <a:sym typeface="Comic Sans MS"/>
              </a:rPr>
              <a:t>Data Scaling: </a:t>
            </a: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Employed Min-Max scaling and Standard scaling for feature normalization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62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8"/>
              <a:buFont typeface="Comic Sans MS"/>
              <a:buChar char="●"/>
            </a:pPr>
            <a:r>
              <a:rPr b="1" lang="en" sz="1307">
                <a:latin typeface="Comic Sans MS"/>
                <a:ea typeface="Comic Sans MS"/>
                <a:cs typeface="Comic Sans MS"/>
                <a:sym typeface="Comic Sans MS"/>
              </a:rPr>
              <a:t>Model Evaluation: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Root Mean Squared Error (RMSE): 170.39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6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8"/>
              <a:buFont typeface="Comic Sans MS"/>
              <a:buChar char="●"/>
            </a:pPr>
            <a:r>
              <a:rPr b="1" lang="en" sz="1307">
                <a:latin typeface="Comic Sans MS"/>
                <a:ea typeface="Comic Sans MS"/>
                <a:cs typeface="Comic Sans MS"/>
                <a:sym typeface="Comic Sans MS"/>
              </a:rPr>
              <a:t>Sample Predictions vs. Actual:</a:t>
            </a:r>
            <a:endParaRPr b="1"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Prediction values range from $591 to $859.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7">
                <a:latin typeface="Comic Sans MS"/>
                <a:ea typeface="Comic Sans MS"/>
                <a:cs typeface="Comic Sans MS"/>
                <a:sym typeface="Comic Sans MS"/>
              </a:rPr>
              <a:t>Actual values range from $549 to $959.</a:t>
            </a:r>
            <a:endParaRPr sz="13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00" y="2131162"/>
            <a:ext cx="1947672" cy="23494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819150" y="290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Cluster model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5" y="1058450"/>
            <a:ext cx="8129150" cy="32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614850" y="1058450"/>
            <a:ext cx="74646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7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790950" y="381975"/>
            <a:ext cx="721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Neighbourhood Chronicles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790950" y="1014425"/>
            <a:ext cx="7614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0 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(green)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Affordable compact homes : 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includes 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affordable, and compact townhouses in Hayward, Union City, and Newark offering modern living at a 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budget-friendly price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But watch out for the 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HOA fees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—they're a bit steep.</a:t>
            </a:r>
            <a:endParaRPr sz="1482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1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(Purple):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Vintage family homes : 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Berkeley, Livermore, Newark, Oakland, and Piedmont, you'll find 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charming old homes with premium price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They might not be the newest, but they are with l</a:t>
            </a:r>
            <a:r>
              <a:rPr b="1"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ow HOA fees</a:t>
            </a:r>
            <a:r>
              <a:rPr lang="en" sz="14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482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5" y="2623275"/>
            <a:ext cx="7966201" cy="22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819150" y="216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Neighbourhood Chronicles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19150" y="1017600"/>
            <a:ext cx="75057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2 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(Yellow)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Balanced Borough: Fremont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strikes a balance between affordability and comfort, with homes that offer just the right amount of space and style.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HOA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fees are a bit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higher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here, whether you prefer a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single-family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home or a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townhouse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82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Cluster 3 (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The Elite: Pleasanton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boasts the height of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luxury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with spacious, modern homes that spare no expense. They're the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priciest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block, but with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HOA fees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you'll enjoy top-notch amenities and pristine surroundings. Whether you're into </a:t>
            </a:r>
            <a:r>
              <a:rPr b="1"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single-family living or townhouses</a:t>
            </a:r>
            <a:r>
              <a:rPr lang="en" sz="1382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this neighborhood oozes sophistication.</a:t>
            </a:r>
            <a:endParaRPr sz="1382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50" y="3042900"/>
            <a:ext cx="8124100" cy="1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764075" y="97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Comic Sans MS"/>
                <a:ea typeface="Comic Sans MS"/>
                <a:cs typeface="Comic Sans MS"/>
                <a:sym typeface="Comic Sans MS"/>
              </a:rPr>
              <a:t>Thank you 😊</a:t>
            </a:r>
            <a:endParaRPr b="1"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660825" y="2194650"/>
            <a:ext cx="8073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are now open for any questions</a:t>
            </a:r>
            <a:endParaRPr sz="3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Source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77225"/>
            <a:ext cx="5433900" cy="27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MLS (Multiple Listing Service) is a widely used platform in the real estate industry that compiles comprehensive listings of properties for sale or rent. It's a centralized database accessible to real estate professionals, agents, and public.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050" y="1754775"/>
            <a:ext cx="2304800" cy="22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83475"/>
            <a:ext cx="7505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About the Data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51" y="924375"/>
            <a:ext cx="5610952" cy="187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550" y="2923378"/>
            <a:ext cx="2568150" cy="1687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70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Tools and Packages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625" y="1381925"/>
            <a:ext cx="1244425" cy="14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88" y="3662700"/>
            <a:ext cx="2269626" cy="10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63" y="3545400"/>
            <a:ext cx="2457450" cy="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550" y="1915550"/>
            <a:ext cx="1115850" cy="10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7750" y="2716500"/>
            <a:ext cx="1710126" cy="6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0638" y="1431751"/>
            <a:ext cx="271813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2650" y="3516525"/>
            <a:ext cx="1759475" cy="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2374420" y="2407032"/>
            <a:ext cx="558600" cy="333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876348" y="2144258"/>
            <a:ext cx="1650051" cy="2505951"/>
            <a:chOff x="571536" y="1957150"/>
            <a:chExt cx="1755000" cy="2776677"/>
          </a:xfrm>
        </p:grpSpPr>
        <p:sp>
          <p:nvSpPr>
            <p:cNvPr id="168" name="Google Shape;168;p18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Get Property details / City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571536" y="3117727"/>
              <a:ext cx="1755000" cy="16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Loop through each City URL to get URL link for each property in that city.</a:t>
              </a:r>
              <a:endParaRPr sz="13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2876987" y="2144258"/>
            <a:ext cx="1606898" cy="2582844"/>
            <a:chOff x="2699423" y="1957150"/>
            <a:chExt cx="1709103" cy="2861877"/>
          </a:xfrm>
        </p:grpSpPr>
        <p:sp>
          <p:nvSpPr>
            <p:cNvPr id="173" name="Google Shape;173;p18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Parse HTML / Property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2699423" y="3117727"/>
              <a:ext cx="1709100" cy="17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 each property: Sent a request to the URL and parsed the HTML content using BeautifulSoup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6791945" y="2144258"/>
            <a:ext cx="1606898" cy="1712924"/>
            <a:chOff x="6863386" y="1957150"/>
            <a:chExt cx="1709102" cy="1897977"/>
          </a:xfrm>
        </p:grpSpPr>
        <p:sp>
          <p:nvSpPr>
            <p:cNvPr id="178" name="Google Shape;178;p18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315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31515"/>
                  </a:solidFill>
                  <a:latin typeface="Roboto"/>
                  <a:ea typeface="Roboto"/>
                  <a:cs typeface="Roboto"/>
                  <a:sym typeface="Roboto"/>
                </a:rPr>
                <a:t>Data.csv</a:t>
              </a:r>
              <a:endParaRPr b="1" sz="10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Saved dataframe as CSV file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3151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" name="Google Shape;182;p18"/>
          <p:cNvSpPr/>
          <p:nvPr/>
        </p:nvSpPr>
        <p:spPr>
          <a:xfrm>
            <a:off x="4416667" y="2407032"/>
            <a:ext cx="558600" cy="33300"/>
          </a:xfrm>
          <a:prstGeom prst="roundRect">
            <a:avLst>
              <a:gd fmla="val 50000" name="adj"/>
            </a:avLst>
          </a:prstGeom>
          <a:solidFill>
            <a:srgbClr val="A3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6374075" y="2407032"/>
            <a:ext cx="558600" cy="33300"/>
          </a:xfrm>
          <a:prstGeom prst="roundRect">
            <a:avLst>
              <a:gd fmla="val 50000" name="adj"/>
            </a:avLst>
          </a:prstGeom>
          <a:solidFill>
            <a:srgbClr val="A31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066775" y="946125"/>
            <a:ext cx="1075500" cy="7359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1.Hayward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2.Fremont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410453" y="1800713"/>
            <a:ext cx="388200" cy="22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2731550" y="328675"/>
            <a:ext cx="447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Web scraping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4834470" y="2144258"/>
            <a:ext cx="1606901" cy="1712922"/>
            <a:chOff x="4781408" y="1957150"/>
            <a:chExt cx="1709106" cy="1897975"/>
          </a:xfrm>
        </p:grpSpPr>
        <p:sp>
          <p:nvSpPr>
            <p:cNvPr id="188" name="Google Shape;188;p18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rgbClr val="A315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 each property HTML: Scraped the desired da</a:t>
              </a: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</a:t>
              </a:r>
              <a:r>
                <a:rPr lang="en" sz="1300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 from the html content and parsed to pandas DataFrame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31515"/>
                  </a:solidFill>
                  <a:latin typeface="Roboto"/>
                  <a:ea typeface="Roboto"/>
                  <a:cs typeface="Roboto"/>
                  <a:sym typeface="Roboto"/>
                </a:rPr>
                <a:t>Scrape data</a:t>
              </a:r>
              <a:endParaRPr b="1" sz="10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3151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A3151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19150" y="583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Data preprocessing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819150" y="1481850"/>
            <a:ext cx="7505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Once the data was collected, we preprocessed it for better efficiency.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Some processing include: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Dropped rows where there were null values (for any field)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Converted the data types (for most codes, it was important for the dtype to be in int)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Split the location to 3 columns (Address, City, Zip Code)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Price $ removal (for smooth analysis)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819150" y="497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Data after pre processing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374" y="1071650"/>
            <a:ext cx="2534800" cy="2042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050" y="1071650"/>
            <a:ext cx="5028398" cy="274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819150" y="35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Our research questions: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819150" y="1347750"/>
            <a:ext cx="76533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What property types are prevalent in Alameda County?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What are the recent trends in selling prices across different property types and neighborhoods?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How do property prices differ based on factors like property type, size, and the number of bedrooms and bathrooms?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What is the average mortgage amount in Alameda County?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Can we predict the prices of houses in Alameda County?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What does the simple linear regression between price and square footage reveal ?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Comic Sans MS"/>
              <a:buAutoNum type="arabicPeriod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How can clustering analysis assist in identifying unique neighborhood clusters?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