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8" r:id="rId4"/>
    <p:sldId id="257" r:id="rId5"/>
    <p:sldId id="259" r:id="rId6"/>
    <p:sldId id="260" r:id="rId7"/>
    <p:sldId id="266" r:id="rId8"/>
    <p:sldId id="264" r:id="rId9"/>
    <p:sldId id="265" r:id="rId10"/>
    <p:sldId id="261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390"/>
    <a:srgbClr val="F7EBB2"/>
    <a:srgbClr val="EA1B23"/>
    <a:srgbClr val="FAF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4879-8F70-489D-903A-2543B2F4EB43}" type="datetimeFigureOut">
              <a:rPr lang="en-US" smtClean="0"/>
              <a:pPr/>
              <a:t>31/08/2015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9DB2-99A5-43A0-B46F-C47349B087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4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4879-8F70-489D-903A-2543B2F4EB43}" type="datetimeFigureOut">
              <a:rPr lang="en-US" smtClean="0"/>
              <a:pPr/>
              <a:t>31/08/2015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9DB2-99A5-43A0-B46F-C47349B087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2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4879-8F70-489D-903A-2543B2F4EB43}" type="datetimeFigureOut">
              <a:rPr lang="en-US" smtClean="0"/>
              <a:pPr/>
              <a:t>31/08/2015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9DB2-99A5-43A0-B46F-C47349B087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4879-8F70-489D-903A-2543B2F4EB43}" type="datetimeFigureOut">
              <a:rPr lang="en-US" smtClean="0"/>
              <a:pPr/>
              <a:t>31/08/2015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9DB2-99A5-43A0-B46F-C47349B087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4879-8F70-489D-903A-2543B2F4EB43}" type="datetimeFigureOut">
              <a:rPr lang="en-US" smtClean="0"/>
              <a:pPr/>
              <a:t>31/08/2015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9DB2-99A5-43A0-B46F-C47349B087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4879-8F70-489D-903A-2543B2F4EB43}" type="datetimeFigureOut">
              <a:rPr lang="en-US" smtClean="0"/>
              <a:pPr/>
              <a:t>31/08/2015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9DB2-99A5-43A0-B46F-C47349B087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0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4879-8F70-489D-903A-2543B2F4EB43}" type="datetimeFigureOut">
              <a:rPr lang="en-US" smtClean="0"/>
              <a:pPr/>
              <a:t>31/08/2015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9DB2-99A5-43A0-B46F-C47349B087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4879-8F70-489D-903A-2543B2F4EB43}" type="datetimeFigureOut">
              <a:rPr lang="en-US" smtClean="0"/>
              <a:pPr/>
              <a:t>31/08/2015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9DB2-99A5-43A0-B46F-C47349B087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8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4879-8F70-489D-903A-2543B2F4EB43}" type="datetimeFigureOut">
              <a:rPr lang="en-US" smtClean="0"/>
              <a:pPr/>
              <a:t>31/08/2015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9DB2-99A5-43A0-B46F-C47349B087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4879-8F70-489D-903A-2543B2F4EB43}" type="datetimeFigureOut">
              <a:rPr lang="en-US" smtClean="0"/>
              <a:pPr/>
              <a:t>31/08/2015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9DB2-99A5-43A0-B46F-C47349B087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2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4879-8F70-489D-903A-2543B2F4EB43}" type="datetimeFigureOut">
              <a:rPr lang="en-US" smtClean="0"/>
              <a:pPr/>
              <a:t>31/08/2015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9DB2-99A5-43A0-B46F-C47349B087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8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34879-8F70-489D-903A-2543B2F4EB43}" type="datetimeFigureOut">
              <a:rPr lang="en-US" smtClean="0"/>
              <a:pPr/>
              <a:t>31/08/2015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29DB2-99A5-43A0-B46F-C47349B087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1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19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8866">
            <a:off x="3346591" y="4599947"/>
            <a:ext cx="2022821" cy="26517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730" y="3906968"/>
            <a:ext cx="1781121" cy="2834640"/>
          </a:xfrm>
          <a:prstGeom prst="rect">
            <a:avLst/>
          </a:prstGeom>
        </p:spPr>
      </p:pic>
      <p:sp>
        <p:nvSpPr>
          <p:cNvPr id="4" name="Title 3"/>
          <p:cNvSpPr txBox="1">
            <a:spLocks/>
          </p:cNvSpPr>
          <p:nvPr/>
        </p:nvSpPr>
        <p:spPr>
          <a:xfrm>
            <a:off x="195201" y="156358"/>
            <a:ext cx="1972046" cy="356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smtClean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SVTT072015 – TEAM 6</a:t>
            </a:r>
            <a:endParaRPr lang="en-US" sz="1400">
              <a:solidFill>
                <a:schemeClr val="bg1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448" y="5493273"/>
            <a:ext cx="778607" cy="640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8328"/>
            <a:ext cx="9144000" cy="30896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40276">
            <a:off x="6524369" y="5057146"/>
            <a:ext cx="1650491" cy="17373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695">
            <a:off x="6499982" y="5538993"/>
            <a:ext cx="1699263" cy="11887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25" y="5813313"/>
            <a:ext cx="1280873" cy="8229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44" y="1363233"/>
            <a:ext cx="2261061" cy="1554480"/>
          </a:xfrm>
          <a:prstGeom prst="rect">
            <a:avLst/>
          </a:prstGeom>
        </p:spPr>
      </p:pic>
      <p:sp>
        <p:nvSpPr>
          <p:cNvPr id="14" name="Title 3"/>
          <p:cNvSpPr txBox="1">
            <a:spLocks/>
          </p:cNvSpPr>
          <p:nvPr/>
        </p:nvSpPr>
        <p:spPr>
          <a:xfrm>
            <a:off x="3084809" y="1730494"/>
            <a:ext cx="1145399" cy="945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>
                <a:solidFill>
                  <a:schemeClr val="accent2">
                    <a:lumMod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=</a:t>
            </a:r>
            <a:endParaRPr lang="en-US" sz="4000">
              <a:solidFill>
                <a:schemeClr val="accent2">
                  <a:lumMod val="50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195200" y="540893"/>
            <a:ext cx="3511168" cy="543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mtClean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HƯỚNG PHÁT TRIỂN</a:t>
            </a:r>
            <a:endParaRPr lang="en-US" sz="2400">
              <a:solidFill>
                <a:schemeClr val="bg1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62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81481E-6 L 0.07987 -0.43357 " pathEditMode="relative" rAng="0" ptsTypes="AA">
                                      <p:cBhvr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3" y="-2169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7 L -0.2224 -0.77523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28" y="-3877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0.07361 -0.77708 " pathEditMode="relative" rAng="0" ptsTypes="AA">
                                      <p:cBhvr>
                                        <p:cTn id="19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1" y="-3886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11111E-6 L 0.07205 -0.37639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1881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0.40521 -0.47014 " pathEditMode="relative" rAng="0" ptsTypes="AA">
                                      <p:cBhvr>
                                        <p:cTn id="23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-2351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0.18489 -0.6632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36" y="-3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319892" y="6377049"/>
            <a:ext cx="1972046" cy="356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smtClean="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SVTT072015 – TEAM 6</a:t>
            </a:r>
            <a:endParaRPr lang="en-US" sz="1400">
              <a:solidFill>
                <a:srgbClr val="EA1B23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7626" y="2235113"/>
            <a:ext cx="7468748" cy="1565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680" b="1" dirty="0" smtClean="0">
                <a:solidFill>
                  <a:srgbClr val="EA1B23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CẢM ƠN ANH, CHỊ VÀ CÁC BẠN ĐÃ THEO DÕI</a:t>
            </a:r>
            <a:endParaRPr lang="en-US" sz="2400" b="1" dirty="0">
              <a:solidFill>
                <a:srgbClr val="EA1B23"/>
              </a:solidFill>
              <a:latin typeface="Lato Thin" panose="020F0502020204030203" pitchFamily="34" charset="0"/>
              <a:ea typeface="Lato Thin" panose="020F0502020204030203" pitchFamily="34" charset="0"/>
              <a:cs typeface="Lato Thin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4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358" y="290089"/>
            <a:ext cx="1683945" cy="914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854" y="5213825"/>
            <a:ext cx="2234954" cy="155448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4758" y="-2011680"/>
            <a:ext cx="1911095" cy="201168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37" y="-2219021"/>
            <a:ext cx="1604307" cy="21031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82" y="-3245724"/>
            <a:ext cx="1723666" cy="2743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757" y="-831742"/>
            <a:ext cx="1554480" cy="108743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843" y="1507411"/>
            <a:ext cx="914400" cy="75171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33172" y="1239186"/>
            <a:ext cx="7886700" cy="12601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000" dirty="0" smtClean="0">
                <a:solidFill>
                  <a:srgbClr val="EA1B23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HỆ THỐNG BÁN LẺ &amp; QUẢN LÝ</a:t>
            </a:r>
            <a:br>
              <a:rPr lang="en-US" sz="3000" dirty="0" smtClean="0">
                <a:solidFill>
                  <a:srgbClr val="EA1B23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US" sz="2400" dirty="0" smtClean="0">
                <a:solidFill>
                  <a:srgbClr val="EA1B23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CHUỖI CỬA HÀNG CÀ PHÊ TAKE AWAY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EA1B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NHÓM 6 – SVTT072015</a:t>
            </a:r>
            <a:endParaRPr lang="en-US" sz="1800" dirty="0">
              <a:solidFill>
                <a:srgbClr val="EA1B2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8473">
            <a:off x="4359375" y="-969766"/>
            <a:ext cx="1138554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2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68 2.96296E-6 L 0.00642 0.9590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4794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21 -0.03125 L 0.12083 0.13658 C 0.15243 0.1713 0.19514 0.22871 0.23125 0.29699 C 0.27725 0.37107 0.30798 0.43704 0.32552 0.48658 L 0.41337 0.72153 " pathEditMode="relative" rAng="19320000" ptsTypes="AAA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71" y="3546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5 0.05463 L 0.08906 0.22824 C 0.11181 0.2625 0.13698 0.32037 0.1599 0.38403 C 0.1849 0.45764 0.20087 0.51829 0.20643 0.56319 L 0.23976 0.78218 " pathEditMode="relative" rAng="20100000" ptsTypes="AAAAA">
                                      <p:cBhvr>
                                        <p:cTn id="1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1" y="3486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407 -0.01505 L 0.05486 0.16736 C 0.03507 0.20185 0.00677 0.26667 -0.01493 0.3294 C -0.0434 0.40695 -0.06059 0.47014 -0.06614 0.51713 L -0.10208 0.74236 " pathEditMode="relative" rAng="1500000" ptsTypes="AAA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77" y="3638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05 -0.07569 L -0.1882 0.06921 C -0.21493 0.09838 -0.25226 0.15 -0.28559 0.20718 C -0.32431 0.27292 -0.35105 0.3294 -0.36719 0.37616 L -0.43959 0.58658 " pathEditMode="relative" rAng="2280000" ptsTypes="AAAAA">
                                      <p:cBhvr>
                                        <p:cTn id="2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63" y="3088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 0.00764 L -0.16337 0.06736 C -0.19184 0.07893 -0.23073 0.10486 -0.2665 0.14027 C -0.30851 0.17916 -0.33889 0.21666 -0.35625 0.24699 L -0.44619 0.39652 " pathEditMode="relative" rAng="3300000" ptsTypes="AAA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31" y="1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87" y="1269631"/>
            <a:ext cx="4225639" cy="3726872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20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CAO TUẤN ANH 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(</a:t>
            </a:r>
            <a:r>
              <a:rPr lang="en-US" sz="1800" err="1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Nhóm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1800" err="1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trưởng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)</a:t>
            </a:r>
            <a:r>
              <a:rPr lang="en-US" sz="220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/>
            </a:r>
            <a:br>
              <a:rPr lang="en-US" sz="220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</a:br>
            <a:r>
              <a:rPr lang="en-US" sz="220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LÊ NGỌC DUY</a:t>
            </a:r>
            <a:br>
              <a:rPr lang="en-US" sz="220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</a:br>
            <a:r>
              <a:rPr lang="en-US" sz="220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LƯƠNG ĐÌNH NGUYÊN</a:t>
            </a:r>
            <a:br>
              <a:rPr lang="en-US" sz="220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</a:br>
            <a:r>
              <a:rPr lang="en-US" sz="220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TỪ KHẮC NGHĨA</a:t>
            </a:r>
            <a:br>
              <a:rPr lang="en-US" sz="220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</a:br>
            <a:r>
              <a:rPr lang="en-US" sz="220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NGUYỄN THỊ THANH NHÀN</a:t>
            </a:r>
            <a:endParaRPr lang="en-US" sz="2200">
              <a:solidFill>
                <a:schemeClr val="accent2">
                  <a:lumMod val="7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319892" y="6377049"/>
            <a:ext cx="1972046" cy="356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smtClean="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SVTT072015 – TEAM 6</a:t>
            </a:r>
            <a:endParaRPr lang="en-US" sz="1400">
              <a:solidFill>
                <a:srgbClr val="EA1B23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1668" y="1330040"/>
            <a:ext cx="382732" cy="3823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50000"/>
              </a:lnSpc>
            </a:pPr>
            <a:r>
              <a:rPr lang="en-US" sz="175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  <a:sym typeface="Wingdings" panose="05000000000000000000" pitchFamily="2" charset="2"/>
              </a:rPr>
              <a:t></a:t>
            </a:r>
            <a:endParaRPr lang="en-US" sz="1750">
              <a:solidFill>
                <a:srgbClr val="EA1B23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algn="ctr">
              <a:lnSpc>
                <a:spcPct val="250000"/>
              </a:lnSpc>
            </a:pPr>
            <a:r>
              <a:rPr lang="en-US" sz="175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  <a:sym typeface="Wingdings" panose="05000000000000000000" pitchFamily="2" charset="2"/>
              </a:rPr>
              <a:t></a:t>
            </a:r>
            <a:endParaRPr lang="en-US" sz="1750">
              <a:solidFill>
                <a:srgbClr val="EA1B23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algn="ctr">
              <a:lnSpc>
                <a:spcPct val="250000"/>
              </a:lnSpc>
            </a:pPr>
            <a:r>
              <a:rPr lang="en-US" sz="175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  <a:sym typeface="Wingdings" panose="05000000000000000000" pitchFamily="2" charset="2"/>
              </a:rPr>
              <a:t></a:t>
            </a:r>
            <a:endParaRPr lang="en-US" sz="1750">
              <a:solidFill>
                <a:srgbClr val="EA1B23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algn="ctr">
              <a:lnSpc>
                <a:spcPct val="250000"/>
              </a:lnSpc>
            </a:pPr>
            <a:r>
              <a:rPr lang="en-US" sz="175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  <a:sym typeface="Wingdings" panose="05000000000000000000" pitchFamily="2" charset="2"/>
              </a:rPr>
              <a:t></a:t>
            </a:r>
            <a:endParaRPr lang="en-US" sz="1750">
              <a:solidFill>
                <a:srgbClr val="EA1B23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algn="ctr">
              <a:lnSpc>
                <a:spcPct val="250000"/>
              </a:lnSpc>
            </a:pPr>
            <a:r>
              <a:rPr lang="en-US" sz="175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  <a:sym typeface="Wingdings" panose="05000000000000000000" pitchFamily="2" charset="2"/>
              </a:rPr>
              <a:t></a:t>
            </a:r>
            <a:endParaRPr lang="en-US" sz="1750">
              <a:solidFill>
                <a:srgbClr val="EA1B23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algn="ctr">
              <a:lnSpc>
                <a:spcPct val="250000"/>
              </a:lnSpc>
            </a:pPr>
            <a:endParaRPr lang="en-US" sz="1750" smtClean="0">
              <a:solidFill>
                <a:srgbClr val="EA1B23"/>
              </a:solidFill>
              <a:latin typeface="Lato" pitchFamily="34" charset="0"/>
              <a:ea typeface="Lato" pitchFamily="34" charset="0"/>
              <a:cs typeface="Lato" pitchFamily="34" charset="0"/>
              <a:sym typeface="Wingdings" panose="05000000000000000000" pitchFamily="2" charset="2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31665" y="628363"/>
            <a:ext cx="2862695" cy="604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mtClean="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THÀNH VIÊN</a:t>
            </a:r>
            <a:endParaRPr lang="en-US" sz="2400">
              <a:solidFill>
                <a:srgbClr val="EA1B23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50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520" y="428699"/>
            <a:ext cx="6543355" cy="6126480"/>
          </a:xfrm>
          <a:prstGeom prst="rect">
            <a:avLst/>
          </a:prstGeom>
        </p:spPr>
      </p:pic>
      <p:sp>
        <p:nvSpPr>
          <p:cNvPr id="9" name="Title 3"/>
          <p:cNvSpPr txBox="1">
            <a:spLocks/>
          </p:cNvSpPr>
          <p:nvPr/>
        </p:nvSpPr>
        <p:spPr>
          <a:xfrm rot="396833">
            <a:off x="1334868" y="3557136"/>
            <a:ext cx="2767695" cy="4596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err="1" smtClean="0">
                <a:solidFill>
                  <a:srgbClr val="FAF3CE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Tổng</a:t>
            </a:r>
            <a:r>
              <a:rPr lang="en-US" sz="2000" smtClean="0">
                <a:solidFill>
                  <a:srgbClr val="FAF3CE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000" err="1" smtClean="0">
                <a:solidFill>
                  <a:srgbClr val="FAF3CE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quan</a:t>
            </a:r>
            <a:r>
              <a:rPr lang="en-US" sz="2000" smtClean="0">
                <a:solidFill>
                  <a:srgbClr val="FAF3CE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000" err="1" smtClean="0">
                <a:solidFill>
                  <a:srgbClr val="FAF3CE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đề</a:t>
            </a:r>
            <a:r>
              <a:rPr lang="en-US" sz="2000" smtClean="0">
                <a:solidFill>
                  <a:srgbClr val="FAF3CE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000" err="1" smtClean="0">
                <a:solidFill>
                  <a:srgbClr val="FAF3CE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tài</a:t>
            </a:r>
            <a:endParaRPr lang="en-US" sz="2000" smtClean="0">
              <a:solidFill>
                <a:srgbClr val="FAF3CE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 rot="18609527">
            <a:off x="4304199" y="1448532"/>
            <a:ext cx="2767695" cy="4596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err="1" smtClean="0">
                <a:solidFill>
                  <a:srgbClr val="FAF3CE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Giới</a:t>
            </a:r>
            <a:r>
              <a:rPr lang="en-US" sz="2000" smtClean="0">
                <a:solidFill>
                  <a:srgbClr val="FAF3CE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000" err="1" smtClean="0">
                <a:solidFill>
                  <a:srgbClr val="FAF3CE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thiệu</a:t>
            </a:r>
            <a:r>
              <a:rPr lang="en-US" sz="2000" smtClean="0">
                <a:solidFill>
                  <a:srgbClr val="FAF3CE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000" err="1" smtClean="0">
                <a:solidFill>
                  <a:srgbClr val="FAF3CE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hệ</a:t>
            </a:r>
            <a:r>
              <a:rPr lang="en-US" sz="2000" smtClean="0">
                <a:solidFill>
                  <a:srgbClr val="FAF3CE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000" err="1" smtClean="0">
                <a:solidFill>
                  <a:srgbClr val="FAF3CE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thống</a:t>
            </a:r>
            <a:endParaRPr lang="en-US" sz="2000" smtClean="0">
              <a:solidFill>
                <a:srgbClr val="FAF3CE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 rot="4157830">
            <a:off x="4617144" y="5122712"/>
            <a:ext cx="2767695" cy="4596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err="1" smtClean="0">
                <a:solidFill>
                  <a:srgbClr val="FAF3CE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Tổng</a:t>
            </a:r>
            <a:r>
              <a:rPr lang="en-US" sz="2000" smtClean="0">
                <a:solidFill>
                  <a:srgbClr val="FAF3CE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000" err="1" smtClean="0">
                <a:solidFill>
                  <a:srgbClr val="FAF3CE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kết</a:t>
            </a:r>
            <a:r>
              <a:rPr lang="en-US" sz="2000" smtClean="0">
                <a:solidFill>
                  <a:srgbClr val="FAF3CE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000" err="1" smtClean="0">
                <a:solidFill>
                  <a:srgbClr val="FAF3CE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dự</a:t>
            </a:r>
            <a:r>
              <a:rPr lang="en-US" sz="2000" smtClean="0">
                <a:solidFill>
                  <a:srgbClr val="FAF3CE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000" err="1" smtClean="0">
                <a:solidFill>
                  <a:srgbClr val="FAF3CE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án</a:t>
            </a:r>
            <a:endParaRPr lang="en-US" sz="2000" smtClean="0">
              <a:solidFill>
                <a:srgbClr val="FAF3CE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3833812" y="2711454"/>
            <a:ext cx="679175" cy="345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>
                <a:solidFill>
                  <a:srgbClr val="F7EBB2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1</a:t>
            </a:r>
            <a:endParaRPr lang="en-US" sz="4000">
              <a:solidFill>
                <a:srgbClr val="F7EBB2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5463330" y="3146454"/>
            <a:ext cx="679175" cy="345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>
                <a:solidFill>
                  <a:srgbClr val="F7EBB2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2</a:t>
            </a:r>
            <a:endParaRPr lang="en-US" sz="4000">
              <a:solidFill>
                <a:srgbClr val="F7EBB2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4325512" y="4344276"/>
            <a:ext cx="679175" cy="345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>
                <a:solidFill>
                  <a:srgbClr val="F7EBB2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3</a:t>
            </a:r>
            <a:endParaRPr lang="en-US" sz="4000">
              <a:solidFill>
                <a:srgbClr val="F7EBB2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319892" y="6377049"/>
            <a:ext cx="1972046" cy="356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smtClean="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SVTT072015 – TEAM 6</a:t>
            </a:r>
            <a:endParaRPr lang="en-US" sz="1400">
              <a:solidFill>
                <a:srgbClr val="EA1B23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335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32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95" y="351273"/>
            <a:ext cx="7886700" cy="618546"/>
          </a:xfrm>
        </p:spPr>
        <p:txBody>
          <a:bodyPr>
            <a:normAutofit/>
          </a:bodyPr>
          <a:lstStyle/>
          <a:p>
            <a:r>
              <a:rPr lang="en-US" sz="2800" smtClean="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GIỚI THIỆU HỆ THỐNG</a:t>
            </a:r>
            <a:endParaRPr lang="en-US" sz="2800">
              <a:solidFill>
                <a:srgbClr val="EA1B23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319892" y="6377049"/>
            <a:ext cx="1972046" cy="356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SVTT072015 – TEAM 6</a:t>
            </a:r>
            <a:endParaRPr lang="en-US" sz="1400" dirty="0">
              <a:solidFill>
                <a:srgbClr val="EA1B23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1168691"/>
            <a:ext cx="7886700" cy="618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mtClean="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Chức năng:</a:t>
            </a:r>
            <a:endParaRPr lang="en-US" sz="2800">
              <a:solidFill>
                <a:srgbClr val="EA1B23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14549" y="1860942"/>
            <a:ext cx="382732" cy="3823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50000"/>
              </a:lnSpc>
            </a:pPr>
            <a:r>
              <a:rPr lang="en-US" sz="175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  <a:sym typeface="Wingdings" panose="05000000000000000000" pitchFamily="2" charset="2"/>
              </a:rPr>
              <a:t></a:t>
            </a:r>
            <a:endParaRPr lang="en-US" sz="1750">
              <a:solidFill>
                <a:srgbClr val="EA1B23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algn="ctr">
              <a:lnSpc>
                <a:spcPct val="250000"/>
              </a:lnSpc>
            </a:pPr>
            <a:r>
              <a:rPr lang="en-US" sz="175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  <a:sym typeface="Wingdings" panose="05000000000000000000" pitchFamily="2" charset="2"/>
              </a:rPr>
              <a:t></a:t>
            </a:r>
            <a:endParaRPr lang="en-US" sz="1750">
              <a:solidFill>
                <a:srgbClr val="EA1B23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algn="ctr">
              <a:lnSpc>
                <a:spcPct val="250000"/>
              </a:lnSpc>
            </a:pPr>
            <a:r>
              <a:rPr lang="en-US" sz="175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  <a:sym typeface="Wingdings" panose="05000000000000000000" pitchFamily="2" charset="2"/>
              </a:rPr>
              <a:t></a:t>
            </a:r>
            <a:endParaRPr lang="en-US" sz="1750">
              <a:solidFill>
                <a:srgbClr val="EA1B23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algn="ctr">
              <a:lnSpc>
                <a:spcPct val="250000"/>
              </a:lnSpc>
            </a:pPr>
            <a:r>
              <a:rPr lang="en-US" sz="175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  <a:sym typeface="Wingdings" panose="05000000000000000000" pitchFamily="2" charset="2"/>
              </a:rPr>
              <a:t></a:t>
            </a:r>
            <a:endParaRPr lang="en-US" sz="1750">
              <a:solidFill>
                <a:srgbClr val="EA1B23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algn="ctr">
              <a:lnSpc>
                <a:spcPct val="250000"/>
              </a:lnSpc>
            </a:pPr>
            <a:r>
              <a:rPr lang="en-US" sz="175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  <a:sym typeface="Wingdings" panose="05000000000000000000" pitchFamily="2" charset="2"/>
              </a:rPr>
              <a:t></a:t>
            </a:r>
            <a:endParaRPr lang="en-US" sz="1750">
              <a:solidFill>
                <a:srgbClr val="EA1B23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algn="ctr">
              <a:lnSpc>
                <a:spcPct val="250000"/>
              </a:lnSpc>
            </a:pPr>
            <a:endParaRPr lang="en-US" sz="1750" smtClean="0">
              <a:solidFill>
                <a:srgbClr val="EA1B23"/>
              </a:solidFill>
              <a:latin typeface="Lato" pitchFamily="34" charset="0"/>
              <a:ea typeface="Lato" pitchFamily="34" charset="0"/>
              <a:cs typeface="Lato" pitchFamily="34" charset="0"/>
              <a:sym typeface="Wingdings" panose="05000000000000000000" pitchFamily="2" charset="2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34833" y="1740685"/>
            <a:ext cx="4225639" cy="3726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20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Bán hàng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20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Quản lý các cửa hàng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20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Quản lý thực đơn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20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Quản lý kho nguyên liệu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20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Báo cáo thống kê</a:t>
            </a:r>
          </a:p>
        </p:txBody>
      </p:sp>
    </p:spTree>
    <p:extLst>
      <p:ext uri="{BB962C8B-B14F-4D97-AF65-F5344CB8AC3E}">
        <p14:creationId xmlns:p14="http://schemas.microsoft.com/office/powerpoint/2010/main" val="40196737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95" y="351273"/>
            <a:ext cx="7886700" cy="618546"/>
          </a:xfrm>
        </p:spPr>
        <p:txBody>
          <a:bodyPr>
            <a:normAutofit/>
          </a:bodyPr>
          <a:lstStyle/>
          <a:p>
            <a:r>
              <a:rPr lang="en-US" sz="2800" smtClean="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GIỚI THIỆU HỆ THỐNG</a:t>
            </a:r>
            <a:endParaRPr lang="en-US" sz="2800">
              <a:solidFill>
                <a:srgbClr val="EA1B23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319892" y="6377049"/>
            <a:ext cx="1972046" cy="356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SVTT072015 – TEAM 6</a:t>
            </a:r>
            <a:endParaRPr lang="en-US" sz="1400" dirty="0">
              <a:solidFill>
                <a:srgbClr val="EA1B23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1168691"/>
            <a:ext cx="7886700" cy="618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 smtClean="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Vì</a:t>
            </a:r>
            <a:r>
              <a:rPr lang="en-US" sz="2800" dirty="0" smtClean="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800" dirty="0" err="1" smtClean="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sao</a:t>
            </a:r>
            <a:r>
              <a:rPr lang="en-US" sz="2800" dirty="0" smtClean="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800" dirty="0" err="1" smtClean="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khách</a:t>
            </a:r>
            <a:r>
              <a:rPr lang="en-US" sz="2800" dirty="0" smtClean="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800" dirty="0" err="1" smtClean="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hàng</a:t>
            </a:r>
            <a:r>
              <a:rPr lang="en-US" sz="2800" dirty="0" smtClean="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800" dirty="0" err="1" smtClean="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lựa</a:t>
            </a:r>
            <a:r>
              <a:rPr lang="en-US" sz="2800" dirty="0" smtClean="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800" dirty="0" err="1" smtClean="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chọn</a:t>
            </a:r>
            <a:r>
              <a:rPr lang="en-US" sz="2800" dirty="0" smtClean="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800" dirty="0" err="1" smtClean="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hệ</a:t>
            </a:r>
            <a:r>
              <a:rPr lang="en-US" sz="2800" dirty="0" smtClean="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800" dirty="0" err="1" smtClean="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thống</a:t>
            </a:r>
            <a:r>
              <a:rPr lang="en-US" sz="2800" dirty="0" smtClean="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800" dirty="0" err="1" smtClean="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này</a:t>
            </a:r>
            <a:r>
              <a:rPr lang="en-US" sz="2800" dirty="0" smtClean="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?</a:t>
            </a:r>
            <a:endParaRPr lang="en-US" sz="2800" dirty="0">
              <a:solidFill>
                <a:srgbClr val="EA1B23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14549" y="1333223"/>
            <a:ext cx="382732" cy="2953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50000"/>
              </a:lnSpc>
            </a:pPr>
            <a:r>
              <a:rPr lang="en-US" sz="1750" dirty="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  <a:sym typeface="Wingdings" panose="05000000000000000000" pitchFamily="2" charset="2"/>
              </a:rPr>
              <a:t></a:t>
            </a:r>
            <a:endParaRPr lang="en-US" sz="1750" dirty="0">
              <a:solidFill>
                <a:srgbClr val="EA1B23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algn="ctr">
              <a:lnSpc>
                <a:spcPct val="250000"/>
              </a:lnSpc>
            </a:pPr>
            <a:r>
              <a:rPr lang="en-US" sz="1750" dirty="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  <a:sym typeface="Wingdings" panose="05000000000000000000" pitchFamily="2" charset="2"/>
              </a:rPr>
              <a:t></a:t>
            </a:r>
            <a:endParaRPr lang="en-US" sz="1750" dirty="0">
              <a:solidFill>
                <a:srgbClr val="EA1B23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algn="ctr">
              <a:lnSpc>
                <a:spcPct val="250000"/>
              </a:lnSpc>
            </a:pPr>
            <a:r>
              <a:rPr lang="en-US" sz="1750" dirty="0" smtClean="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  <a:sym typeface="Wingdings" panose="05000000000000000000" pitchFamily="2" charset="2"/>
              </a:rPr>
              <a:t>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34833" y="1740685"/>
            <a:ext cx="4802543" cy="22033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Đáp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ứng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đủ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yêu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cầu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của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khách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hàng</a:t>
            </a:r>
            <a:endParaRPr lang="en-US" sz="2200" dirty="0" smtClean="0">
              <a:solidFill>
                <a:schemeClr val="accent2">
                  <a:lumMod val="7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Giao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diện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thân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thiện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, </a:t>
            </a: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dễ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sử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dụng</a:t>
            </a:r>
            <a:endParaRPr lang="en-US" sz="2200" dirty="0" smtClean="0">
              <a:solidFill>
                <a:schemeClr val="accent2">
                  <a:lumMod val="7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Dễ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triển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khai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, </a:t>
            </a: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truy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cập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mọi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nơi</a:t>
            </a:r>
            <a:endParaRPr lang="en-US" sz="2200" dirty="0" smtClean="0">
              <a:solidFill>
                <a:schemeClr val="accent2">
                  <a:lumMod val="7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8650" y="4240182"/>
            <a:ext cx="7886700" cy="1565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680" dirty="0" smtClean="0">
                <a:solidFill>
                  <a:srgbClr val="EA1B23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Bootstrap framework, self-design, </a:t>
            </a:r>
            <a:r>
              <a:rPr lang="en-US" sz="2680" dirty="0" err="1" smtClean="0">
                <a:solidFill>
                  <a:srgbClr val="EA1B23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Jquery</a:t>
            </a:r>
            <a:r>
              <a:rPr lang="en-US" sz="2680" dirty="0" smtClean="0">
                <a:solidFill>
                  <a:srgbClr val="EA1B23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 &amp; Ajax, </a:t>
            </a:r>
            <a:r>
              <a:rPr lang="en-US" sz="2680" dirty="0" err="1" smtClean="0">
                <a:solidFill>
                  <a:srgbClr val="EA1B23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Hỗ</a:t>
            </a:r>
            <a:r>
              <a:rPr lang="en-US" sz="2680" dirty="0" smtClean="0">
                <a:solidFill>
                  <a:srgbClr val="EA1B23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 </a:t>
            </a:r>
            <a:r>
              <a:rPr lang="en-US" sz="2680" dirty="0" err="1" smtClean="0">
                <a:solidFill>
                  <a:srgbClr val="EA1B23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trợ</a:t>
            </a:r>
            <a:r>
              <a:rPr lang="en-US" sz="2680" dirty="0">
                <a:solidFill>
                  <a:srgbClr val="EA1B23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 </a:t>
            </a:r>
            <a:r>
              <a:rPr lang="en-US" sz="2680" dirty="0" smtClean="0">
                <a:solidFill>
                  <a:srgbClr val="EA1B23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100% </a:t>
            </a:r>
            <a:r>
              <a:rPr lang="en-US" sz="2680" dirty="0" err="1" smtClean="0">
                <a:solidFill>
                  <a:srgbClr val="EA1B23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màn</a:t>
            </a:r>
            <a:r>
              <a:rPr lang="en-US" sz="2680" dirty="0" smtClean="0">
                <a:solidFill>
                  <a:srgbClr val="EA1B23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 </a:t>
            </a:r>
            <a:r>
              <a:rPr lang="en-US" sz="2680" dirty="0" err="1" smtClean="0">
                <a:solidFill>
                  <a:srgbClr val="EA1B23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hình</a:t>
            </a:r>
            <a:r>
              <a:rPr lang="en-US" sz="2680" dirty="0" smtClean="0">
                <a:solidFill>
                  <a:srgbClr val="EA1B23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 </a:t>
            </a:r>
            <a:r>
              <a:rPr lang="en-US" sz="2680" dirty="0" err="1" smtClean="0">
                <a:solidFill>
                  <a:srgbClr val="EA1B23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cảm</a:t>
            </a:r>
            <a:r>
              <a:rPr lang="en-US" sz="2680" dirty="0" smtClean="0">
                <a:solidFill>
                  <a:srgbClr val="EA1B23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 </a:t>
            </a:r>
            <a:r>
              <a:rPr lang="en-US" sz="2680" dirty="0" err="1" smtClean="0">
                <a:solidFill>
                  <a:srgbClr val="EA1B23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ứng</a:t>
            </a:r>
            <a:r>
              <a:rPr lang="en-US" sz="2680" dirty="0" smtClean="0">
                <a:solidFill>
                  <a:srgbClr val="EA1B23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 </a:t>
            </a:r>
            <a:r>
              <a:rPr lang="en-US" sz="2680" baseline="30000" dirty="0" smtClean="0">
                <a:solidFill>
                  <a:srgbClr val="EA1B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</a:t>
            </a:r>
            <a:r>
              <a:rPr lang="en-US" sz="2680" dirty="0" smtClean="0">
                <a:solidFill>
                  <a:srgbClr val="EA1B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680" dirty="0" err="1" smtClean="0">
                <a:solidFill>
                  <a:srgbClr val="EA1B23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và</a:t>
            </a:r>
            <a:r>
              <a:rPr lang="en-US" sz="2680" dirty="0" smtClean="0">
                <a:solidFill>
                  <a:srgbClr val="EA1B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680" dirty="0" err="1" smtClean="0">
                <a:solidFill>
                  <a:srgbClr val="EA1B23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giao</a:t>
            </a:r>
            <a:r>
              <a:rPr lang="en-US" sz="2680" dirty="0" smtClean="0">
                <a:solidFill>
                  <a:srgbClr val="EA1B23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 </a:t>
            </a:r>
            <a:r>
              <a:rPr lang="en-US" sz="2680" dirty="0" err="1" smtClean="0">
                <a:solidFill>
                  <a:srgbClr val="EA1B23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diện</a:t>
            </a:r>
            <a:r>
              <a:rPr lang="en-US" sz="2680" dirty="0" smtClean="0">
                <a:solidFill>
                  <a:srgbClr val="EA1B23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 </a:t>
            </a:r>
            <a:r>
              <a:rPr lang="en-US" sz="2680" dirty="0" err="1" smtClean="0">
                <a:solidFill>
                  <a:srgbClr val="EA1B23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tiếng</a:t>
            </a:r>
            <a:r>
              <a:rPr lang="en-US" sz="2680" dirty="0" smtClean="0">
                <a:solidFill>
                  <a:srgbClr val="EA1B23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 </a:t>
            </a:r>
            <a:r>
              <a:rPr lang="en-US" sz="2680" dirty="0" err="1" smtClean="0">
                <a:solidFill>
                  <a:srgbClr val="EA1B23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Việt</a:t>
            </a:r>
            <a:endParaRPr lang="en-US" sz="2680" dirty="0" smtClean="0">
              <a:solidFill>
                <a:srgbClr val="EA1B23"/>
              </a:solidFill>
              <a:latin typeface="Lato Thin" panose="020F0502020204030203" pitchFamily="34" charset="0"/>
              <a:ea typeface="Lato Thin" panose="020F0502020204030203" pitchFamily="34" charset="0"/>
              <a:cs typeface="Lato Thin" panose="020F0502020204030203" pitchFamily="34" charset="0"/>
            </a:endParaRPr>
          </a:p>
          <a:p>
            <a:pPr algn="just"/>
            <a:endParaRPr lang="en-US" sz="2680" dirty="0">
              <a:solidFill>
                <a:srgbClr val="EA1B23"/>
              </a:solidFill>
              <a:latin typeface="Lato Thin" panose="020F0502020204030203" pitchFamily="34" charset="0"/>
              <a:ea typeface="Lato Thin" panose="020F0502020204030203" pitchFamily="34" charset="0"/>
              <a:cs typeface="Lato Thin" panose="020F0502020204030203" pitchFamily="34" charset="0"/>
            </a:endParaRPr>
          </a:p>
          <a:p>
            <a:pPr algn="just"/>
            <a:r>
              <a:rPr lang="en-US" sz="1200" i="1" dirty="0" smtClean="0">
                <a:solidFill>
                  <a:srgbClr val="EA1B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 </a:t>
            </a:r>
            <a:r>
              <a:rPr lang="en-US" sz="1200" i="1" dirty="0" err="1" smtClean="0">
                <a:solidFill>
                  <a:srgbClr val="EA1B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Chỉ</a:t>
            </a:r>
            <a:r>
              <a:rPr lang="en-US" sz="1200" i="1" dirty="0" smtClean="0">
                <a:solidFill>
                  <a:srgbClr val="EA1B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i="1" dirty="0" err="1" smtClean="0">
                <a:solidFill>
                  <a:srgbClr val="EA1B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hỗ</a:t>
            </a:r>
            <a:r>
              <a:rPr lang="en-US" sz="1200" i="1" dirty="0" smtClean="0">
                <a:solidFill>
                  <a:srgbClr val="EA1B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i="1" dirty="0" err="1" smtClean="0">
                <a:solidFill>
                  <a:srgbClr val="EA1B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trợ</a:t>
            </a:r>
            <a:r>
              <a:rPr lang="en-US" sz="1200" i="1" dirty="0" smtClean="0">
                <a:solidFill>
                  <a:srgbClr val="EA1B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i="1" dirty="0" err="1" smtClean="0">
                <a:solidFill>
                  <a:srgbClr val="EA1B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trong</a:t>
            </a:r>
            <a:r>
              <a:rPr lang="en-US" sz="1200" i="1" dirty="0" smtClean="0">
                <a:solidFill>
                  <a:srgbClr val="EA1B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i="1" dirty="0" err="1" smtClean="0">
                <a:solidFill>
                  <a:srgbClr val="EA1B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chức</a:t>
            </a:r>
            <a:r>
              <a:rPr lang="en-US" sz="1200" i="1" dirty="0" smtClean="0">
                <a:solidFill>
                  <a:srgbClr val="EA1B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i="1" dirty="0" err="1" smtClean="0">
                <a:solidFill>
                  <a:srgbClr val="EA1B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năng</a:t>
            </a:r>
            <a:r>
              <a:rPr lang="en-US" sz="1200" i="1" dirty="0" smtClean="0">
                <a:solidFill>
                  <a:srgbClr val="EA1B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i="1" dirty="0" err="1" smtClean="0">
                <a:solidFill>
                  <a:srgbClr val="EA1B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bán</a:t>
            </a:r>
            <a:r>
              <a:rPr lang="en-US" sz="1200" i="1" dirty="0" smtClean="0">
                <a:solidFill>
                  <a:srgbClr val="EA1B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i="1" dirty="0" err="1" smtClean="0">
                <a:solidFill>
                  <a:srgbClr val="EA1B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hàng</a:t>
            </a:r>
            <a:endParaRPr lang="en-US" sz="1200" i="1" dirty="0" smtClean="0">
              <a:solidFill>
                <a:srgbClr val="EA1B2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2400" dirty="0">
              <a:solidFill>
                <a:srgbClr val="EA1B23"/>
              </a:solidFill>
              <a:latin typeface="Lato Thin" panose="020F0502020204030203" pitchFamily="34" charset="0"/>
              <a:ea typeface="Lato Thin" panose="020F0502020204030203" pitchFamily="34" charset="0"/>
              <a:cs typeface="Lato Thin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682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 flipV="1">
            <a:off x="3669176" y="1273222"/>
            <a:ext cx="0" cy="457200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921171" y="1298298"/>
            <a:ext cx="0" cy="457200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055489" y="1286725"/>
            <a:ext cx="0" cy="457200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703673" y="1275151"/>
            <a:ext cx="0" cy="457200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629649" y="1275149"/>
            <a:ext cx="0" cy="457200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532472" y="1286724"/>
            <a:ext cx="0" cy="457200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977536" y="2709467"/>
            <a:ext cx="6583680" cy="0"/>
          </a:xfrm>
          <a:prstGeom prst="line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962627" y="3342888"/>
            <a:ext cx="6583680" cy="0"/>
          </a:xfrm>
          <a:prstGeom prst="line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963038" y="3952991"/>
            <a:ext cx="6583680" cy="0"/>
          </a:xfrm>
          <a:prstGeom prst="line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962627" y="4571808"/>
            <a:ext cx="6583680" cy="0"/>
          </a:xfrm>
          <a:prstGeom prst="line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62627" y="5174853"/>
            <a:ext cx="6583680" cy="0"/>
          </a:xfrm>
          <a:prstGeom prst="line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95" y="351273"/>
            <a:ext cx="7886700" cy="618546"/>
          </a:xfrm>
        </p:spPr>
        <p:txBody>
          <a:bodyPr>
            <a:normAutofit/>
          </a:bodyPr>
          <a:lstStyle/>
          <a:p>
            <a:r>
              <a:rPr lang="en-US" sz="2800" smtClean="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TỔNG KẾT DỰ ÁN</a:t>
            </a:r>
            <a:endParaRPr lang="en-US" sz="2800">
              <a:solidFill>
                <a:srgbClr val="EA1B23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319892" y="6377049"/>
            <a:ext cx="1972046" cy="356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smtClean="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SVTT072015 – TEAM 6</a:t>
            </a:r>
            <a:endParaRPr lang="en-US" sz="1400">
              <a:solidFill>
                <a:srgbClr val="EA1B23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57524" y="1292480"/>
            <a:ext cx="0" cy="457200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V="1">
            <a:off x="5243581" y="2568539"/>
            <a:ext cx="0" cy="658368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 txBox="1">
            <a:spLocks/>
          </p:cNvSpPr>
          <p:nvPr/>
        </p:nvSpPr>
        <p:spPr>
          <a:xfrm>
            <a:off x="240090" y="2298878"/>
            <a:ext cx="1510930" cy="3726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200000"/>
              </a:lnSpc>
              <a:spcBef>
                <a:spcPts val="0"/>
              </a:spcBef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AnhCT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algn="r">
              <a:lnSpc>
                <a:spcPct val="200000"/>
              </a:lnSpc>
              <a:spcBef>
                <a:spcPts val="0"/>
              </a:spcBef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DuyLN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algn="r">
              <a:lnSpc>
                <a:spcPct val="200000"/>
              </a:lnSpc>
              <a:spcBef>
                <a:spcPts val="0"/>
              </a:spcBef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NguyênLD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algn="r">
              <a:lnSpc>
                <a:spcPct val="200000"/>
              </a:lnSpc>
              <a:spcBef>
                <a:spcPts val="0"/>
              </a:spcBef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NghĩaTK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algn="r">
              <a:lnSpc>
                <a:spcPct val="200000"/>
              </a:lnSpc>
              <a:spcBef>
                <a:spcPts val="0"/>
              </a:spcBef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NhànNTT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050126" y="1425675"/>
            <a:ext cx="1596602" cy="746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50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Create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50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SRS Documents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681453" y="1435456"/>
            <a:ext cx="1240068" cy="571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50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Write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50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Test Cases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863646" y="1513110"/>
            <a:ext cx="1240068" cy="571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50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Database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766474" y="1513110"/>
            <a:ext cx="1240068" cy="571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50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GUI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552848" y="1513110"/>
            <a:ext cx="1240068" cy="571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50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Coding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436382" y="1513110"/>
            <a:ext cx="1240068" cy="571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500" smtClean="0">
                <a:solidFill>
                  <a:schemeClr val="accent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Testing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1969671" y="2710532"/>
            <a:ext cx="1691640" cy="0"/>
          </a:xfrm>
          <a:prstGeom prst="line">
            <a:avLst/>
          </a:prstGeom>
          <a:ln w="38100">
            <a:solidFill>
              <a:srgbClr val="EA1B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676264" y="5172251"/>
            <a:ext cx="1243584" cy="0"/>
          </a:xfrm>
          <a:prstGeom prst="line">
            <a:avLst/>
          </a:prstGeom>
          <a:ln w="38100">
            <a:solidFill>
              <a:srgbClr val="EA1B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920576" y="3952991"/>
            <a:ext cx="1783080" cy="0"/>
          </a:xfrm>
          <a:prstGeom prst="line">
            <a:avLst/>
          </a:prstGeom>
          <a:ln w="38100">
            <a:solidFill>
              <a:srgbClr val="EA1B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63154" y="3345327"/>
            <a:ext cx="1563624" cy="0"/>
          </a:xfrm>
          <a:prstGeom prst="line">
            <a:avLst/>
          </a:prstGeom>
          <a:ln w="38100">
            <a:solidFill>
              <a:srgbClr val="EA1B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063095" y="2709467"/>
            <a:ext cx="1563624" cy="0"/>
          </a:xfrm>
          <a:prstGeom prst="line">
            <a:avLst/>
          </a:prstGeom>
          <a:ln w="38100">
            <a:solidFill>
              <a:srgbClr val="EA1B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065537" y="4570861"/>
            <a:ext cx="1563624" cy="0"/>
          </a:xfrm>
          <a:prstGeom prst="line">
            <a:avLst/>
          </a:prstGeom>
          <a:ln w="38100">
            <a:solidFill>
              <a:srgbClr val="EA1B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637713" y="5164159"/>
            <a:ext cx="896112" cy="0"/>
          </a:xfrm>
          <a:prstGeom prst="line">
            <a:avLst/>
          </a:prstGeom>
          <a:ln w="38100">
            <a:solidFill>
              <a:srgbClr val="EA1B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45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95" y="351273"/>
            <a:ext cx="7886700" cy="618546"/>
          </a:xfrm>
        </p:spPr>
        <p:txBody>
          <a:bodyPr>
            <a:normAutofit/>
          </a:bodyPr>
          <a:lstStyle/>
          <a:p>
            <a:r>
              <a:rPr lang="en-US" sz="2800" smtClean="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TỔNG KẾT DỰ ÁN</a:t>
            </a:r>
            <a:endParaRPr lang="en-US" sz="2800">
              <a:solidFill>
                <a:srgbClr val="EA1B23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319892" y="6377049"/>
            <a:ext cx="1972046" cy="356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smtClean="0">
                <a:solidFill>
                  <a:srgbClr val="EA1B23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SVTT072015 – TEAM 6</a:t>
            </a:r>
            <a:endParaRPr lang="en-US" sz="1400">
              <a:solidFill>
                <a:srgbClr val="EA1B23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1168691"/>
            <a:ext cx="7886700" cy="953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err="1" smtClean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Hơn</a:t>
            </a:r>
            <a:r>
              <a:rPr lang="en-US" sz="4800" dirty="0" smtClean="0">
                <a:solidFill>
                  <a:srgbClr val="C00000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 10.600</a:t>
            </a:r>
            <a:r>
              <a:rPr lang="en-US" sz="2800" dirty="0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dòng</a:t>
            </a:r>
            <a:r>
              <a:rPr lang="en-US" sz="2800" dirty="0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code </a:t>
            </a:r>
            <a:r>
              <a:rPr lang="en-US" sz="2800" dirty="0" err="1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đã</a:t>
            </a:r>
            <a:r>
              <a:rPr lang="en-US" sz="2800" dirty="0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được</a:t>
            </a:r>
            <a:r>
              <a:rPr lang="en-US" sz="2800" dirty="0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viết</a:t>
            </a:r>
            <a:endParaRPr lang="en-US" sz="2800" dirty="0">
              <a:solidFill>
                <a:srgbClr val="C00000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8650" y="2336905"/>
            <a:ext cx="7886700" cy="812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Số</a:t>
            </a:r>
            <a:r>
              <a:rPr lang="en-US" sz="2800" dirty="0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lỗi</a:t>
            </a:r>
            <a:r>
              <a:rPr lang="en-US" sz="2800" dirty="0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phát</a:t>
            </a:r>
            <a:r>
              <a:rPr lang="en-US" sz="2800" dirty="0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hiện</a:t>
            </a:r>
            <a:r>
              <a:rPr lang="en-US" sz="2800" dirty="0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55/123</a:t>
            </a:r>
            <a:r>
              <a:rPr lang="en-US" sz="2800" dirty="0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trường</a:t>
            </a:r>
            <a:r>
              <a:rPr lang="en-US" sz="2800" dirty="0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hợp</a:t>
            </a:r>
            <a:r>
              <a:rPr lang="en-US" sz="2800" dirty="0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(test case)</a:t>
            </a:r>
            <a:endParaRPr lang="en-US" sz="2800" dirty="0">
              <a:solidFill>
                <a:srgbClr val="C00000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3529413"/>
            <a:ext cx="8261962" cy="1031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Tìm</a:t>
            </a:r>
            <a:r>
              <a:rPr lang="en-US" sz="2800" dirty="0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được</a:t>
            </a:r>
            <a:r>
              <a:rPr lang="en-US" sz="2800" dirty="0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17</a:t>
            </a:r>
            <a:r>
              <a:rPr lang="en-US" sz="2800" dirty="0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lỗi</a:t>
            </a:r>
            <a:r>
              <a:rPr lang="en-US" sz="2800" dirty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trong</a:t>
            </a:r>
            <a:r>
              <a:rPr lang="en-US" sz="2800" dirty="0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sản</a:t>
            </a:r>
            <a:r>
              <a:rPr lang="en-US" sz="2800" dirty="0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phẩm</a:t>
            </a:r>
            <a:r>
              <a:rPr lang="en-US" sz="2800" dirty="0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của</a:t>
            </a:r>
            <a:r>
              <a:rPr lang="en-US" sz="2800" dirty="0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nhóm</a:t>
            </a:r>
            <a:r>
              <a:rPr lang="en-US" sz="2800" dirty="0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bạn</a:t>
            </a:r>
            <a:endParaRPr lang="en-US" sz="4800" dirty="0">
              <a:solidFill>
                <a:srgbClr val="C00000"/>
              </a:solidFill>
              <a:latin typeface="Lato Thin" panose="020F0502020204030203" pitchFamily="34" charset="0"/>
              <a:ea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4708898"/>
            <a:ext cx="8261962" cy="1031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Tồn</a:t>
            </a:r>
            <a:r>
              <a:rPr lang="en-US" sz="2800" dirty="0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tại</a:t>
            </a:r>
            <a:r>
              <a:rPr lang="en-US" sz="2800" dirty="0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14</a:t>
            </a:r>
            <a:r>
              <a:rPr lang="en-US" sz="2800" dirty="0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lỗi</a:t>
            </a:r>
            <a:r>
              <a:rPr lang="en-US" sz="2800" dirty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trong</a:t>
            </a:r>
            <a:r>
              <a:rPr lang="en-US" sz="2800" dirty="0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sản</a:t>
            </a:r>
            <a:r>
              <a:rPr lang="en-US" sz="2800" dirty="0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phẩm</a:t>
            </a:r>
            <a:r>
              <a:rPr lang="en-US" sz="2800" dirty="0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khi</a:t>
            </a:r>
            <a:r>
              <a:rPr lang="en-US" sz="2800" dirty="0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được</a:t>
            </a:r>
            <a:r>
              <a:rPr lang="en-US" sz="2800" dirty="0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test </a:t>
            </a:r>
            <a:r>
              <a:rPr lang="en-US" sz="2800" dirty="0" err="1" smtClean="0">
                <a:solidFill>
                  <a:srgbClr val="C0000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chéo</a:t>
            </a:r>
            <a:endParaRPr lang="en-US" sz="4800" dirty="0">
              <a:solidFill>
                <a:srgbClr val="C00000"/>
              </a:solidFill>
              <a:latin typeface="Lato Thin" panose="020F0502020204030203" pitchFamily="34" charset="0"/>
              <a:ea typeface="Lato Thin" panose="020F0502020204030203" pitchFamily="34" charset="0"/>
              <a:cs typeface="Lato Thin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55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</TotalTime>
  <Words>250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Lato</vt:lpstr>
      <vt:lpstr>Lato Light</vt:lpstr>
      <vt:lpstr>Lato Thin</vt:lpstr>
      <vt:lpstr>Wingdings</vt:lpstr>
      <vt:lpstr>Office Theme</vt:lpstr>
      <vt:lpstr>PowerPoint Presentation</vt:lpstr>
      <vt:lpstr>PowerPoint Presentation</vt:lpstr>
      <vt:lpstr>CAO TUẤN ANH (Nhóm trưởng) LÊ NGỌC DUY LƯƠNG ĐÌNH NGUYÊN TỪ KHẮC NGHĨA NGUYỄN THỊ THANH NHÀN</vt:lpstr>
      <vt:lpstr>PowerPoint Presentation</vt:lpstr>
      <vt:lpstr>PowerPoint Presentation</vt:lpstr>
      <vt:lpstr>GIỚI THIỆU HỆ THỐNG</vt:lpstr>
      <vt:lpstr>GIỚI THIỆU HỆ THỐNG</vt:lpstr>
      <vt:lpstr>TỔNG KẾT DỰ ÁN</vt:lpstr>
      <vt:lpstr>TỔNG KẾT DỰ ÁN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DINHNGUYEN</dc:creator>
  <cp:lastModifiedBy>fresher129</cp:lastModifiedBy>
  <cp:revision>83</cp:revision>
  <dcterms:created xsi:type="dcterms:W3CDTF">2015-08-27T14:33:32Z</dcterms:created>
  <dcterms:modified xsi:type="dcterms:W3CDTF">2015-08-31T03:33:53Z</dcterms:modified>
</cp:coreProperties>
</file>