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7" r:id="rId5"/>
    <p:sldId id="275" r:id="rId6"/>
    <p:sldId id="276" r:id="rId7"/>
    <p:sldId id="277" r:id="rId8"/>
    <p:sldId id="278" r:id="rId9"/>
    <p:sldId id="279" r:id="rId10"/>
    <p:sldId id="281" r:id="rId11"/>
    <p:sldId id="280" r:id="rId12"/>
    <p:sldId id="282" r:id="rId13"/>
    <p:sldId id="283" r:id="rId14"/>
    <p:sldId id="284" r:id="rId15"/>
    <p:sldId id="285" r:id="rId16"/>
    <p:sldId id="286" r:id="rId17"/>
    <p:sldId id="288" r:id="rId18"/>
    <p:sldId id="287"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88568" autoAdjust="0"/>
  </p:normalViewPr>
  <p:slideViewPr>
    <p:cSldViewPr snapToGrid="0">
      <p:cViewPr varScale="1">
        <p:scale>
          <a:sx n="76" d="100"/>
          <a:sy n="76" d="100"/>
        </p:scale>
        <p:origin x="710" y="5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692523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37472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237297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Source Serif Pro" panose="020B0604020202020204" pitchFamily="18" charset="0"/>
            </a:endParaRP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296401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231421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6232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3490708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881922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155861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132038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B7B8-30A9-49D0-9083-8BC7CE42ADF9}"/>
              </a:ext>
            </a:extLst>
          </p:cNvPr>
          <p:cNvSpPr>
            <a:spLocks noGrp="1"/>
          </p:cNvSpPr>
          <p:nvPr>
            <p:ph type="ctrTitle"/>
          </p:nvPr>
        </p:nvSpPr>
        <p:spPr>
          <a:xfrm>
            <a:off x="1450109" y="932873"/>
            <a:ext cx="8314944" cy="1764329"/>
          </a:xfrm>
        </p:spPr>
        <p:txBody>
          <a:bodyPr/>
          <a:lstStyle/>
          <a:p>
            <a:pPr algn="ctr"/>
            <a:r>
              <a:rPr lang="en-US" sz="4400" dirty="0">
                <a:solidFill>
                  <a:schemeClr val="accent2">
                    <a:lumMod val="20000"/>
                    <a:lumOff val="80000"/>
                  </a:schemeClr>
                </a:solidFill>
              </a:rPr>
              <a:t>Big Data in Education</a:t>
            </a:r>
          </a:p>
        </p:txBody>
      </p:sp>
      <p:sp>
        <p:nvSpPr>
          <p:cNvPr id="3" name="Subtitle 2">
            <a:extLst>
              <a:ext uri="{FF2B5EF4-FFF2-40B4-BE49-F238E27FC236}">
                <a16:creationId xmlns:a16="http://schemas.microsoft.com/office/drawing/2014/main" id="{BBBC29E2-4F42-4F42-AA6E-414127AAEBD5}"/>
              </a:ext>
            </a:extLst>
          </p:cNvPr>
          <p:cNvSpPr>
            <a:spLocks noGrp="1"/>
          </p:cNvSpPr>
          <p:nvPr>
            <p:ph type="subTitle" idx="1"/>
          </p:nvPr>
        </p:nvSpPr>
        <p:spPr>
          <a:xfrm>
            <a:off x="4008582" y="3600326"/>
            <a:ext cx="5830362" cy="1120946"/>
          </a:xfrm>
        </p:spPr>
        <p:txBody>
          <a:bodyPr>
            <a:normAutofit fontScale="92500" lnSpcReduction="10000"/>
          </a:bodyPr>
          <a:lstStyle/>
          <a:p>
            <a:pPr algn="r"/>
            <a:r>
              <a:rPr lang="en-US" sz="1600" b="1" u="sng" dirty="0">
                <a:latin typeface="+mj-lt"/>
              </a:rPr>
              <a:t>Presented By</a:t>
            </a:r>
            <a:r>
              <a:rPr lang="en-US" sz="1600" b="1" dirty="0">
                <a:latin typeface="+mj-lt"/>
              </a:rPr>
              <a:t>,</a:t>
            </a:r>
          </a:p>
          <a:p>
            <a:pPr algn="r"/>
            <a:r>
              <a:rPr lang="en-IN" sz="1600" b="1" dirty="0">
                <a:latin typeface="+mj-lt"/>
              </a:rPr>
              <a:t>Praneetha Thotakura</a:t>
            </a:r>
            <a:endParaRPr lang="en-US" sz="1600" b="1" dirty="0">
              <a:latin typeface="+mj-lt"/>
            </a:endParaRPr>
          </a:p>
          <a:p>
            <a:pPr algn="r"/>
            <a:r>
              <a:rPr lang="en-IN" sz="1600" b="1" dirty="0">
                <a:latin typeface="+mj-lt"/>
              </a:rPr>
              <a:t>Srividya Ravipati</a:t>
            </a:r>
            <a:br>
              <a:rPr lang="en-IN" sz="1600" b="1" dirty="0">
                <a:latin typeface="+mj-lt"/>
              </a:rPr>
            </a:br>
            <a:endParaRPr lang="en-IN" sz="1600" b="1" dirty="0">
              <a:solidFill>
                <a:schemeClr val="bg1"/>
              </a:solidFill>
              <a:latin typeface="+mj-lt"/>
            </a:endParaRPr>
          </a:p>
          <a:p>
            <a:pPr algn="r"/>
            <a:endParaRPr lang="en-US" sz="1600" b="1" dirty="0">
              <a:latin typeface="+mj-lt"/>
            </a:endParaRPr>
          </a:p>
        </p:txBody>
      </p:sp>
    </p:spTree>
    <p:extLst>
      <p:ext uri="{BB962C8B-B14F-4D97-AF65-F5344CB8AC3E}">
        <p14:creationId xmlns:p14="http://schemas.microsoft.com/office/powerpoint/2010/main" val="221072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CF48A6-25F1-4913-BC55-920A2F53988A}"/>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10</a:t>
            </a:fld>
            <a:endParaRPr lang="en-US" noProof="0" dirty="0"/>
          </a:p>
        </p:txBody>
      </p:sp>
      <p:sp>
        <p:nvSpPr>
          <p:cNvPr id="4" name="Content Placeholder 3">
            <a:extLst>
              <a:ext uri="{FF2B5EF4-FFF2-40B4-BE49-F238E27FC236}">
                <a16:creationId xmlns:a16="http://schemas.microsoft.com/office/drawing/2014/main" id="{6C65D5EE-A85A-4C7B-B111-DCCBD933A171}"/>
              </a:ext>
            </a:extLst>
          </p:cNvPr>
          <p:cNvSpPr>
            <a:spLocks noGrp="1"/>
          </p:cNvSpPr>
          <p:nvPr>
            <p:ph sz="half" idx="1"/>
          </p:nvPr>
        </p:nvSpPr>
        <p:spPr>
          <a:xfrm>
            <a:off x="533400" y="1517715"/>
            <a:ext cx="5740078" cy="4659248"/>
          </a:xfrm>
        </p:spPr>
        <p:txBody>
          <a:bodyPr>
            <a:normAutofit/>
          </a:bodyPr>
          <a:lstStyle/>
          <a:p>
            <a:r>
              <a:rPr lang="en-US" dirty="0">
                <a:latin typeface="Times New Roman" panose="02020603050405020304" pitchFamily="18" charset="0"/>
                <a:cs typeface="Times New Roman" panose="02020603050405020304" pitchFamily="18" charset="0"/>
              </a:rPr>
              <a:t>Box plot is also called whisker plot which is also implemented in our project where we draw a box from the first quartile to the third quartile. </a:t>
            </a:r>
          </a:p>
          <a:p>
            <a:r>
              <a:rPr lang="en-US" b="0" dirty="0">
                <a:effectLst/>
                <a:latin typeface="Times New Roman" panose="02020603050405020304" pitchFamily="18" charset="0"/>
                <a:cs typeface="Times New Roman" panose="02020603050405020304" pitchFamily="18" charset="0"/>
              </a:rPr>
              <a:t>The score distribution got narrower if students</a:t>
            </a:r>
            <a:br>
              <a:rPr lang="en-US" b="0" dirty="0">
                <a:effectLst/>
                <a:latin typeface="Times New Roman" panose="02020603050405020304" pitchFamily="18" charset="0"/>
                <a:cs typeface="Times New Roman" panose="02020603050405020304" pitchFamily="18" charset="0"/>
              </a:rPr>
            </a:br>
            <a:r>
              <a:rPr lang="en-US" b="0" dirty="0">
                <a:effectLst/>
                <a:latin typeface="Times New Roman" panose="02020603050405020304" pitchFamily="18" charset="0"/>
                <a:cs typeface="Times New Roman" panose="02020603050405020304" pitchFamily="18" charset="0"/>
              </a:rPr>
              <a:t>complete the preparation before the test, and also</a:t>
            </a:r>
            <a:br>
              <a:rPr lang="en-US" b="0" dirty="0">
                <a:effectLst/>
                <a:latin typeface="Times New Roman" panose="02020603050405020304" pitchFamily="18" charset="0"/>
                <a:cs typeface="Times New Roman" panose="02020603050405020304" pitchFamily="18" charset="0"/>
              </a:rPr>
            </a:br>
            <a:r>
              <a:rPr lang="en-US" b="0" dirty="0">
                <a:effectLst/>
                <a:latin typeface="Times New Roman" panose="02020603050405020304" pitchFamily="18" charset="0"/>
                <a:cs typeface="Times New Roman" panose="02020603050405020304" pitchFamily="18" charset="0"/>
              </a:rPr>
              <a:t>we can see that the average score is better.</a:t>
            </a:r>
          </a:p>
          <a:p>
            <a:endParaRPr lang="en-US" dirty="0">
              <a:latin typeface="Times New Roman" panose="02020603050405020304" pitchFamily="18" charset="0"/>
              <a:cs typeface="Times New Roman" panose="02020603050405020304" pitchFamily="18" charset="0"/>
            </a:endParaRPr>
          </a:p>
        </p:txBody>
      </p:sp>
      <p:pic>
        <p:nvPicPr>
          <p:cNvPr id="7" name="Picture 6" descr="Chart, box and whisker chart&#10;&#10;Description automatically generated">
            <a:extLst>
              <a:ext uri="{FF2B5EF4-FFF2-40B4-BE49-F238E27FC236}">
                <a16:creationId xmlns:a16="http://schemas.microsoft.com/office/drawing/2014/main" id="{27A2AB49-7BB0-4253-B8D3-EF31D7911A38}"/>
              </a:ext>
            </a:extLst>
          </p:cNvPr>
          <p:cNvPicPr>
            <a:picLocks noChangeAspect="1"/>
          </p:cNvPicPr>
          <p:nvPr/>
        </p:nvPicPr>
        <p:blipFill>
          <a:blip r:embed="rId3"/>
          <a:stretch>
            <a:fillRect/>
          </a:stretch>
        </p:blipFill>
        <p:spPr>
          <a:xfrm>
            <a:off x="6474163" y="2129995"/>
            <a:ext cx="5184437" cy="3434688"/>
          </a:xfrm>
          <a:prstGeom prst="rect">
            <a:avLst/>
          </a:prstGeom>
          <a:noFill/>
        </p:spPr>
      </p:pic>
    </p:spTree>
    <p:extLst>
      <p:ext uri="{BB962C8B-B14F-4D97-AF65-F5344CB8AC3E}">
        <p14:creationId xmlns:p14="http://schemas.microsoft.com/office/powerpoint/2010/main" val="203902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9C0E-A3FF-4491-BBB9-0286274F2851}"/>
              </a:ext>
            </a:extLst>
          </p:cNvPr>
          <p:cNvSpPr>
            <a:spLocks noGrp="1"/>
          </p:cNvSpPr>
          <p:nvPr>
            <p:ph type="title"/>
          </p:nvPr>
        </p:nvSpPr>
        <p:spPr>
          <a:xfrm>
            <a:off x="444500" y="542925"/>
            <a:ext cx="11214100" cy="535531"/>
          </a:xfrm>
        </p:spPr>
        <p:txBody>
          <a:bodyPr wrap="square" anchor="t">
            <a:normAutofit/>
          </a:bodyPr>
          <a:lstStyle/>
          <a:p>
            <a:r>
              <a:rPr lang="en-US" dirty="0"/>
              <a:t>K-Means Clustering</a:t>
            </a:r>
          </a:p>
        </p:txBody>
      </p:sp>
      <p:sp>
        <p:nvSpPr>
          <p:cNvPr id="3" name="Slide Number Placeholder 2">
            <a:extLst>
              <a:ext uri="{FF2B5EF4-FFF2-40B4-BE49-F238E27FC236}">
                <a16:creationId xmlns:a16="http://schemas.microsoft.com/office/drawing/2014/main" id="{D252708E-1F15-465A-AA8E-3AB418BB16D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11</a:t>
            </a:fld>
            <a:endParaRPr lang="en-US" noProof="0" dirty="0"/>
          </a:p>
        </p:txBody>
      </p:sp>
      <p:pic>
        <p:nvPicPr>
          <p:cNvPr id="7" name="Picture 6" descr="Chart, line chart&#10;&#10;Description automatically generated with medium confidence">
            <a:extLst>
              <a:ext uri="{FF2B5EF4-FFF2-40B4-BE49-F238E27FC236}">
                <a16:creationId xmlns:a16="http://schemas.microsoft.com/office/drawing/2014/main" id="{13E442C2-A8B6-40D1-A6E6-A934A8F2FF61}"/>
              </a:ext>
            </a:extLst>
          </p:cNvPr>
          <p:cNvPicPr>
            <a:picLocks noChangeAspect="1"/>
          </p:cNvPicPr>
          <p:nvPr/>
        </p:nvPicPr>
        <p:blipFill>
          <a:blip r:embed="rId2"/>
          <a:stretch>
            <a:fillRect/>
          </a:stretch>
        </p:blipFill>
        <p:spPr>
          <a:xfrm>
            <a:off x="4110087" y="1450763"/>
            <a:ext cx="7548513" cy="4566850"/>
          </a:xfrm>
          <a:prstGeom prst="rect">
            <a:avLst/>
          </a:prstGeom>
          <a:noFill/>
        </p:spPr>
      </p:pic>
      <p:sp>
        <p:nvSpPr>
          <p:cNvPr id="4" name="Content Placeholder 3">
            <a:extLst>
              <a:ext uri="{FF2B5EF4-FFF2-40B4-BE49-F238E27FC236}">
                <a16:creationId xmlns:a16="http://schemas.microsoft.com/office/drawing/2014/main" id="{10E2CD96-61F9-4D51-BC9B-A9062C2A13EC}"/>
              </a:ext>
            </a:extLst>
          </p:cNvPr>
          <p:cNvSpPr>
            <a:spLocks noGrp="1"/>
          </p:cNvSpPr>
          <p:nvPr>
            <p:ph type="body" sz="half" idx="2"/>
          </p:nvPr>
        </p:nvSpPr>
        <p:spPr>
          <a:xfrm>
            <a:off x="443366" y="1687398"/>
            <a:ext cx="3365063" cy="4336330"/>
          </a:xfrm>
        </p:spPr>
        <p:txBody>
          <a:bodyPr>
            <a:normAutofit fontScale="92500"/>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Generally, a cluster refers to a collection of data points aggregated together because of certain similarities.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We’ll use the Scikit-learn library and some data which is related to the project.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b="0" i="0" dirty="0">
                <a:solidFill>
                  <a:schemeClr val="accent6">
                    <a:lumMod val="40000"/>
                    <a:lumOff val="60000"/>
                  </a:schemeClr>
                </a:solidFill>
                <a:effectLst/>
                <a:latin typeface="Times New Roman" panose="02020603050405020304" pitchFamily="18" charset="0"/>
                <a:cs typeface="Times New Roman" panose="02020603050405020304" pitchFamily="18" charset="0"/>
              </a:rPr>
              <a:t>from sklearn.cluster import Kmeans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order to classify the students into groups and check which features affects the scores significantly we used this clustering concept.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654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0504BB-0595-4233-825A-B0AE6DE0FA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12</a:t>
            </a:fld>
            <a:endParaRPr lang="en-US" noProof="0" dirty="0"/>
          </a:p>
        </p:txBody>
      </p:sp>
      <p:sp>
        <p:nvSpPr>
          <p:cNvPr id="17" name="Content Placeholder 3">
            <a:extLst>
              <a:ext uri="{FF2B5EF4-FFF2-40B4-BE49-F238E27FC236}">
                <a16:creationId xmlns:a16="http://schemas.microsoft.com/office/drawing/2014/main" id="{3B466E6B-6212-4B56-C065-01800ED0E862}"/>
              </a:ext>
            </a:extLst>
          </p:cNvPr>
          <p:cNvSpPr>
            <a:spLocks noGrp="1"/>
          </p:cNvSpPr>
          <p:nvPr>
            <p:ph sz="half" idx="1"/>
          </p:nvPr>
        </p:nvSpPr>
        <p:spPr>
          <a:xfrm>
            <a:off x="443365" y="348792"/>
            <a:ext cx="10808835" cy="5872899"/>
          </a:xfrm>
        </p:spPr>
        <p:txBody>
          <a:bodyPr>
            <a:normAutofit/>
          </a:bodyPr>
          <a:lstStyle/>
          <a:p>
            <a:r>
              <a:rPr lang="en-US" sz="2400" dirty="0">
                <a:latin typeface="Times New Roman" panose="02020603050405020304" pitchFamily="18" charset="0"/>
                <a:cs typeface="Times New Roman" panose="02020603050405020304" pitchFamily="18" charset="0"/>
              </a:rPr>
              <a:t>We have taken the 8 number of clusters and the data is classified by means K-Means clustering </a:t>
            </a:r>
          </a:p>
          <a:p>
            <a:r>
              <a:rPr lang="en-US" sz="2400" dirty="0">
                <a:latin typeface="Times New Roman" panose="02020603050405020304" pitchFamily="18" charset="0"/>
                <a:cs typeface="Times New Roman" panose="02020603050405020304" pitchFamily="18" charset="0"/>
              </a:rPr>
              <a:t>This concept </a:t>
            </a:r>
            <a:r>
              <a:rPr lang="en-US" sz="2400" b="0" i="0" dirty="0">
                <a:effectLst/>
                <a:latin typeface="Times New Roman" panose="02020603050405020304" pitchFamily="18" charset="0"/>
                <a:cs typeface="Times New Roman" panose="02020603050405020304" pitchFamily="18" charset="0"/>
              </a:rPr>
              <a:t>is a type of unsupervised machine learning which aims to find homogeneous subgroups such that objects in the same group (clusters) are more similar to each other than the others.</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A4AB244-DDAF-4736-B86C-FD14C1592282}"/>
              </a:ext>
            </a:extLst>
          </p:cNvPr>
          <p:cNvPicPr>
            <a:picLocks noChangeAspect="1"/>
          </p:cNvPicPr>
          <p:nvPr/>
        </p:nvPicPr>
        <p:blipFill>
          <a:blip r:embed="rId2"/>
          <a:stretch>
            <a:fillRect/>
          </a:stretch>
        </p:blipFill>
        <p:spPr>
          <a:xfrm>
            <a:off x="1337666" y="2705493"/>
            <a:ext cx="8588757" cy="3306671"/>
          </a:xfrm>
          <a:prstGeom prst="rect">
            <a:avLst/>
          </a:prstGeom>
          <a:noFill/>
        </p:spPr>
      </p:pic>
    </p:spTree>
    <p:extLst>
      <p:ext uri="{BB962C8B-B14F-4D97-AF65-F5344CB8AC3E}">
        <p14:creationId xmlns:p14="http://schemas.microsoft.com/office/powerpoint/2010/main" val="149175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AF8457-1362-418B-8F85-75A9E734B56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13</a:t>
            </a:fld>
            <a:endParaRPr lang="en-US" noProof="0" dirty="0"/>
          </a:p>
        </p:txBody>
      </p:sp>
      <p:sp>
        <p:nvSpPr>
          <p:cNvPr id="4" name="Content Placeholder 3">
            <a:extLst>
              <a:ext uri="{FF2B5EF4-FFF2-40B4-BE49-F238E27FC236}">
                <a16:creationId xmlns:a16="http://schemas.microsoft.com/office/drawing/2014/main" id="{BCFEE9D6-4A08-464B-BEEC-D1452E1A0065}"/>
              </a:ext>
            </a:extLst>
          </p:cNvPr>
          <p:cNvSpPr>
            <a:spLocks noGrp="1"/>
          </p:cNvSpPr>
          <p:nvPr>
            <p:ph sz="half" idx="1"/>
          </p:nvPr>
        </p:nvSpPr>
        <p:spPr>
          <a:xfrm>
            <a:off x="283110" y="1857079"/>
            <a:ext cx="11375490" cy="1470663"/>
          </a:xfrm>
        </p:spPr>
        <p:txBody>
          <a:bodyPr>
            <a:normAutofit/>
          </a:bodyPr>
          <a:lstStyle/>
          <a:p>
            <a:r>
              <a:rPr lang="en-US" sz="2100" dirty="0">
                <a:latin typeface="Times New Roman" panose="02020603050405020304" pitchFamily="18" charset="0"/>
                <a:cs typeface="Times New Roman" panose="02020603050405020304" pitchFamily="18" charset="0"/>
              </a:rPr>
              <a:t>We</a:t>
            </a:r>
            <a:r>
              <a:rPr lang="en-US" sz="2100" b="0" i="0" dirty="0">
                <a:effectLst/>
                <a:latin typeface="Times New Roman" panose="02020603050405020304" pitchFamily="18" charset="0"/>
                <a:cs typeface="Times New Roman" panose="02020603050405020304" pitchFamily="18" charset="0"/>
              </a:rPr>
              <a:t> can find out the correlation between the performance of students and features. </a:t>
            </a:r>
          </a:p>
          <a:p>
            <a:r>
              <a:rPr lang="en-US" sz="2100" dirty="0">
                <a:latin typeface="Times New Roman" panose="02020603050405020304" pitchFamily="18" charset="0"/>
                <a:cs typeface="Times New Roman" panose="02020603050405020304" pitchFamily="18" charset="0"/>
              </a:rPr>
              <a:t>We </a:t>
            </a:r>
            <a:r>
              <a:rPr lang="en-US" sz="2100" b="0" i="0" dirty="0">
                <a:effectLst/>
                <a:latin typeface="Times New Roman" panose="02020603050405020304" pitchFamily="18" charset="0"/>
                <a:cs typeface="Times New Roman" panose="02020603050405020304" pitchFamily="18" charset="0"/>
              </a:rPr>
              <a:t>plotted a pie chart to check whether education level of parents can affect the performance or not.</a:t>
            </a:r>
          </a:p>
          <a:p>
            <a:pPr marL="0" indent="0">
              <a:buNone/>
            </a:pPr>
            <a:endParaRPr lang="en-US" sz="21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62BDAD5-63C2-4D2B-9748-DECBA4C9A73D}"/>
              </a:ext>
            </a:extLst>
          </p:cNvPr>
          <p:cNvPicPr>
            <a:picLocks noChangeAspect="1"/>
          </p:cNvPicPr>
          <p:nvPr/>
        </p:nvPicPr>
        <p:blipFill>
          <a:blip r:embed="rId2"/>
          <a:stretch>
            <a:fillRect/>
          </a:stretch>
        </p:blipFill>
        <p:spPr>
          <a:xfrm>
            <a:off x="3063864" y="3148633"/>
            <a:ext cx="7966222" cy="2987332"/>
          </a:xfrm>
          <a:prstGeom prst="rect">
            <a:avLst/>
          </a:prstGeom>
          <a:noFill/>
        </p:spPr>
      </p:pic>
    </p:spTree>
    <p:extLst>
      <p:ext uri="{BB962C8B-B14F-4D97-AF65-F5344CB8AC3E}">
        <p14:creationId xmlns:p14="http://schemas.microsoft.com/office/powerpoint/2010/main" val="70390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6F8C-3B83-4FE0-BEDD-BBDC325D90C2}"/>
              </a:ext>
            </a:extLst>
          </p:cNvPr>
          <p:cNvSpPr>
            <a:spLocks noGrp="1"/>
          </p:cNvSpPr>
          <p:nvPr>
            <p:ph type="title"/>
          </p:nvPr>
        </p:nvSpPr>
        <p:spPr/>
        <p:txBody>
          <a:bodyPr/>
          <a:lstStyle/>
          <a:p>
            <a:r>
              <a:rPr lang="en-US" dirty="0"/>
              <a:t>Outcomes</a:t>
            </a:r>
          </a:p>
        </p:txBody>
      </p:sp>
      <p:sp>
        <p:nvSpPr>
          <p:cNvPr id="3" name="Slide Number Placeholder 2">
            <a:extLst>
              <a:ext uri="{FF2B5EF4-FFF2-40B4-BE49-F238E27FC236}">
                <a16:creationId xmlns:a16="http://schemas.microsoft.com/office/drawing/2014/main" id="{D9119EA1-5B44-447F-AB56-41B65E501719}"/>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a:extLst>
              <a:ext uri="{FF2B5EF4-FFF2-40B4-BE49-F238E27FC236}">
                <a16:creationId xmlns:a16="http://schemas.microsoft.com/office/drawing/2014/main" id="{6C72A2E1-84C0-439C-BB4D-1C01E5C5839F}"/>
              </a:ext>
            </a:extLst>
          </p:cNvPr>
          <p:cNvSpPr>
            <a:spLocks noGrp="1"/>
          </p:cNvSpPr>
          <p:nvPr>
            <p:ph sz="half" idx="1"/>
          </p:nvPr>
        </p:nvSpPr>
        <p:spPr>
          <a:xfrm>
            <a:off x="675503" y="1589901"/>
            <a:ext cx="9951308" cy="3690553"/>
          </a:xfrm>
        </p:spPr>
        <p:txBody>
          <a:bodyPr>
            <a:normAutofit/>
          </a:bodyPr>
          <a:lstStyle/>
          <a:p>
            <a:r>
              <a:rPr lang="en-US" b="0" dirty="0">
                <a:effectLst/>
                <a:latin typeface="Times New Roman" panose="02020603050405020304" pitchFamily="18" charset="0"/>
                <a:cs typeface="Times New Roman" panose="02020603050405020304" pitchFamily="18" charset="0"/>
              </a:rPr>
              <a:t> Parents education level may affect the performance of students. (Pie charts)</a:t>
            </a:r>
          </a:p>
          <a:p>
            <a:r>
              <a:rPr lang="en-US" b="0" dirty="0">
                <a:effectLst/>
                <a:latin typeface="Times New Roman" panose="02020603050405020304" pitchFamily="18" charset="0"/>
                <a:cs typeface="Times New Roman" panose="02020603050405020304" pitchFamily="18" charset="0"/>
              </a:rPr>
              <a:t> Writing and Reading are highly correlated. (From Heatmap)</a:t>
            </a:r>
          </a:p>
          <a:p>
            <a:r>
              <a:rPr lang="en-US" b="0" dirty="0">
                <a:effectLst/>
                <a:latin typeface="Times New Roman" panose="02020603050405020304" pitchFamily="18" charset="0"/>
                <a:cs typeface="Times New Roman" panose="02020603050405020304" pitchFamily="18" charset="0"/>
              </a:rPr>
              <a:t> Finishing preparation course is beneficial. (Boxplots and k means)</a:t>
            </a:r>
          </a:p>
          <a:p>
            <a:pPr marL="0" indent="0">
              <a:buNone/>
            </a:pPr>
            <a:br>
              <a:rPr lang="en-US" b="0" dirty="0">
                <a:effectLst/>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FAF9B9-986A-4D64-B6BC-696590E2F131}"/>
              </a:ext>
            </a:extLst>
          </p:cNvPr>
          <p:cNvPicPr>
            <a:picLocks noChangeAspect="1"/>
          </p:cNvPicPr>
          <p:nvPr/>
        </p:nvPicPr>
        <p:blipFill>
          <a:blip r:embed="rId3"/>
          <a:stretch>
            <a:fillRect/>
          </a:stretch>
        </p:blipFill>
        <p:spPr>
          <a:xfrm>
            <a:off x="2561968" y="2915987"/>
            <a:ext cx="5503733" cy="2579349"/>
          </a:xfrm>
          <a:prstGeom prst="rect">
            <a:avLst/>
          </a:prstGeom>
        </p:spPr>
      </p:pic>
    </p:spTree>
    <p:extLst>
      <p:ext uri="{BB962C8B-B14F-4D97-AF65-F5344CB8AC3E}">
        <p14:creationId xmlns:p14="http://schemas.microsoft.com/office/powerpoint/2010/main" val="391749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43D6-6D08-4D0B-A140-DDFD7655F0F3}"/>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B6F8AFEB-A8D8-4316-A9BF-BE95744BE5ED}"/>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Content Placeholder 3">
            <a:extLst>
              <a:ext uri="{FF2B5EF4-FFF2-40B4-BE49-F238E27FC236}">
                <a16:creationId xmlns:a16="http://schemas.microsoft.com/office/drawing/2014/main" id="{9AE54A55-6D4C-4B01-BE45-9DCC6BD191DA}"/>
              </a:ext>
            </a:extLst>
          </p:cNvPr>
          <p:cNvSpPr>
            <a:spLocks noGrp="1"/>
          </p:cNvSpPr>
          <p:nvPr>
            <p:ph sz="half" idx="1"/>
          </p:nvPr>
        </p:nvSpPr>
        <p:spPr>
          <a:xfrm>
            <a:off x="443365" y="1696825"/>
            <a:ext cx="11214100" cy="4480138"/>
          </a:xfrm>
        </p:spPr>
        <p:txBody>
          <a:bodyPr>
            <a:normAutofit/>
          </a:bodyPr>
          <a:lstStyle/>
          <a:p>
            <a:r>
              <a:rPr lang="en-US" sz="2200" dirty="0">
                <a:latin typeface="Times New Roman" panose="02020603050405020304" pitchFamily="18" charset="0"/>
                <a:cs typeface="Times New Roman" panose="02020603050405020304" pitchFamily="18" charset="0"/>
              </a:rPr>
              <a:t>Big data can really improve the education. It can afford to shape a modern and dynamic education system, which every individual student can have the maximum benefit from that. </a:t>
            </a:r>
          </a:p>
          <a:p>
            <a:r>
              <a:rPr lang="en-US" sz="2200" dirty="0">
                <a:latin typeface="Times New Roman" panose="02020603050405020304" pitchFamily="18" charset="0"/>
                <a:cs typeface="Times New Roman" panose="02020603050405020304" pitchFamily="18" charset="0"/>
              </a:rPr>
              <a:t>The teachers have valuable tools, were they don’t have before, which can make their decisions more specific and are able to choose a big variety of new learning methods. </a:t>
            </a:r>
          </a:p>
          <a:p>
            <a:r>
              <a:rPr lang="en-US" sz="2200" dirty="0">
                <a:latin typeface="Times New Roman" panose="02020603050405020304" pitchFamily="18" charset="0"/>
                <a:cs typeface="Times New Roman" panose="02020603050405020304" pitchFamily="18" charset="0"/>
              </a:rPr>
              <a:t>In the new era of Data the traditional difficulties will be no longer exists, keeping the good methods. The education system will be enriched with new learning ways, making more efficient and targeted. </a:t>
            </a:r>
          </a:p>
          <a:p>
            <a:r>
              <a:rPr lang="en-US" sz="2200" dirty="0">
                <a:latin typeface="Times New Roman" panose="02020603050405020304" pitchFamily="18" charset="0"/>
                <a:cs typeface="Times New Roman" panose="02020603050405020304" pitchFamily="18" charset="0"/>
              </a:rPr>
              <a:t>Furthermore, the teachers and academics must actually train and involved on them and finally the students must accept and use these new tools. </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862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5EC3-2C3D-40C8-9A8D-1A2836234BF8}"/>
              </a:ext>
            </a:extLst>
          </p:cNvPr>
          <p:cNvSpPr>
            <a:spLocks noGrp="1"/>
          </p:cNvSpPr>
          <p:nvPr>
            <p:ph type="title"/>
          </p:nvPr>
        </p:nvSpPr>
        <p:spPr>
          <a:xfrm>
            <a:off x="3106270" y="2823882"/>
            <a:ext cx="7551057" cy="2859313"/>
          </a:xfrm>
        </p:spPr>
        <p:txBody>
          <a:bodyPr>
            <a:normAutofit/>
          </a:bodyPr>
          <a:lstStyle/>
          <a:p>
            <a:r>
              <a:rPr lang="en-US" sz="9600" dirty="0"/>
              <a:t>Thank You</a:t>
            </a:r>
          </a:p>
        </p:txBody>
      </p:sp>
      <p:sp>
        <p:nvSpPr>
          <p:cNvPr id="3" name="Slide Number Placeholder 2">
            <a:extLst>
              <a:ext uri="{FF2B5EF4-FFF2-40B4-BE49-F238E27FC236}">
                <a16:creationId xmlns:a16="http://schemas.microsoft.com/office/drawing/2014/main" id="{85B21F06-C135-400B-BB5E-88CA64C02D23}"/>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Tree>
    <p:extLst>
      <p:ext uri="{BB962C8B-B14F-4D97-AF65-F5344CB8AC3E}">
        <p14:creationId xmlns:p14="http://schemas.microsoft.com/office/powerpoint/2010/main" val="141400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32B7-C696-4AC7-B8BB-0133474046A1}"/>
              </a:ext>
            </a:extLst>
          </p:cNvPr>
          <p:cNvSpPr>
            <a:spLocks noGrp="1"/>
          </p:cNvSpPr>
          <p:nvPr>
            <p:ph type="title"/>
          </p:nvPr>
        </p:nvSpPr>
        <p:spPr/>
        <p:txBody>
          <a:bodyPr/>
          <a:lstStyle/>
          <a:p>
            <a:r>
              <a:rPr lang="en-US" dirty="0"/>
              <a:t>Big Data in Education</a:t>
            </a:r>
          </a:p>
        </p:txBody>
      </p:sp>
      <p:sp>
        <p:nvSpPr>
          <p:cNvPr id="3" name="Slide Number Placeholder 2">
            <a:extLst>
              <a:ext uri="{FF2B5EF4-FFF2-40B4-BE49-F238E27FC236}">
                <a16:creationId xmlns:a16="http://schemas.microsoft.com/office/drawing/2014/main" id="{E9C78F93-B21C-4FBE-937A-3EF94DB72152}"/>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32A36685-5096-4999-920E-C8B1D5DFC785}"/>
              </a:ext>
            </a:extLst>
          </p:cNvPr>
          <p:cNvSpPr>
            <a:spLocks noGrp="1"/>
          </p:cNvSpPr>
          <p:nvPr>
            <p:ph type="body" sz="quarter" idx="13"/>
          </p:nvPr>
        </p:nvSpPr>
        <p:spPr>
          <a:xfrm>
            <a:off x="444500" y="1189608"/>
            <a:ext cx="11513722" cy="5125467"/>
          </a:xfrm>
        </p:spPr>
        <p:txBody>
          <a:bodyPr/>
          <a:lstStyle/>
          <a:p>
            <a:r>
              <a:rPr lang="en-US" sz="1800" b="1" u="sng" dirty="0">
                <a:solidFill>
                  <a:srgbClr val="FFFF00"/>
                </a:solidFill>
                <a:latin typeface="Times New Roman" panose="02020603050405020304" pitchFamily="18" charset="0"/>
                <a:cs typeface="Times New Roman" panose="02020603050405020304" pitchFamily="18" charset="0"/>
              </a:rPr>
              <a:t>Big Data</a:t>
            </a:r>
            <a:r>
              <a:rPr lang="en-US" sz="1800" b="1" dirty="0">
                <a:solidFill>
                  <a:srgbClr val="FFFF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Big Data is a collection of data that is huge in volume yet growing exponentially with time. It is a data with so large size and complexity that none of traditional data management tools can store it or process it efficiently.</a:t>
            </a:r>
          </a:p>
          <a:p>
            <a:r>
              <a:rPr lang="en-US" sz="1800" dirty="0">
                <a:latin typeface="Times New Roman" panose="02020603050405020304" pitchFamily="18" charset="0"/>
                <a:cs typeface="Times New Roman" panose="02020603050405020304" pitchFamily="18" charset="0"/>
              </a:rPr>
              <a:t>Big data is an essential aspect of innovation which has gained major attention from both academics and practitioners.</a:t>
            </a:r>
          </a:p>
          <a:p>
            <a:r>
              <a:rPr lang="en-US" sz="1800" dirty="0">
                <a:latin typeface="Times New Roman" panose="02020603050405020304" pitchFamily="18" charset="0"/>
                <a:cs typeface="Times New Roman" panose="02020603050405020304" pitchFamily="18" charset="0"/>
              </a:rPr>
              <a:t>This can help universities and colleges to transform their business models, student academic outcomes and professors effectiveness. </a:t>
            </a:r>
          </a:p>
          <a:p>
            <a:r>
              <a:rPr lang="en-US" sz="1800" dirty="0">
                <a:latin typeface="Times New Roman" panose="02020603050405020304" pitchFamily="18" charset="0"/>
                <a:cs typeface="Times New Roman" panose="02020603050405020304" pitchFamily="18" charset="0"/>
              </a:rPr>
              <a:t>Also, big data provides academic institutions with opportunities to intergrade critical systems, applications and platforms. This may allow them to create efficiencies and reduce costs.</a:t>
            </a:r>
          </a:p>
          <a:p>
            <a:r>
              <a:rPr lang="en-US" sz="1800" dirty="0">
                <a:latin typeface="Times New Roman" panose="02020603050405020304" pitchFamily="18" charset="0"/>
                <a:cs typeface="Times New Roman" panose="02020603050405020304" pitchFamily="18" charset="0"/>
              </a:rPr>
              <a:t>How Big Data is Transforming the Education? – It influences how schools attract and view prospective students and how professor server current students. In addition, discovering new technologies and innovations are creating new opportunities for the future use of big data in education.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sym typeface="Wingdings" panose="05000000000000000000" pitchFamily="2" charset="2"/>
              </a:rPr>
              <a:t> Planning for the Future</a:t>
            </a:r>
            <a:br>
              <a:rPr lang="en-US" sz="1800" dirty="0">
                <a:latin typeface="Times New Roman" panose="02020603050405020304" pitchFamily="18" charset="0"/>
                <a:cs typeface="Times New Roman" panose="02020603050405020304" pitchFamily="18" charset="0"/>
                <a:sym typeface="Wingdings" panose="05000000000000000000" pitchFamily="2" charset="2"/>
              </a:rPr>
            </a:br>
            <a:r>
              <a:rPr lang="en-US" sz="1800" dirty="0">
                <a:latin typeface="Times New Roman" panose="02020603050405020304" pitchFamily="18" charset="0"/>
                <a:cs typeface="Times New Roman" panose="02020603050405020304" pitchFamily="18" charset="0"/>
                <a:sym typeface="Wingdings" panose="05000000000000000000" pitchFamily="2" charset="2"/>
              </a:rPr>
              <a:t> Empowering Professors</a:t>
            </a:r>
            <a:br>
              <a:rPr lang="en-US" sz="1800" dirty="0">
                <a:latin typeface="Times New Roman" panose="02020603050405020304" pitchFamily="18" charset="0"/>
                <a:cs typeface="Times New Roman" panose="02020603050405020304" pitchFamily="18" charset="0"/>
                <a:sym typeface="Wingdings" panose="05000000000000000000" pitchFamily="2" charset="2"/>
              </a:rPr>
            </a:br>
            <a:r>
              <a:rPr lang="en-US" sz="1800" dirty="0">
                <a:latin typeface="Times New Roman" panose="02020603050405020304" pitchFamily="18" charset="0"/>
                <a:cs typeface="Times New Roman" panose="02020603050405020304" pitchFamily="18" charset="0"/>
                <a:sym typeface="Wingdings" panose="05000000000000000000" pitchFamily="2" charset="2"/>
              </a:rPr>
              <a:t> Creating new opportunities</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43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8D44-A2B5-4DD4-B114-C7894D4F280D}"/>
              </a:ext>
            </a:extLst>
          </p:cNvPr>
          <p:cNvSpPr>
            <a:spLocks noGrp="1"/>
          </p:cNvSpPr>
          <p:nvPr>
            <p:ph type="title"/>
          </p:nvPr>
        </p:nvSpPr>
        <p:spPr>
          <a:xfrm>
            <a:off x="444500" y="542925"/>
            <a:ext cx="11214100" cy="535531"/>
          </a:xfrm>
        </p:spPr>
        <p:txBody>
          <a:bodyPr wrap="square" anchor="t">
            <a:normAutofit/>
          </a:bodyPr>
          <a:lstStyle/>
          <a:p>
            <a:r>
              <a:rPr lang="en-US" dirty="0"/>
              <a:t>Applications</a:t>
            </a:r>
          </a:p>
        </p:txBody>
      </p:sp>
      <p:sp>
        <p:nvSpPr>
          <p:cNvPr id="3" name="Slide Number Placeholder 2">
            <a:extLst>
              <a:ext uri="{FF2B5EF4-FFF2-40B4-BE49-F238E27FC236}">
                <a16:creationId xmlns:a16="http://schemas.microsoft.com/office/drawing/2014/main" id="{6CEA0761-5BBB-470F-80C9-9DA6B9AB226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a:t>
            </a:fld>
            <a:endParaRPr lang="en-US" noProof="0" dirty="0"/>
          </a:p>
        </p:txBody>
      </p:sp>
      <p:pic>
        <p:nvPicPr>
          <p:cNvPr id="1026" name="Picture 2">
            <a:extLst>
              <a:ext uri="{FF2B5EF4-FFF2-40B4-BE49-F238E27FC236}">
                <a16:creationId xmlns:a16="http://schemas.microsoft.com/office/drawing/2014/main" id="{C698C322-BB67-4934-894C-CA857B3DED2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3365" y="2454022"/>
            <a:ext cx="5184437" cy="2786634"/>
          </a:xfrm>
          <a:prstGeom prst="rect">
            <a:avLst/>
          </a:prstGeom>
          <a:solidFill>
            <a:srgbClr val="FFFFFF"/>
          </a:solidFill>
        </p:spPr>
      </p:pic>
      <p:sp>
        <p:nvSpPr>
          <p:cNvPr id="4" name="Text Placeholder 3">
            <a:extLst>
              <a:ext uri="{FF2B5EF4-FFF2-40B4-BE49-F238E27FC236}">
                <a16:creationId xmlns:a16="http://schemas.microsoft.com/office/drawing/2014/main" id="{915F431E-52CA-4AFC-9E8A-A35DAB374DE1}"/>
              </a:ext>
            </a:extLst>
          </p:cNvPr>
          <p:cNvSpPr>
            <a:spLocks noGrp="1"/>
          </p:cNvSpPr>
          <p:nvPr>
            <p:ph sz="half" idx="2"/>
          </p:nvPr>
        </p:nvSpPr>
        <p:spPr>
          <a:xfrm>
            <a:off x="6474163" y="1517715"/>
            <a:ext cx="5184437" cy="4659248"/>
          </a:xfrm>
        </p:spPr>
        <p:txBody>
          <a:bodyPr>
            <a:normAutofit/>
          </a:bodyPr>
          <a:lstStyle/>
          <a:p>
            <a:r>
              <a:rPr lang="en-US" b="0" i="0" dirty="0">
                <a:effectLst/>
                <a:latin typeface="Times New Roman" panose="02020603050405020304" pitchFamily="18" charset="0"/>
                <a:cs typeface="Times New Roman" panose="02020603050405020304" pitchFamily="18" charset="0"/>
              </a:rPr>
              <a:t>As thousands of students enroll in several institutes every year in a variety of courses, a humungous amount of data is generated. The student data consists of course details, enrollment year, student ID, exam grades and marks obtained in individual subjects.</a:t>
            </a:r>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Enhancing Student Results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Better Grading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Gaining Attention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Customized Programs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Reducing the number of Dropouts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81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D19A-7064-4116-ADF8-089FEA3AB8AB}"/>
              </a:ext>
            </a:extLst>
          </p:cNvPr>
          <p:cNvSpPr>
            <a:spLocks noGrp="1"/>
          </p:cNvSpPr>
          <p:nvPr>
            <p:ph type="title"/>
          </p:nvPr>
        </p:nvSpPr>
        <p:spPr>
          <a:xfrm>
            <a:off x="444500" y="542925"/>
            <a:ext cx="11214100" cy="535531"/>
          </a:xfrm>
        </p:spPr>
        <p:txBody>
          <a:bodyPr wrap="square" anchor="t">
            <a:normAutofit/>
          </a:bodyPr>
          <a:lstStyle/>
          <a:p>
            <a:r>
              <a:rPr lang="en-US" dirty="0"/>
              <a:t>Real – Life Scenario</a:t>
            </a:r>
          </a:p>
        </p:txBody>
      </p:sp>
      <p:sp>
        <p:nvSpPr>
          <p:cNvPr id="3" name="Slide Number Placeholder 2">
            <a:extLst>
              <a:ext uri="{FF2B5EF4-FFF2-40B4-BE49-F238E27FC236}">
                <a16:creationId xmlns:a16="http://schemas.microsoft.com/office/drawing/2014/main" id="{A0C6C833-C167-41A4-86DE-8CD0C6357F58}"/>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4</a:t>
            </a:fld>
            <a:endParaRPr lang="en-US" noProof="0" dirty="0"/>
          </a:p>
        </p:txBody>
      </p:sp>
      <p:sp>
        <p:nvSpPr>
          <p:cNvPr id="4" name="Text Placeholder 3">
            <a:extLst>
              <a:ext uri="{FF2B5EF4-FFF2-40B4-BE49-F238E27FC236}">
                <a16:creationId xmlns:a16="http://schemas.microsoft.com/office/drawing/2014/main" id="{FDA37DC2-7602-4D7C-9DD6-B32FFD3B82B2}"/>
              </a:ext>
            </a:extLst>
          </p:cNvPr>
          <p:cNvSpPr>
            <a:spLocks noGrp="1"/>
          </p:cNvSpPr>
          <p:nvPr>
            <p:ph sz="half" idx="1"/>
          </p:nvPr>
        </p:nvSpPr>
        <p:spPr>
          <a:xfrm>
            <a:off x="443365" y="1517715"/>
            <a:ext cx="5184437" cy="4659248"/>
          </a:xfrm>
        </p:spPr>
        <p:txBody>
          <a:bodyPr>
            <a:noAutofit/>
          </a:bodyPr>
          <a:lstStyle/>
          <a:p>
            <a:r>
              <a:rPr lang="en-US" sz="1800" dirty="0">
                <a:latin typeface="Times New Roman" panose="02020603050405020304" pitchFamily="18" charset="0"/>
                <a:cs typeface="Times New Roman" panose="02020603050405020304" pitchFamily="18" charset="0"/>
              </a:rPr>
              <a:t>Here, there is a real time situation where Big Data helped to improve the education in Bangladesh. </a:t>
            </a:r>
          </a:p>
          <a:p>
            <a:r>
              <a:rPr lang="en-US" sz="1800" dirty="0">
                <a:latin typeface="Times New Roman" panose="02020603050405020304" pitchFamily="18" charset="0"/>
                <a:cs typeface="Times New Roman" panose="02020603050405020304" pitchFamily="18" charset="0"/>
              </a:rPr>
              <a:t>Bangladesh has one of the largest primary education systems in the world according to Directorate of Primary Education. But they lack in human resources which will be a major impediment to the economic development of the country. </a:t>
            </a:r>
          </a:p>
          <a:p>
            <a:r>
              <a:rPr lang="en-US" sz="1800" dirty="0">
                <a:latin typeface="Times New Roman" panose="02020603050405020304" pitchFamily="18" charset="0"/>
                <a:cs typeface="Times New Roman" panose="02020603050405020304" pitchFamily="18" charset="0"/>
              </a:rPr>
              <a:t>They thought that Big Data and AI can produce the good result in such a way that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Student can improve the results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Create Mass – customized Programs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Improve the learning experience in Real-time </a:t>
            </a:r>
          </a:p>
          <a:p>
            <a:r>
              <a:rPr lang="en-US" sz="1800" dirty="0">
                <a:latin typeface="Times New Roman" panose="02020603050405020304" pitchFamily="18" charset="0"/>
                <a:cs typeface="Times New Roman" panose="02020603050405020304" pitchFamily="18" charset="0"/>
              </a:rPr>
              <a:t>Similarly, the Georgia State University also used stacks of information to create a National model on how to keep students on track to graduate. </a:t>
            </a:r>
          </a:p>
        </p:txBody>
      </p:sp>
      <p:pic>
        <p:nvPicPr>
          <p:cNvPr id="2050" name="Picture 2" descr="Diagram&#10;&#10;Description automatically generated">
            <a:extLst>
              <a:ext uri="{FF2B5EF4-FFF2-40B4-BE49-F238E27FC236}">
                <a16:creationId xmlns:a16="http://schemas.microsoft.com/office/drawing/2014/main" id="{B63279B1-90F0-469C-A4FF-7431190FB4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11806" y="2184718"/>
            <a:ext cx="5936829" cy="3901816"/>
          </a:xfrm>
          <a:prstGeom prst="rect">
            <a:avLst/>
          </a:prstGeom>
          <a:solidFill>
            <a:srgbClr val="FFFFFF"/>
          </a:solidFill>
        </p:spPr>
      </p:pic>
    </p:spTree>
    <p:extLst>
      <p:ext uri="{BB962C8B-B14F-4D97-AF65-F5344CB8AC3E}">
        <p14:creationId xmlns:p14="http://schemas.microsoft.com/office/powerpoint/2010/main" val="19869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51EFCA-80B4-42B8-A766-E89C8466778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5</a:t>
            </a:fld>
            <a:endParaRPr lang="en-US" noProof="0" dirty="0"/>
          </a:p>
        </p:txBody>
      </p:sp>
      <p:sp>
        <p:nvSpPr>
          <p:cNvPr id="4" name="Text Placeholder 3">
            <a:extLst>
              <a:ext uri="{FF2B5EF4-FFF2-40B4-BE49-F238E27FC236}">
                <a16:creationId xmlns:a16="http://schemas.microsoft.com/office/drawing/2014/main" id="{10DAFA54-7DFD-48CD-9E35-D9414F43E522}"/>
              </a:ext>
            </a:extLst>
          </p:cNvPr>
          <p:cNvSpPr>
            <a:spLocks noGrp="1"/>
          </p:cNvSpPr>
          <p:nvPr>
            <p:ph type="body" sz="half" idx="2"/>
          </p:nvPr>
        </p:nvSpPr>
        <p:spPr>
          <a:xfrm>
            <a:off x="443366" y="319596"/>
            <a:ext cx="4190778" cy="6429995"/>
          </a:xfrm>
        </p:spPr>
        <p:txBody>
          <a:bodyPr>
            <a:no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Big Data analytics can resolve all the issues of the education sector. Georgia State University for example adopted new data analytic tools to deliver solutions to the long pending problem of student retention.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Harvard, The University of California and others are using social media as an advertising tool. There are few prominent factors that drive students to educational institution namely personal factors, academic quality, facility, campus, socialization, financial aid and policies.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Research done at the University of New Hampshire shows 96% students use Facebook, 84% use YouTube, 20% use blogs and 14% use Twitter. Through sentiment analysis of the student’s sentiments helps wonders in the student enrolment process. Big Data solutions therefore serve as insight analysis podium</a:t>
            </a:r>
          </a:p>
        </p:txBody>
      </p:sp>
      <p:pic>
        <p:nvPicPr>
          <p:cNvPr id="6" name="Picture 5">
            <a:extLst>
              <a:ext uri="{FF2B5EF4-FFF2-40B4-BE49-F238E27FC236}">
                <a16:creationId xmlns:a16="http://schemas.microsoft.com/office/drawing/2014/main" id="{30A5CE5C-9934-436C-B9CE-D2260207974A}"/>
              </a:ext>
            </a:extLst>
          </p:cNvPr>
          <p:cNvPicPr>
            <a:picLocks noChangeAspect="1"/>
          </p:cNvPicPr>
          <p:nvPr/>
        </p:nvPicPr>
        <p:blipFill>
          <a:blip r:embed="rId3"/>
          <a:stretch>
            <a:fillRect/>
          </a:stretch>
        </p:blipFill>
        <p:spPr>
          <a:xfrm>
            <a:off x="4782964" y="1473692"/>
            <a:ext cx="7201217" cy="4317507"/>
          </a:xfrm>
          <a:prstGeom prst="rect">
            <a:avLst/>
          </a:prstGeom>
          <a:noFill/>
        </p:spPr>
      </p:pic>
    </p:spTree>
    <p:extLst>
      <p:ext uri="{BB962C8B-B14F-4D97-AF65-F5344CB8AC3E}">
        <p14:creationId xmlns:p14="http://schemas.microsoft.com/office/powerpoint/2010/main" val="417507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976D-50C1-4C15-832F-1202019B63F7}"/>
              </a:ext>
            </a:extLst>
          </p:cNvPr>
          <p:cNvSpPr>
            <a:spLocks noGrp="1"/>
          </p:cNvSpPr>
          <p:nvPr>
            <p:ph type="title"/>
          </p:nvPr>
        </p:nvSpPr>
        <p:spPr>
          <a:xfrm>
            <a:off x="535708" y="455227"/>
            <a:ext cx="10919691" cy="535531"/>
          </a:xfrm>
        </p:spPr>
        <p:txBody>
          <a:bodyPr wrap="square" anchor="t">
            <a:normAutofit/>
          </a:bodyPr>
          <a:lstStyle/>
          <a:p>
            <a:r>
              <a:rPr lang="en-US" dirty="0"/>
              <a:t>Goals and Purposes</a:t>
            </a:r>
          </a:p>
        </p:txBody>
      </p:sp>
      <p:sp>
        <p:nvSpPr>
          <p:cNvPr id="3" name="Slide Number Placeholder 2">
            <a:extLst>
              <a:ext uri="{FF2B5EF4-FFF2-40B4-BE49-F238E27FC236}">
                <a16:creationId xmlns:a16="http://schemas.microsoft.com/office/drawing/2014/main" id="{AA7C44DD-6926-499E-A742-09D634ADDE9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6</a:t>
            </a:fld>
            <a:endParaRPr lang="en-US" noProof="0" dirty="0"/>
          </a:p>
        </p:txBody>
      </p:sp>
      <p:sp>
        <p:nvSpPr>
          <p:cNvPr id="4" name="Text Placeholder 3">
            <a:extLst>
              <a:ext uri="{FF2B5EF4-FFF2-40B4-BE49-F238E27FC236}">
                <a16:creationId xmlns:a16="http://schemas.microsoft.com/office/drawing/2014/main" id="{0BE9A96B-DFCC-4B46-9EFE-04C6AEDC7166}"/>
              </a:ext>
            </a:extLst>
          </p:cNvPr>
          <p:cNvSpPr>
            <a:spLocks noGrp="1"/>
          </p:cNvSpPr>
          <p:nvPr>
            <p:ph sz="half" idx="1"/>
          </p:nvPr>
        </p:nvSpPr>
        <p:spPr>
          <a:xfrm>
            <a:off x="443365" y="1517715"/>
            <a:ext cx="5184437" cy="4659248"/>
          </a:xfrm>
        </p:spPr>
        <p:txBody>
          <a:bodyPr>
            <a:norm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Big Data has the future to change not just research, but also education. The collaboration technologies which the Big Data are based on them is Cloud Computing.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technologies can improve educational services, giving young and adult students alike access to low-cost content, online instructors and communities of fellow learners.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Benefits of the big data in education is explained in the beside diagram. </a:t>
            </a:r>
          </a:p>
        </p:txBody>
      </p:sp>
      <p:pic>
        <p:nvPicPr>
          <p:cNvPr id="6" name="Picture 5">
            <a:extLst>
              <a:ext uri="{FF2B5EF4-FFF2-40B4-BE49-F238E27FC236}">
                <a16:creationId xmlns:a16="http://schemas.microsoft.com/office/drawing/2014/main" id="{0C979A2C-5F50-481F-8170-50709252A5DF}"/>
              </a:ext>
            </a:extLst>
          </p:cNvPr>
          <p:cNvPicPr>
            <a:picLocks noChangeAspect="1"/>
          </p:cNvPicPr>
          <p:nvPr/>
        </p:nvPicPr>
        <p:blipFill>
          <a:blip r:embed="rId3"/>
          <a:stretch>
            <a:fillRect/>
          </a:stretch>
        </p:blipFill>
        <p:spPr>
          <a:xfrm>
            <a:off x="7550021" y="990758"/>
            <a:ext cx="3535663" cy="4876483"/>
          </a:xfrm>
          <a:prstGeom prst="rect">
            <a:avLst/>
          </a:prstGeom>
          <a:noFill/>
        </p:spPr>
      </p:pic>
      <p:pic>
        <p:nvPicPr>
          <p:cNvPr id="8" name="Picture 7">
            <a:extLst>
              <a:ext uri="{FF2B5EF4-FFF2-40B4-BE49-F238E27FC236}">
                <a16:creationId xmlns:a16="http://schemas.microsoft.com/office/drawing/2014/main" id="{D44E561B-B901-4ED6-B32B-8CE0FE4B2C3E}"/>
              </a:ext>
            </a:extLst>
          </p:cNvPr>
          <p:cNvPicPr>
            <a:picLocks noChangeAspect="1"/>
          </p:cNvPicPr>
          <p:nvPr/>
        </p:nvPicPr>
        <p:blipFill>
          <a:blip r:embed="rId4"/>
          <a:stretch>
            <a:fillRect/>
          </a:stretch>
        </p:blipFill>
        <p:spPr>
          <a:xfrm>
            <a:off x="7569200" y="5861768"/>
            <a:ext cx="3516484" cy="748517"/>
          </a:xfrm>
          <a:prstGeom prst="rect">
            <a:avLst/>
          </a:prstGeom>
        </p:spPr>
      </p:pic>
    </p:spTree>
    <p:extLst>
      <p:ext uri="{BB962C8B-B14F-4D97-AF65-F5344CB8AC3E}">
        <p14:creationId xmlns:p14="http://schemas.microsoft.com/office/powerpoint/2010/main" val="1050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EEC70B-7D8C-40F8-B442-B88850D4E14F}"/>
              </a:ext>
            </a:extLst>
          </p:cNvPr>
          <p:cNvSpPr>
            <a:spLocks noGrp="1"/>
          </p:cNvSpPr>
          <p:nvPr>
            <p:ph type="body" idx="1"/>
          </p:nvPr>
        </p:nvSpPr>
        <p:spPr>
          <a:xfrm>
            <a:off x="1629847" y="2113763"/>
            <a:ext cx="6023002" cy="365760"/>
          </a:xfrm>
        </p:spPr>
        <p:txBody>
          <a:bodyPr/>
          <a:lstStyle/>
          <a:p>
            <a:r>
              <a:rPr lang="en-US" b="1" dirty="0">
                <a:solidFill>
                  <a:srgbClr val="FFFF00"/>
                </a:solidFill>
                <a:latin typeface="Century" panose="02040604050505020304" pitchFamily="18" charset="0"/>
              </a:rPr>
              <a:t>Title</a:t>
            </a:r>
            <a:r>
              <a:rPr lang="en-US" dirty="0">
                <a:latin typeface="Century" panose="02040604050505020304" pitchFamily="18" charset="0"/>
              </a:rPr>
              <a:t> : Students Performance In Exams</a:t>
            </a:r>
          </a:p>
        </p:txBody>
      </p:sp>
      <p:sp>
        <p:nvSpPr>
          <p:cNvPr id="3" name="Slide Number Placeholder 2">
            <a:extLst>
              <a:ext uri="{FF2B5EF4-FFF2-40B4-BE49-F238E27FC236}">
                <a16:creationId xmlns:a16="http://schemas.microsoft.com/office/drawing/2014/main" id="{BDF9736A-F248-4AAA-8DAD-C9A1464CBE33}"/>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itle 3">
            <a:extLst>
              <a:ext uri="{FF2B5EF4-FFF2-40B4-BE49-F238E27FC236}">
                <a16:creationId xmlns:a16="http://schemas.microsoft.com/office/drawing/2014/main" id="{6E448486-8FF8-444C-B15A-1732B42C4BFE}"/>
              </a:ext>
            </a:extLst>
          </p:cNvPr>
          <p:cNvSpPr>
            <a:spLocks noGrp="1"/>
          </p:cNvSpPr>
          <p:nvPr>
            <p:ph type="title"/>
          </p:nvPr>
        </p:nvSpPr>
        <p:spPr>
          <a:xfrm>
            <a:off x="772998" y="1103879"/>
            <a:ext cx="7736701" cy="859055"/>
          </a:xfrm>
        </p:spPr>
        <p:txBody>
          <a:bodyPr/>
          <a:lstStyle/>
          <a:p>
            <a:r>
              <a:rPr lang="en-US" dirty="0"/>
              <a:t>Project Demonstration </a:t>
            </a:r>
          </a:p>
        </p:txBody>
      </p:sp>
      <p:pic>
        <p:nvPicPr>
          <p:cNvPr id="5" name="Picture 2" descr="Factors That Influence Academic Performance And Productivity">
            <a:extLst>
              <a:ext uri="{FF2B5EF4-FFF2-40B4-BE49-F238E27FC236}">
                <a16:creationId xmlns:a16="http://schemas.microsoft.com/office/drawing/2014/main" id="{3EC3415D-9907-4F83-AC9B-CCBC9AEE8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692673"/>
            <a:ext cx="6534150" cy="394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5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0F5B-2324-435D-8F05-277FB4CBBE77}"/>
              </a:ext>
            </a:extLst>
          </p:cNvPr>
          <p:cNvSpPr>
            <a:spLocks noGrp="1"/>
          </p:cNvSpPr>
          <p:nvPr>
            <p:ph type="title"/>
          </p:nvPr>
        </p:nvSpPr>
        <p:spPr>
          <a:xfrm>
            <a:off x="644820" y="644426"/>
            <a:ext cx="11214100" cy="535531"/>
          </a:xfrm>
        </p:spPr>
        <p:txBody>
          <a:bodyPr/>
          <a:lstStyle/>
          <a:p>
            <a:r>
              <a:rPr lang="en-US" dirty="0"/>
              <a:t>Proposed Method</a:t>
            </a:r>
          </a:p>
        </p:txBody>
      </p:sp>
      <p:sp>
        <p:nvSpPr>
          <p:cNvPr id="3" name="Slide Number Placeholder 2">
            <a:extLst>
              <a:ext uri="{FF2B5EF4-FFF2-40B4-BE49-F238E27FC236}">
                <a16:creationId xmlns:a16="http://schemas.microsoft.com/office/drawing/2014/main" id="{9B539E98-F94B-44AC-981A-98D4023F1ED8}"/>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6E26E59B-342E-4703-94A5-ED9AD2F531BB}"/>
              </a:ext>
            </a:extLst>
          </p:cNvPr>
          <p:cNvSpPr>
            <a:spLocks noGrp="1"/>
          </p:cNvSpPr>
          <p:nvPr>
            <p:ph sz="half" idx="1"/>
          </p:nvPr>
        </p:nvSpPr>
        <p:spPr>
          <a:xfrm>
            <a:off x="377072" y="1470581"/>
            <a:ext cx="11481848" cy="5209619"/>
          </a:xfrm>
        </p:spPr>
        <p:txBody>
          <a:bodyPr>
            <a:noAutofit/>
          </a:bodyPr>
          <a:lstStyle/>
          <a:p>
            <a:r>
              <a:rPr lang="en-US" sz="1600" dirty="0">
                <a:latin typeface="Times New Roman" panose="02020603050405020304" pitchFamily="18" charset="0"/>
                <a:cs typeface="Times New Roman" panose="02020603050405020304" pitchFamily="18" charset="0"/>
              </a:rPr>
              <a:t>In this project, I have tried to determine which features affect the student’s subject wise and overall performance by looking at the data distribution overall and also based on clusters formed on the basis of scores. </a:t>
            </a:r>
          </a:p>
          <a:p>
            <a:r>
              <a:rPr lang="en-US" sz="1600" dirty="0">
                <a:latin typeface="Times New Roman" panose="02020603050405020304" pitchFamily="18" charset="0"/>
                <a:cs typeface="Times New Roman" panose="02020603050405020304" pitchFamily="18" charset="0"/>
              </a:rPr>
              <a:t>Here, we implemented the project by determining the performance analysis. </a:t>
            </a:r>
          </a:p>
          <a:p>
            <a:r>
              <a:rPr lang="en-US" sz="1600" dirty="0">
                <a:latin typeface="Times New Roman" panose="02020603050405020304" pitchFamily="18" charset="0"/>
                <a:cs typeface="Times New Roman" panose="02020603050405020304" pitchFamily="18" charset="0"/>
              </a:rPr>
              <a:t>Dataset :  We took the dataset which is named as StudentsPerformance.csv </a:t>
            </a:r>
          </a:p>
          <a:p>
            <a:pPr>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This dataset consists of 1000 rows and 8 columns and data size is of 8000.</a:t>
            </a:r>
          </a:p>
          <a:p>
            <a:pPr>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rPr>
              <a:t>Also, I verified whether there are any null values in the dataset. </a:t>
            </a:r>
          </a:p>
          <a:p>
            <a:pPr>
              <a:buFont typeface="Wingdings" panose="05000000000000000000" pitchFamily="2" charset="2"/>
              <a:buChar char="à"/>
            </a:pPr>
            <a:r>
              <a:rPr lang="en-US" sz="1600" b="0" i="0" dirty="0">
                <a:effectLst/>
                <a:latin typeface="Times New Roman" panose="02020603050405020304" pitchFamily="18" charset="0"/>
                <a:cs typeface="Times New Roman" panose="02020603050405020304" pitchFamily="18" charset="0"/>
              </a:rPr>
              <a:t>The columns of the dataset are described as </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gender : sex of students</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race/ethnicity : ethnicity of students</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parental level of education : parents' final education</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lunch : having lunch before test (normal or abnormal)</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test preparation course : complete or not complete before test</a:t>
            </a:r>
          </a:p>
          <a:p>
            <a:pPr algn="l">
              <a:buFont typeface="+mj-lt"/>
              <a:buAutoNum type="arabicPeriod"/>
            </a:pPr>
            <a:r>
              <a:rPr lang="en-US" sz="1600" dirty="0">
                <a:latin typeface="Times New Roman" panose="02020603050405020304" pitchFamily="18" charset="0"/>
                <a:cs typeface="Times New Roman" panose="02020603050405020304" pitchFamily="18" charset="0"/>
              </a:rPr>
              <a:t>Math score : math score is obtained </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Reading score: reading score is obtained.</a:t>
            </a:r>
          </a:p>
          <a:p>
            <a:pPr algn="l">
              <a:buFont typeface="+mj-lt"/>
              <a:buAutoNum type="arabicPeriod"/>
            </a:pPr>
            <a:r>
              <a:rPr lang="en-US" sz="1600" dirty="0">
                <a:latin typeface="Times New Roman" panose="02020603050405020304" pitchFamily="18" charset="0"/>
                <a:cs typeface="Times New Roman" panose="02020603050405020304" pitchFamily="18" charset="0"/>
              </a:rPr>
              <a:t>Writing score: writing score is obtained.</a:t>
            </a:r>
            <a:endParaRPr lang="en-US" sz="1600" b="0" i="0" dirty="0">
              <a:effectLst/>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ADACA3C-4C4D-404A-9498-E4AD6483BEFD}"/>
              </a:ext>
            </a:extLst>
          </p:cNvPr>
          <p:cNvPicPr>
            <a:picLocks noChangeAspect="1"/>
          </p:cNvPicPr>
          <p:nvPr/>
        </p:nvPicPr>
        <p:blipFill>
          <a:blip r:embed="rId3"/>
          <a:stretch>
            <a:fillRect/>
          </a:stretch>
        </p:blipFill>
        <p:spPr>
          <a:xfrm>
            <a:off x="5995447" y="3429000"/>
            <a:ext cx="6030799" cy="2425045"/>
          </a:xfrm>
          <a:prstGeom prst="rect">
            <a:avLst/>
          </a:prstGeom>
        </p:spPr>
      </p:pic>
    </p:spTree>
    <p:extLst>
      <p:ext uri="{BB962C8B-B14F-4D97-AF65-F5344CB8AC3E}">
        <p14:creationId xmlns:p14="http://schemas.microsoft.com/office/powerpoint/2010/main" val="331931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611A-065B-44B9-AB3E-8AF303B69033}"/>
              </a:ext>
            </a:extLst>
          </p:cNvPr>
          <p:cNvSpPr>
            <a:spLocks noGrp="1"/>
          </p:cNvSpPr>
          <p:nvPr>
            <p:ph type="title"/>
          </p:nvPr>
        </p:nvSpPr>
        <p:spPr>
          <a:xfrm>
            <a:off x="444500" y="542925"/>
            <a:ext cx="11214100" cy="535531"/>
          </a:xfrm>
        </p:spPr>
        <p:txBody>
          <a:bodyPr wrap="square" anchor="t">
            <a:normAutofit/>
          </a:bodyPr>
          <a:lstStyle/>
          <a:p>
            <a:r>
              <a:rPr lang="en-US" dirty="0"/>
              <a:t>Initial observations</a:t>
            </a:r>
          </a:p>
        </p:txBody>
      </p:sp>
      <p:sp>
        <p:nvSpPr>
          <p:cNvPr id="3" name="Slide Number Placeholder 2">
            <a:extLst>
              <a:ext uri="{FF2B5EF4-FFF2-40B4-BE49-F238E27FC236}">
                <a16:creationId xmlns:a16="http://schemas.microsoft.com/office/drawing/2014/main" id="{D49E90A2-63B6-45F7-B27A-11C6D85DCB07}"/>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9</a:t>
            </a:fld>
            <a:endParaRPr lang="en-US" noProof="0" dirty="0"/>
          </a:p>
        </p:txBody>
      </p:sp>
      <p:sp>
        <p:nvSpPr>
          <p:cNvPr id="4" name="Content Placeholder 3">
            <a:extLst>
              <a:ext uri="{FF2B5EF4-FFF2-40B4-BE49-F238E27FC236}">
                <a16:creationId xmlns:a16="http://schemas.microsoft.com/office/drawing/2014/main" id="{BA8CDFF9-B60E-4741-BFF2-2CF286182990}"/>
              </a:ext>
            </a:extLst>
          </p:cNvPr>
          <p:cNvSpPr>
            <a:spLocks noGrp="1"/>
          </p:cNvSpPr>
          <p:nvPr>
            <p:ph sz="half" idx="1"/>
          </p:nvPr>
        </p:nvSpPr>
        <p:spPr>
          <a:xfrm>
            <a:off x="443365" y="1517715"/>
            <a:ext cx="5184437" cy="4659248"/>
          </a:xfrm>
        </p:spPr>
        <p:txBody>
          <a:bodyPr>
            <a:normAutofit/>
          </a:bodyPr>
          <a:lstStyle/>
          <a:p>
            <a:r>
              <a:rPr lang="en-US" dirty="0">
                <a:latin typeface="Times New Roman" panose="02020603050405020304" pitchFamily="18" charset="0"/>
                <a:cs typeface="Times New Roman" panose="02020603050405020304" pitchFamily="18" charset="0"/>
              </a:rPr>
              <a:t>In our project, we obtained the performance of each field for male and female. </a:t>
            </a:r>
          </a:p>
          <a:p>
            <a:r>
              <a:rPr lang="en-US" dirty="0">
                <a:latin typeface="Times New Roman" panose="02020603050405020304" pitchFamily="18" charset="0"/>
                <a:cs typeface="Times New Roman" panose="02020603050405020304" pitchFamily="18" charset="0"/>
              </a:rPr>
              <a:t>The results are obtained in the form of histograms</a:t>
            </a:r>
          </a:p>
          <a:p>
            <a:r>
              <a:rPr lang="en-US" dirty="0">
                <a:latin typeface="Times New Roman" panose="02020603050405020304" pitchFamily="18" charset="0"/>
                <a:cs typeface="Times New Roman" panose="02020603050405020304" pitchFamily="18" charset="0"/>
              </a:rPr>
              <a:t>Similarly, we can see the male has better performance on math field, but identified worse on reading and writing </a:t>
            </a:r>
          </a:p>
          <a:p>
            <a:r>
              <a:rPr lang="en-US" dirty="0">
                <a:latin typeface="Times New Roman" panose="02020603050405020304" pitchFamily="18" charset="0"/>
                <a:cs typeface="Times New Roman" panose="02020603050405020304" pitchFamily="18" charset="0"/>
              </a:rPr>
              <a:t>Also, I plotted correlation matrix between the attributes named as math score, reading score, writing score. I identified reading score and writing score are highly co-related with (0.95) coefficient.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E6E6C5B-FBE2-4B80-BCCC-456DD5A18D47}"/>
              </a:ext>
            </a:extLst>
          </p:cNvPr>
          <p:cNvPicPr>
            <a:picLocks noChangeAspect="1"/>
          </p:cNvPicPr>
          <p:nvPr/>
        </p:nvPicPr>
        <p:blipFill>
          <a:blip r:embed="rId3"/>
          <a:stretch>
            <a:fillRect/>
          </a:stretch>
        </p:blipFill>
        <p:spPr>
          <a:xfrm>
            <a:off x="6352243" y="1789422"/>
            <a:ext cx="5184437" cy="3279155"/>
          </a:xfrm>
          <a:prstGeom prst="rect">
            <a:avLst/>
          </a:prstGeom>
          <a:noFill/>
        </p:spPr>
      </p:pic>
    </p:spTree>
    <p:extLst>
      <p:ext uri="{BB962C8B-B14F-4D97-AF65-F5344CB8AC3E}">
        <p14:creationId xmlns:p14="http://schemas.microsoft.com/office/powerpoint/2010/main" val="153466840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2602</TotalTime>
  <Words>1261</Words>
  <Application>Microsoft Office PowerPoint</Application>
  <PresentationFormat>Widescreen</PresentationFormat>
  <Paragraphs>96</Paragraphs>
  <Slides>16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vt:lpstr>
      <vt:lpstr>Source Serif Pro</vt:lpstr>
      <vt:lpstr>Times New Roman</vt:lpstr>
      <vt:lpstr>Trade Gothic LT Pro</vt:lpstr>
      <vt:lpstr>Trebuchet MS</vt:lpstr>
      <vt:lpstr>Wingdings</vt:lpstr>
      <vt:lpstr>Office Theme</vt:lpstr>
      <vt:lpstr>Big Data in Education</vt:lpstr>
      <vt:lpstr>Big Data in Education</vt:lpstr>
      <vt:lpstr>Applications</vt:lpstr>
      <vt:lpstr>Real – Life Scenario</vt:lpstr>
      <vt:lpstr>PowerPoint Presentation</vt:lpstr>
      <vt:lpstr>Goals and Purposes</vt:lpstr>
      <vt:lpstr>Project Demonstration </vt:lpstr>
      <vt:lpstr>Proposed Method</vt:lpstr>
      <vt:lpstr>Initial observations</vt:lpstr>
      <vt:lpstr>PowerPoint Presentation</vt:lpstr>
      <vt:lpstr>K-Means Clustering</vt:lpstr>
      <vt:lpstr>PowerPoint Presentation</vt:lpstr>
      <vt:lpstr>PowerPoint Presentation</vt:lpstr>
      <vt:lpstr>Outcomes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analysis or Spatial statistics in              Big Data</dc:title>
  <dc:creator>Rishinya Chowdary</dc:creator>
  <cp:lastModifiedBy>Praneetha Thotakura</cp:lastModifiedBy>
  <cp:revision>29</cp:revision>
  <dcterms:created xsi:type="dcterms:W3CDTF">2021-11-12T23:15:26Z</dcterms:created>
  <dcterms:modified xsi:type="dcterms:W3CDTF">2022-04-16T02:31:29Z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