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s"/>
              <a:t>Optimización, recomendaciones y herramientas de análisis de sitios web	</a:t>
            </a:r>
          </a:p>
        </p:txBody>
      </p:sp>
      <p:sp>
        <p:nvSpPr>
          <p:cNvPr id="86" name="Shape 86"/>
          <p:cNvSpPr txBox="1"/>
          <p:nvPr>
            <p:ph idx="1" type="subTitle"/>
          </p:nvPr>
        </p:nvSpPr>
        <p:spPr>
          <a:xfrm>
            <a:off x="598100" y="2715938"/>
            <a:ext cx="8222100" cy="929999"/>
          </a:xfrm>
          <a:prstGeom prst="rect">
            <a:avLst/>
          </a:prstGeom>
        </p:spPr>
        <p:txBody>
          <a:bodyPr anchorCtr="0" anchor="t" bIns="91425" lIns="91425" rIns="91425" tIns="91425">
            <a:noAutofit/>
          </a:bodyPr>
          <a:lstStyle/>
          <a:p>
            <a:pPr lvl="0">
              <a:spcBef>
                <a:spcPts val="0"/>
              </a:spcBef>
              <a:buNone/>
            </a:pPr>
            <a:r>
              <a:rPr lang="es"/>
              <a:t>Francisco Manuel Torres Moreno</a:t>
            </a:r>
          </a:p>
          <a:p>
            <a:pPr lvl="0">
              <a:spcBef>
                <a:spcPts val="0"/>
              </a:spcBef>
              <a:buNone/>
            </a:pPr>
            <a:r>
              <a:rPr lang="es"/>
              <a:t>David Salas Castro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Optimización del Servidor | Caché del Servidor</a:t>
            </a:r>
          </a:p>
        </p:txBody>
      </p:sp>
      <p:sp>
        <p:nvSpPr>
          <p:cNvPr id="149" name="Shape 14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buChar char="-"/>
            </a:pPr>
            <a:r>
              <a:rPr lang="es" sz="2400"/>
              <a:t>La caché en la base de datos también es un factor muy importante, sobre todo para tablas cuyo acceso sea muy frecuente.</a:t>
            </a:r>
          </a:p>
          <a:p>
            <a:pPr indent="-381000" lvl="0" marL="457200">
              <a:spcBef>
                <a:spcPts val="0"/>
              </a:spcBef>
              <a:buSzPct val="100000"/>
              <a:buChar char="-"/>
            </a:pPr>
            <a:r>
              <a:rPr lang="es" sz="2400"/>
              <a:t>Siempre es más rápido acceder a la memoria caché de la base de datos en memoria principal que tener que acceder a los discos duros.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Casos de éxito | Ficheros min.js , min.css</a:t>
            </a:r>
          </a:p>
        </p:txBody>
      </p:sp>
      <p:sp>
        <p:nvSpPr>
          <p:cNvPr id="155" name="Shape 15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56" name="Shape 156"/>
          <p:cNvPicPr preferRelativeResize="0"/>
          <p:nvPr/>
        </p:nvPicPr>
        <p:blipFill>
          <a:blip r:embed="rId3">
            <a:alphaModFix/>
          </a:blip>
          <a:stretch>
            <a:fillRect/>
          </a:stretch>
        </p:blipFill>
        <p:spPr>
          <a:xfrm>
            <a:off x="311700" y="1229875"/>
            <a:ext cx="3483476" cy="3339000"/>
          </a:xfrm>
          <a:prstGeom prst="rect">
            <a:avLst/>
          </a:prstGeom>
          <a:noFill/>
          <a:ln>
            <a:noFill/>
          </a:ln>
        </p:spPr>
      </p:pic>
      <p:sp>
        <p:nvSpPr>
          <p:cNvPr id="157" name="Shape 157"/>
          <p:cNvSpPr txBox="1"/>
          <p:nvPr/>
        </p:nvSpPr>
        <p:spPr>
          <a:xfrm>
            <a:off x="3898075" y="1365025"/>
            <a:ext cx="4890300" cy="24837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s" sz="1800"/>
              <a:t>En esta gráfica se puede ver una comparación de los tiempos de carga de una página con ficheros css y javascript normales con ficheros min.css y min.js</a:t>
            </a:r>
          </a:p>
          <a:p>
            <a:pPr indent="-342900" lvl="0" marL="457200">
              <a:spcBef>
                <a:spcPts val="0"/>
              </a:spcBef>
              <a:buSzPct val="100000"/>
              <a:buChar char="-"/>
            </a:pPr>
            <a:r>
              <a:rPr lang="es" sz="1800"/>
              <a:t>La diferencia no es muy alta, pero se puede incrementar dependiendo de la cantidad de ficheros requeridos por nuestra página web.</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Casos de éxito | Compresión servidor apache </a:t>
            </a:r>
          </a:p>
        </p:txBody>
      </p:sp>
      <p:sp>
        <p:nvSpPr>
          <p:cNvPr id="163" name="Shape 16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64" name="Shape 164"/>
          <p:cNvPicPr preferRelativeResize="0"/>
          <p:nvPr/>
        </p:nvPicPr>
        <p:blipFill>
          <a:blip r:embed="rId3">
            <a:alphaModFix/>
          </a:blip>
          <a:stretch>
            <a:fillRect/>
          </a:stretch>
        </p:blipFill>
        <p:spPr>
          <a:xfrm>
            <a:off x="432637" y="1336525"/>
            <a:ext cx="3495675" cy="2914650"/>
          </a:xfrm>
          <a:prstGeom prst="rect">
            <a:avLst/>
          </a:prstGeom>
          <a:noFill/>
          <a:ln>
            <a:noFill/>
          </a:ln>
        </p:spPr>
      </p:pic>
      <p:sp>
        <p:nvSpPr>
          <p:cNvPr id="165" name="Shape 165"/>
          <p:cNvSpPr txBox="1"/>
          <p:nvPr/>
        </p:nvSpPr>
        <p:spPr>
          <a:xfrm>
            <a:off x="4123250" y="1484650"/>
            <a:ext cx="4601700" cy="23781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s" sz="1800"/>
              <a:t>En este diagrama se puede apreciar la diferencia del tamaño de los paquetes de una página web servida por un servidor con la compresión Gzip habilitada o deshabilitada.</a:t>
            </a:r>
          </a:p>
          <a:p>
            <a:pPr indent="-342900" lvl="0" marL="457200">
              <a:spcBef>
                <a:spcPts val="0"/>
              </a:spcBef>
              <a:buSzPct val="100000"/>
              <a:buChar char="-"/>
            </a:pPr>
            <a:r>
              <a:rPr lang="es" sz="1800"/>
              <a:t>Esto nos permitirá reducir la carga de red de nuestro servidor web.</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Herramientas de monitorización</a:t>
            </a:r>
          </a:p>
        </p:txBody>
      </p:sp>
      <p:sp>
        <p:nvSpPr>
          <p:cNvPr id="171" name="Shape 17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72" name="Shape 172"/>
          <p:cNvPicPr preferRelativeResize="0"/>
          <p:nvPr/>
        </p:nvPicPr>
        <p:blipFill>
          <a:blip r:embed="rId3">
            <a:alphaModFix/>
          </a:blip>
          <a:stretch>
            <a:fillRect/>
          </a:stretch>
        </p:blipFill>
        <p:spPr>
          <a:xfrm>
            <a:off x="311699" y="1229874"/>
            <a:ext cx="8000008" cy="354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Herramientas de monitorización</a:t>
            </a:r>
          </a:p>
        </p:txBody>
      </p:sp>
      <p:sp>
        <p:nvSpPr>
          <p:cNvPr id="178" name="Shape 17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79" name="Shape 179"/>
          <p:cNvPicPr preferRelativeResize="0"/>
          <p:nvPr/>
        </p:nvPicPr>
        <p:blipFill>
          <a:blip r:embed="rId3">
            <a:alphaModFix/>
          </a:blip>
          <a:stretch>
            <a:fillRect/>
          </a:stretch>
        </p:blipFill>
        <p:spPr>
          <a:xfrm>
            <a:off x="311700" y="1239181"/>
            <a:ext cx="8520601" cy="33203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1256050"/>
            <a:ext cx="8520600" cy="2030700"/>
          </a:xfrm>
          <a:prstGeom prst="rect">
            <a:avLst/>
          </a:prstGeom>
        </p:spPr>
        <p:txBody>
          <a:bodyPr anchorCtr="0" anchor="b" bIns="91425" lIns="91425" rIns="91425" tIns="91425">
            <a:noAutofit/>
          </a:bodyPr>
          <a:lstStyle/>
          <a:p>
            <a:pPr lvl="0">
              <a:spcBef>
                <a:spcPts val="0"/>
              </a:spcBef>
              <a:buNone/>
            </a:pPr>
            <a:r>
              <a:rPr lang="es"/>
              <a:t>FIN</a:t>
            </a:r>
          </a:p>
        </p:txBody>
      </p:sp>
      <p:sp>
        <p:nvSpPr>
          <p:cNvPr id="185" name="Shape 185"/>
          <p:cNvSpPr txBox="1"/>
          <p:nvPr>
            <p:ph idx="1" type="body"/>
          </p:nvPr>
        </p:nvSpPr>
        <p:spPr>
          <a:xfrm>
            <a:off x="311700" y="3369225"/>
            <a:ext cx="8520600" cy="1281900"/>
          </a:xfrm>
          <a:prstGeom prst="rect">
            <a:avLst/>
          </a:prstGeom>
        </p:spPr>
        <p:txBody>
          <a:bodyPr anchorCtr="0" anchor="t" bIns="91425" lIns="91425" rIns="91425" tIns="91425">
            <a:noAutofit/>
          </a:bodyPr>
          <a:lstStyle/>
          <a:p>
            <a:pPr lvl="0">
              <a:spcBef>
                <a:spcPts val="0"/>
              </a:spcBef>
              <a:buNone/>
            </a:pPr>
            <a:r>
              <a:rPr lang="es"/>
              <a:t>Francisco Manuel Torres Moreno</a:t>
            </a:r>
          </a:p>
          <a:p>
            <a:pPr lvl="0">
              <a:spcBef>
                <a:spcPts val="0"/>
              </a:spcBef>
              <a:buNone/>
            </a:pPr>
            <a:r>
              <a:rPr lang="es"/>
              <a:t>David Salas Castro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Introducción</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En esta presentación os mostraremos algunas buenas prácticas para aligerar los sitios webs y los servidores que dan el servicio.</a:t>
            </a:r>
          </a:p>
          <a:p>
            <a:pPr lvl="0">
              <a:spcBef>
                <a:spcPts val="0"/>
              </a:spcBef>
              <a:buNone/>
            </a:pPr>
            <a:r>
              <a:rPr lang="es"/>
              <a:t>Estas recomendaciones son muy utilizadas a la hora del desarrollo web y en la configuración de servidores apache. Esto nos permitirá aligerar las páginas webs, reduciendo la carga del servidor o de la conexión a internet del servidor y mejorar la experiencia del usuario, que al fin y al cabo es lo que al usuario le importa y lo que hará que un sitio web tenga mayor o menor éxito.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Buenas prácticas | fichero.min.css</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311687" y="1229862"/>
            <a:ext cx="3495675" cy="3228975"/>
          </a:xfrm>
          <a:prstGeom prst="rect">
            <a:avLst/>
          </a:prstGeom>
          <a:noFill/>
          <a:ln>
            <a:noFill/>
          </a:ln>
        </p:spPr>
      </p:pic>
      <p:sp>
        <p:nvSpPr>
          <p:cNvPr id="100" name="Shape 100"/>
          <p:cNvSpPr txBox="1"/>
          <p:nvPr/>
        </p:nvSpPr>
        <p:spPr>
          <a:xfrm>
            <a:off x="4031775" y="1287625"/>
            <a:ext cx="4721400" cy="2568300"/>
          </a:xfrm>
          <a:prstGeom prst="rect">
            <a:avLst/>
          </a:prstGeom>
          <a:noFill/>
          <a:ln>
            <a:noFill/>
          </a:ln>
        </p:spPr>
        <p:txBody>
          <a:bodyPr anchorCtr="0" anchor="t" bIns="91425" lIns="91425" rIns="91425" tIns="91425">
            <a:noAutofit/>
          </a:bodyPr>
          <a:lstStyle/>
          <a:p>
            <a:pPr lvl="0">
              <a:spcBef>
                <a:spcPts val="0"/>
              </a:spcBef>
              <a:buNone/>
            </a:pPr>
            <a:r>
              <a:rPr lang="es" sz="1800"/>
              <a:t>-Los ficheros min.css son ficheros css optimizados que no contienen espacios ni saltos de línea prescindibles, esto permite reducir el tamaño de los ficheros y por tanto aligerar nuestra página web y reducir el tráfico del servidor.</a:t>
            </a:r>
          </a:p>
          <a:p>
            <a:pPr lvl="0">
              <a:spcBef>
                <a:spcPts val="0"/>
              </a:spcBef>
              <a:buNone/>
            </a:pPr>
            <a:r>
              <a:rPr lang="es" sz="1800"/>
              <a:t>-No son ficheros con menos funcionalidades, tienen todas las funcionalidades que un archivo normal.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Buenas prácticas | fichero.min.js</a:t>
            </a:r>
          </a:p>
        </p:txBody>
      </p:sp>
      <p:sp>
        <p:nvSpPr>
          <p:cNvPr id="106" name="Shape 10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                                     </a:t>
            </a:r>
          </a:p>
        </p:txBody>
      </p:sp>
      <p:sp>
        <p:nvSpPr>
          <p:cNvPr id="107" name="Shape 107"/>
          <p:cNvSpPr txBox="1"/>
          <p:nvPr/>
        </p:nvSpPr>
        <p:spPr>
          <a:xfrm>
            <a:off x="2145900" y="1017800"/>
            <a:ext cx="1371600" cy="273420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08" name="Shape 108"/>
          <p:cNvPicPr preferRelativeResize="0"/>
          <p:nvPr/>
        </p:nvPicPr>
        <p:blipFill>
          <a:blip r:embed="rId3">
            <a:alphaModFix/>
          </a:blip>
          <a:stretch>
            <a:fillRect/>
          </a:stretch>
        </p:blipFill>
        <p:spPr>
          <a:xfrm>
            <a:off x="4687437" y="1308687"/>
            <a:ext cx="3438525" cy="3181350"/>
          </a:xfrm>
          <a:prstGeom prst="rect">
            <a:avLst/>
          </a:prstGeom>
          <a:noFill/>
          <a:ln>
            <a:noFill/>
          </a:ln>
        </p:spPr>
      </p:pic>
      <p:sp>
        <p:nvSpPr>
          <p:cNvPr id="109" name="Shape 109"/>
          <p:cNvSpPr txBox="1"/>
          <p:nvPr/>
        </p:nvSpPr>
        <p:spPr>
          <a:xfrm>
            <a:off x="527725" y="1850525"/>
            <a:ext cx="4080900" cy="2597100"/>
          </a:xfrm>
          <a:prstGeom prst="rect">
            <a:avLst/>
          </a:prstGeom>
          <a:noFill/>
          <a:ln>
            <a:noFill/>
          </a:ln>
        </p:spPr>
        <p:txBody>
          <a:bodyPr anchorCtr="0" anchor="t" bIns="91425" lIns="91425" rIns="91425" tIns="91425">
            <a:noAutofit/>
          </a:bodyPr>
          <a:lstStyle/>
          <a:p>
            <a:pPr lvl="0">
              <a:spcBef>
                <a:spcPts val="0"/>
              </a:spcBef>
              <a:buNone/>
            </a:pPr>
            <a:r>
              <a:rPr lang="es" sz="1800"/>
              <a:t>-Al igual que los ficheros min.css, tenemos los ficheros min.js, también tienen todas las funcionalidades que un fichero javascript normal pero con una diferencia de peso muy importante.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Buenas prácticas </a:t>
            </a:r>
          </a:p>
        </p:txBody>
      </p:sp>
      <p:sp>
        <p:nvSpPr>
          <p:cNvPr id="115" name="Shape 115"/>
          <p:cNvSpPr txBox="1"/>
          <p:nvPr/>
        </p:nvSpPr>
        <p:spPr>
          <a:xfrm>
            <a:off x="457350" y="1210225"/>
            <a:ext cx="8570100" cy="3384300"/>
          </a:xfrm>
          <a:prstGeom prst="rect">
            <a:avLst/>
          </a:prstGeom>
          <a:noFill/>
          <a:ln>
            <a:noFill/>
          </a:ln>
        </p:spPr>
        <p:txBody>
          <a:bodyPr anchorCtr="0" anchor="t" bIns="91425" lIns="91425" rIns="91425" tIns="91425">
            <a:noAutofit/>
          </a:bodyPr>
          <a:lstStyle/>
          <a:p>
            <a:pPr lvl="0" rtl="0" algn="ctr">
              <a:spcBef>
                <a:spcPts val="0"/>
              </a:spcBef>
              <a:buNone/>
            </a:pPr>
            <a:r>
              <a:rPr b="1" lang="es" sz="2400"/>
              <a:t>Evitar css o javascript innecesarios o prescindibles.</a:t>
            </a:r>
          </a:p>
          <a:p>
            <a:pPr lvl="0" rtl="0" algn="ctr">
              <a:spcBef>
                <a:spcPts val="0"/>
              </a:spcBef>
              <a:buNone/>
            </a:pPr>
            <a:r>
              <a:t/>
            </a:r>
            <a:endParaRPr b="1" sz="2400"/>
          </a:p>
          <a:p>
            <a:pPr indent="-342900" lvl="0" marL="457200" rtl="0">
              <a:spcBef>
                <a:spcPts val="0"/>
              </a:spcBef>
              <a:buSzPct val="100000"/>
              <a:buChar char="-"/>
            </a:pPr>
            <a:r>
              <a:rPr lang="es" sz="1800"/>
              <a:t>Es muy importante que los desarrolladores sean conscientes de los ficheros y librerías que se usan en las páginas webs, todos estos ficheros deberán ser transferidos por el servidor, ocupando ancho de banda de los servidores, afectando al rendimiento, al tiempo de carga y por tanto a la experiencia del usuario.</a:t>
            </a:r>
          </a:p>
          <a:p>
            <a:pPr indent="-342900" lvl="0" marL="457200">
              <a:spcBef>
                <a:spcPts val="0"/>
              </a:spcBef>
              <a:buSzPct val="100000"/>
              <a:buChar char="-"/>
            </a:pPr>
            <a:r>
              <a:rPr lang="es" sz="1800"/>
              <a:t>También podemos utilizar librerías o ficheros javascript, eliminando funcionalidades no utilizadas para reducir el peso de dichos ficheros.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Buenas prácticas | caché</a:t>
            </a:r>
          </a:p>
        </p:txBody>
      </p:sp>
      <p:sp>
        <p:nvSpPr>
          <p:cNvPr id="121" name="Shape 12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s"/>
              <a:t>Permite guardar los archivos más pesados de la web.</a:t>
            </a:r>
          </a:p>
          <a:p>
            <a:pPr indent="-228600" lvl="0" marL="457200" rtl="0">
              <a:spcBef>
                <a:spcPts val="0"/>
              </a:spcBef>
              <a:buChar char="-"/>
            </a:pPr>
            <a:r>
              <a:rPr lang="es"/>
              <a:t>Cuidado con las actualizaciones de la web.</a:t>
            </a:r>
          </a:p>
          <a:p>
            <a:pPr indent="-228600" lvl="0" marL="457200" rtl="0">
              <a:spcBef>
                <a:spcPts val="0"/>
              </a:spcBef>
              <a:buChar char="-"/>
            </a:pPr>
            <a:r>
              <a:rPr lang="es"/>
              <a:t>Versionar los archivos css y js.</a:t>
            </a:r>
          </a:p>
          <a:p>
            <a:pPr lvl="0" rtl="0">
              <a:spcBef>
                <a:spcPts val="0"/>
              </a:spcBef>
              <a:buNone/>
            </a:pPr>
            <a:r>
              <a:t/>
            </a:r>
            <a:endParaRPr/>
          </a:p>
          <a:p>
            <a:pPr indent="-228600" lvl="0" marL="457200">
              <a:spcBef>
                <a:spcPts val="0"/>
              </a:spcBef>
              <a:buChar char="-"/>
            </a:pPr>
            <a:r>
              <a:rPr lang="es"/>
              <a:t>Perído de vaciado de caché.</a:t>
            </a:r>
          </a:p>
        </p:txBody>
      </p:sp>
      <p:pic>
        <p:nvPicPr>
          <p:cNvPr id="122" name="Shape 122"/>
          <p:cNvPicPr preferRelativeResize="0"/>
          <p:nvPr/>
        </p:nvPicPr>
        <p:blipFill>
          <a:blip r:embed="rId3">
            <a:alphaModFix/>
          </a:blip>
          <a:stretch>
            <a:fillRect/>
          </a:stretch>
        </p:blipFill>
        <p:spPr>
          <a:xfrm>
            <a:off x="789875" y="2390775"/>
            <a:ext cx="4000500" cy="3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265500" y="1151100"/>
            <a:ext cx="4045200" cy="1564500"/>
          </a:xfrm>
          <a:prstGeom prst="rect">
            <a:avLst/>
          </a:prstGeom>
        </p:spPr>
        <p:txBody>
          <a:bodyPr anchorCtr="0" anchor="b" bIns="91425" lIns="91425" rIns="91425" tIns="91425">
            <a:noAutofit/>
          </a:bodyPr>
          <a:lstStyle/>
          <a:p>
            <a:pPr lvl="0">
              <a:spcBef>
                <a:spcPts val="0"/>
              </a:spcBef>
              <a:buNone/>
            </a:pPr>
            <a:r>
              <a:rPr lang="es"/>
              <a:t>Optimización de las imagenes</a:t>
            </a:r>
          </a:p>
        </p:txBody>
      </p:sp>
      <p:sp>
        <p:nvSpPr>
          <p:cNvPr id="128" name="Shape 128"/>
          <p:cNvSpPr txBox="1"/>
          <p:nvPr>
            <p:ph idx="2" type="body"/>
          </p:nvPr>
        </p:nvSpPr>
        <p:spPr>
          <a:xfrm>
            <a:off x="6678075" y="1380450"/>
            <a:ext cx="2098500" cy="3039000"/>
          </a:xfrm>
          <a:prstGeom prst="rect">
            <a:avLst/>
          </a:prstGeom>
        </p:spPr>
        <p:txBody>
          <a:bodyPr anchorCtr="0" anchor="ctr" bIns="91425" lIns="91425" rIns="91425" tIns="91425">
            <a:noAutofit/>
          </a:bodyPr>
          <a:lstStyle/>
          <a:p>
            <a:pPr lvl="0">
              <a:spcBef>
                <a:spcPts val="0"/>
              </a:spcBef>
              <a:buNone/>
            </a:pPr>
            <a:r>
              <a:rPr lang="es"/>
              <a:t>- Calidad</a:t>
            </a:r>
          </a:p>
          <a:p>
            <a:pPr lvl="0">
              <a:spcBef>
                <a:spcPts val="0"/>
              </a:spcBef>
              <a:buNone/>
            </a:pPr>
            <a:r>
              <a:rPr lang="es"/>
              <a:t>- Resolución</a:t>
            </a:r>
          </a:p>
          <a:p>
            <a:pPr lvl="0">
              <a:spcBef>
                <a:spcPts val="0"/>
              </a:spcBef>
              <a:buNone/>
            </a:pPr>
            <a:r>
              <a:rPr lang="es"/>
              <a:t>- Formato</a:t>
            </a:r>
          </a:p>
        </p:txBody>
      </p:sp>
      <p:pic>
        <p:nvPicPr>
          <p:cNvPr id="129" name="Shape 129"/>
          <p:cNvPicPr preferRelativeResize="0"/>
          <p:nvPr/>
        </p:nvPicPr>
        <p:blipFill>
          <a:blip r:embed="rId3">
            <a:alphaModFix/>
          </a:blip>
          <a:stretch>
            <a:fillRect/>
          </a:stretch>
        </p:blipFill>
        <p:spPr>
          <a:xfrm>
            <a:off x="311701" y="483750"/>
            <a:ext cx="6064276" cy="4270775"/>
          </a:xfrm>
          <a:prstGeom prst="rect">
            <a:avLst/>
          </a:prstGeom>
          <a:noFill/>
          <a:ln>
            <a:noFill/>
          </a:ln>
        </p:spPr>
      </p:pic>
      <p:sp>
        <p:nvSpPr>
          <p:cNvPr id="130" name="Shape 130"/>
          <p:cNvSpPr txBox="1"/>
          <p:nvPr>
            <p:ph idx="1" type="subTitle"/>
          </p:nvPr>
        </p:nvSpPr>
        <p:spPr>
          <a:xfrm>
            <a:off x="265500" y="2769001"/>
            <a:ext cx="4045200" cy="1269300"/>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txBox="1"/>
          <p:nvPr/>
        </p:nvSpPr>
        <p:spPr>
          <a:xfrm>
            <a:off x="6654475" y="542750"/>
            <a:ext cx="2122200" cy="1050000"/>
          </a:xfrm>
          <a:prstGeom prst="rect">
            <a:avLst/>
          </a:prstGeom>
          <a:noFill/>
          <a:ln>
            <a:noFill/>
          </a:ln>
        </p:spPr>
        <p:txBody>
          <a:bodyPr anchorCtr="0" anchor="t" bIns="91425" lIns="91425" rIns="91425" tIns="91425">
            <a:noAutofit/>
          </a:bodyPr>
          <a:lstStyle/>
          <a:p>
            <a:pPr lvl="0">
              <a:spcBef>
                <a:spcPts val="0"/>
              </a:spcBef>
              <a:buNone/>
            </a:pPr>
            <a:r>
              <a:rPr lang="es" sz="2400">
                <a:solidFill>
                  <a:srgbClr val="FFFFFF"/>
                </a:solidFill>
              </a:rPr>
              <a:t>Optimización de imágenes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Optimización del Servidor | Compresión Gzip </a:t>
            </a:r>
          </a:p>
        </p:txBody>
      </p:sp>
      <p:sp>
        <p:nvSpPr>
          <p:cNvPr id="137" name="Shape 13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buChar char="-"/>
            </a:pPr>
            <a:r>
              <a:rPr lang="es" sz="2400"/>
              <a:t>Otras de las optimizaciones más utilizadas en la parte del servidor es habilitar la compresión Gzip.</a:t>
            </a:r>
          </a:p>
          <a:p>
            <a:pPr indent="-381000" lvl="0" marL="457200" rtl="0">
              <a:spcBef>
                <a:spcPts val="0"/>
              </a:spcBef>
              <a:buSzPct val="100000"/>
              <a:buChar char="-"/>
            </a:pPr>
            <a:r>
              <a:rPr lang="es" sz="2400"/>
              <a:t>Esto nos permitirá comprimir el contenido web y reducirlo entre un 50% a un 70%.</a:t>
            </a:r>
          </a:p>
          <a:p>
            <a:pPr indent="-381000" lvl="0" marL="457200">
              <a:spcBef>
                <a:spcPts val="0"/>
              </a:spcBef>
              <a:buSzPct val="100000"/>
              <a:buChar char="-"/>
            </a:pPr>
            <a:r>
              <a:rPr lang="es" sz="2400"/>
              <a:t>Siempre depende del tipo de contenido de nuestro sitio web.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Optimización del Servidor | Queries optimizadas</a:t>
            </a:r>
          </a:p>
        </p:txBody>
      </p:sp>
      <p:sp>
        <p:nvSpPr>
          <p:cNvPr id="143" name="Shape 14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buChar char="-"/>
            </a:pPr>
            <a:r>
              <a:rPr lang="es" sz="2400"/>
              <a:t>En el servidor, las consultas a bases de datos siempre es aconsejable hacerlas lo más eficientes posibles, esto nos dará un mejor rendimiento del servidor y un mejor tiempo de respuesta para las peticiones webs.</a:t>
            </a:r>
          </a:p>
          <a:p>
            <a:pPr indent="-381000" lvl="0" marL="457200">
              <a:spcBef>
                <a:spcPts val="0"/>
              </a:spcBef>
              <a:buSzPct val="100000"/>
              <a:buChar char="-"/>
            </a:pPr>
            <a:r>
              <a:rPr lang="es" sz="2400"/>
              <a:t>Se intentan evitar las subconsultas y utilizar los inner-join para darle más eficiencia a las consultas.</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