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swald Bold" charset="1" panose="00000800000000000000"/>
      <p:regular r:id="rId17"/>
    </p:embeddedFont>
    <p:embeddedFont>
      <p:font typeface="Montserrat Classic Bold" charset="1" panose="00000800000000000000"/>
      <p:regular r:id="rId18"/>
    </p:embeddedFont>
    <p:embeddedFont>
      <p:font typeface="DejaVu Serif Bold" charset="1" panose="02060803050605020204"/>
      <p:regular r:id="rId19"/>
    </p:embeddedFont>
    <p:embeddedFont>
      <p:font typeface="Arial Bold" charset="1" panose="020B0802020202020204"/>
      <p:regular r:id="rId20"/>
    </p:embeddedFont>
    <p:embeddedFont>
      <p:font typeface="Open Sauce Bold"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https://www.canva.com/design/DAF_3oTMxtY/ww6RHdXBhQZmd3I8DP7SIQ/edit?utm_content=DAF_3oTMxtY&amp;utm_campaign=designshare&amp;utm_medium=link2&amp;utm_source=sharebutton"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441062" y="5049412"/>
            <a:ext cx="7629294" cy="7828566"/>
          </a:xfrm>
          <a:custGeom>
            <a:avLst/>
            <a:gdLst/>
            <a:ahLst/>
            <a:cxnLst/>
            <a:rect r="r" b="b" t="t" l="l"/>
            <a:pathLst>
              <a:path h="7828566" w="7629294">
                <a:moveTo>
                  <a:pt x="0" y="0"/>
                </a:moveTo>
                <a:lnTo>
                  <a:pt x="7629293" y="0"/>
                </a:lnTo>
                <a:lnTo>
                  <a:pt x="7629293" y="7828567"/>
                </a:lnTo>
                <a:lnTo>
                  <a:pt x="0" y="78285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511317" y="-550422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272288" y="3357820"/>
            <a:ext cx="13510070" cy="1785680"/>
            <a:chOff x="0" y="0"/>
            <a:chExt cx="2609014" cy="344844"/>
          </a:xfrm>
        </p:grpSpPr>
        <p:sp>
          <p:nvSpPr>
            <p:cNvPr name="Freeform 6" id="6"/>
            <p:cNvSpPr/>
            <p:nvPr/>
          </p:nvSpPr>
          <p:spPr>
            <a:xfrm flipH="false" flipV="false" rot="0">
              <a:off x="0" y="0"/>
              <a:ext cx="2609014" cy="344844"/>
            </a:xfrm>
            <a:custGeom>
              <a:avLst/>
              <a:gdLst/>
              <a:ahLst/>
              <a:cxnLst/>
              <a:rect r="r" b="b" t="t" l="l"/>
              <a:pathLst>
                <a:path h="344844" w="2609014">
                  <a:moveTo>
                    <a:pt x="0" y="0"/>
                  </a:moveTo>
                  <a:lnTo>
                    <a:pt x="2609014" y="0"/>
                  </a:lnTo>
                  <a:lnTo>
                    <a:pt x="2609014" y="344844"/>
                  </a:lnTo>
                  <a:lnTo>
                    <a:pt x="0" y="344844"/>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609014" cy="363894"/>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2272288" y="3300670"/>
            <a:ext cx="13123158" cy="586740"/>
          </a:xfrm>
          <a:prstGeom prst="rect">
            <a:avLst/>
          </a:prstGeom>
        </p:spPr>
        <p:txBody>
          <a:bodyPr anchor="t" rtlCol="false" tIns="0" lIns="0" bIns="0" rIns="0">
            <a:spAutoFit/>
          </a:bodyPr>
          <a:lstStyle/>
          <a:p>
            <a:pPr algn="ctr">
              <a:lnSpc>
                <a:spcPts val="4830"/>
              </a:lnSpc>
            </a:pPr>
            <a:r>
              <a:rPr lang="en-US" b="true" sz="3500" spc="343">
                <a:solidFill>
                  <a:srgbClr val="231F20"/>
                </a:solidFill>
                <a:latin typeface="Oswald Bold"/>
                <a:ea typeface="Oswald Bold"/>
                <a:cs typeface="Oswald Bold"/>
                <a:sym typeface="Oswald Bold"/>
              </a:rPr>
              <a:t>PRJ301 PRESENTATION</a:t>
            </a:r>
          </a:p>
        </p:txBody>
      </p:sp>
      <p:sp>
        <p:nvSpPr>
          <p:cNvPr name="TextBox 9" id="9"/>
          <p:cNvSpPr txBox="true"/>
          <p:nvPr/>
        </p:nvSpPr>
        <p:spPr>
          <a:xfrm rot="0">
            <a:off x="0" y="9845362"/>
            <a:ext cx="3125747" cy="441638"/>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FALL</a:t>
            </a:r>
            <a:r>
              <a:rPr lang="en-US" b="true" sz="2653" spc="140">
                <a:solidFill>
                  <a:srgbClr val="231F20"/>
                </a:solidFill>
                <a:latin typeface="Montserrat Classic Bold"/>
                <a:ea typeface="Montserrat Classic Bold"/>
                <a:cs typeface="Montserrat Classic Bold"/>
                <a:sym typeface="Montserrat Classic Bold"/>
              </a:rPr>
              <a:t> 2024</a:t>
            </a:r>
          </a:p>
        </p:txBody>
      </p:sp>
      <p:sp>
        <p:nvSpPr>
          <p:cNvPr name="Freeform 10" id="10">
            <a:hlinkClick r:id="rId6" tooltip="https://www.canva.com/design/DAF_3oTMxtY/ww6RHdXBhQZmd3I8DP7SIQ/edit?utm_content=DAF_3oTMxtY&amp;utm_campaign=designshare&amp;utm_medium=link2&amp;utm_source=sharebutton"/>
          </p:cNvPr>
          <p:cNvSpPr/>
          <p:nvPr/>
        </p:nvSpPr>
        <p:spPr>
          <a:xfrm flipH="false" flipV="false" rot="0">
            <a:off x="6451014" y="644362"/>
            <a:ext cx="5385971" cy="2100529"/>
          </a:xfrm>
          <a:custGeom>
            <a:avLst/>
            <a:gdLst/>
            <a:ahLst/>
            <a:cxnLst/>
            <a:rect r="r" b="b" t="t" l="l"/>
            <a:pathLst>
              <a:path h="2100529" w="5385971">
                <a:moveTo>
                  <a:pt x="0" y="0"/>
                </a:moveTo>
                <a:lnTo>
                  <a:pt x="5385972" y="0"/>
                </a:lnTo>
                <a:lnTo>
                  <a:pt x="5385972" y="2100528"/>
                </a:lnTo>
                <a:lnTo>
                  <a:pt x="0" y="2100528"/>
                </a:lnTo>
                <a:lnTo>
                  <a:pt x="0" y="0"/>
                </a:lnTo>
                <a:close/>
              </a:path>
            </a:pathLst>
          </a:custGeom>
          <a:blipFill>
            <a:blip r:embed="rId5"/>
            <a:stretch>
              <a:fillRect l="0" t="0" r="0" b="0"/>
            </a:stretch>
          </a:blipFill>
        </p:spPr>
      </p:sp>
      <p:sp>
        <p:nvSpPr>
          <p:cNvPr name="TextBox 11" id="11"/>
          <p:cNvSpPr txBox="true"/>
          <p:nvPr/>
        </p:nvSpPr>
        <p:spPr>
          <a:xfrm rot="0">
            <a:off x="6623323" y="4237355"/>
            <a:ext cx="4421088" cy="906145"/>
          </a:xfrm>
          <a:prstGeom prst="rect">
            <a:avLst/>
          </a:prstGeom>
        </p:spPr>
        <p:txBody>
          <a:bodyPr anchor="t" rtlCol="false" tIns="0" lIns="0" bIns="0" rIns="0">
            <a:spAutoFit/>
          </a:bodyPr>
          <a:lstStyle/>
          <a:p>
            <a:pPr algn="ctr">
              <a:lnSpc>
                <a:spcPts val="7279"/>
              </a:lnSpc>
            </a:pPr>
            <a:r>
              <a:rPr lang="en-US" sz="5199" b="true">
                <a:solidFill>
                  <a:srgbClr val="231F20"/>
                </a:solidFill>
                <a:latin typeface="DejaVu Serif Bold"/>
                <a:ea typeface="DejaVu Serif Bold"/>
                <a:cs typeface="DejaVu Serif Bold"/>
                <a:sym typeface="DejaVu Serif Bold"/>
              </a:rPr>
              <a:t> Bus system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3941361" y="720646"/>
            <a:ext cx="9794716" cy="3783683"/>
          </a:xfrm>
          <a:custGeom>
            <a:avLst/>
            <a:gdLst/>
            <a:ahLst/>
            <a:cxnLst/>
            <a:rect r="r" b="b" t="t" l="l"/>
            <a:pathLst>
              <a:path h="3783683" w="9794716">
                <a:moveTo>
                  <a:pt x="0" y="0"/>
                </a:moveTo>
                <a:lnTo>
                  <a:pt x="9794715" y="0"/>
                </a:lnTo>
                <a:lnTo>
                  <a:pt x="9794715" y="3783683"/>
                </a:lnTo>
                <a:lnTo>
                  <a:pt x="0" y="3783683"/>
                </a:lnTo>
                <a:lnTo>
                  <a:pt x="0" y="0"/>
                </a:lnTo>
                <a:close/>
              </a:path>
            </a:pathLst>
          </a:custGeom>
          <a:blipFill>
            <a:blip r:embed="rId3"/>
            <a:stretch>
              <a:fillRect l="-7146" t="0" r="-8234" b="-6032"/>
            </a:stretch>
          </a:blipFill>
        </p:spPr>
      </p:sp>
      <p:sp>
        <p:nvSpPr>
          <p:cNvPr name="Freeform 4" id="4"/>
          <p:cNvSpPr/>
          <p:nvPr/>
        </p:nvSpPr>
        <p:spPr>
          <a:xfrm flipH="false" flipV="false" rot="0">
            <a:off x="0" y="4620561"/>
            <a:ext cx="6899819" cy="5519855"/>
          </a:xfrm>
          <a:custGeom>
            <a:avLst/>
            <a:gdLst/>
            <a:ahLst/>
            <a:cxnLst/>
            <a:rect r="r" b="b" t="t" l="l"/>
            <a:pathLst>
              <a:path h="5519855" w="6899819">
                <a:moveTo>
                  <a:pt x="0" y="0"/>
                </a:moveTo>
                <a:lnTo>
                  <a:pt x="6899819" y="0"/>
                </a:lnTo>
                <a:lnTo>
                  <a:pt x="6899819" y="5519855"/>
                </a:lnTo>
                <a:lnTo>
                  <a:pt x="0" y="5519855"/>
                </a:lnTo>
                <a:lnTo>
                  <a:pt x="0" y="0"/>
                </a:lnTo>
                <a:close/>
              </a:path>
            </a:pathLst>
          </a:custGeom>
          <a:blipFill>
            <a:blip r:embed="rId4"/>
            <a:stretch>
              <a:fillRect l="0" t="0" r="0" b="0"/>
            </a:stretch>
          </a:blipFill>
        </p:spPr>
      </p:sp>
      <p:sp>
        <p:nvSpPr>
          <p:cNvPr name="Freeform 5" id="5"/>
          <p:cNvSpPr/>
          <p:nvPr/>
        </p:nvSpPr>
        <p:spPr>
          <a:xfrm flipH="false" flipV="false" rot="0">
            <a:off x="6899819" y="4410883"/>
            <a:ext cx="10684445" cy="5729533"/>
          </a:xfrm>
          <a:custGeom>
            <a:avLst/>
            <a:gdLst/>
            <a:ahLst/>
            <a:cxnLst/>
            <a:rect r="r" b="b" t="t" l="l"/>
            <a:pathLst>
              <a:path h="5729533" w="10684445">
                <a:moveTo>
                  <a:pt x="0" y="0"/>
                </a:moveTo>
                <a:lnTo>
                  <a:pt x="10684444" y="0"/>
                </a:lnTo>
                <a:lnTo>
                  <a:pt x="10684444" y="5729533"/>
                </a:lnTo>
                <a:lnTo>
                  <a:pt x="0" y="5729533"/>
                </a:lnTo>
                <a:lnTo>
                  <a:pt x="0" y="0"/>
                </a:lnTo>
                <a:close/>
              </a:path>
            </a:pathLst>
          </a:custGeom>
          <a:blipFill>
            <a:blip r:embed="rId5"/>
            <a:stretch>
              <a:fillRect l="0" t="0" r="0" b="0"/>
            </a:stretch>
          </a:blipFill>
        </p:spPr>
      </p:sp>
      <p:sp>
        <p:nvSpPr>
          <p:cNvPr name="TextBox 6" id="6"/>
          <p:cNvSpPr txBox="true"/>
          <p:nvPr/>
        </p:nvSpPr>
        <p:spPr>
          <a:xfrm rot="0">
            <a:off x="3193431" y="111680"/>
            <a:ext cx="12195762" cy="608966"/>
          </a:xfrm>
          <a:prstGeom prst="rect">
            <a:avLst/>
          </a:prstGeom>
        </p:spPr>
        <p:txBody>
          <a:bodyPr anchor="t" rtlCol="false" tIns="0" lIns="0" bIns="0" rIns="0">
            <a:spAutoFit/>
          </a:bodyPr>
          <a:lstStyle/>
          <a:p>
            <a:pPr algn="ctr">
              <a:lnSpc>
                <a:spcPts val="4939"/>
              </a:lnSpc>
              <a:spcBef>
                <a:spcPct val="0"/>
              </a:spcBef>
            </a:pPr>
            <a:r>
              <a:rPr lang="en-US" b="true" sz="3799">
                <a:solidFill>
                  <a:srgbClr val="000000"/>
                </a:solidFill>
                <a:latin typeface="Open Sauce Bold"/>
                <a:ea typeface="Open Sauce Bold"/>
                <a:cs typeface="Open Sauce Bold"/>
                <a:sym typeface="Open Sauce Bold"/>
              </a:rPr>
              <a:t>CRUD STOP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31954" y="-1991589"/>
            <a:ext cx="20274064" cy="14394586"/>
          </a:xfrm>
          <a:custGeom>
            <a:avLst/>
            <a:gdLst/>
            <a:ahLst/>
            <a:cxnLst/>
            <a:rect r="r" b="b" t="t" l="l"/>
            <a:pathLst>
              <a:path h="14394586" w="20274064">
                <a:moveTo>
                  <a:pt x="0" y="0"/>
                </a:moveTo>
                <a:lnTo>
                  <a:pt x="20274065" y="0"/>
                </a:lnTo>
                <a:lnTo>
                  <a:pt x="20274065" y="14394586"/>
                </a:lnTo>
                <a:lnTo>
                  <a:pt x="0" y="14394586"/>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0296856" y="214506"/>
            <a:ext cx="7991144" cy="4928994"/>
          </a:xfrm>
          <a:custGeom>
            <a:avLst/>
            <a:gdLst/>
            <a:ahLst/>
            <a:cxnLst/>
            <a:rect r="r" b="b" t="t" l="l"/>
            <a:pathLst>
              <a:path h="4928994" w="7991144">
                <a:moveTo>
                  <a:pt x="0" y="0"/>
                </a:moveTo>
                <a:lnTo>
                  <a:pt x="7991144" y="0"/>
                </a:lnTo>
                <a:lnTo>
                  <a:pt x="7991144" y="4928994"/>
                </a:lnTo>
                <a:lnTo>
                  <a:pt x="0" y="4928994"/>
                </a:lnTo>
                <a:lnTo>
                  <a:pt x="0" y="0"/>
                </a:lnTo>
                <a:close/>
              </a:path>
            </a:pathLst>
          </a:custGeom>
          <a:blipFill>
            <a:blip r:embed="rId2"/>
            <a:stretch>
              <a:fillRect l="-17306" t="0" r="0" b="0"/>
            </a:stretch>
          </a:blipFill>
        </p:spPr>
      </p:sp>
      <p:sp>
        <p:nvSpPr>
          <p:cNvPr name="Freeform 3" id="3"/>
          <p:cNvSpPr/>
          <p:nvPr/>
        </p:nvSpPr>
        <p:spPr>
          <a:xfrm flipH="false" flipV="false" rot="0">
            <a:off x="10296856" y="5143500"/>
            <a:ext cx="7991144" cy="5222049"/>
          </a:xfrm>
          <a:custGeom>
            <a:avLst/>
            <a:gdLst/>
            <a:ahLst/>
            <a:cxnLst/>
            <a:rect r="r" b="b" t="t" l="l"/>
            <a:pathLst>
              <a:path h="5222049" w="7991144">
                <a:moveTo>
                  <a:pt x="0" y="0"/>
                </a:moveTo>
                <a:lnTo>
                  <a:pt x="7991144" y="0"/>
                </a:lnTo>
                <a:lnTo>
                  <a:pt x="7991144" y="5222049"/>
                </a:lnTo>
                <a:lnTo>
                  <a:pt x="0" y="5222049"/>
                </a:lnTo>
                <a:lnTo>
                  <a:pt x="0" y="0"/>
                </a:lnTo>
                <a:close/>
              </a:path>
            </a:pathLst>
          </a:custGeom>
          <a:blipFill>
            <a:blip r:embed="rId3"/>
            <a:stretch>
              <a:fillRect l="0" t="0" r="-16692" b="0"/>
            </a:stretch>
          </a:blipFill>
        </p:spPr>
      </p:sp>
      <p:sp>
        <p:nvSpPr>
          <p:cNvPr name="TextBox 4" id="4"/>
          <p:cNvSpPr txBox="true"/>
          <p:nvPr/>
        </p:nvSpPr>
        <p:spPr>
          <a:xfrm rot="0">
            <a:off x="0" y="746694"/>
            <a:ext cx="10296856" cy="8037831"/>
          </a:xfrm>
          <a:prstGeom prst="rect">
            <a:avLst/>
          </a:prstGeom>
        </p:spPr>
        <p:txBody>
          <a:bodyPr anchor="t" rtlCol="false" tIns="0" lIns="0" bIns="0" rIns="0">
            <a:spAutoFit/>
          </a:bodyPr>
          <a:lstStyle/>
          <a:p>
            <a:pPr algn="l">
              <a:lnSpc>
                <a:spcPts val="3219"/>
              </a:lnSpc>
            </a:pPr>
            <a:r>
              <a:rPr lang="en-US" sz="2299" b="true">
                <a:solidFill>
                  <a:srgbClr val="000000"/>
                </a:solidFill>
                <a:latin typeface="Arial Bold"/>
                <a:ea typeface="Arial Bold"/>
                <a:cs typeface="Arial Bold"/>
                <a:sym typeface="Arial Bold"/>
              </a:rPr>
              <a:t>Giới thiệu về hệ thống xe buýt</a:t>
            </a:r>
          </a:p>
          <a:p>
            <a:pPr algn="l">
              <a:lnSpc>
                <a:spcPts val="3219"/>
              </a:lnSpc>
            </a:pPr>
            <a:r>
              <a:rPr lang="en-US" sz="2299" b="true">
                <a:solidFill>
                  <a:srgbClr val="000000"/>
                </a:solidFill>
                <a:latin typeface="Arial Bold"/>
                <a:ea typeface="Arial Bold"/>
                <a:cs typeface="Arial Bold"/>
                <a:sym typeface="Arial Bold"/>
              </a:rPr>
              <a:t>Hệ thống xe buýt trực tuyến được thiết kế nhằm mục đích hỗ trợ quản lý toàn diện hoạt động xe buýt. Hệ thống cung cấp các chức năng giúp chủ sở hữu có thể giám sát các tuyến đường, điểm dừng, quản lý nhân viên và lịch trình xe buýt. Giao diện hệ thống được thiết kế đơn giản, trực quan, giúp người dùng dễ dàng sử dụng.</a:t>
            </a:r>
          </a:p>
          <a:p>
            <a:pPr algn="l" marL="496566" indent="-248283" lvl="1">
              <a:lnSpc>
                <a:spcPts val="3219"/>
              </a:lnSpc>
              <a:buFont typeface="Arial"/>
              <a:buChar char="•"/>
            </a:pPr>
            <a:r>
              <a:rPr lang="en-US" b="true" sz="2299">
                <a:solidFill>
                  <a:srgbClr val="000000"/>
                </a:solidFill>
                <a:latin typeface="Arial Bold"/>
                <a:ea typeface="Arial Bold"/>
                <a:cs typeface="Arial Bold"/>
                <a:sym typeface="Arial Bold"/>
              </a:rPr>
              <a:t>Ưu điểm:</a:t>
            </a:r>
          </a:p>
          <a:p>
            <a:pPr algn="l" marL="993131" indent="-331044" lvl="2">
              <a:lnSpc>
                <a:spcPts val="3219"/>
              </a:lnSpc>
              <a:buFont typeface="Arial"/>
              <a:buChar char="⚬"/>
            </a:pPr>
            <a:r>
              <a:rPr lang="en-US" b="true" sz="2299">
                <a:solidFill>
                  <a:srgbClr val="000000"/>
                </a:solidFill>
                <a:latin typeface="Arial Bold"/>
                <a:ea typeface="Arial Bold"/>
                <a:cs typeface="Arial Bold"/>
                <a:sym typeface="Arial Bold"/>
              </a:rPr>
              <a:t>Tiện lợi: Người dùng có thể truy cập hệ thống từ bất kỳ thiết bị nào có kết nối internet, dễ dàng sử dụng các chức năng mà không cần kiến thức công nghệ chuyên sâu.</a:t>
            </a:r>
          </a:p>
          <a:p>
            <a:pPr algn="l" marL="993131" indent="-331044" lvl="2">
              <a:lnSpc>
                <a:spcPts val="3219"/>
              </a:lnSpc>
              <a:buFont typeface="Arial"/>
              <a:buChar char="⚬"/>
            </a:pPr>
            <a:r>
              <a:rPr lang="en-US" b="true" sz="2299">
                <a:solidFill>
                  <a:srgbClr val="000000"/>
                </a:solidFill>
                <a:latin typeface="Arial Bold"/>
                <a:ea typeface="Arial Bold"/>
                <a:cs typeface="Arial Bold"/>
                <a:sym typeface="Arial Bold"/>
              </a:rPr>
              <a:t>Qu</a:t>
            </a:r>
            <a:r>
              <a:rPr lang="en-US" b="true" sz="2299">
                <a:solidFill>
                  <a:srgbClr val="000000"/>
                </a:solidFill>
                <a:latin typeface="Arial Bold"/>
                <a:ea typeface="Arial Bold"/>
                <a:cs typeface="Arial Bold"/>
                <a:sym typeface="Arial Bold"/>
              </a:rPr>
              <a:t>ản lý phân quyền chặt chẽ: Phân quyền rõ ràng giữa các vai trò người dùng (nhân viên, quản trị viên), đảm bảo dữ liệu được bảo mật và quản lý hợp lý.</a:t>
            </a:r>
          </a:p>
          <a:p>
            <a:pPr algn="l" marL="496566" indent="-248283" lvl="1">
              <a:lnSpc>
                <a:spcPts val="3219"/>
              </a:lnSpc>
              <a:buFont typeface="Arial"/>
              <a:buChar char="•"/>
            </a:pPr>
            <a:r>
              <a:rPr lang="en-US" b="true" sz="2299">
                <a:solidFill>
                  <a:srgbClr val="000000"/>
                </a:solidFill>
                <a:latin typeface="Arial Bold"/>
                <a:ea typeface="Arial Bold"/>
                <a:cs typeface="Arial Bold"/>
                <a:sym typeface="Arial Bold"/>
              </a:rPr>
              <a:t>Nhược điểm:</a:t>
            </a:r>
          </a:p>
          <a:p>
            <a:pPr algn="l" marL="993131" indent="-331044" lvl="2">
              <a:lnSpc>
                <a:spcPts val="3219"/>
              </a:lnSpc>
              <a:buFont typeface="Arial"/>
              <a:buChar char="⚬"/>
            </a:pPr>
            <a:r>
              <a:rPr lang="en-US" b="true" sz="2299">
                <a:solidFill>
                  <a:srgbClr val="000000"/>
                </a:solidFill>
                <a:latin typeface="Arial Bold"/>
                <a:ea typeface="Arial Bold"/>
                <a:cs typeface="Arial Bold"/>
                <a:sym typeface="Arial Bold"/>
              </a:rPr>
              <a:t>Khả năng tiếp cận: Người lớn tuổi hoặc trẻ nhỏ có thể gặp khó khăn khi sử dụng các thiết bị công nghệ.</a:t>
            </a:r>
          </a:p>
          <a:p>
            <a:pPr algn="l" marL="496566" indent="-248283" lvl="1">
              <a:lnSpc>
                <a:spcPts val="3219"/>
              </a:lnSpc>
              <a:buFont typeface="Arial"/>
              <a:buChar char="•"/>
            </a:pPr>
            <a:r>
              <a:rPr lang="en-US" b="true" sz="2299">
                <a:solidFill>
                  <a:srgbClr val="000000"/>
                </a:solidFill>
                <a:latin typeface="Arial Bold"/>
                <a:ea typeface="Arial Bold"/>
                <a:cs typeface="Arial Bold"/>
                <a:sym typeface="Arial Bold"/>
              </a:rPr>
              <a:t>Phụ thuộc vào kết nối mạng: Nếu không có kết nối internet, người dùng không thể truy cập hệ thống.</a:t>
            </a:r>
          </a:p>
          <a:p>
            <a:pPr algn="l">
              <a:lnSpc>
                <a:spcPts val="3219"/>
              </a:lnSpc>
            </a:pPr>
          </a:p>
          <a:p>
            <a:pPr algn="l">
              <a:lnSpc>
                <a:spcPts val="321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5620338" y="1940858"/>
            <a:ext cx="8881173" cy="7167004"/>
          </a:xfrm>
          <a:custGeom>
            <a:avLst/>
            <a:gdLst/>
            <a:ahLst/>
            <a:cxnLst/>
            <a:rect r="r" b="b" t="t" l="l"/>
            <a:pathLst>
              <a:path h="7167004" w="8881173">
                <a:moveTo>
                  <a:pt x="0" y="0"/>
                </a:moveTo>
                <a:lnTo>
                  <a:pt x="8881173" y="0"/>
                </a:lnTo>
                <a:lnTo>
                  <a:pt x="8881173" y="7167004"/>
                </a:lnTo>
                <a:lnTo>
                  <a:pt x="0" y="7167004"/>
                </a:lnTo>
                <a:lnTo>
                  <a:pt x="0" y="0"/>
                </a:lnTo>
                <a:close/>
              </a:path>
            </a:pathLst>
          </a:custGeom>
          <a:blipFill>
            <a:blip r:embed="rId2"/>
            <a:stretch>
              <a:fillRect l="0" t="0" r="0" b="0"/>
            </a:stretch>
          </a:blipFill>
        </p:spPr>
      </p:sp>
      <p:sp>
        <p:nvSpPr>
          <p:cNvPr name="TextBox 3" id="3"/>
          <p:cNvSpPr txBox="true"/>
          <p:nvPr/>
        </p:nvSpPr>
        <p:spPr>
          <a:xfrm rot="0">
            <a:off x="5500540" y="-104775"/>
            <a:ext cx="7659291" cy="1839595"/>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 Sơ đồ Cơ sở dữ liệu (Database Diagram)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884117" y="2882186"/>
            <a:ext cx="6353077" cy="5435684"/>
          </a:xfrm>
          <a:custGeom>
            <a:avLst/>
            <a:gdLst/>
            <a:ahLst/>
            <a:cxnLst/>
            <a:rect r="r" b="b" t="t" l="l"/>
            <a:pathLst>
              <a:path h="5435684" w="6353077">
                <a:moveTo>
                  <a:pt x="0" y="0"/>
                </a:moveTo>
                <a:lnTo>
                  <a:pt x="6353076" y="0"/>
                </a:lnTo>
                <a:lnTo>
                  <a:pt x="6353076" y="5435684"/>
                </a:lnTo>
                <a:lnTo>
                  <a:pt x="0" y="5435684"/>
                </a:lnTo>
                <a:lnTo>
                  <a:pt x="0" y="0"/>
                </a:lnTo>
                <a:close/>
              </a:path>
            </a:pathLst>
          </a:custGeom>
          <a:blipFill>
            <a:blip r:embed="rId2"/>
            <a:stretch>
              <a:fillRect l="-28025" t="0" r="-23953" b="0"/>
            </a:stretch>
          </a:blipFill>
        </p:spPr>
      </p:sp>
      <p:sp>
        <p:nvSpPr>
          <p:cNvPr name="Freeform 3" id="3"/>
          <p:cNvSpPr/>
          <p:nvPr/>
        </p:nvSpPr>
        <p:spPr>
          <a:xfrm flipH="false" flipV="false" rot="0">
            <a:off x="8645566" y="2882186"/>
            <a:ext cx="8423061" cy="5372798"/>
          </a:xfrm>
          <a:custGeom>
            <a:avLst/>
            <a:gdLst/>
            <a:ahLst/>
            <a:cxnLst/>
            <a:rect r="r" b="b" t="t" l="l"/>
            <a:pathLst>
              <a:path h="5372798" w="8423061">
                <a:moveTo>
                  <a:pt x="0" y="0"/>
                </a:moveTo>
                <a:lnTo>
                  <a:pt x="8423061" y="0"/>
                </a:lnTo>
                <a:lnTo>
                  <a:pt x="8423061" y="5372799"/>
                </a:lnTo>
                <a:lnTo>
                  <a:pt x="0" y="5372799"/>
                </a:lnTo>
                <a:lnTo>
                  <a:pt x="0" y="0"/>
                </a:lnTo>
                <a:close/>
              </a:path>
            </a:pathLst>
          </a:custGeom>
          <a:blipFill>
            <a:blip r:embed="rId3"/>
            <a:stretch>
              <a:fillRect l="0" t="0" r="0" b="0"/>
            </a:stretch>
          </a:blipFill>
        </p:spPr>
      </p:sp>
      <p:sp>
        <p:nvSpPr>
          <p:cNvPr name="TextBox 4" id="4"/>
          <p:cNvSpPr txBox="true"/>
          <p:nvPr/>
        </p:nvSpPr>
        <p:spPr>
          <a:xfrm rot="0">
            <a:off x="2920558" y="923925"/>
            <a:ext cx="2097584" cy="906145"/>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Login</a:t>
            </a:r>
          </a:p>
        </p:txBody>
      </p:sp>
      <p:sp>
        <p:nvSpPr>
          <p:cNvPr name="TextBox 5" id="5"/>
          <p:cNvSpPr txBox="true"/>
          <p:nvPr/>
        </p:nvSpPr>
        <p:spPr>
          <a:xfrm rot="0">
            <a:off x="9984455" y="772767"/>
            <a:ext cx="4984403" cy="906145"/>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Authencation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3493371" y="3257602"/>
            <a:ext cx="11301259" cy="4760940"/>
          </a:xfrm>
          <a:custGeom>
            <a:avLst/>
            <a:gdLst/>
            <a:ahLst/>
            <a:cxnLst/>
            <a:rect r="r" b="b" t="t" l="l"/>
            <a:pathLst>
              <a:path h="4760940" w="11301259">
                <a:moveTo>
                  <a:pt x="0" y="0"/>
                </a:moveTo>
                <a:lnTo>
                  <a:pt x="11301258" y="0"/>
                </a:lnTo>
                <a:lnTo>
                  <a:pt x="11301258" y="4760940"/>
                </a:lnTo>
                <a:lnTo>
                  <a:pt x="0" y="4760940"/>
                </a:lnTo>
                <a:lnTo>
                  <a:pt x="0" y="0"/>
                </a:lnTo>
                <a:close/>
              </a:path>
            </a:pathLst>
          </a:custGeom>
          <a:blipFill>
            <a:blip r:embed="rId3"/>
            <a:stretch>
              <a:fillRect l="-13112" t="0" r="-13112" b="0"/>
            </a:stretch>
          </a:blipFill>
        </p:spPr>
      </p:sp>
      <p:sp>
        <p:nvSpPr>
          <p:cNvPr name="TextBox 4" id="4"/>
          <p:cNvSpPr txBox="true"/>
          <p:nvPr/>
        </p:nvSpPr>
        <p:spPr>
          <a:xfrm rot="0">
            <a:off x="3046119" y="705167"/>
            <a:ext cx="12195762" cy="608966"/>
          </a:xfrm>
          <a:prstGeom prst="rect">
            <a:avLst/>
          </a:prstGeom>
        </p:spPr>
        <p:txBody>
          <a:bodyPr anchor="t" rtlCol="false" tIns="0" lIns="0" bIns="0" rIns="0">
            <a:spAutoFit/>
          </a:bodyPr>
          <a:lstStyle/>
          <a:p>
            <a:pPr algn="ctr">
              <a:lnSpc>
                <a:spcPts val="4939"/>
              </a:lnSpc>
              <a:spcBef>
                <a:spcPct val="0"/>
              </a:spcBef>
            </a:pPr>
            <a:r>
              <a:rPr lang="en-US" b="true" sz="3799">
                <a:solidFill>
                  <a:srgbClr val="000000"/>
                </a:solidFill>
                <a:latin typeface="Open Sauce Bold"/>
                <a:ea typeface="Open Sauce Bold"/>
                <a:cs typeface="Open Sauce Bold"/>
                <a:sym typeface="Open Sauce Bold"/>
              </a:rPr>
              <a:t>  Home Page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875942" y="3732047"/>
            <a:ext cx="10144721" cy="2822905"/>
          </a:xfrm>
          <a:custGeom>
            <a:avLst/>
            <a:gdLst/>
            <a:ahLst/>
            <a:cxnLst/>
            <a:rect r="r" b="b" t="t" l="l"/>
            <a:pathLst>
              <a:path h="2822905" w="10144721">
                <a:moveTo>
                  <a:pt x="0" y="0"/>
                </a:moveTo>
                <a:lnTo>
                  <a:pt x="10144720" y="0"/>
                </a:lnTo>
                <a:lnTo>
                  <a:pt x="10144720" y="2822906"/>
                </a:lnTo>
                <a:lnTo>
                  <a:pt x="0" y="2822906"/>
                </a:lnTo>
                <a:lnTo>
                  <a:pt x="0" y="0"/>
                </a:lnTo>
                <a:close/>
              </a:path>
            </a:pathLst>
          </a:custGeom>
          <a:blipFill>
            <a:blip r:embed="rId5"/>
            <a:stretch>
              <a:fillRect l="-6750" t="-29110" r="-4650" b="0"/>
            </a:stretch>
          </a:blipFill>
        </p:spPr>
      </p:sp>
      <p:sp>
        <p:nvSpPr>
          <p:cNvPr name="Freeform 9" id="9"/>
          <p:cNvSpPr/>
          <p:nvPr/>
        </p:nvSpPr>
        <p:spPr>
          <a:xfrm flipH="false" flipV="false" rot="0">
            <a:off x="11333479" y="3296063"/>
            <a:ext cx="5021884" cy="5962237"/>
          </a:xfrm>
          <a:custGeom>
            <a:avLst/>
            <a:gdLst/>
            <a:ahLst/>
            <a:cxnLst/>
            <a:rect r="r" b="b" t="t" l="l"/>
            <a:pathLst>
              <a:path h="5962237" w="5021884">
                <a:moveTo>
                  <a:pt x="0" y="0"/>
                </a:moveTo>
                <a:lnTo>
                  <a:pt x="5021885" y="0"/>
                </a:lnTo>
                <a:lnTo>
                  <a:pt x="5021885" y="5962237"/>
                </a:lnTo>
                <a:lnTo>
                  <a:pt x="0" y="5962237"/>
                </a:lnTo>
                <a:lnTo>
                  <a:pt x="0" y="0"/>
                </a:lnTo>
                <a:close/>
              </a:path>
            </a:pathLst>
          </a:custGeom>
          <a:blipFill>
            <a:blip r:embed="rId6"/>
            <a:stretch>
              <a:fillRect l="0" t="0" r="0" b="0"/>
            </a:stretch>
          </a:blipFill>
        </p:spPr>
      </p:sp>
      <p:sp>
        <p:nvSpPr>
          <p:cNvPr name="TextBox 10" id="10"/>
          <p:cNvSpPr txBox="true"/>
          <p:nvPr/>
        </p:nvSpPr>
        <p:spPr>
          <a:xfrm rot="0">
            <a:off x="451118" y="1476375"/>
            <a:ext cx="16230600" cy="613292"/>
          </a:xfrm>
          <a:prstGeom prst="rect">
            <a:avLst/>
          </a:prstGeom>
        </p:spPr>
        <p:txBody>
          <a:bodyPr anchor="t" rtlCol="false" tIns="0" lIns="0" bIns="0" rIns="0">
            <a:spAutoFit/>
          </a:bodyPr>
          <a:lstStyle/>
          <a:p>
            <a:pPr algn="ctr">
              <a:lnSpc>
                <a:spcPts val="4970"/>
              </a:lnSpc>
            </a:pPr>
            <a:r>
              <a:rPr lang="en-US" b="true" sz="3601" spc="352">
                <a:solidFill>
                  <a:srgbClr val="F2F4F5"/>
                </a:solidFill>
                <a:latin typeface="Oswald Bold"/>
                <a:ea typeface="Oswald Bold"/>
                <a:cs typeface="Oswald Bold"/>
                <a:sym typeface="Oswald Bold"/>
              </a:rPr>
              <a:t>CRUD ACCOUNTS (ADMIN)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36958" y="3010046"/>
            <a:ext cx="9280958" cy="4873577"/>
          </a:xfrm>
          <a:custGeom>
            <a:avLst/>
            <a:gdLst/>
            <a:ahLst/>
            <a:cxnLst/>
            <a:rect r="r" b="b" t="t" l="l"/>
            <a:pathLst>
              <a:path h="4873577" w="9280958">
                <a:moveTo>
                  <a:pt x="0" y="0"/>
                </a:moveTo>
                <a:lnTo>
                  <a:pt x="9280958" y="0"/>
                </a:lnTo>
                <a:lnTo>
                  <a:pt x="9280958" y="4873577"/>
                </a:lnTo>
                <a:lnTo>
                  <a:pt x="0" y="4873577"/>
                </a:lnTo>
                <a:lnTo>
                  <a:pt x="0" y="0"/>
                </a:lnTo>
                <a:close/>
              </a:path>
            </a:pathLst>
          </a:custGeom>
          <a:blipFill>
            <a:blip r:embed="rId5"/>
            <a:stretch>
              <a:fillRect l="-7405" t="0" r="-9611" b="0"/>
            </a:stretch>
          </a:blipFill>
        </p:spPr>
      </p:sp>
      <p:sp>
        <p:nvSpPr>
          <p:cNvPr name="Freeform 9" id="9"/>
          <p:cNvSpPr/>
          <p:nvPr/>
        </p:nvSpPr>
        <p:spPr>
          <a:xfrm flipH="false" flipV="false" rot="0">
            <a:off x="9144000" y="3010046"/>
            <a:ext cx="9067051" cy="5326134"/>
          </a:xfrm>
          <a:custGeom>
            <a:avLst/>
            <a:gdLst/>
            <a:ahLst/>
            <a:cxnLst/>
            <a:rect r="r" b="b" t="t" l="l"/>
            <a:pathLst>
              <a:path h="5326134" w="9067051">
                <a:moveTo>
                  <a:pt x="0" y="0"/>
                </a:moveTo>
                <a:lnTo>
                  <a:pt x="9067051" y="0"/>
                </a:lnTo>
                <a:lnTo>
                  <a:pt x="9067051" y="5326134"/>
                </a:lnTo>
                <a:lnTo>
                  <a:pt x="0" y="5326134"/>
                </a:lnTo>
                <a:lnTo>
                  <a:pt x="0" y="0"/>
                </a:lnTo>
                <a:close/>
              </a:path>
            </a:pathLst>
          </a:custGeom>
          <a:blipFill>
            <a:blip r:embed="rId6"/>
            <a:stretch>
              <a:fillRect l="-2879" t="0" r="0" b="-1361"/>
            </a:stretch>
          </a:blipFill>
        </p:spPr>
      </p:sp>
      <p:sp>
        <p:nvSpPr>
          <p:cNvPr name="TextBox 10" id="10"/>
          <p:cNvSpPr txBox="true"/>
          <p:nvPr/>
        </p:nvSpPr>
        <p:spPr>
          <a:xfrm rot="0">
            <a:off x="2575834" y="1504950"/>
            <a:ext cx="12195762" cy="608966"/>
          </a:xfrm>
          <a:prstGeom prst="rect">
            <a:avLst/>
          </a:prstGeom>
        </p:spPr>
        <p:txBody>
          <a:bodyPr anchor="t" rtlCol="false" tIns="0" lIns="0" bIns="0" rIns="0">
            <a:spAutoFit/>
          </a:bodyPr>
          <a:lstStyle/>
          <a:p>
            <a:pPr algn="ctr">
              <a:lnSpc>
                <a:spcPts val="4939"/>
              </a:lnSpc>
              <a:spcBef>
                <a:spcPct val="0"/>
              </a:spcBef>
            </a:pPr>
            <a:r>
              <a:rPr lang="en-US" b="true" sz="3799">
                <a:solidFill>
                  <a:srgbClr val="FFFFFF"/>
                </a:solidFill>
                <a:latin typeface="Open Sauce Bold"/>
                <a:ea typeface="Open Sauce Bold"/>
                <a:cs typeface="Open Sauce Bold"/>
                <a:sym typeface="Open Sauce Bold"/>
              </a:rPr>
              <a:t>View Bus Management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0" y="2984242"/>
            <a:ext cx="5026512" cy="4899813"/>
          </a:xfrm>
          <a:custGeom>
            <a:avLst/>
            <a:gdLst/>
            <a:ahLst/>
            <a:cxnLst/>
            <a:rect r="r" b="b" t="t" l="l"/>
            <a:pathLst>
              <a:path h="4899813" w="5026512">
                <a:moveTo>
                  <a:pt x="0" y="0"/>
                </a:moveTo>
                <a:lnTo>
                  <a:pt x="5026512" y="0"/>
                </a:lnTo>
                <a:lnTo>
                  <a:pt x="5026512" y="4899813"/>
                </a:lnTo>
                <a:lnTo>
                  <a:pt x="0" y="4899813"/>
                </a:lnTo>
                <a:lnTo>
                  <a:pt x="0" y="0"/>
                </a:lnTo>
                <a:close/>
              </a:path>
            </a:pathLst>
          </a:custGeom>
          <a:blipFill>
            <a:blip r:embed="rId5"/>
            <a:stretch>
              <a:fillRect l="-13623" t="-12112" r="-9990" b="-9354"/>
            </a:stretch>
          </a:blipFill>
        </p:spPr>
      </p:sp>
      <p:sp>
        <p:nvSpPr>
          <p:cNvPr name="Freeform 9" id="9"/>
          <p:cNvSpPr/>
          <p:nvPr/>
        </p:nvSpPr>
        <p:spPr>
          <a:xfrm flipH="false" flipV="false" rot="0">
            <a:off x="4760034" y="2984242"/>
            <a:ext cx="5499068" cy="4999683"/>
          </a:xfrm>
          <a:custGeom>
            <a:avLst/>
            <a:gdLst/>
            <a:ahLst/>
            <a:cxnLst/>
            <a:rect r="r" b="b" t="t" l="l"/>
            <a:pathLst>
              <a:path h="4999683" w="5499068">
                <a:moveTo>
                  <a:pt x="0" y="0"/>
                </a:moveTo>
                <a:lnTo>
                  <a:pt x="5499067" y="0"/>
                </a:lnTo>
                <a:lnTo>
                  <a:pt x="5499067" y="4999683"/>
                </a:lnTo>
                <a:lnTo>
                  <a:pt x="0" y="4999683"/>
                </a:lnTo>
                <a:lnTo>
                  <a:pt x="0" y="0"/>
                </a:lnTo>
                <a:close/>
              </a:path>
            </a:pathLst>
          </a:custGeom>
          <a:blipFill>
            <a:blip r:embed="rId6"/>
            <a:stretch>
              <a:fillRect l="-8025" t="-1997" r="0" b="0"/>
            </a:stretch>
          </a:blipFill>
        </p:spPr>
      </p:sp>
      <p:sp>
        <p:nvSpPr>
          <p:cNvPr name="Freeform 10" id="10"/>
          <p:cNvSpPr/>
          <p:nvPr/>
        </p:nvSpPr>
        <p:spPr>
          <a:xfrm flipH="false" flipV="false" rot="0">
            <a:off x="9772138" y="2984242"/>
            <a:ext cx="8789298" cy="4583572"/>
          </a:xfrm>
          <a:custGeom>
            <a:avLst/>
            <a:gdLst/>
            <a:ahLst/>
            <a:cxnLst/>
            <a:rect r="r" b="b" t="t" l="l"/>
            <a:pathLst>
              <a:path h="4583572" w="8789298">
                <a:moveTo>
                  <a:pt x="0" y="0"/>
                </a:moveTo>
                <a:lnTo>
                  <a:pt x="8789298" y="0"/>
                </a:lnTo>
                <a:lnTo>
                  <a:pt x="8789298" y="4583572"/>
                </a:lnTo>
                <a:lnTo>
                  <a:pt x="0" y="4583572"/>
                </a:lnTo>
                <a:lnTo>
                  <a:pt x="0" y="0"/>
                </a:lnTo>
                <a:close/>
              </a:path>
            </a:pathLst>
          </a:custGeom>
          <a:blipFill>
            <a:blip r:embed="rId7"/>
            <a:stretch>
              <a:fillRect l="-4664" t="-1027" r="-3965" b="0"/>
            </a:stretch>
          </a:blipFill>
        </p:spPr>
      </p:sp>
      <p:sp>
        <p:nvSpPr>
          <p:cNvPr name="TextBox 11" id="11"/>
          <p:cNvSpPr txBox="true"/>
          <p:nvPr/>
        </p:nvSpPr>
        <p:spPr>
          <a:xfrm rot="0">
            <a:off x="136958" y="923925"/>
            <a:ext cx="18288000" cy="906145"/>
          </a:xfrm>
          <a:prstGeom prst="rect">
            <a:avLst/>
          </a:prstGeom>
        </p:spPr>
        <p:txBody>
          <a:bodyPr anchor="t" rtlCol="false" tIns="0" lIns="0" bIns="0" rIns="0">
            <a:spAutoFit/>
          </a:bodyPr>
          <a:lstStyle/>
          <a:p>
            <a:pPr algn="ctr">
              <a:lnSpc>
                <a:spcPts val="7279"/>
              </a:lnSpc>
            </a:pPr>
            <a:r>
              <a:rPr lang="en-US" sz="5199" b="true">
                <a:solidFill>
                  <a:srgbClr val="FFFFFF"/>
                </a:solidFill>
                <a:latin typeface="DejaVu Serif Bold"/>
                <a:ea typeface="DejaVu Serif Bold"/>
                <a:cs typeface="DejaVu Serif Bold"/>
                <a:sym typeface="DejaVu Serif Bold"/>
              </a:rPr>
              <a:t>CRUD BUS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872880" y="1965021"/>
            <a:ext cx="3242049" cy="6356958"/>
          </a:xfrm>
          <a:custGeom>
            <a:avLst/>
            <a:gdLst/>
            <a:ahLst/>
            <a:cxnLst/>
            <a:rect r="r" b="b" t="t" l="l"/>
            <a:pathLst>
              <a:path h="6356958" w="3242049">
                <a:moveTo>
                  <a:pt x="0" y="0"/>
                </a:moveTo>
                <a:lnTo>
                  <a:pt x="3242049" y="0"/>
                </a:lnTo>
                <a:lnTo>
                  <a:pt x="3242049" y="6356958"/>
                </a:lnTo>
                <a:lnTo>
                  <a:pt x="0" y="6356958"/>
                </a:lnTo>
                <a:lnTo>
                  <a:pt x="0" y="0"/>
                </a:lnTo>
                <a:close/>
              </a:path>
            </a:pathLst>
          </a:custGeom>
          <a:blipFill>
            <a:blip r:embed="rId2"/>
            <a:stretch>
              <a:fillRect l="0" t="0" r="0" b="0"/>
            </a:stretch>
          </a:blipFill>
        </p:spPr>
      </p:sp>
      <p:sp>
        <p:nvSpPr>
          <p:cNvPr name="Freeform 3" id="3"/>
          <p:cNvSpPr/>
          <p:nvPr/>
        </p:nvSpPr>
        <p:spPr>
          <a:xfrm flipH="false" flipV="false" rot="0">
            <a:off x="4023623" y="1965021"/>
            <a:ext cx="9587198" cy="3379487"/>
          </a:xfrm>
          <a:custGeom>
            <a:avLst/>
            <a:gdLst/>
            <a:ahLst/>
            <a:cxnLst/>
            <a:rect r="r" b="b" t="t" l="l"/>
            <a:pathLst>
              <a:path h="3379487" w="9587198">
                <a:moveTo>
                  <a:pt x="0" y="0"/>
                </a:moveTo>
                <a:lnTo>
                  <a:pt x="9587198" y="0"/>
                </a:lnTo>
                <a:lnTo>
                  <a:pt x="9587198" y="3379487"/>
                </a:lnTo>
                <a:lnTo>
                  <a:pt x="0" y="3379487"/>
                </a:lnTo>
                <a:lnTo>
                  <a:pt x="0" y="0"/>
                </a:lnTo>
                <a:close/>
              </a:path>
            </a:pathLst>
          </a:custGeom>
          <a:blipFill>
            <a:blip r:embed="rId3"/>
            <a:stretch>
              <a:fillRect l="0" t="0" r="0" b="0"/>
            </a:stretch>
          </a:blipFill>
        </p:spPr>
      </p:sp>
      <p:sp>
        <p:nvSpPr>
          <p:cNvPr name="Freeform 4" id="4"/>
          <p:cNvSpPr/>
          <p:nvPr/>
        </p:nvSpPr>
        <p:spPr>
          <a:xfrm flipH="false" flipV="false" rot="0">
            <a:off x="13610821" y="1965021"/>
            <a:ext cx="3345349" cy="6356958"/>
          </a:xfrm>
          <a:custGeom>
            <a:avLst/>
            <a:gdLst/>
            <a:ahLst/>
            <a:cxnLst/>
            <a:rect r="r" b="b" t="t" l="l"/>
            <a:pathLst>
              <a:path h="6356958" w="3345349">
                <a:moveTo>
                  <a:pt x="0" y="0"/>
                </a:moveTo>
                <a:lnTo>
                  <a:pt x="3345349" y="0"/>
                </a:lnTo>
                <a:lnTo>
                  <a:pt x="3345349" y="6356958"/>
                </a:lnTo>
                <a:lnTo>
                  <a:pt x="0" y="6356958"/>
                </a:lnTo>
                <a:lnTo>
                  <a:pt x="0" y="0"/>
                </a:lnTo>
                <a:close/>
              </a:path>
            </a:pathLst>
          </a:custGeom>
          <a:blipFill>
            <a:blip r:embed="rId4"/>
            <a:stretch>
              <a:fillRect l="0" t="0" r="0" b="0"/>
            </a:stretch>
          </a:blipFill>
        </p:spPr>
      </p:sp>
      <p:sp>
        <p:nvSpPr>
          <p:cNvPr name="TextBox 5" id="5"/>
          <p:cNvSpPr txBox="true"/>
          <p:nvPr/>
        </p:nvSpPr>
        <p:spPr>
          <a:xfrm rot="0">
            <a:off x="7466397" y="962025"/>
            <a:ext cx="2969865" cy="523875"/>
          </a:xfrm>
          <a:prstGeom prst="rect">
            <a:avLst/>
          </a:prstGeom>
        </p:spPr>
        <p:txBody>
          <a:bodyPr anchor="t" rtlCol="false" tIns="0" lIns="0" bIns="0" rIns="0">
            <a:spAutoFit/>
          </a:bodyPr>
          <a:lstStyle/>
          <a:p>
            <a:pPr algn="ctr">
              <a:lnSpc>
                <a:spcPts val="4200"/>
              </a:lnSpc>
            </a:pPr>
            <a:r>
              <a:rPr lang="en-US" sz="3000" b="true">
                <a:solidFill>
                  <a:srgbClr val="000000"/>
                </a:solidFill>
                <a:latin typeface="DejaVu Serif Bold"/>
                <a:ea typeface="DejaVu Serif Bold"/>
                <a:cs typeface="DejaVu Serif Bold"/>
                <a:sym typeface="DejaVu Serif Bold"/>
              </a:rPr>
              <a:t>CRUD ROUTE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DAGUqWCyxH4</dc:identifier>
  <dcterms:modified xsi:type="dcterms:W3CDTF">2011-08-01T06:04:30Z</dcterms:modified>
  <cp:revision>1</cp:revision>
  <dc:title>PRJ301_Presentation</dc:title>
</cp:coreProperties>
</file>