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37"/>
  </p:notesMasterIdLst>
  <p:sldIdLst>
    <p:sldId id="602" r:id="rId5"/>
    <p:sldId id="743" r:id="rId6"/>
    <p:sldId id="742" r:id="rId7"/>
    <p:sldId id="749" r:id="rId8"/>
    <p:sldId id="745" r:id="rId9"/>
    <p:sldId id="744" r:id="rId10"/>
    <p:sldId id="701" r:id="rId11"/>
    <p:sldId id="605" r:id="rId12"/>
    <p:sldId id="672" r:id="rId13"/>
    <p:sldId id="673" r:id="rId14"/>
    <p:sldId id="702" r:id="rId15"/>
    <p:sldId id="682" r:id="rId16"/>
    <p:sldId id="687" r:id="rId17"/>
    <p:sldId id="688" r:id="rId18"/>
    <p:sldId id="703" r:id="rId19"/>
    <p:sldId id="692" r:id="rId20"/>
    <p:sldId id="693" r:id="rId21"/>
    <p:sldId id="694" r:id="rId22"/>
    <p:sldId id="748" r:id="rId23"/>
    <p:sldId id="768" r:id="rId24"/>
    <p:sldId id="747" r:id="rId25"/>
    <p:sldId id="674" r:id="rId26"/>
    <p:sldId id="676" r:id="rId27"/>
    <p:sldId id="675" r:id="rId28"/>
    <p:sldId id="740" r:id="rId29"/>
    <p:sldId id="751" r:id="rId30"/>
    <p:sldId id="765" r:id="rId31"/>
    <p:sldId id="767" r:id="rId32"/>
    <p:sldId id="766" r:id="rId33"/>
    <p:sldId id="750" r:id="rId34"/>
    <p:sldId id="778" r:id="rId35"/>
    <p:sldId id="779" r:id="rId36"/>
  </p:sldIdLst>
  <p:sldSz cx="9144000" cy="6858000" type="screen4x3"/>
  <p:notesSz cx="7099300" cy="1023461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CC00"/>
    <a:srgbClr val="6699FF"/>
    <a:srgbClr val="FF9900"/>
    <a:srgbClr val="FF6600"/>
    <a:srgbClr val="000099"/>
    <a:srgbClr val="75A3FF"/>
    <a:srgbClr val="3399FF"/>
    <a:srgbClr val="00B08C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853" autoAdjust="0"/>
    <p:restoredTop sz="94872" autoAdjust="0"/>
  </p:normalViewPr>
  <p:slideViewPr>
    <p:cSldViewPr>
      <p:cViewPr>
        <p:scale>
          <a:sx n="70" d="100"/>
          <a:sy n="70" d="100"/>
        </p:scale>
        <p:origin x="-990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61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1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1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48.wmf"/><Relationship Id="rId1" Type="http://schemas.openxmlformats.org/officeDocument/2006/relationships/image" Target="../media/image1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0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10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5125" cy="12571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3725" cy="4600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364109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</p:spPr>
        <p:txBody>
          <a:bodyPr lIns="99048" tIns="49524" rIns="99048" bIns="49524"/>
          <a:lstStyle/>
          <a:p>
            <a:fld id="{31DC8404-33C8-4062-9424-78C16864F8AB}" type="slidenum">
              <a:rPr lang="es-ES_tradnl">
                <a:latin typeface="Arial" pitchFamily="39" charset="0"/>
                <a:ea typeface="ＭＳ Ｐゴシック" pitchFamily="39" charset="-128"/>
                <a:cs typeface="ＭＳ Ｐゴシック" pitchFamily="39" charset="-128"/>
              </a:rPr>
              <a:pPr/>
              <a:t>1</a:t>
            </a:fld>
            <a:endParaRPr lang="es-ES_tradnl">
              <a:latin typeface="Arial" pitchFamily="39" charset="0"/>
              <a:ea typeface="ＭＳ Ｐゴシック" pitchFamily="39" charset="-128"/>
              <a:cs typeface="ＭＳ Ｐゴシック" pitchFamily="39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-14281150" y="-11796713"/>
            <a:ext cx="16760825" cy="12571413"/>
          </a:xfrm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s-ES_tradnl">
              <a:latin typeface="Arial" pitchFamily="39" charset="0"/>
              <a:ea typeface="ＭＳ Ｐゴシック" pitchFamily="39" charset="-128"/>
              <a:cs typeface="ＭＳ Ｐゴシック" pitchFamily="39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3775" y="777875"/>
            <a:ext cx="5113338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76900" cy="46037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3775" y="777875"/>
            <a:ext cx="5113338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76900" cy="46037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</p:spPr>
        <p:txBody>
          <a:bodyPr lIns="99048" tIns="49524" rIns="99048" bIns="49524"/>
          <a:lstStyle/>
          <a:p>
            <a:fld id="{31DC8404-33C8-4062-9424-78C16864F8AB}" type="slidenum">
              <a:rPr lang="es-ES_tradnl">
                <a:latin typeface="Arial" pitchFamily="39" charset="0"/>
                <a:ea typeface="ＭＳ Ｐゴシック" pitchFamily="39" charset="-128"/>
                <a:cs typeface="ＭＳ Ｐゴシック" pitchFamily="39" charset="-128"/>
              </a:rPr>
              <a:pPr/>
              <a:t>15</a:t>
            </a:fld>
            <a:endParaRPr lang="es-ES_tradnl">
              <a:latin typeface="Arial" pitchFamily="39" charset="0"/>
              <a:ea typeface="ＭＳ Ｐゴシック" pitchFamily="39" charset="-128"/>
              <a:cs typeface="ＭＳ Ｐゴシック" pitchFamily="39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-14281150" y="-11796713"/>
            <a:ext cx="16760825" cy="12571413"/>
          </a:xfrm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s-ES_tradnl">
              <a:latin typeface="Arial" pitchFamily="39" charset="0"/>
              <a:ea typeface="ＭＳ Ｐゴシック" pitchFamily="39" charset="-128"/>
              <a:cs typeface="ＭＳ Ｐゴシック" pitchFamily="39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3775" y="777875"/>
            <a:ext cx="5113338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76900" cy="46037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3775" y="777875"/>
            <a:ext cx="5113338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76900" cy="46037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3775" y="777875"/>
            <a:ext cx="5113338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76900" cy="46037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3775" y="777875"/>
            <a:ext cx="5113338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76900" cy="46037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3775" y="777875"/>
            <a:ext cx="5113338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76900" cy="46037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3775" y="777875"/>
            <a:ext cx="5113338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76900" cy="46037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3775" y="777875"/>
            <a:ext cx="5113338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76900" cy="46037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</p:spPr>
        <p:txBody>
          <a:bodyPr lIns="99048" tIns="49524" rIns="99048" bIns="49524"/>
          <a:lstStyle/>
          <a:p>
            <a:fld id="{31DC8404-33C8-4062-9424-78C16864F8AB}" type="slidenum">
              <a:rPr lang="es-ES_tradnl">
                <a:latin typeface="Arial" pitchFamily="39" charset="0"/>
                <a:ea typeface="ＭＳ Ｐゴシック" pitchFamily="39" charset="-128"/>
                <a:cs typeface="ＭＳ Ｐゴシック" pitchFamily="39" charset="-128"/>
              </a:rPr>
              <a:pPr/>
              <a:t>2</a:t>
            </a:fld>
            <a:endParaRPr lang="es-ES_tradnl">
              <a:latin typeface="Arial" pitchFamily="39" charset="0"/>
              <a:ea typeface="ＭＳ Ｐゴシック" pitchFamily="39" charset="-128"/>
              <a:cs typeface="ＭＳ Ｐゴシック" pitchFamily="39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-14281150" y="-11796713"/>
            <a:ext cx="16760825" cy="12571413"/>
          </a:xfrm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s-ES_tradnl">
              <a:latin typeface="Arial" pitchFamily="39" charset="0"/>
              <a:ea typeface="ＭＳ Ｐゴシック" pitchFamily="39" charset="-128"/>
              <a:cs typeface="ＭＳ Ｐゴシック" pitchFamily="39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3775" y="777875"/>
            <a:ext cx="5113338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76900" cy="46037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3983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</p:spPr>
        <p:txBody>
          <a:bodyPr lIns="99048" tIns="49524" rIns="99048" bIns="49524"/>
          <a:lstStyle/>
          <a:p>
            <a:fld id="{31DC8404-33C8-4062-9424-78C16864F8AB}" type="slidenum">
              <a:rPr lang="es-ES_tradnl">
                <a:latin typeface="Arial" pitchFamily="39" charset="0"/>
                <a:ea typeface="ＭＳ Ｐゴシック" pitchFamily="39" charset="-128"/>
                <a:cs typeface="ＭＳ Ｐゴシック" pitchFamily="39" charset="-128"/>
              </a:rPr>
              <a:pPr/>
              <a:t>7</a:t>
            </a:fld>
            <a:endParaRPr lang="es-ES_tradnl">
              <a:latin typeface="Arial" pitchFamily="39" charset="0"/>
              <a:ea typeface="ＭＳ Ｐゴシック" pitchFamily="39" charset="-128"/>
              <a:cs typeface="ＭＳ Ｐゴシック" pitchFamily="39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-14281150" y="-11796713"/>
            <a:ext cx="16760825" cy="12571413"/>
          </a:xfrm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s-ES_tradnl">
              <a:latin typeface="Arial" pitchFamily="39" charset="0"/>
              <a:ea typeface="ＭＳ Ｐゴシック" pitchFamily="39" charset="-128"/>
              <a:cs typeface="ＭＳ Ｐゴシック" pitchFamily="39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3775" y="777875"/>
            <a:ext cx="5113338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76900" cy="46037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3775" y="777875"/>
            <a:ext cx="5113338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76900" cy="46037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3775" y="777875"/>
            <a:ext cx="5113338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76900" cy="46037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</p:spPr>
        <p:txBody>
          <a:bodyPr lIns="99048" tIns="49524" rIns="99048" bIns="49524"/>
          <a:lstStyle/>
          <a:p>
            <a:fld id="{31DC8404-33C8-4062-9424-78C16864F8AB}" type="slidenum">
              <a:rPr lang="es-ES_tradnl">
                <a:latin typeface="Arial" pitchFamily="39" charset="0"/>
                <a:ea typeface="ＭＳ Ｐゴシック" pitchFamily="39" charset="-128"/>
                <a:cs typeface="ＭＳ Ｐゴシック" pitchFamily="39" charset="-128"/>
              </a:rPr>
              <a:pPr/>
              <a:t>11</a:t>
            </a:fld>
            <a:endParaRPr lang="es-ES_tradnl">
              <a:latin typeface="Arial" pitchFamily="39" charset="0"/>
              <a:ea typeface="ＭＳ Ｐゴシック" pitchFamily="39" charset="-128"/>
              <a:cs typeface="ＭＳ Ｐゴシック" pitchFamily="39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-14281150" y="-11796713"/>
            <a:ext cx="16760825" cy="12571413"/>
          </a:xfrm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s-ES_tradnl">
              <a:latin typeface="Arial" pitchFamily="39" charset="0"/>
              <a:ea typeface="ＭＳ Ｐゴシック" pitchFamily="39" charset="-128"/>
              <a:cs typeface="ＭＳ Ｐゴシック" pitchFamily="39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3775" y="777875"/>
            <a:ext cx="5113338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76900" cy="46037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8531A7C-B96D-4C20-AB5E-05241940BC8E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0EDE481-3280-496A-816B-276BDF4C0DE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6225" y="128588"/>
            <a:ext cx="2055813" cy="599281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6625" cy="599281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0B2BEBE-B90B-406E-913D-FF90EDC05D88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5B4CB81-33FC-41F6-BA27-2D907B71737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DDEA38E-8E08-4C51-BA43-258AFEBE9E0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7CAFE00-BD5D-4AF9-AA76-BB633CD02EEA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DC57C5E-EE62-4FCF-BD75-F3C31B3D143B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B758FAE-4384-4B78-8AC6-A5F19C2A2EE9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20FF96A-84B1-4617-8691-E88A65768F84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7FDAF74-23C7-41F8-B73A-456D433A8B50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BD3BE60-48A5-4BF1-9CD7-54DCC885DCB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4838" cy="1433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4838" cy="4521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3175"/>
            <a:ext cx="2128838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endParaRPr lang="es-E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354763"/>
            <a:ext cx="2895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3175"/>
            <a:ext cx="2128838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9569C256-F4B3-4F3B-9179-7C3405300591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DejaVu Sans" charset="0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DejaVu Sans" charset="0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DejaVu Sans" charset="0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DejaVu Sans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DejaVu Sans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DejaVu Sans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DejaVu Sans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4.wmf"/><Relationship Id="rId12" Type="http://schemas.openxmlformats.org/officeDocument/2006/relationships/image" Target="../media/image27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6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31.png"/><Relationship Id="rId5" Type="http://schemas.openxmlformats.org/officeDocument/2006/relationships/image" Target="../media/image28.wmf"/><Relationship Id="rId10" Type="http://schemas.openxmlformats.org/officeDocument/2006/relationships/image" Target="../media/image30.wmf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jpeg"/><Relationship Id="rId11" Type="http://schemas.openxmlformats.org/officeDocument/2006/relationships/image" Target="../media/image33.png"/><Relationship Id="rId5" Type="http://schemas.openxmlformats.org/officeDocument/2006/relationships/image" Target="../media/image10.wmf"/><Relationship Id="rId10" Type="http://schemas.openxmlformats.org/officeDocument/2006/relationships/image" Target="../media/image31.png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2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.wmf"/><Relationship Id="rId11" Type="http://schemas.openxmlformats.org/officeDocument/2006/relationships/image" Target="../media/image36.png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5.wmf"/><Relationship Id="rId4" Type="http://schemas.openxmlformats.org/officeDocument/2006/relationships/image" Target="../media/image17.jpeg"/><Relationship Id="rId9" Type="http://schemas.openxmlformats.org/officeDocument/2006/relationships/oleObject" Target="../embeddings/oleObject2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8.wmf"/><Relationship Id="rId10" Type="http://schemas.openxmlformats.org/officeDocument/2006/relationships/image" Target="../media/image39.png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41.png"/><Relationship Id="rId4" Type="http://schemas.openxmlformats.org/officeDocument/2006/relationships/image" Target="../media/image17.jpeg"/><Relationship Id="rId9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wmf"/><Relationship Id="rId4" Type="http://schemas.openxmlformats.org/officeDocument/2006/relationships/image" Target="../media/image6.jpeg"/><Relationship Id="rId9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44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oleObject" Target="../embeddings/oleObject31.bin"/><Relationship Id="rId7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6.wmf"/><Relationship Id="rId11" Type="http://schemas.openxmlformats.org/officeDocument/2006/relationships/image" Target="../media/image47.wmf"/><Relationship Id="rId5" Type="http://schemas.openxmlformats.org/officeDocument/2006/relationships/oleObject" Target="../embeddings/oleObject32.bin"/><Relationship Id="rId10" Type="http://schemas.openxmlformats.org/officeDocument/2006/relationships/oleObject" Target="../embeddings/oleObject33.bin"/><Relationship Id="rId4" Type="http://schemas.openxmlformats.org/officeDocument/2006/relationships/image" Target="../media/image45.wmf"/><Relationship Id="rId9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.wmf"/><Relationship Id="rId11" Type="http://schemas.openxmlformats.org/officeDocument/2006/relationships/image" Target="../media/image13.jpeg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23.wmf"/><Relationship Id="rId4" Type="http://schemas.openxmlformats.org/officeDocument/2006/relationships/image" Target="../media/image15.jpeg"/><Relationship Id="rId9" Type="http://schemas.openxmlformats.org/officeDocument/2006/relationships/oleObject" Target="../embeddings/oleObject3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51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3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1.jpeg"/><Relationship Id="rId5" Type="http://schemas.openxmlformats.org/officeDocument/2006/relationships/image" Target="../media/image53.wmf"/><Relationship Id="rId4" Type="http://schemas.openxmlformats.org/officeDocument/2006/relationships/oleObject" Target="../embeddings/oleObject40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Circunferencia_trigonom%C3%A9trica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7.jpe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jpeg"/><Relationship Id="rId11" Type="http://schemas.openxmlformats.org/officeDocument/2006/relationships/image" Target="../media/image15.jpeg"/><Relationship Id="rId5" Type="http://schemas.openxmlformats.org/officeDocument/2006/relationships/image" Target="../media/image10.wmf"/><Relationship Id="rId10" Type="http://schemas.openxmlformats.org/officeDocument/2006/relationships/image" Target="../media/image11.wmf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7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9.wmf"/><Relationship Id="rId4" Type="http://schemas.openxmlformats.org/officeDocument/2006/relationships/image" Target="../media/image15.jpeg"/><Relationship Id="rId9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10" Type="http://schemas.openxmlformats.org/officeDocument/2006/relationships/image" Target="../media/image15.jpeg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0" name="Rectángulo 63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129642"/>
          </a:solidFill>
          <a:ln w="9525">
            <a:solidFill>
              <a:srgbClr val="008B4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6" name="15 CuadroTexto"/>
          <p:cNvSpPr txBox="1"/>
          <p:nvPr/>
        </p:nvSpPr>
        <p:spPr>
          <a:xfrm>
            <a:off x="863588" y="662061"/>
            <a:ext cx="7416823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</a:rPr>
              <a:t>Circuitos</a:t>
            </a:r>
            <a:r>
              <a:rPr lang="en-US" sz="4000" dirty="0" smtClean="0">
                <a:solidFill>
                  <a:schemeClr val="bg1"/>
                </a:solidFill>
              </a:rPr>
              <a:t> de </a:t>
            </a:r>
            <a:r>
              <a:rPr lang="en-US" sz="4000" dirty="0" err="1" smtClean="0">
                <a:solidFill>
                  <a:schemeClr val="bg1"/>
                </a:solidFill>
              </a:rPr>
              <a:t>corriente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alterna</a:t>
            </a:r>
            <a:r>
              <a:rPr lang="en-US" sz="4000" dirty="0" smtClean="0">
                <a:solidFill>
                  <a:schemeClr val="bg1"/>
                </a:solidFill>
              </a:rPr>
              <a:t> (AC) </a:t>
            </a:r>
            <a:endParaRPr lang="en-US" sz="4000" b="1" i="1" dirty="0">
              <a:solidFill>
                <a:schemeClr val="bg1"/>
              </a:solidFill>
            </a:endParaRPr>
          </a:p>
        </p:txBody>
      </p:sp>
      <p:pic>
        <p:nvPicPr>
          <p:cNvPr id="14786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26479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86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3" y="1655208"/>
            <a:ext cx="4752528" cy="311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72008" y="116632"/>
            <a:ext cx="8964488" cy="648512"/>
          </a:xfrm>
          <a:prstGeom prst="rect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3600" dirty="0" smtClean="0">
                <a:solidFill>
                  <a:srgbClr val="000099"/>
                </a:solidFill>
              </a:rPr>
              <a:t>Resistencia </a:t>
            </a:r>
            <a:r>
              <a:rPr lang="es-ES" sz="3600" i="1" dirty="0" smtClean="0">
                <a:solidFill>
                  <a:srgbClr val="000099"/>
                </a:solidFill>
              </a:rPr>
              <a:t>R</a:t>
            </a:r>
            <a:r>
              <a:rPr lang="es-ES" sz="3600" dirty="0" smtClean="0">
                <a:solidFill>
                  <a:srgbClr val="000099"/>
                </a:solidFill>
              </a:rPr>
              <a:t> en corriente alterna</a:t>
            </a:r>
            <a:endParaRPr lang="es-ES" sz="3600" b="1" i="1" baseline="-25000" dirty="0" smtClean="0">
              <a:solidFill>
                <a:srgbClr val="000099"/>
              </a:solidFill>
            </a:endParaRPr>
          </a:p>
        </p:txBody>
      </p:sp>
      <p:graphicFrame>
        <p:nvGraphicFramePr>
          <p:cNvPr id="1075201" name="Object 1"/>
          <p:cNvGraphicFramePr>
            <a:graphicFrameLocks noChangeAspect="1"/>
          </p:cNvGraphicFramePr>
          <p:nvPr/>
        </p:nvGraphicFramePr>
        <p:xfrm>
          <a:off x="179512" y="4335884"/>
          <a:ext cx="43402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23" name="OpenOffice.org" r:id="rId4" imgW="1293480" imgH="212040" progId="opendocument.MathDocument.1">
                  <p:embed/>
                </p:oleObj>
              </mc:Choice>
              <mc:Fallback>
                <p:oleObj name="OpenOffice.org" r:id="rId4" imgW="1293480" imgH="212040" progId="opendocument.Math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335884"/>
                        <a:ext cx="4340225" cy="749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05" name="Object 5"/>
          <p:cNvGraphicFramePr>
            <a:graphicFrameLocks noChangeAspect="1"/>
          </p:cNvGraphicFramePr>
          <p:nvPr/>
        </p:nvGraphicFramePr>
        <p:xfrm>
          <a:off x="215900" y="5205685"/>
          <a:ext cx="4276725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24" name="OpenOffice.org" r:id="rId6" imgW="1274040" imgH="415800" progId="opendocument.MathDocument.1">
                  <p:embed/>
                </p:oleObj>
              </mc:Choice>
              <mc:Fallback>
                <p:oleObj name="OpenOffice.org" r:id="rId6" imgW="1274040" imgH="415800" progId="opendocument.MathDocument.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5205685"/>
                        <a:ext cx="4276725" cy="14636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26" descr="figure-29-03.jpg                                               000310A4 LONE PINE                      B8968932: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90827" y="3414548"/>
            <a:ext cx="4317677" cy="3326820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</p:pic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83568" y="836712"/>
            <a:ext cx="7920880" cy="771623"/>
          </a:xfrm>
          <a:prstGeom prst="rect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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En una resistencia </a:t>
            </a:r>
            <a:r>
              <a:rPr lang="es-ES" sz="22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en </a:t>
            </a:r>
            <a:r>
              <a:rPr lang="es-ES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 la corriente </a:t>
            </a:r>
            <a:r>
              <a:rPr lang="es-ES" sz="22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I(t)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está </a:t>
            </a:r>
            <a:r>
              <a:rPr lang="es-E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 fase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con la tensión </a:t>
            </a:r>
            <a:r>
              <a:rPr lang="es-ES" sz="22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V(t)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(diferencia de fase = 0)                                      </a:t>
            </a:r>
          </a:p>
        </p:txBody>
      </p:sp>
      <p:pic>
        <p:nvPicPr>
          <p:cNvPr id="13" name="Picture 2" descr="figure-29-02.jpg                                               000310A4 LONE PINE                      B8968932: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7544" y="1710986"/>
            <a:ext cx="4248472" cy="2582110"/>
          </a:xfrm>
          <a:prstGeom prst="rect">
            <a:avLst/>
          </a:prstGeom>
          <a:noFill/>
        </p:spPr>
      </p:pic>
      <p:sp>
        <p:nvSpPr>
          <p:cNvPr id="14" name="13 CuadroTexto"/>
          <p:cNvSpPr txBox="1"/>
          <p:nvPr/>
        </p:nvSpPr>
        <p:spPr>
          <a:xfrm>
            <a:off x="35496" y="2719098"/>
            <a:ext cx="79208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tx1"/>
                </a:solidFill>
              </a:rPr>
              <a:t>V(t)</a:t>
            </a:r>
            <a:endParaRPr lang="en-US" sz="28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uadroTexto"/>
          <p:cNvSpPr txBox="1"/>
          <p:nvPr/>
        </p:nvSpPr>
        <p:spPr>
          <a:xfrm>
            <a:off x="611560" y="2577098"/>
            <a:ext cx="8136904" cy="120032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</a:rPr>
              <a:t>Comportamiento</a:t>
            </a:r>
            <a:r>
              <a:rPr lang="en-US" sz="3600" dirty="0" smtClean="0">
                <a:solidFill>
                  <a:schemeClr val="bg1"/>
                </a:solidFill>
              </a:rPr>
              <a:t> de un </a:t>
            </a:r>
            <a:r>
              <a:rPr lang="en-US" sz="3600" dirty="0" err="1" smtClean="0">
                <a:solidFill>
                  <a:schemeClr val="bg1"/>
                </a:solidFill>
              </a:rPr>
              <a:t>condensador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i="1" dirty="0" smtClean="0">
                <a:solidFill>
                  <a:schemeClr val="bg1"/>
                </a:solidFill>
              </a:rPr>
              <a:t>C</a:t>
            </a:r>
            <a:r>
              <a:rPr lang="en-US" sz="3600" dirty="0" smtClean="0">
                <a:solidFill>
                  <a:schemeClr val="bg1"/>
                </a:solidFill>
              </a:rPr>
              <a:t> en </a:t>
            </a:r>
            <a:r>
              <a:rPr lang="en-US" sz="3600" dirty="0" err="1" smtClean="0">
                <a:solidFill>
                  <a:schemeClr val="bg1"/>
                </a:solidFill>
              </a:rPr>
              <a:t>corriente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alterna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  <a:endParaRPr lang="en-US" sz="36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755576" y="764704"/>
            <a:ext cx="7920880" cy="5511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Circuito con y una fuente de tensión alterna de amplitud </a:t>
            </a:r>
            <a:r>
              <a:rPr lang="es-ES" sz="2200" i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s-ES" sz="2200" i="1" baseline="-250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y frecuencia 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.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Queremos calcular </a:t>
            </a:r>
            <a:r>
              <a:rPr lang="es-ES" sz="2200" i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I(t)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s-ES" sz="2200" i="1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sz="22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sz="22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sz="22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sz="22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Ley de </a:t>
            </a:r>
            <a:r>
              <a:rPr lang="es-ES" sz="22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Kirchhoff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sz="22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 </a:t>
            </a:r>
          </a:p>
          <a:p>
            <a:pPr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sz="22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sz="22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con							</a:t>
            </a: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sz="22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sz="22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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                                     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</a:t>
            </a:r>
            <a:endParaRPr lang="es-ES" sz="22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72008" y="116632"/>
            <a:ext cx="8964488" cy="648512"/>
          </a:xfrm>
          <a:prstGeom prst="rect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3600" dirty="0" smtClean="0">
                <a:solidFill>
                  <a:srgbClr val="000099"/>
                </a:solidFill>
              </a:rPr>
              <a:t>Condensador </a:t>
            </a:r>
            <a:r>
              <a:rPr lang="es-ES" sz="3600" i="1" dirty="0" smtClean="0">
                <a:solidFill>
                  <a:srgbClr val="000099"/>
                </a:solidFill>
              </a:rPr>
              <a:t>C</a:t>
            </a:r>
            <a:r>
              <a:rPr lang="es-ES" sz="3600" dirty="0" smtClean="0">
                <a:solidFill>
                  <a:srgbClr val="000099"/>
                </a:solidFill>
              </a:rPr>
              <a:t> en corriente alterna</a:t>
            </a:r>
            <a:endParaRPr lang="es-ES" sz="3600" b="1" i="1" baseline="-25000" dirty="0" smtClean="0">
              <a:solidFill>
                <a:srgbClr val="000099"/>
              </a:solidFill>
            </a:endParaRPr>
          </a:p>
        </p:txBody>
      </p:sp>
      <p:graphicFrame>
        <p:nvGraphicFramePr>
          <p:cNvPr id="1075201" name="Object 1"/>
          <p:cNvGraphicFramePr>
            <a:graphicFrameLocks noChangeAspect="1"/>
          </p:cNvGraphicFramePr>
          <p:nvPr/>
        </p:nvGraphicFramePr>
        <p:xfrm>
          <a:off x="4633913" y="1599580"/>
          <a:ext cx="43402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554" name="OpenOffice.org" r:id="rId4" imgW="1293480" imgH="212040" progId="opendocument.MathDocument.1">
                  <p:embed/>
                </p:oleObj>
              </mc:Choice>
              <mc:Fallback>
                <p:oleObj name="OpenOffice.org" r:id="rId4" imgW="1293480" imgH="212040" progId="opendocument.Math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3913" y="1599580"/>
                        <a:ext cx="4340225" cy="749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58270"/>
              </p:ext>
            </p:extLst>
          </p:nvPr>
        </p:nvGraphicFramePr>
        <p:xfrm>
          <a:off x="1331640" y="3937967"/>
          <a:ext cx="2034629" cy="1296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555" name="OpenOffice.org" r:id="rId6" imgW="654480" imgH="384840" progId="opendocument.MathDocument.1">
                  <p:embed/>
                </p:oleObj>
              </mc:Choice>
              <mc:Fallback>
                <p:oleObj name="OpenOffice.org" r:id="rId6" imgW="654480" imgH="384840" progId="opendocument.MathDocument.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937967"/>
                        <a:ext cx="2034629" cy="129614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943782"/>
              </p:ext>
            </p:extLst>
          </p:nvPr>
        </p:nvGraphicFramePr>
        <p:xfrm>
          <a:off x="6491287" y="3928249"/>
          <a:ext cx="2652713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556" name="OpenOffice.org" r:id="rId8" imgW="776880" imgH="384840" progId="opendocument.MathDocument.1">
                  <p:embed/>
                </p:oleObj>
              </mc:Choice>
              <mc:Fallback>
                <p:oleObj name="OpenOffice.org" r:id="rId8" imgW="776880" imgH="384840" progId="opendocument.MathDocument.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1287" y="3928249"/>
                        <a:ext cx="2652713" cy="129614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05" name="Object 5"/>
          <p:cNvGraphicFramePr>
            <a:graphicFrameLocks noChangeAspect="1"/>
          </p:cNvGraphicFramePr>
          <p:nvPr/>
        </p:nvGraphicFramePr>
        <p:xfrm>
          <a:off x="1346522" y="5242743"/>
          <a:ext cx="7473950" cy="1570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557" name="OpenOffice.org" r:id="rId10" imgW="2115360" imgH="384840" progId="opendocument.MathDocument.1">
                  <p:embed/>
                </p:oleObj>
              </mc:Choice>
              <mc:Fallback>
                <p:oleObj name="OpenOffice.org" r:id="rId10" imgW="2115360" imgH="384840" progId="opendocument.Math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522" y="5242743"/>
                        <a:ext cx="7473950" cy="157063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9 Rectángulo"/>
          <p:cNvSpPr/>
          <p:nvPr/>
        </p:nvSpPr>
        <p:spPr>
          <a:xfrm>
            <a:off x="4825061" y="2420888"/>
            <a:ext cx="25552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Ley de </a:t>
            </a:r>
            <a:r>
              <a:rPr lang="es-ES" sz="22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Kirchhoff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 </a:t>
            </a:r>
          </a:p>
        </p:txBody>
      </p:sp>
      <p:pic>
        <p:nvPicPr>
          <p:cNvPr id="12" name="Picture 2" descr="figure-29-08.jpg                                               000310A4 LONE PINE                      B8968932: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67544" y="1556792"/>
            <a:ext cx="4050484" cy="2381175"/>
          </a:xfrm>
          <a:prstGeom prst="rect">
            <a:avLst/>
          </a:prstGeom>
          <a:noFill/>
        </p:spPr>
      </p:pic>
      <p:sp>
        <p:nvSpPr>
          <p:cNvPr id="11" name="10 CuadroTexto"/>
          <p:cNvSpPr txBox="1"/>
          <p:nvPr/>
        </p:nvSpPr>
        <p:spPr>
          <a:xfrm>
            <a:off x="35496" y="2473732"/>
            <a:ext cx="79208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tx1"/>
                </a:solidFill>
              </a:rPr>
              <a:t>V(t)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4825061" y="2874064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i="1" dirty="0" smtClean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V(t)-V</a:t>
            </a:r>
            <a:r>
              <a:rPr lang="es-ES" sz="3600" i="1" baseline="-25000" dirty="0" smtClean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</a:t>
            </a:r>
            <a:r>
              <a:rPr lang="es-ES" sz="3600" i="1" dirty="0" smtClean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=0</a:t>
            </a:r>
            <a:endParaRPr lang="es-ES" sz="3600" i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4085909" y="4293096"/>
            <a:ext cx="1983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i="1" dirty="0" smtClean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V(t</a:t>
            </a:r>
            <a:r>
              <a:rPr lang="es-ES" sz="3600" i="1" dirty="0" smtClean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)=Q/C</a:t>
            </a:r>
            <a:endParaRPr lang="es-ES" sz="3600" i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139952" y="5302949"/>
            <a:ext cx="62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endParaRPr lang="es-ES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99592" y="764704"/>
            <a:ext cx="7920880" cy="77162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Circuito con capacitancia </a:t>
            </a:r>
            <a:r>
              <a:rPr lang="es-ES" sz="2200" i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y una fuente de tensión alterna de amplitud </a:t>
            </a:r>
            <a:r>
              <a:rPr lang="es-ES" sz="2200" i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s-ES" sz="2200" i="1" baseline="-250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y frecuencia 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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                             </a:t>
            </a:r>
          </a:p>
        </p:txBody>
      </p:sp>
      <p:graphicFrame>
        <p:nvGraphicFramePr>
          <p:cNvPr id="1075201" name="Object 1"/>
          <p:cNvGraphicFramePr>
            <a:graphicFrameLocks noChangeAspect="1"/>
          </p:cNvGraphicFramePr>
          <p:nvPr/>
        </p:nvGraphicFramePr>
        <p:xfrm>
          <a:off x="4857179" y="1268760"/>
          <a:ext cx="3891285" cy="696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56" name="OpenOffice.org" r:id="rId4" imgW="1248120" imgH="212040" progId="opendocument.MathDocument.1">
                  <p:embed/>
                </p:oleObj>
              </mc:Choice>
              <mc:Fallback>
                <p:oleObj name="OpenOffice.org" r:id="rId4" imgW="1248120" imgH="212040" progId="opendocument.Math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179" y="1268760"/>
                        <a:ext cx="3891285" cy="69633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02" name="Object 2"/>
          <p:cNvGraphicFramePr>
            <a:graphicFrameLocks noChangeAspect="1"/>
          </p:cNvGraphicFramePr>
          <p:nvPr/>
        </p:nvGraphicFramePr>
        <p:xfrm>
          <a:off x="5292080" y="3072507"/>
          <a:ext cx="306705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57" name="OpenOffice.org" r:id="rId6" imgW="899280" imgH="212040" progId="opendocument.MathDocument.1">
                  <p:embed/>
                </p:oleObj>
              </mc:Choice>
              <mc:Fallback>
                <p:oleObj name="OpenOffice.org" r:id="rId6" imgW="899280" imgH="212040" progId="opendocument.MathDocument.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3072507"/>
                        <a:ext cx="3067050" cy="6445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39552" y="5949280"/>
            <a:ext cx="7920880" cy="771623"/>
          </a:xfrm>
          <a:prstGeom prst="rect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En un condensador </a:t>
            </a:r>
            <a:r>
              <a:rPr lang="es-ES" sz="22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en </a:t>
            </a:r>
            <a:r>
              <a:rPr lang="es-ES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 la corriente </a:t>
            </a:r>
            <a:r>
              <a:rPr lang="es-ES" sz="22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I(t)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va 90º (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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/2) </a:t>
            </a:r>
            <a:r>
              <a:rPr lang="es-E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por delante en la fase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respecto a la tensión </a:t>
            </a:r>
            <a:r>
              <a:rPr lang="es-ES" sz="22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V(t)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(desfase: -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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/2)                                      </a:t>
            </a:r>
          </a:p>
        </p:txBody>
      </p:sp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72008" y="116632"/>
            <a:ext cx="8964488" cy="648512"/>
          </a:xfrm>
          <a:prstGeom prst="rect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3600" dirty="0" smtClean="0">
                <a:solidFill>
                  <a:srgbClr val="000099"/>
                </a:solidFill>
              </a:rPr>
              <a:t>Condensador </a:t>
            </a:r>
            <a:r>
              <a:rPr lang="es-ES" sz="3600" i="1" dirty="0" smtClean="0">
                <a:solidFill>
                  <a:srgbClr val="000099"/>
                </a:solidFill>
              </a:rPr>
              <a:t>C</a:t>
            </a:r>
            <a:r>
              <a:rPr lang="es-ES" sz="3600" dirty="0" smtClean="0">
                <a:solidFill>
                  <a:srgbClr val="000099"/>
                </a:solidFill>
              </a:rPr>
              <a:t> en corriente alterna</a:t>
            </a:r>
            <a:endParaRPr lang="es-ES" sz="3600" b="1" i="1" baseline="-25000" dirty="0" smtClean="0">
              <a:solidFill>
                <a:srgbClr val="000099"/>
              </a:solidFill>
            </a:endParaRPr>
          </a:p>
        </p:txBody>
      </p:sp>
      <p:pic>
        <p:nvPicPr>
          <p:cNvPr id="13" name="Picture 2" descr="figure-29-08.jpg                                               000310A4 LONE PINE                      B8968932: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1516" y="1623889"/>
            <a:ext cx="4050484" cy="2381175"/>
          </a:xfrm>
          <a:prstGeom prst="rect">
            <a:avLst/>
          </a:prstGeom>
          <a:noFill/>
        </p:spPr>
      </p:pic>
      <p:sp>
        <p:nvSpPr>
          <p:cNvPr id="14" name="13 CuadroTexto"/>
          <p:cNvSpPr txBox="1"/>
          <p:nvPr/>
        </p:nvSpPr>
        <p:spPr>
          <a:xfrm>
            <a:off x="35496" y="2492896"/>
            <a:ext cx="79208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tx1"/>
                </a:solidFill>
              </a:rPr>
              <a:t>V(t)</a:t>
            </a:r>
            <a:endParaRPr lang="en-US" sz="2800" i="1" dirty="0">
              <a:solidFill>
                <a:schemeClr val="tx1"/>
              </a:solidFill>
            </a:endParaRPr>
          </a:p>
        </p:txBody>
      </p:sp>
      <p:graphicFrame>
        <p:nvGraphicFramePr>
          <p:cNvPr id="1300485" name="Object 5"/>
          <p:cNvGraphicFramePr>
            <a:graphicFrameLocks noChangeAspect="1"/>
          </p:cNvGraphicFramePr>
          <p:nvPr/>
        </p:nvGraphicFramePr>
        <p:xfrm>
          <a:off x="5004246" y="2060848"/>
          <a:ext cx="3888234" cy="72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58" name="OpenOffice.org" r:id="rId9" imgW="1202040" imgH="212040" progId="opendocument.MathDocument.1">
                  <p:embed/>
                </p:oleObj>
              </mc:Choice>
              <mc:Fallback>
                <p:oleObj name="OpenOffice.org" r:id="rId9" imgW="1202040" imgH="212040" progId="opendocument.MathDocument.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246" y="2060848"/>
                        <a:ext cx="3888234" cy="7225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4860032" y="4221088"/>
            <a:ext cx="3960440" cy="144873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Reactancia capacitiva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200" i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s-ES" sz="2200" i="1" baseline="-250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  Análogo a “resistencia”: Relación entre </a:t>
            </a:r>
            <a:r>
              <a:rPr lang="es-ES" sz="22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amplitudes</a:t>
            </a:r>
            <a:r>
              <a:rPr lang="es-ES" sz="2200" i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V</a:t>
            </a:r>
            <a:r>
              <a:rPr lang="es-ES" sz="2200" i="1" baseline="-250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e </a:t>
            </a:r>
            <a:r>
              <a:rPr lang="es-ES" sz="2200" i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" sz="2200" i="1" baseline="-250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, pero  ¡</a:t>
            </a:r>
            <a:r>
              <a:rPr lang="es-E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ojo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! :             </a:t>
            </a:r>
          </a:p>
        </p:txBody>
      </p:sp>
      <p:pic>
        <p:nvPicPr>
          <p:cNvPr id="1300516" name="Picture 3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87" y="4260119"/>
            <a:ext cx="437197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0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987884"/>
              </p:ext>
            </p:extLst>
          </p:nvPr>
        </p:nvGraphicFramePr>
        <p:xfrm>
          <a:off x="195771" y="4099972"/>
          <a:ext cx="43402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49" name="OpenOffice.org" r:id="rId4" imgW="1293480" imgH="212040" progId="opendocument.MathDocument.1">
                  <p:embed/>
                </p:oleObj>
              </mc:Choice>
              <mc:Fallback>
                <p:oleObj name="OpenOffice.org" r:id="rId4" imgW="1293480" imgH="212040" progId="opendocument.Math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71" y="4099972"/>
                        <a:ext cx="4340225" cy="749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72008" y="116632"/>
            <a:ext cx="8964488" cy="648512"/>
          </a:xfrm>
          <a:prstGeom prst="rect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3600" smtClean="0">
                <a:solidFill>
                  <a:srgbClr val="000099"/>
                </a:solidFill>
              </a:rPr>
              <a:t>Condensador </a:t>
            </a:r>
            <a:r>
              <a:rPr lang="es-ES" sz="3600" i="1" smtClean="0">
                <a:solidFill>
                  <a:srgbClr val="000099"/>
                </a:solidFill>
              </a:rPr>
              <a:t>C</a:t>
            </a:r>
            <a:r>
              <a:rPr lang="es-ES" sz="3600" smtClean="0">
                <a:solidFill>
                  <a:srgbClr val="000099"/>
                </a:solidFill>
              </a:rPr>
              <a:t> </a:t>
            </a:r>
            <a:r>
              <a:rPr lang="es-ES" sz="3600" dirty="0" smtClean="0">
                <a:solidFill>
                  <a:srgbClr val="000099"/>
                </a:solidFill>
              </a:rPr>
              <a:t>en corriente alterna</a:t>
            </a:r>
            <a:endParaRPr lang="es-ES" sz="3600" b="1" i="1" baseline="-25000" dirty="0" smtClean="0">
              <a:solidFill>
                <a:srgbClr val="000099"/>
              </a:solidFill>
            </a:endParaRPr>
          </a:p>
        </p:txBody>
      </p:sp>
      <p:pic>
        <p:nvPicPr>
          <p:cNvPr id="15" name="Picture 2" descr="figure-29-08.jpg                                               000310A4 LONE PINE                      B8968932: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1516" y="1628800"/>
            <a:ext cx="4050484" cy="2381175"/>
          </a:xfrm>
          <a:prstGeom prst="rect">
            <a:avLst/>
          </a:prstGeom>
          <a:noFill/>
        </p:spPr>
      </p:pic>
      <p:sp>
        <p:nvSpPr>
          <p:cNvPr id="16" name="15 CuadroTexto"/>
          <p:cNvSpPr txBox="1"/>
          <p:nvPr/>
        </p:nvSpPr>
        <p:spPr>
          <a:xfrm>
            <a:off x="35496" y="2497807"/>
            <a:ext cx="79208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tx1"/>
                </a:solidFill>
              </a:rPr>
              <a:t>V(t)</a:t>
            </a:r>
            <a:endParaRPr lang="en-US" sz="2800" i="1" dirty="0">
              <a:solidFill>
                <a:schemeClr val="tx1"/>
              </a:solidFill>
            </a:endParaRPr>
          </a:p>
        </p:txBody>
      </p:sp>
      <p:pic>
        <p:nvPicPr>
          <p:cNvPr id="17" name="Picture 2" descr="figure-29-09.jpg                                               000310A4 LONE PINE                      B8968932: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76056" y="1942082"/>
            <a:ext cx="3255604" cy="2157890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</p:pic>
      <p:graphicFrame>
        <p:nvGraphicFramePr>
          <p:cNvPr id="130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877999"/>
              </p:ext>
            </p:extLst>
          </p:nvPr>
        </p:nvGraphicFramePr>
        <p:xfrm>
          <a:off x="72008" y="5013176"/>
          <a:ext cx="4680520" cy="69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50" name="OpenOffice.org" r:id="rId8" imgW="1501200" imgH="212040" progId="opendocument.MathDocument.1">
                  <p:embed/>
                </p:oleObj>
              </mc:Choice>
              <mc:Fallback>
                <p:oleObj name="OpenOffice.org" r:id="rId8" imgW="1501200" imgH="212040" progId="opendocument.MathDocument.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8" y="5013176"/>
                        <a:ext cx="4680520" cy="69626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395536" y="836712"/>
            <a:ext cx="8280920" cy="771623"/>
          </a:xfrm>
          <a:prstGeom prst="rect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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En un condensador </a:t>
            </a:r>
            <a:r>
              <a:rPr lang="es-ES" sz="22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en </a:t>
            </a:r>
            <a:r>
              <a:rPr lang="es-ES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 la corriente </a:t>
            </a:r>
            <a:r>
              <a:rPr lang="es-ES" sz="2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I(t)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va 90º (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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/2) </a:t>
            </a:r>
            <a:r>
              <a:rPr lang="es-E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por delante en la fase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respecto a la tensión </a:t>
            </a:r>
            <a:r>
              <a:rPr lang="es-ES" sz="2200" b="1" i="1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s-ES" sz="2200" b="1" i="1" baseline="-250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ES" sz="2200" b="1" i="1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(t)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(desfase: -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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/2)                                      </a:t>
            </a:r>
          </a:p>
        </p:txBody>
      </p:sp>
      <p:pic>
        <p:nvPicPr>
          <p:cNvPr id="10" name="Picture 3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085" y="5877272"/>
            <a:ext cx="2443829" cy="78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3 CuadroTexto"/>
              <p:cNvSpPr txBox="1"/>
              <p:nvPr/>
            </p:nvSpPr>
            <p:spPr>
              <a:xfrm>
                <a:off x="4860032" y="5013175"/>
                <a:ext cx="4032448" cy="853311"/>
              </a:xfrm>
              <a:prstGeom prst="rect">
                <a:avLst/>
              </a:prstGeom>
              <a:solidFill>
                <a:srgbClr val="FFCC66"/>
              </a:solidFill>
              <a:ln>
                <a:solidFill>
                  <a:srgbClr val="FFCC66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3200" b="0" i="1" smtClean="0">
                        <a:solidFill>
                          <a:schemeClr val="tx1"/>
                        </a:solidFill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ES" sz="32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E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𝜒</m:t>
                            </m:r>
                          </m:e>
                          <m:sub>
                            <m:r>
                              <a:rPr lang="es-E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</m:den>
                    </m:f>
                  </m:oMath>
                </a14:m>
                <a:r>
                  <a:rPr lang="es-ES" sz="32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s-ES" sz="32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l-GR" sz="32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es-ES" sz="32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</a:t>
                </a:r>
                <a:r>
                  <a:rPr lang="el-GR" sz="32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s-ES" sz="32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/2)</a:t>
                </a:r>
                <a:endParaRPr lang="es-ES" sz="32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5013175"/>
                <a:ext cx="4032448" cy="853311"/>
              </a:xfrm>
              <a:prstGeom prst="rect">
                <a:avLst/>
              </a:prstGeom>
              <a:blipFill rotWithShape="1">
                <a:blip r:embed="rId11"/>
                <a:stretch>
                  <a:fillRect b="-1408"/>
                </a:stretch>
              </a:blipFill>
              <a:ln>
                <a:solidFill>
                  <a:srgbClr val="FFCC66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uadroTexto"/>
          <p:cNvSpPr txBox="1"/>
          <p:nvPr/>
        </p:nvSpPr>
        <p:spPr>
          <a:xfrm>
            <a:off x="611560" y="2577098"/>
            <a:ext cx="8136904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</a:rPr>
              <a:t>Comportamiento</a:t>
            </a:r>
            <a:r>
              <a:rPr lang="en-US" sz="3600" dirty="0" smtClean="0">
                <a:solidFill>
                  <a:schemeClr val="bg1"/>
                </a:solidFill>
              </a:rPr>
              <a:t> de </a:t>
            </a:r>
            <a:r>
              <a:rPr lang="en-US" sz="3600" dirty="0" err="1" smtClean="0">
                <a:solidFill>
                  <a:schemeClr val="bg1"/>
                </a:solidFill>
              </a:rPr>
              <a:t>una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autoinductancia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i="1" dirty="0" smtClean="0">
                <a:solidFill>
                  <a:schemeClr val="bg1"/>
                </a:solidFill>
              </a:rPr>
              <a:t>L</a:t>
            </a:r>
            <a:r>
              <a:rPr lang="en-US" sz="3600" dirty="0" smtClean="0">
                <a:solidFill>
                  <a:schemeClr val="bg1"/>
                </a:solidFill>
              </a:rPr>
              <a:t> en </a:t>
            </a:r>
            <a:r>
              <a:rPr lang="en-US" sz="3600" dirty="0" err="1" smtClean="0">
                <a:solidFill>
                  <a:schemeClr val="bg1"/>
                </a:solidFill>
              </a:rPr>
              <a:t>corriente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alterna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  <a:endParaRPr lang="en-US" sz="36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026" descr="figure-29-06.jpg                                               000310A4 LONE PINE                      B8968932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5984" y="1412776"/>
            <a:ext cx="4107774" cy="2520280"/>
          </a:xfrm>
          <a:prstGeom prst="rect">
            <a:avLst/>
          </a:prstGeom>
          <a:noFill/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07504" y="764704"/>
            <a:ext cx="7920880" cy="5511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Circuito con </a:t>
            </a:r>
            <a:r>
              <a:rPr lang="es-ES" sz="22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autoinductancia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200" i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y una fuente de tensión alterna de amplitud </a:t>
            </a:r>
            <a:r>
              <a:rPr lang="es-ES" sz="2200" i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s-ES" sz="2200" i="1" baseline="-250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y frecuencia 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.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Queremos calcular </a:t>
            </a:r>
            <a:r>
              <a:rPr lang="es-ES" sz="2200" i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I(t)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s-ES" sz="2200" i="1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sz="22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sz="22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sz="22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sz="22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sz="22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sz="22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 </a:t>
            </a:r>
          </a:p>
          <a:p>
            <a:pPr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sz="22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sz="22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con	           							,</a:t>
            </a: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sz="22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sz="22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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                                     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</a:t>
            </a:r>
            <a:endParaRPr lang="es-ES" sz="22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72008" y="116632"/>
            <a:ext cx="8964488" cy="648512"/>
          </a:xfrm>
          <a:prstGeom prst="rect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3600" dirty="0" err="1" smtClean="0">
                <a:solidFill>
                  <a:srgbClr val="000099"/>
                </a:solidFill>
              </a:rPr>
              <a:t>Autoinductancia</a:t>
            </a:r>
            <a:r>
              <a:rPr lang="es-ES" sz="3600" dirty="0" smtClean="0">
                <a:solidFill>
                  <a:srgbClr val="000099"/>
                </a:solidFill>
              </a:rPr>
              <a:t> </a:t>
            </a:r>
            <a:r>
              <a:rPr lang="es-ES" sz="3600" i="1" dirty="0" smtClean="0">
                <a:solidFill>
                  <a:srgbClr val="000099"/>
                </a:solidFill>
              </a:rPr>
              <a:t>L</a:t>
            </a:r>
            <a:r>
              <a:rPr lang="es-ES" sz="3600" dirty="0" smtClean="0">
                <a:solidFill>
                  <a:srgbClr val="000099"/>
                </a:solidFill>
              </a:rPr>
              <a:t> en corriente alterna</a:t>
            </a:r>
            <a:endParaRPr lang="es-ES" sz="3600" b="1" i="1" baseline="-25000" dirty="0" smtClean="0">
              <a:solidFill>
                <a:srgbClr val="000099"/>
              </a:solidFill>
            </a:endParaRPr>
          </a:p>
        </p:txBody>
      </p:sp>
      <p:graphicFrame>
        <p:nvGraphicFramePr>
          <p:cNvPr id="1075201" name="Object 1"/>
          <p:cNvGraphicFramePr>
            <a:graphicFrameLocks noChangeAspect="1"/>
          </p:cNvGraphicFramePr>
          <p:nvPr/>
        </p:nvGraphicFramePr>
        <p:xfrm>
          <a:off x="4633913" y="1628800"/>
          <a:ext cx="43402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612" name="OpenOffice.org" r:id="rId5" imgW="1293480" imgH="212040" progId="opendocument.MathDocument.1">
                  <p:embed/>
                </p:oleObj>
              </mc:Choice>
              <mc:Fallback>
                <p:oleObj name="OpenOffice.org" r:id="rId5" imgW="1293480" imgH="212040" progId="opendocument.Math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3913" y="1628800"/>
                        <a:ext cx="4340225" cy="749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03" name="Object 3"/>
          <p:cNvGraphicFramePr>
            <a:graphicFrameLocks noChangeAspect="1"/>
          </p:cNvGraphicFramePr>
          <p:nvPr/>
        </p:nvGraphicFramePr>
        <p:xfrm>
          <a:off x="971600" y="3717032"/>
          <a:ext cx="3052762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613" name="OpenOffice.org" r:id="rId7" imgW="893520" imgH="384840" progId="opendocument.MathDocument.1">
                  <p:embed/>
                </p:oleObj>
              </mc:Choice>
              <mc:Fallback>
                <p:oleObj name="OpenOffice.org" r:id="rId7" imgW="893520" imgH="384840" progId="opendocument.MathDocument.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717032"/>
                        <a:ext cx="3052762" cy="151216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05" name="Object 5"/>
          <p:cNvGraphicFramePr>
            <a:graphicFrameLocks noChangeAspect="1"/>
          </p:cNvGraphicFramePr>
          <p:nvPr/>
        </p:nvGraphicFramePr>
        <p:xfrm>
          <a:off x="611188" y="5301208"/>
          <a:ext cx="8366125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614" name="OpenOffice.org" r:id="rId9" imgW="2368080" imgH="384840" progId="opendocument.MathDocument.1">
                  <p:embed/>
                </p:oleObj>
              </mc:Choice>
              <mc:Fallback>
                <p:oleObj name="OpenOffice.org" r:id="rId9" imgW="2368080" imgH="384840" progId="opendocument.Math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301208"/>
                        <a:ext cx="8366125" cy="151216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9 Rectángulo"/>
          <p:cNvSpPr/>
          <p:nvPr/>
        </p:nvSpPr>
        <p:spPr>
          <a:xfrm>
            <a:off x="4825061" y="2492896"/>
            <a:ext cx="25552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Ley de </a:t>
            </a:r>
            <a:r>
              <a:rPr lang="es-ES" sz="22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Kirchhoff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 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07504" y="2401724"/>
            <a:ext cx="79208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tx1"/>
                </a:solidFill>
              </a:rPr>
              <a:t>V(t)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033322" y="2929199"/>
            <a:ext cx="2052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i="1" dirty="0" smtClean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V(t)-V</a:t>
            </a:r>
            <a:r>
              <a:rPr lang="es-ES" sz="3600" i="1" baseline="-25000" dirty="0" smtClean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</a:t>
            </a:r>
            <a:r>
              <a:rPr lang="es-ES" sz="3600" i="1" dirty="0" smtClean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=0</a:t>
            </a:r>
            <a:endParaRPr lang="es-ES" sz="3600" i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1302572" name="Picture 4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322" y="3789040"/>
            <a:ext cx="27622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07504" y="764704"/>
            <a:ext cx="7920880" cy="77162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Circuito con </a:t>
            </a:r>
            <a:r>
              <a:rPr lang="es-ES" sz="22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autoinductancia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200" i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y una fuente de tensión alterna de amplitud </a:t>
            </a:r>
            <a:r>
              <a:rPr lang="es-ES" sz="2200" i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s-ES" sz="2200" i="1" baseline="-250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y frecuencia 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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                             </a:t>
            </a:r>
          </a:p>
        </p:txBody>
      </p:sp>
      <p:graphicFrame>
        <p:nvGraphicFramePr>
          <p:cNvPr id="1075201" name="Object 1"/>
          <p:cNvGraphicFramePr>
            <a:graphicFrameLocks noChangeAspect="1"/>
          </p:cNvGraphicFramePr>
          <p:nvPr/>
        </p:nvGraphicFramePr>
        <p:xfrm>
          <a:off x="5073203" y="1268760"/>
          <a:ext cx="3891285" cy="696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625" name="OpenOffice.org" r:id="rId4" imgW="1248120" imgH="212040" progId="opendocument.MathDocument.1">
                  <p:embed/>
                </p:oleObj>
              </mc:Choice>
              <mc:Fallback>
                <p:oleObj name="OpenOffice.org" r:id="rId4" imgW="1248120" imgH="212040" progId="opendocument.Math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203" y="1268760"/>
                        <a:ext cx="3891285" cy="69633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467544" y="5969745"/>
            <a:ext cx="8280920" cy="771623"/>
          </a:xfrm>
          <a:prstGeom prst="rect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En una </a:t>
            </a:r>
            <a:r>
              <a:rPr lang="es-ES" sz="22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autoinductancia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2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en </a:t>
            </a:r>
            <a:r>
              <a:rPr lang="es-ES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 la corriente </a:t>
            </a:r>
            <a:r>
              <a:rPr lang="es-ES" sz="22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I(t)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va 90º (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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/2) </a:t>
            </a:r>
            <a:r>
              <a:rPr lang="es-E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por detrás en la fase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respecto a la tensión </a:t>
            </a:r>
            <a:r>
              <a:rPr lang="es-ES" sz="22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V(t)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(desfase: + 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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/2)                                      </a:t>
            </a:r>
          </a:p>
        </p:txBody>
      </p:sp>
      <p:graphicFrame>
        <p:nvGraphicFramePr>
          <p:cNvPr id="1300485" name="Object 5"/>
          <p:cNvGraphicFramePr>
            <a:graphicFrameLocks noChangeAspect="1"/>
          </p:cNvGraphicFramePr>
          <p:nvPr/>
        </p:nvGraphicFramePr>
        <p:xfrm>
          <a:off x="5129534" y="2132856"/>
          <a:ext cx="369093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626" name="OpenOffice.org" r:id="rId6" imgW="1100880" imgH="212040" progId="opendocument.MathDocument.1">
                  <p:embed/>
                </p:oleObj>
              </mc:Choice>
              <mc:Fallback>
                <p:oleObj name="OpenOffice.org" r:id="rId6" imgW="1100880" imgH="212040" progId="opendocument.MathDocument.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534" y="2132856"/>
                        <a:ext cx="3690938" cy="749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"/>
          <p:cNvSpPr txBox="1">
            <a:spLocks noChangeArrowheads="1"/>
          </p:cNvSpPr>
          <p:nvPr/>
        </p:nvSpPr>
        <p:spPr bwMode="auto">
          <a:xfrm>
            <a:off x="72008" y="116632"/>
            <a:ext cx="8964488" cy="648512"/>
          </a:xfrm>
          <a:prstGeom prst="rect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3600" dirty="0" err="1" smtClean="0">
                <a:solidFill>
                  <a:srgbClr val="000099"/>
                </a:solidFill>
              </a:rPr>
              <a:t>Autoinductancia</a:t>
            </a:r>
            <a:r>
              <a:rPr lang="es-ES" sz="3600" dirty="0" smtClean="0">
                <a:solidFill>
                  <a:srgbClr val="000099"/>
                </a:solidFill>
              </a:rPr>
              <a:t> </a:t>
            </a:r>
            <a:r>
              <a:rPr lang="es-ES" sz="3600" i="1" dirty="0" smtClean="0">
                <a:solidFill>
                  <a:srgbClr val="000099"/>
                </a:solidFill>
              </a:rPr>
              <a:t>L</a:t>
            </a:r>
            <a:r>
              <a:rPr lang="es-ES" sz="3600" dirty="0" smtClean="0">
                <a:solidFill>
                  <a:srgbClr val="000099"/>
                </a:solidFill>
              </a:rPr>
              <a:t> en corriente alterna</a:t>
            </a:r>
            <a:endParaRPr lang="es-ES" sz="3600" b="1" i="1" baseline="-25000" dirty="0" smtClean="0">
              <a:solidFill>
                <a:srgbClr val="000099"/>
              </a:solidFill>
            </a:endParaRPr>
          </a:p>
        </p:txBody>
      </p:sp>
      <p:pic>
        <p:nvPicPr>
          <p:cNvPr id="17" name="Picture 1026" descr="figure-29-06.jpg                                               000310A4 LONE PINE                      B8968932: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5984" y="1484784"/>
            <a:ext cx="4107774" cy="2520280"/>
          </a:xfrm>
          <a:prstGeom prst="rect">
            <a:avLst/>
          </a:prstGeom>
          <a:noFill/>
        </p:spPr>
      </p:pic>
      <p:sp>
        <p:nvSpPr>
          <p:cNvPr id="18" name="17 CuadroTexto"/>
          <p:cNvSpPr txBox="1"/>
          <p:nvPr/>
        </p:nvSpPr>
        <p:spPr>
          <a:xfrm>
            <a:off x="107504" y="2492896"/>
            <a:ext cx="79208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tx1"/>
                </a:solidFill>
              </a:rPr>
              <a:t>V(t)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4860032" y="4356533"/>
            <a:ext cx="3960440" cy="144873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Reactancia inductiva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200" i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s-ES" sz="2200" i="1" baseline="-250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  Análogo a la “resistencia”: Relación entre </a:t>
            </a:r>
            <a:r>
              <a:rPr lang="es-ES" sz="22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amplitudes</a:t>
            </a:r>
            <a:r>
              <a:rPr lang="es-ES" sz="2200" i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V</a:t>
            </a:r>
            <a:r>
              <a:rPr lang="es-ES" sz="2200" i="1" baseline="-250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e </a:t>
            </a:r>
            <a:r>
              <a:rPr lang="es-ES" sz="2200" i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" sz="2200" i="1" baseline="-250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, pero  ¡</a:t>
            </a:r>
            <a:r>
              <a:rPr lang="es-E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ojo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! :             </a:t>
            </a:r>
          </a:p>
        </p:txBody>
      </p:sp>
      <p:pic>
        <p:nvPicPr>
          <p:cNvPr id="1303604" name="Picture 5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54" y="4216614"/>
            <a:ext cx="421005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3606" name="Picture 5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500" y="3009055"/>
            <a:ext cx="24765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026" descr="figure-29-06.jpg                                               000310A4 LONE PINE                      B8968932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3976" y="1700808"/>
            <a:ext cx="4107774" cy="2520280"/>
          </a:xfrm>
          <a:prstGeom prst="rect">
            <a:avLst/>
          </a:prstGeom>
          <a:noFill/>
        </p:spPr>
      </p:pic>
      <p:graphicFrame>
        <p:nvGraphicFramePr>
          <p:cNvPr id="1075201" name="Object 1"/>
          <p:cNvGraphicFramePr>
            <a:graphicFrameLocks noChangeAspect="1"/>
          </p:cNvGraphicFramePr>
          <p:nvPr/>
        </p:nvGraphicFramePr>
        <p:xfrm>
          <a:off x="107504" y="4293096"/>
          <a:ext cx="43402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619" name="OpenOffice.org" r:id="rId5" imgW="1293480" imgH="212040" progId="opendocument.MathDocument.1">
                  <p:embed/>
                </p:oleObj>
              </mc:Choice>
              <mc:Fallback>
                <p:oleObj name="OpenOffice.org" r:id="rId5" imgW="1293480" imgH="212040" progId="opendocument.Math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293096"/>
                        <a:ext cx="4340225" cy="749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466543"/>
              </p:ext>
            </p:extLst>
          </p:nvPr>
        </p:nvGraphicFramePr>
        <p:xfrm>
          <a:off x="72008" y="5301208"/>
          <a:ext cx="3797259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620" name="OpenOffice.org" r:id="rId7" imgW="1419120" imgH="384840" progId="opendocument.MathDocument.1">
                  <p:embed/>
                </p:oleObj>
              </mc:Choice>
              <mc:Fallback>
                <p:oleObj name="OpenOffice.org" r:id="rId7" imgW="1419120" imgH="384840" progId="opendocument.MathDocument.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8" y="5301208"/>
                        <a:ext cx="3797259" cy="108012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72008" y="116632"/>
            <a:ext cx="8964488" cy="648512"/>
          </a:xfrm>
          <a:prstGeom prst="rect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3600" dirty="0" err="1" smtClean="0">
                <a:solidFill>
                  <a:srgbClr val="000099"/>
                </a:solidFill>
              </a:rPr>
              <a:t>Autoinductancia</a:t>
            </a:r>
            <a:r>
              <a:rPr lang="es-ES" sz="3600" dirty="0" smtClean="0">
                <a:solidFill>
                  <a:srgbClr val="000099"/>
                </a:solidFill>
              </a:rPr>
              <a:t> </a:t>
            </a:r>
            <a:r>
              <a:rPr lang="es-ES" sz="3600" i="1" dirty="0" smtClean="0">
                <a:solidFill>
                  <a:srgbClr val="000099"/>
                </a:solidFill>
              </a:rPr>
              <a:t>L</a:t>
            </a:r>
            <a:r>
              <a:rPr lang="es-ES" sz="3600" dirty="0" smtClean="0">
                <a:solidFill>
                  <a:srgbClr val="000099"/>
                </a:solidFill>
              </a:rPr>
              <a:t> en corriente alterna</a:t>
            </a:r>
            <a:endParaRPr lang="es-ES" sz="3600" b="1" i="1" baseline="-25000" dirty="0" smtClean="0">
              <a:solidFill>
                <a:srgbClr val="000099"/>
              </a:solidFill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611560" y="836712"/>
            <a:ext cx="8280920" cy="771623"/>
          </a:xfrm>
          <a:prstGeom prst="rect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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En una </a:t>
            </a:r>
            <a:r>
              <a:rPr lang="es-ES" sz="22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autoinductancia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2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en </a:t>
            </a:r>
            <a:r>
              <a:rPr lang="es-ES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 la corriente </a:t>
            </a:r>
            <a:r>
              <a:rPr lang="es-ES" sz="2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I(t)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va 90º (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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/2) </a:t>
            </a:r>
            <a:r>
              <a:rPr lang="es-E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por detrás en la fase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respecto a la tensión </a:t>
            </a:r>
            <a:r>
              <a:rPr lang="es-ES" sz="2200" b="1" i="1" dirty="0" smtClean="0">
                <a:solidFill>
                  <a:srgbClr val="6699FF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s-ES" sz="2200" b="1" i="1" baseline="-25000" dirty="0" smtClean="0">
                <a:solidFill>
                  <a:srgbClr val="6699FF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s-ES" sz="2200" b="1" i="1" dirty="0" smtClean="0">
                <a:solidFill>
                  <a:srgbClr val="6699FF"/>
                </a:solidFill>
                <a:latin typeface="Arial" pitchFamily="34" charset="0"/>
                <a:cs typeface="Arial" pitchFamily="34" charset="0"/>
              </a:rPr>
              <a:t>(t)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(desfase: + 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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/2)                                      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35496" y="2708920"/>
            <a:ext cx="79208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tx1"/>
                </a:solidFill>
              </a:rPr>
              <a:t>V(t)</a:t>
            </a:r>
            <a:endParaRPr lang="en-US" sz="2800" i="1" dirty="0">
              <a:solidFill>
                <a:schemeClr val="tx1"/>
              </a:solidFill>
            </a:endParaRPr>
          </a:p>
        </p:txBody>
      </p:sp>
      <p:pic>
        <p:nvPicPr>
          <p:cNvPr id="19" name="Picture 2" descr="figure-29-07.jpg                                               000310A4 LONE PINE                      B8968932: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16016" y="2204864"/>
            <a:ext cx="4358500" cy="2854870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8 CuadroTexto"/>
              <p:cNvSpPr txBox="1"/>
              <p:nvPr/>
            </p:nvSpPr>
            <p:spPr>
              <a:xfrm>
                <a:off x="4211960" y="5445224"/>
                <a:ext cx="4032448" cy="853311"/>
              </a:xfrm>
              <a:prstGeom prst="rect">
                <a:avLst/>
              </a:prstGeom>
              <a:solidFill>
                <a:srgbClr val="FFCC66"/>
              </a:solidFill>
              <a:ln>
                <a:solidFill>
                  <a:srgbClr val="FFCC66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3200" b="0" i="1" smtClean="0">
                        <a:solidFill>
                          <a:schemeClr val="tx1"/>
                        </a:solidFill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ES" sz="32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E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𝜒</m:t>
                            </m:r>
                          </m:e>
                          <m:sub>
                            <m:r>
                              <a:rPr lang="es-E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</m:den>
                    </m:f>
                  </m:oMath>
                </a14:m>
                <a:r>
                  <a:rPr lang="es-ES" sz="32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s-ES" sz="32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l-GR" sz="32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es-ES" sz="32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t+</a:t>
                </a:r>
                <a:r>
                  <a:rPr lang="el-GR" sz="32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s-ES" sz="32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/2)</a:t>
                </a:r>
                <a:endParaRPr lang="es-ES" sz="32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5445224"/>
                <a:ext cx="4032448" cy="853311"/>
              </a:xfrm>
              <a:prstGeom prst="rect">
                <a:avLst/>
              </a:prstGeom>
              <a:blipFill rotWithShape="1">
                <a:blip r:embed="rId10"/>
                <a:stretch>
                  <a:fillRect b="-1408"/>
                </a:stretch>
              </a:blipFill>
              <a:ln>
                <a:solidFill>
                  <a:srgbClr val="FFCC66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179512" y="116632"/>
            <a:ext cx="8712968" cy="648512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3600" dirty="0">
                <a:solidFill>
                  <a:srgbClr val="FFFF66"/>
                </a:solidFill>
              </a:rPr>
              <a:t>Resumen: Elementos </a:t>
            </a:r>
            <a:r>
              <a:rPr lang="es-ES" sz="3600" i="1" dirty="0">
                <a:solidFill>
                  <a:srgbClr val="FFFF66"/>
                </a:solidFill>
              </a:rPr>
              <a:t>R</a:t>
            </a:r>
            <a:r>
              <a:rPr lang="es-ES" sz="3600" dirty="0">
                <a:solidFill>
                  <a:srgbClr val="FFFF66"/>
                </a:solidFill>
              </a:rPr>
              <a:t>, </a:t>
            </a:r>
            <a:r>
              <a:rPr lang="es-ES" sz="3600" i="1" dirty="0">
                <a:solidFill>
                  <a:srgbClr val="FFFF66"/>
                </a:solidFill>
              </a:rPr>
              <a:t>C</a:t>
            </a:r>
            <a:r>
              <a:rPr lang="es-ES" sz="3600" dirty="0">
                <a:solidFill>
                  <a:srgbClr val="FFFF66"/>
                </a:solidFill>
              </a:rPr>
              <a:t>, </a:t>
            </a:r>
            <a:r>
              <a:rPr lang="es-ES" sz="3600" i="1" dirty="0">
                <a:solidFill>
                  <a:srgbClr val="FFFF66"/>
                </a:solidFill>
              </a:rPr>
              <a:t>L</a:t>
            </a:r>
            <a:r>
              <a:rPr lang="es-ES" sz="3600" dirty="0">
                <a:solidFill>
                  <a:srgbClr val="FFFF66"/>
                </a:solidFill>
              </a:rPr>
              <a:t> en AC</a:t>
            </a:r>
          </a:p>
        </p:txBody>
      </p:sp>
      <p:pic>
        <p:nvPicPr>
          <p:cNvPr id="1477634" name="Picture 2" descr="C:\Users\Usuario\Downloads\WhatsApp Image 2020-05-01 at 10.32.07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43" r="2126" b="3183"/>
          <a:stretch/>
        </p:blipFill>
        <p:spPr bwMode="auto">
          <a:xfrm rot="5400000">
            <a:off x="1873478" y="-123989"/>
            <a:ext cx="5648153" cy="770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Bendiciendo Tu Vida: ¡Piensa en lo que estás pensando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6" descr="Bendiciendo Tu Vida: ¡Piensa en lo que estás pensando!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422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/>
          <p:cNvPicPr>
            <a:picLocks noChangeAspect="1" noChangeArrowheads="1"/>
          </p:cNvPicPr>
          <p:nvPr/>
        </p:nvPicPr>
        <p:blipFill rotWithShape="1">
          <a:blip r:embed="rId4" cstate="print"/>
          <a:srcRect l="55909"/>
          <a:stretch/>
        </p:blipFill>
        <p:spPr bwMode="auto">
          <a:xfrm>
            <a:off x="251520" y="1298218"/>
            <a:ext cx="3032698" cy="27072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graphicFrame>
        <p:nvGraphicFramePr>
          <p:cNvPr id="10977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784366"/>
              </p:ext>
            </p:extLst>
          </p:nvPr>
        </p:nvGraphicFramePr>
        <p:xfrm>
          <a:off x="467544" y="3445843"/>
          <a:ext cx="4633912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15" name="OpenOffice.org" r:id="rId5" imgW="1382400" imgH="212040" progId="opendocument.MathDocument.1">
                  <p:embed/>
                </p:oleObj>
              </mc:Choice>
              <mc:Fallback>
                <p:oleObj name="OpenOffice.org" r:id="rId5" imgW="1382400" imgH="2120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445843"/>
                        <a:ext cx="4633912" cy="7508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77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029254"/>
              </p:ext>
            </p:extLst>
          </p:nvPr>
        </p:nvGraphicFramePr>
        <p:xfrm>
          <a:off x="546480" y="4340319"/>
          <a:ext cx="45783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16" name="OpenOffice.org" r:id="rId7" imgW="1364760" imgH="181080" progId="opendocument.MathDocument.1">
                  <p:embed/>
                </p:oleObj>
              </mc:Choice>
              <mc:Fallback>
                <p:oleObj name="OpenOffice.org" r:id="rId7" imgW="1364760" imgH="18108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80" y="4340319"/>
                        <a:ext cx="4578350" cy="638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77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259411"/>
              </p:ext>
            </p:extLst>
          </p:nvPr>
        </p:nvGraphicFramePr>
        <p:xfrm>
          <a:off x="564952" y="5276423"/>
          <a:ext cx="417988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17" name="OpenOffice.org" r:id="rId9" imgW="1245600" imgH="212040" progId="opendocument.MathDocument.1">
                  <p:embed/>
                </p:oleObj>
              </mc:Choice>
              <mc:Fallback>
                <p:oleObj name="OpenOffice.org" r:id="rId9" imgW="1245600" imgH="2120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952" y="5276423"/>
                        <a:ext cx="4179888" cy="749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251520" y="116632"/>
            <a:ext cx="8712968" cy="95628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800" dirty="0" smtClean="0">
                <a:solidFill>
                  <a:srgbClr val="FFFF66"/>
                </a:solidFill>
              </a:rPr>
              <a:t>Recordamos: 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800" dirty="0" smtClean="0">
                <a:solidFill>
                  <a:srgbClr val="FFFF66"/>
                </a:solidFill>
              </a:rPr>
              <a:t>Producir Corriente </a:t>
            </a:r>
            <a:r>
              <a:rPr lang="es-ES" sz="2800" dirty="0">
                <a:solidFill>
                  <a:srgbClr val="FFFF66"/>
                </a:solidFill>
              </a:rPr>
              <a:t>alterna (AC) </a:t>
            </a:r>
            <a:r>
              <a:rPr lang="es-ES" sz="2800" dirty="0" smtClean="0">
                <a:solidFill>
                  <a:srgbClr val="FFFF66"/>
                </a:solidFill>
              </a:rPr>
              <a:t>es relativamente </a:t>
            </a:r>
            <a:r>
              <a:rPr lang="es-ES" sz="2800" dirty="0" err="1" smtClean="0">
                <a:solidFill>
                  <a:srgbClr val="FFFF66"/>
                </a:solidFill>
              </a:rPr>
              <a:t>facil</a:t>
            </a:r>
            <a:endParaRPr lang="es-ES" sz="2800" dirty="0">
              <a:solidFill>
                <a:srgbClr val="FFFF66"/>
              </a:solidFill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779912" y="1512196"/>
            <a:ext cx="4320480" cy="163339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000" dirty="0">
                <a:solidFill>
                  <a:srgbClr val="000099"/>
                </a:solidFill>
              </a:rPr>
              <a:t>Fundamento: </a:t>
            </a:r>
          </a:p>
          <a:p>
            <a:pPr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000" dirty="0">
                <a:solidFill>
                  <a:srgbClr val="000099"/>
                </a:solidFill>
              </a:rPr>
              <a:t> </a:t>
            </a:r>
            <a:r>
              <a:rPr lang="es-ES" sz="2000" b="1" dirty="0">
                <a:solidFill>
                  <a:srgbClr val="000099"/>
                </a:solidFill>
              </a:rPr>
              <a:t>F.e.m. inducida </a:t>
            </a:r>
            <a:r>
              <a:rPr lang="es-ES" sz="2000" dirty="0">
                <a:solidFill>
                  <a:srgbClr val="000099"/>
                </a:solidFill>
              </a:rPr>
              <a:t>en una espira que gira en campo B estático:</a:t>
            </a:r>
          </a:p>
          <a:p>
            <a:pPr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sz="2000" b="1" dirty="0">
              <a:solidFill>
                <a:srgbClr val="000099"/>
              </a:solidFill>
            </a:endParaRPr>
          </a:p>
          <a:p>
            <a:pPr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000" dirty="0">
                <a:solidFill>
                  <a:srgbClr val="000099"/>
                </a:solidFill>
              </a:rPr>
              <a:t> Tensión </a:t>
            </a:r>
            <a:r>
              <a:rPr lang="es-ES" sz="2000" b="1" dirty="0">
                <a:solidFill>
                  <a:srgbClr val="000099"/>
                </a:solidFill>
              </a:rPr>
              <a:t>alterna (AC) </a:t>
            </a:r>
            <a:r>
              <a:rPr lang="es-ES" sz="2000" dirty="0">
                <a:solidFill>
                  <a:srgbClr val="000099"/>
                </a:solidFill>
              </a:rPr>
              <a:t>inducida.</a:t>
            </a:r>
            <a:endParaRPr lang="es-ES" sz="2000" b="1" dirty="0">
              <a:solidFill>
                <a:srgbClr val="000099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932040" y="5157192"/>
            <a:ext cx="40230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FF0000"/>
                </a:solidFill>
              </a:rPr>
              <a:t>V en  Alterna (AC)</a:t>
            </a:r>
          </a:p>
          <a:p>
            <a:r>
              <a:rPr lang="es-ES" sz="3200" b="1" dirty="0" smtClean="0">
                <a:solidFill>
                  <a:srgbClr val="FF0000"/>
                </a:solidFill>
              </a:rPr>
              <a:t>ONDA SINUSOIDAL</a:t>
            </a:r>
            <a:endParaRPr lang="es-E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542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179512" y="116632"/>
            <a:ext cx="8712968" cy="648512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3600" dirty="0">
                <a:solidFill>
                  <a:srgbClr val="FFFF66"/>
                </a:solidFill>
              </a:rPr>
              <a:t>Resumen: Elementos </a:t>
            </a:r>
            <a:r>
              <a:rPr lang="es-ES" sz="3600" i="1" dirty="0">
                <a:solidFill>
                  <a:srgbClr val="FFFF66"/>
                </a:solidFill>
              </a:rPr>
              <a:t>R</a:t>
            </a:r>
            <a:r>
              <a:rPr lang="es-ES" sz="3600" dirty="0">
                <a:solidFill>
                  <a:srgbClr val="FFFF66"/>
                </a:solidFill>
              </a:rPr>
              <a:t>, </a:t>
            </a:r>
            <a:r>
              <a:rPr lang="es-ES" sz="3600" i="1" dirty="0">
                <a:solidFill>
                  <a:srgbClr val="FFFF66"/>
                </a:solidFill>
              </a:rPr>
              <a:t>C</a:t>
            </a:r>
            <a:r>
              <a:rPr lang="es-ES" sz="3600" dirty="0">
                <a:solidFill>
                  <a:srgbClr val="FFFF66"/>
                </a:solidFill>
              </a:rPr>
              <a:t>, </a:t>
            </a:r>
            <a:r>
              <a:rPr lang="es-ES" sz="3600" i="1" dirty="0">
                <a:solidFill>
                  <a:srgbClr val="FFFF66"/>
                </a:solidFill>
              </a:rPr>
              <a:t>L</a:t>
            </a:r>
            <a:r>
              <a:rPr lang="es-ES" sz="3600" dirty="0">
                <a:solidFill>
                  <a:srgbClr val="FFFF66"/>
                </a:solidFill>
              </a:rPr>
              <a:t> en AC</a:t>
            </a:r>
          </a:p>
        </p:txBody>
      </p:sp>
      <p:pic>
        <p:nvPicPr>
          <p:cNvPr id="1477634" name="Picture 2" descr="C:\Users\Usuario\Downloads\WhatsApp Image 2020-05-01 at 10.32.07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43" r="2126" b="3183"/>
          <a:stretch/>
        </p:blipFill>
        <p:spPr bwMode="auto">
          <a:xfrm rot="5400000">
            <a:off x="423056" y="553055"/>
            <a:ext cx="2348964" cy="320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Bendiciendo Tu Vida: ¡Piensa en lo que estás pensando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6" descr="Bendiciendo Tu Vida: ¡Piensa en lo que estás pensando!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Picture 3" descr="C:\Users\Usuario\Downloads\WhatsApp Image 2020-05-01 at 12.51.52.jpe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10" t="3769" b="1903"/>
          <a:stretch/>
        </p:blipFill>
        <p:spPr bwMode="auto">
          <a:xfrm rot="16200000">
            <a:off x="3965979" y="1803300"/>
            <a:ext cx="4238717" cy="554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665444" y="1970543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Las mismas relaciones para valores eficaces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671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-248950" y="3212976"/>
            <a:ext cx="9108504" cy="286450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s-ES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s-ES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I(t)</a:t>
            </a:r>
            <a:r>
              <a:rPr lang="es-ES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va </a:t>
            </a:r>
            <a:r>
              <a:rPr lang="es-E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 fase</a:t>
            </a:r>
            <a:r>
              <a:rPr lang="es-ES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con </a:t>
            </a:r>
            <a:r>
              <a:rPr lang="es-ES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s-ES" i="1" baseline="-25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s-ES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(t</a:t>
            </a:r>
            <a:r>
              <a:rPr lang="es-ES" i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s-ES" i="1" baseline="-25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s-ES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= R,	</a:t>
            </a:r>
            <a:r>
              <a:rPr lang="es-ES" i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 </a:t>
            </a:r>
            <a:r>
              <a:rPr lang="es-ES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= </a:t>
            </a:r>
            <a:r>
              <a:rPr lang="es-ES" i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0</a:t>
            </a:r>
          </a:p>
          <a:p>
            <a:pPr lvl="1"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i="1" dirty="0" smtClean="0">
              <a:solidFill>
                <a:srgbClr val="000099"/>
              </a:solidFill>
              <a:latin typeface="Arial" pitchFamily="34" charset="0"/>
              <a:cs typeface="Arial" pitchFamily="34" charset="0"/>
              <a:sym typeface="Symbol"/>
            </a:endParaRPr>
          </a:p>
          <a:p>
            <a:pPr lvl="1"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i="1" dirty="0" smtClean="0">
              <a:solidFill>
                <a:srgbClr val="000099"/>
              </a:solidFill>
              <a:latin typeface="Arial" pitchFamily="34" charset="0"/>
              <a:cs typeface="Arial" pitchFamily="34" charset="0"/>
              <a:sym typeface="Symbol"/>
            </a:endParaRPr>
          </a:p>
          <a:p>
            <a:pPr lvl="1"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i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ES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s-ES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I(t) </a:t>
            </a:r>
            <a:r>
              <a:rPr lang="es-ES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va </a:t>
            </a:r>
            <a:r>
              <a:rPr lang="es-E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90º por delante</a:t>
            </a:r>
            <a:r>
              <a:rPr lang="es-ES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s-ES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s-ES" i="1" baseline="-25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ES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(t)</a:t>
            </a:r>
            <a:r>
              <a:rPr lang="es-ES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,  </a:t>
            </a:r>
            <a:r>
              <a:rPr lang="es-ES" i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s-ES" i="1" baseline="-250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ES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= (</a:t>
            </a:r>
            <a:r>
              <a:rPr lang="es-ES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 </a:t>
            </a:r>
            <a:r>
              <a:rPr lang="es-ES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C)</a:t>
            </a:r>
            <a:r>
              <a:rPr lang="es-ES" i="1" baseline="30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es-ES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  = –  / </a:t>
            </a:r>
            <a:r>
              <a:rPr lang="es-ES" i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2</a:t>
            </a:r>
          </a:p>
          <a:p>
            <a:pPr lvl="1"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i="1" dirty="0" smtClean="0">
              <a:solidFill>
                <a:srgbClr val="000099"/>
              </a:solidFill>
              <a:latin typeface="Arial" pitchFamily="34" charset="0"/>
              <a:cs typeface="Arial" pitchFamily="34" charset="0"/>
              <a:sym typeface="Symbol"/>
            </a:endParaRPr>
          </a:p>
          <a:p>
            <a:pPr marL="457200" lvl="1" indent="0"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i="1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marL="457200" lvl="1" indent="0"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i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s-ES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  </a:t>
            </a:r>
            <a:r>
              <a:rPr lang="es-ES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I(t) </a:t>
            </a:r>
            <a:r>
              <a:rPr lang="es-ES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va </a:t>
            </a:r>
            <a:r>
              <a:rPr lang="es-E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90º por detrás</a:t>
            </a:r>
            <a:r>
              <a:rPr lang="es-ES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s-ES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s-ES" i="1" baseline="-25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s-ES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(t)</a:t>
            </a:r>
            <a:r>
              <a:rPr lang="es-ES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,   </a:t>
            </a:r>
            <a:r>
              <a:rPr lang="es-ES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s-ES" i="1" baseline="-25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s-ES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=  </a:t>
            </a:r>
            <a:r>
              <a:rPr lang="es-ES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 L,	 = </a:t>
            </a:r>
            <a:r>
              <a:rPr lang="es-ES" i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 </a:t>
            </a:r>
            <a:r>
              <a:rPr lang="es-ES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/ 2</a:t>
            </a:r>
            <a:endParaRPr lang="es-ES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32812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386603"/>
              </p:ext>
            </p:extLst>
          </p:nvPr>
        </p:nvGraphicFramePr>
        <p:xfrm>
          <a:off x="567165" y="1052736"/>
          <a:ext cx="3960440" cy="684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652" name="OpenOffice.org" r:id="rId3" imgW="1293480" imgH="212040" progId="opendocument.MathDocument.1">
                  <p:embed/>
                </p:oleObj>
              </mc:Choice>
              <mc:Fallback>
                <p:oleObj name="OpenOffice.org" r:id="rId3" imgW="1293480" imgH="2120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165" y="1052736"/>
                        <a:ext cx="3960440" cy="68440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595156"/>
              </p:ext>
            </p:extLst>
          </p:nvPr>
        </p:nvGraphicFramePr>
        <p:xfrm>
          <a:off x="513999" y="1916832"/>
          <a:ext cx="4817739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653" name="OpenOffice.org" r:id="rId5" imgW="1491840" imgH="212040" progId="opendocument.MathDocument.1">
                  <p:embed/>
                </p:oleObj>
              </mc:Choice>
              <mc:Fallback>
                <p:oleObj name="OpenOffice.org" r:id="rId5" imgW="1491840" imgH="2120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999" y="1916832"/>
                        <a:ext cx="4817739" cy="72008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" descr="figure-29-09.jpg                                               000310A4 LONE PINE                      B8968932: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85178" y="4149080"/>
            <a:ext cx="1714536" cy="1136434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</p:pic>
      <p:pic>
        <p:nvPicPr>
          <p:cNvPr id="9" name="Picture 2" descr="figure-29-07.jpg                                               000310A4 LONE PINE                      B8968932: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53224" y="5445224"/>
            <a:ext cx="1646490" cy="1078471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</p:pic>
      <p:pic>
        <p:nvPicPr>
          <p:cNvPr id="10" name="Picture 1026" descr="figure-29-03.jpg                                               000310A4 LONE PINE                      B8968932: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84212" y="2767191"/>
            <a:ext cx="1620687" cy="1248758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</p:pic>
      <p:graphicFrame>
        <p:nvGraphicFramePr>
          <p:cNvPr id="14714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989225"/>
              </p:ext>
            </p:extLst>
          </p:nvPr>
        </p:nvGraphicFramePr>
        <p:xfrm>
          <a:off x="5793831" y="1052736"/>
          <a:ext cx="2182638" cy="1473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654" name="OpenOffice.org" r:id="rId10" imgW="649800" imgH="415800" progId="opendocument.MathDocument.1">
                  <p:embed/>
                </p:oleObj>
              </mc:Choice>
              <mc:Fallback>
                <p:oleObj name="OpenOffice.org" r:id="rId10" imgW="649800" imgH="41580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3831" y="1052736"/>
                        <a:ext cx="2182638" cy="1473106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179512" y="116632"/>
            <a:ext cx="8712968" cy="648512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3600" dirty="0">
                <a:solidFill>
                  <a:srgbClr val="FFFF66"/>
                </a:solidFill>
              </a:rPr>
              <a:t>Resumen: Elementos </a:t>
            </a:r>
            <a:r>
              <a:rPr lang="es-ES" sz="3600" i="1" dirty="0">
                <a:solidFill>
                  <a:srgbClr val="FFFF66"/>
                </a:solidFill>
              </a:rPr>
              <a:t>R</a:t>
            </a:r>
            <a:r>
              <a:rPr lang="es-ES" sz="3600" dirty="0">
                <a:solidFill>
                  <a:srgbClr val="FFFF66"/>
                </a:solidFill>
              </a:rPr>
              <a:t>, </a:t>
            </a:r>
            <a:r>
              <a:rPr lang="es-ES" sz="3600" i="1" dirty="0">
                <a:solidFill>
                  <a:srgbClr val="FFFF66"/>
                </a:solidFill>
              </a:rPr>
              <a:t>C</a:t>
            </a:r>
            <a:r>
              <a:rPr lang="es-ES" sz="3600" dirty="0">
                <a:solidFill>
                  <a:srgbClr val="FFFF66"/>
                </a:solidFill>
              </a:rPr>
              <a:t>, </a:t>
            </a:r>
            <a:r>
              <a:rPr lang="es-ES" sz="3600" i="1" dirty="0">
                <a:solidFill>
                  <a:srgbClr val="FFFF66"/>
                </a:solidFill>
              </a:rPr>
              <a:t>L</a:t>
            </a:r>
            <a:r>
              <a:rPr lang="es-ES" sz="3600" dirty="0">
                <a:solidFill>
                  <a:srgbClr val="FFFF66"/>
                </a:solidFill>
              </a:rPr>
              <a:t> en AC</a:t>
            </a:r>
          </a:p>
        </p:txBody>
      </p:sp>
    </p:spTree>
    <p:extLst>
      <p:ext uri="{BB962C8B-B14F-4D97-AF65-F5344CB8AC3E}">
        <p14:creationId xmlns:p14="http://schemas.microsoft.com/office/powerpoint/2010/main" val="3796828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figure-29-02.jpg                                               000310A4 LONE PINE                      B8968932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918898"/>
            <a:ext cx="4248472" cy="2582110"/>
          </a:xfrm>
          <a:prstGeom prst="rect">
            <a:avLst/>
          </a:prstGeom>
          <a:noFill/>
        </p:spPr>
      </p:pic>
      <p:sp>
        <p:nvSpPr>
          <p:cNvPr id="12" name="11 CuadroTexto"/>
          <p:cNvSpPr txBox="1"/>
          <p:nvPr/>
        </p:nvSpPr>
        <p:spPr>
          <a:xfrm>
            <a:off x="35496" y="1927010"/>
            <a:ext cx="79208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tx1"/>
                </a:solidFill>
              </a:rPr>
              <a:t>V(t)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72008" y="116632"/>
            <a:ext cx="8964488" cy="648512"/>
          </a:xfrm>
          <a:prstGeom prst="rect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3600" dirty="0" smtClean="0">
                <a:solidFill>
                  <a:srgbClr val="000099"/>
                </a:solidFill>
              </a:rPr>
              <a:t>Potencia disipada en </a:t>
            </a:r>
            <a:r>
              <a:rPr lang="es-ES" sz="3600" i="1" dirty="0" smtClean="0">
                <a:solidFill>
                  <a:srgbClr val="000099"/>
                </a:solidFill>
              </a:rPr>
              <a:t>R</a:t>
            </a:r>
            <a:r>
              <a:rPr lang="es-ES" sz="3600" dirty="0" smtClean="0">
                <a:solidFill>
                  <a:srgbClr val="000099"/>
                </a:solidFill>
              </a:rPr>
              <a:t> en AC</a:t>
            </a:r>
            <a:endParaRPr lang="es-ES" sz="3600" b="1" i="1" baseline="-25000" dirty="0" smtClean="0">
              <a:solidFill>
                <a:srgbClr val="000099"/>
              </a:solidFill>
            </a:endParaRPr>
          </a:p>
        </p:txBody>
      </p:sp>
      <p:graphicFrame>
        <p:nvGraphicFramePr>
          <p:cNvPr id="1075201" name="Object 1"/>
          <p:cNvGraphicFramePr>
            <a:graphicFrameLocks noChangeAspect="1"/>
          </p:cNvGraphicFramePr>
          <p:nvPr/>
        </p:nvGraphicFramePr>
        <p:xfrm>
          <a:off x="4716016" y="908720"/>
          <a:ext cx="43402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259" name="OpenOffice.org" r:id="rId5" imgW="1293480" imgH="212040" progId="opendocument.MathDocument.1">
                  <p:embed/>
                </p:oleObj>
              </mc:Choice>
              <mc:Fallback>
                <p:oleObj name="OpenOffice.org" r:id="rId5" imgW="1293480" imgH="212040" progId="opendocument.Math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908720"/>
                        <a:ext cx="4340225" cy="749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02" name="Object 2"/>
          <p:cNvGraphicFramePr>
            <a:graphicFrameLocks noChangeAspect="1"/>
          </p:cNvGraphicFramePr>
          <p:nvPr/>
        </p:nvGraphicFramePr>
        <p:xfrm>
          <a:off x="463426" y="4077072"/>
          <a:ext cx="389255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260" name="OpenOffice.org" r:id="rId7" imgW="1139760" imgH="181080" progId="opendocument.MathDocument.1">
                  <p:embed/>
                </p:oleObj>
              </mc:Choice>
              <mc:Fallback>
                <p:oleObj name="OpenOffice.org" r:id="rId7" imgW="1139760" imgH="181080" progId="opendocument.MathDocument.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426" y="4077072"/>
                        <a:ext cx="3892550" cy="5476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05" name="Object 5"/>
          <p:cNvGraphicFramePr>
            <a:graphicFrameLocks noChangeAspect="1"/>
          </p:cNvGraphicFramePr>
          <p:nvPr/>
        </p:nvGraphicFramePr>
        <p:xfrm>
          <a:off x="4759771" y="1844824"/>
          <a:ext cx="4276725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261" name="OpenOffice.org" r:id="rId9" imgW="1274040" imgH="415800" progId="opendocument.MathDocument.1">
                  <p:embed/>
                </p:oleObj>
              </mc:Choice>
              <mc:Fallback>
                <p:oleObj name="OpenOffice.org" r:id="rId9" imgW="1274040" imgH="415800" progId="opendocument.MathDocument.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771" y="1844824"/>
                        <a:ext cx="4276725" cy="14652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26" descr="figure-29-03.jpg                                               000310A4 LONE PINE                      B8968932: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078859" y="3414548"/>
            <a:ext cx="2157437" cy="1662330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</p:pic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467544" y="3499988"/>
            <a:ext cx="3600400" cy="43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Potencia instantánea </a:t>
            </a:r>
            <a:r>
              <a:rPr lang="es-ES" sz="2200" i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P(t)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                        </a:t>
            </a:r>
          </a:p>
        </p:txBody>
      </p:sp>
      <p:pic>
        <p:nvPicPr>
          <p:cNvPr id="1245219" name="Picture 3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05" y="5172493"/>
            <a:ext cx="7989887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72008" y="116632"/>
            <a:ext cx="8964488" cy="648512"/>
          </a:xfrm>
          <a:prstGeom prst="rect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3600" dirty="0" smtClean="0">
                <a:solidFill>
                  <a:srgbClr val="000099"/>
                </a:solidFill>
              </a:rPr>
              <a:t>Potencia disipada en </a:t>
            </a:r>
            <a:r>
              <a:rPr lang="es-ES" sz="3600" i="1" dirty="0" smtClean="0">
                <a:solidFill>
                  <a:srgbClr val="000099"/>
                </a:solidFill>
              </a:rPr>
              <a:t>R</a:t>
            </a:r>
            <a:r>
              <a:rPr lang="es-ES" sz="3600" dirty="0" smtClean="0">
                <a:solidFill>
                  <a:srgbClr val="000099"/>
                </a:solidFill>
              </a:rPr>
              <a:t> en AC</a:t>
            </a:r>
            <a:endParaRPr lang="es-ES" sz="3600" b="1" i="1" baseline="-25000" dirty="0" smtClean="0">
              <a:solidFill>
                <a:srgbClr val="000099"/>
              </a:solidFill>
            </a:endParaRPr>
          </a:p>
        </p:txBody>
      </p:sp>
      <p:pic>
        <p:nvPicPr>
          <p:cNvPr id="11" name="Picture 2" descr="figure-29-04.jpg                                               000310A4 LONE PINE                      B8968932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2620119"/>
            <a:ext cx="6552728" cy="3473177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</p:pic>
      <p:graphicFrame>
        <p:nvGraphicFramePr>
          <p:cNvPr id="1245189" name="Object 5"/>
          <p:cNvGraphicFramePr>
            <a:graphicFrameLocks noChangeAspect="1"/>
          </p:cNvGraphicFramePr>
          <p:nvPr/>
        </p:nvGraphicFramePr>
        <p:xfrm>
          <a:off x="179512" y="932260"/>
          <a:ext cx="7986713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254" name="OpenOffice.org" r:id="rId5" imgW="2338920" imgH="444600" progId="opendocument.MathDocument.1">
                  <p:embed/>
                </p:oleObj>
              </mc:Choice>
              <mc:Fallback>
                <p:oleObj name="OpenOffice.org" r:id="rId5" imgW="2338920" imgH="444600" progId="opendocument.Math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932260"/>
                        <a:ext cx="7986713" cy="13446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1026" descr="figure-29-03.jpg                                               000310A4 LONE PINE                      B8968932: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76256" y="2630766"/>
            <a:ext cx="2157437" cy="1662330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5189" name="Object 5"/>
          <p:cNvGraphicFramePr>
            <a:graphicFrameLocks noChangeAspect="1"/>
          </p:cNvGraphicFramePr>
          <p:nvPr/>
        </p:nvGraphicFramePr>
        <p:xfrm>
          <a:off x="683568" y="836712"/>
          <a:ext cx="7986713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253" name="OpenOffice.org" r:id="rId4" imgW="2338920" imgH="444600" progId="opendocument.MathDocument.1">
                  <p:embed/>
                </p:oleObj>
              </mc:Choice>
              <mc:Fallback>
                <p:oleObj name="OpenOffice.org" r:id="rId4" imgW="2338920" imgH="444600" progId="opendocument.MathDocument.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836712"/>
                        <a:ext cx="7986713" cy="13446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467544" y="2851916"/>
            <a:ext cx="3600400" cy="43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Potencia promedio &lt;</a:t>
            </a:r>
            <a:r>
              <a:rPr lang="es-ES" sz="2200" i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P&gt;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                        </a:t>
            </a:r>
          </a:p>
        </p:txBody>
      </p:sp>
      <p:graphicFrame>
        <p:nvGraphicFramePr>
          <p:cNvPr id="1246214" name="Object 6"/>
          <p:cNvGraphicFramePr>
            <a:graphicFrameLocks noChangeAspect="1"/>
          </p:cNvGraphicFramePr>
          <p:nvPr/>
        </p:nvGraphicFramePr>
        <p:xfrm>
          <a:off x="3941837" y="2482974"/>
          <a:ext cx="4446587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254" name="OpenOffice.org" r:id="rId6" imgW="1301400" imgH="384840" progId="opendocument.MathDocument.1">
                  <p:embed/>
                </p:oleObj>
              </mc:Choice>
              <mc:Fallback>
                <p:oleObj name="OpenOffice.org" r:id="rId6" imgW="1301400" imgH="384840" progId="opendocument.Math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837" y="2482974"/>
                        <a:ext cx="4446587" cy="1162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"/>
          <p:cNvSpPr txBox="1">
            <a:spLocks noChangeArrowheads="1"/>
          </p:cNvSpPr>
          <p:nvPr/>
        </p:nvSpPr>
        <p:spPr bwMode="auto">
          <a:xfrm>
            <a:off x="72008" y="116632"/>
            <a:ext cx="8964488" cy="648512"/>
          </a:xfrm>
          <a:prstGeom prst="rect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3600" dirty="0" smtClean="0">
                <a:solidFill>
                  <a:srgbClr val="000099"/>
                </a:solidFill>
              </a:rPr>
              <a:t>Potencia </a:t>
            </a:r>
            <a:r>
              <a:rPr lang="es-ES" sz="3600" i="1" dirty="0" smtClean="0">
                <a:solidFill>
                  <a:srgbClr val="000099"/>
                </a:solidFill>
              </a:rPr>
              <a:t>promedio</a:t>
            </a:r>
            <a:r>
              <a:rPr lang="es-ES" sz="3600" dirty="0" smtClean="0">
                <a:solidFill>
                  <a:srgbClr val="000099"/>
                </a:solidFill>
              </a:rPr>
              <a:t> disipada en </a:t>
            </a:r>
            <a:r>
              <a:rPr lang="es-ES" sz="3600" i="1" dirty="0" smtClean="0">
                <a:solidFill>
                  <a:srgbClr val="000099"/>
                </a:solidFill>
              </a:rPr>
              <a:t>R</a:t>
            </a:r>
            <a:r>
              <a:rPr lang="es-ES" sz="3600" dirty="0" smtClean="0">
                <a:solidFill>
                  <a:srgbClr val="000099"/>
                </a:solidFill>
              </a:rPr>
              <a:t> en AC</a:t>
            </a:r>
            <a:endParaRPr lang="es-ES" sz="3600" b="1" i="1" baseline="-25000" dirty="0" smtClean="0">
              <a:solidFill>
                <a:srgbClr val="000099"/>
              </a:solidFill>
            </a:endParaRPr>
          </a:p>
        </p:txBody>
      </p:sp>
      <p:pic>
        <p:nvPicPr>
          <p:cNvPr id="15" name="Picture 2" descr="figure-29-04.jpg                                               000310A4 LONE PINE                      B8968932: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35696" y="3840693"/>
            <a:ext cx="5472608" cy="2900675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51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200200"/>
              </p:ext>
            </p:extLst>
          </p:nvPr>
        </p:nvGraphicFramePr>
        <p:xfrm>
          <a:off x="135317" y="980728"/>
          <a:ext cx="5196433" cy="1018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93" name="OpenOffice.org" r:id="rId4" imgW="2008440" imgH="444600" progId="opendocument.MathDocument.1">
                  <p:embed/>
                </p:oleObj>
              </mc:Choice>
              <mc:Fallback>
                <p:oleObj name="OpenOffice.org" r:id="rId4" imgW="2008440" imgH="444600" progId="opendocument.Math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317" y="980728"/>
                        <a:ext cx="5196433" cy="101890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"/>
          <p:cNvSpPr txBox="1">
            <a:spLocks noChangeArrowheads="1"/>
          </p:cNvSpPr>
          <p:nvPr/>
        </p:nvSpPr>
        <p:spPr bwMode="auto">
          <a:xfrm>
            <a:off x="72008" y="116632"/>
            <a:ext cx="8964488" cy="648512"/>
          </a:xfrm>
          <a:prstGeom prst="rect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3600" dirty="0" smtClean="0">
                <a:solidFill>
                  <a:srgbClr val="000099"/>
                </a:solidFill>
              </a:rPr>
              <a:t>Potencia </a:t>
            </a:r>
            <a:r>
              <a:rPr lang="es-ES" sz="3600" i="1" dirty="0" smtClean="0">
                <a:solidFill>
                  <a:srgbClr val="000099"/>
                </a:solidFill>
              </a:rPr>
              <a:t>promedio</a:t>
            </a:r>
            <a:r>
              <a:rPr lang="es-ES" sz="3600" dirty="0" smtClean="0">
                <a:solidFill>
                  <a:srgbClr val="000099"/>
                </a:solidFill>
              </a:rPr>
              <a:t> disipada en </a:t>
            </a:r>
            <a:r>
              <a:rPr lang="es-ES" sz="3600" i="1" dirty="0" smtClean="0">
                <a:solidFill>
                  <a:srgbClr val="000099"/>
                </a:solidFill>
              </a:rPr>
              <a:t>R</a:t>
            </a:r>
            <a:r>
              <a:rPr lang="es-ES" sz="3600" dirty="0" smtClean="0">
                <a:solidFill>
                  <a:srgbClr val="000099"/>
                </a:solidFill>
              </a:rPr>
              <a:t> en AC</a:t>
            </a:r>
            <a:endParaRPr lang="es-ES" sz="3600" b="1" i="1" baseline="-25000" dirty="0" smtClean="0">
              <a:solidFill>
                <a:srgbClr val="000099"/>
              </a:solidFill>
            </a:endParaRPr>
          </a:p>
        </p:txBody>
      </p:sp>
      <p:pic>
        <p:nvPicPr>
          <p:cNvPr id="6" name="Picture 2" descr="figure-29-04.jpg                                               000310A4 LONE PINE                      B8968932: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512" y="2204864"/>
            <a:ext cx="3921075" cy="2078308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</p:pic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11825"/>
              </p:ext>
            </p:extLst>
          </p:nvPr>
        </p:nvGraphicFramePr>
        <p:xfrm>
          <a:off x="4355976" y="2625387"/>
          <a:ext cx="4355976" cy="123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94" name="OpenOffice.org" r:id="rId7" imgW="1385280" imgH="444600" progId="opendocument.MathDocument.1">
                  <p:embed/>
                </p:oleObj>
              </mc:Choice>
              <mc:Fallback>
                <p:oleObj name="OpenOffice.org" r:id="rId7" imgW="1385280" imgH="444600" progId="opendocument.MathDocument.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2625387"/>
                        <a:ext cx="4355976" cy="12372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CuadroTexto"/>
          <p:cNvSpPr txBox="1"/>
          <p:nvPr/>
        </p:nvSpPr>
        <p:spPr>
          <a:xfrm>
            <a:off x="3635896" y="5077419"/>
            <a:ext cx="3382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P=VI/2=</a:t>
            </a:r>
            <a:r>
              <a:rPr lang="es-ES" sz="40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ES" sz="4000" b="1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</a:t>
            </a:r>
            <a:r>
              <a:rPr lang="es-ES" sz="4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sz="4000" b="1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</a:t>
            </a:r>
            <a:endParaRPr lang="es-ES" sz="4000" b="1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827584" y="5415973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Alternativamente…</a:t>
            </a:r>
            <a:endParaRPr lang="es-E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179512" y="1628800"/>
            <a:ext cx="8964488" cy="463846"/>
          </a:xfrm>
          <a:prstGeom prst="rect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400" dirty="0" smtClean="0">
                <a:solidFill>
                  <a:srgbClr val="000099"/>
                </a:solidFill>
              </a:rPr>
              <a:t>Los Condensadores y las Inductancias no disipan potencia</a:t>
            </a:r>
            <a:endParaRPr lang="es-ES" sz="2400" b="1" i="1" baseline="-25000" dirty="0" smtClean="0">
              <a:solidFill>
                <a:srgbClr val="000099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187624" y="2484158"/>
            <a:ext cx="578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Haced vosotros mismos la demostración matemática…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0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8627" y="476672"/>
            <a:ext cx="610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Hacemos unos ejemplos  muy sencillos… para practicar…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4940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20"/>
          <a:stretch/>
        </p:blipFill>
        <p:spPr bwMode="auto">
          <a:xfrm rot="16200000">
            <a:off x="2254499" y="129878"/>
            <a:ext cx="4703511" cy="7845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6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2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61303" y="-369015"/>
            <a:ext cx="5293405" cy="799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611560" y="372600"/>
            <a:ext cx="610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Hacemos unos ejemplos  muy sencillos… para practicar…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33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516856" y="371794"/>
            <a:ext cx="5174188" cy="741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395537" y="817709"/>
            <a:ext cx="610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Hacemos unos ejemplos  muy sencillos… para practicar…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87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10357" y="21098"/>
            <a:ext cx="4248472" cy="576064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s-ES" sz="3200" dirty="0" smtClean="0"/>
              <a:t>Onda sinusoidal (AC)</a:t>
            </a:r>
            <a:endParaRPr lang="es-ES" sz="3200" dirty="0"/>
          </a:p>
        </p:txBody>
      </p:sp>
      <p:pic>
        <p:nvPicPr>
          <p:cNvPr id="1472514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4968552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3 Conector recto de flecha"/>
          <p:cNvCxnSpPr/>
          <p:nvPr/>
        </p:nvCxnSpPr>
        <p:spPr bwMode="auto">
          <a:xfrm flipV="1">
            <a:off x="5940152" y="2636912"/>
            <a:ext cx="0" cy="111881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4 CuadroTexto"/>
          <p:cNvSpPr txBox="1"/>
          <p:nvPr/>
        </p:nvSpPr>
        <p:spPr>
          <a:xfrm>
            <a:off x="6084168" y="319632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Amplitud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7" name="6 Conector recto de flecha"/>
          <p:cNvCxnSpPr/>
          <p:nvPr/>
        </p:nvCxnSpPr>
        <p:spPr bwMode="auto">
          <a:xfrm flipV="1">
            <a:off x="7166516" y="2636912"/>
            <a:ext cx="0" cy="252028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8" name="7 CuadroTexto"/>
          <p:cNvSpPr txBox="1"/>
          <p:nvPr/>
        </p:nvSpPr>
        <p:spPr>
          <a:xfrm>
            <a:off x="7201112" y="3400752"/>
            <a:ext cx="16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Valor pico-pico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0" name="9 Conector recto de flecha"/>
          <p:cNvCxnSpPr/>
          <p:nvPr/>
        </p:nvCxnSpPr>
        <p:spPr bwMode="auto">
          <a:xfrm flipH="1">
            <a:off x="3275856" y="5164222"/>
            <a:ext cx="1517474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2" name="11 CuadroTexto"/>
          <p:cNvSpPr txBox="1"/>
          <p:nvPr/>
        </p:nvSpPr>
        <p:spPr>
          <a:xfrm>
            <a:off x="3353330" y="5262543"/>
            <a:ext cx="118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Periodo T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4" name="13 Conector recto de flecha"/>
          <p:cNvCxnSpPr/>
          <p:nvPr/>
        </p:nvCxnSpPr>
        <p:spPr bwMode="auto">
          <a:xfrm flipH="1">
            <a:off x="3865193" y="2496769"/>
            <a:ext cx="3388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5" name="14 CuadroTexto"/>
          <p:cNvSpPr txBox="1"/>
          <p:nvPr/>
        </p:nvSpPr>
        <p:spPr>
          <a:xfrm>
            <a:off x="3724251" y="212356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Fase, </a:t>
            </a:r>
            <a:r>
              <a:rPr lang="el-GR" dirty="0" smtClean="0">
                <a:solidFill>
                  <a:schemeClr val="tx1"/>
                </a:solidFill>
              </a:rPr>
              <a:t>δ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4034593" y="1425899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Frecuencia f=1/T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4034593" y="1062028"/>
            <a:ext cx="362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1"/>
                </a:solidFill>
              </a:rPr>
              <a:t>ω</a:t>
            </a:r>
            <a:r>
              <a:rPr lang="es-ES" dirty="0">
                <a:solidFill>
                  <a:schemeClr val="tx1"/>
                </a:solidFill>
              </a:rPr>
              <a:t>=2</a:t>
            </a:r>
            <a:r>
              <a:rPr lang="el-GR" dirty="0">
                <a:solidFill>
                  <a:schemeClr val="tx1"/>
                </a:solidFill>
              </a:rPr>
              <a:t>π</a:t>
            </a:r>
            <a:r>
              <a:rPr lang="es-ES" dirty="0" smtClean="0">
                <a:solidFill>
                  <a:schemeClr val="tx1"/>
                </a:solidFill>
              </a:rPr>
              <a:t>/T Frecuencia angular 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1331640" y="1027394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X(t)=</a:t>
            </a:r>
            <a:r>
              <a:rPr lang="es-ES" dirty="0" err="1" smtClean="0">
                <a:solidFill>
                  <a:schemeClr val="tx1"/>
                </a:solidFill>
              </a:rPr>
              <a:t>X</a:t>
            </a:r>
            <a:r>
              <a:rPr lang="es-ES" baseline="-25000" dirty="0" err="1" smtClean="0">
                <a:solidFill>
                  <a:schemeClr val="tx1"/>
                </a:solidFill>
              </a:rPr>
              <a:t>o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sen</a:t>
            </a:r>
            <a:r>
              <a:rPr lang="es-ES" dirty="0" smtClean="0">
                <a:solidFill>
                  <a:schemeClr val="tx1"/>
                </a:solidFill>
              </a:rPr>
              <a:t> (</a:t>
            </a:r>
            <a:r>
              <a:rPr lang="el-GR" dirty="0" smtClean="0">
                <a:solidFill>
                  <a:schemeClr val="tx1"/>
                </a:solidFill>
              </a:rPr>
              <a:t>ω</a:t>
            </a:r>
            <a:r>
              <a:rPr lang="es-ES" dirty="0" smtClean="0">
                <a:solidFill>
                  <a:schemeClr val="tx1"/>
                </a:solidFill>
              </a:rPr>
              <a:t>t+</a:t>
            </a:r>
            <a:r>
              <a:rPr lang="el-GR" dirty="0" smtClean="0">
                <a:solidFill>
                  <a:schemeClr val="tx1"/>
                </a:solidFill>
              </a:rPr>
              <a:t>δ</a:t>
            </a:r>
            <a:r>
              <a:rPr lang="es-ES" dirty="0" smtClean="0">
                <a:solidFill>
                  <a:schemeClr val="tx1"/>
                </a:solidFill>
              </a:rPr>
              <a:t>)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327632" y="1417872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X(t)=</a:t>
            </a:r>
            <a:r>
              <a:rPr lang="es-ES" dirty="0" err="1" smtClean="0">
                <a:solidFill>
                  <a:schemeClr val="tx1"/>
                </a:solidFill>
              </a:rPr>
              <a:t>X</a:t>
            </a:r>
            <a:r>
              <a:rPr lang="es-ES" baseline="-25000" dirty="0" err="1" smtClean="0">
                <a:solidFill>
                  <a:schemeClr val="tx1"/>
                </a:solidFill>
              </a:rPr>
              <a:t>o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cos</a:t>
            </a:r>
            <a:r>
              <a:rPr lang="es-ES" dirty="0" smtClean="0">
                <a:solidFill>
                  <a:schemeClr val="tx1"/>
                </a:solidFill>
              </a:rPr>
              <a:t> (</a:t>
            </a:r>
            <a:r>
              <a:rPr lang="el-GR" dirty="0" smtClean="0">
                <a:solidFill>
                  <a:schemeClr val="tx1"/>
                </a:solidFill>
              </a:rPr>
              <a:t>ω</a:t>
            </a:r>
            <a:r>
              <a:rPr lang="es-ES" dirty="0" smtClean="0">
                <a:solidFill>
                  <a:schemeClr val="tx1"/>
                </a:solidFill>
              </a:rPr>
              <a:t>t+</a:t>
            </a:r>
            <a:r>
              <a:rPr lang="el-GR" dirty="0" smtClean="0">
                <a:solidFill>
                  <a:schemeClr val="tx1"/>
                </a:solidFill>
              </a:rPr>
              <a:t>δ</a:t>
            </a:r>
            <a:r>
              <a:rPr lang="es-ES" dirty="0" smtClean="0">
                <a:solidFill>
                  <a:schemeClr val="tx1"/>
                </a:solidFill>
              </a:rPr>
              <a:t>)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4144216" y="179523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solidFill>
                  <a:schemeClr val="tx1"/>
                </a:solidFill>
              </a:rPr>
              <a:t>δ</a:t>
            </a:r>
            <a:r>
              <a:rPr lang="es-ES" dirty="0" smtClean="0">
                <a:solidFill>
                  <a:schemeClr val="tx1"/>
                </a:solidFill>
              </a:rPr>
              <a:t> Fase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4005993" y="692696"/>
            <a:ext cx="139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X</a:t>
            </a:r>
            <a:r>
              <a:rPr lang="es-ES" baseline="-25000" dirty="0" err="1">
                <a:solidFill>
                  <a:schemeClr val="tx1"/>
                </a:solidFill>
              </a:rPr>
              <a:t>o</a:t>
            </a:r>
            <a:r>
              <a:rPr lang="es-ES" baseline="-25000" dirty="0">
                <a:solidFill>
                  <a:schemeClr val="tx1"/>
                </a:solidFill>
              </a:rPr>
              <a:t> </a:t>
            </a:r>
            <a:r>
              <a:rPr lang="es-ES" baseline="-25000" dirty="0" smtClean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chemeClr val="tx1"/>
                </a:solidFill>
              </a:rPr>
              <a:t>Amplitud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15 Abrir llave"/>
          <p:cNvSpPr/>
          <p:nvPr/>
        </p:nvSpPr>
        <p:spPr bwMode="auto">
          <a:xfrm>
            <a:off x="3714945" y="695426"/>
            <a:ext cx="105575" cy="1471867"/>
          </a:xfrm>
          <a:prstGeom prst="leftBrac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97164" y="5631875"/>
            <a:ext cx="8784976" cy="92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buClrTx/>
              <a:buFont typeface="Symbol" panose="05050102010706020507" pitchFamily="18" charset="2"/>
              <a:buChar char="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es-ES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mayoría de los dispositivos funcionan con corriente alterna, </a:t>
            </a:r>
          </a:p>
          <a:p>
            <a:pPr marL="342900" indent="-342900">
              <a:buClrTx/>
              <a:buFont typeface="Symbol" panose="05050102010706020507" pitchFamily="18" charset="2"/>
              <a:buChar char="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En Europa, </a:t>
            </a:r>
            <a:r>
              <a:rPr lang="el-GR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ω</a:t>
            </a:r>
            <a:r>
              <a:rPr lang="es-ES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= (2</a:t>
            </a:r>
            <a:r>
              <a:rPr lang="el-GR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π</a:t>
            </a:r>
            <a:r>
              <a:rPr lang="es-ES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rd</a:t>
            </a:r>
            <a:r>
              <a:rPr lang="es-ES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50</a:t>
            </a:r>
            <a:r>
              <a:rPr lang="es-E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Hz</a:t>
            </a:r>
            <a:r>
              <a:rPr lang="es-ES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)= 100</a:t>
            </a:r>
            <a:r>
              <a:rPr lang="el-GR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π</a:t>
            </a:r>
            <a:r>
              <a:rPr lang="es-ES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rd</a:t>
            </a:r>
            <a:r>
              <a:rPr lang="es-ES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/s, V</a:t>
            </a:r>
            <a:r>
              <a:rPr lang="es-ES" baseline="-25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0 </a:t>
            </a:r>
            <a:r>
              <a:rPr lang="es-ES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= 220 V</a:t>
            </a:r>
          </a:p>
          <a:p>
            <a:pPr marL="342900" indent="-342900">
              <a:buClrTx/>
              <a:buFont typeface="Symbol" panose="05050102010706020507" pitchFamily="18" charset="2"/>
              <a:buChar char="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En E.E.U.U. </a:t>
            </a:r>
            <a:r>
              <a:rPr lang="el-GR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ω</a:t>
            </a:r>
            <a:r>
              <a:rPr lang="es-ES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= (2</a:t>
            </a:r>
            <a:r>
              <a:rPr lang="el-GR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π</a:t>
            </a:r>
            <a:r>
              <a:rPr lang="es-ES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rd</a:t>
            </a:r>
            <a:r>
              <a:rPr lang="es-ES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60</a:t>
            </a:r>
            <a:r>
              <a:rPr lang="es-E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Hz</a:t>
            </a:r>
            <a:r>
              <a:rPr lang="es-ES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)= 120</a:t>
            </a:r>
            <a:r>
              <a:rPr lang="el-GR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π</a:t>
            </a:r>
            <a:r>
              <a:rPr lang="es-ES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rd</a:t>
            </a:r>
            <a:r>
              <a:rPr lang="es-ES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/s, V</a:t>
            </a:r>
            <a:r>
              <a:rPr lang="es-ES" baseline="-25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0 </a:t>
            </a:r>
            <a:r>
              <a:rPr lang="es-ES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= 110 </a:t>
            </a:r>
            <a:r>
              <a:rPr lang="es-ES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V</a:t>
            </a:r>
            <a:endParaRPr lang="es-ES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3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179512" y="116632"/>
            <a:ext cx="8712968" cy="648512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3600" dirty="0">
                <a:solidFill>
                  <a:srgbClr val="FFFF66"/>
                </a:solidFill>
              </a:rPr>
              <a:t>Resumen: Elementos </a:t>
            </a:r>
            <a:r>
              <a:rPr lang="es-ES" sz="3600" i="1" dirty="0">
                <a:solidFill>
                  <a:srgbClr val="FFFF66"/>
                </a:solidFill>
              </a:rPr>
              <a:t>R</a:t>
            </a:r>
            <a:r>
              <a:rPr lang="es-ES" sz="3600" dirty="0">
                <a:solidFill>
                  <a:srgbClr val="FFFF66"/>
                </a:solidFill>
              </a:rPr>
              <a:t>, </a:t>
            </a:r>
            <a:r>
              <a:rPr lang="es-ES" sz="3600" i="1" dirty="0">
                <a:solidFill>
                  <a:srgbClr val="FFFF66"/>
                </a:solidFill>
              </a:rPr>
              <a:t>C</a:t>
            </a:r>
            <a:r>
              <a:rPr lang="es-ES" sz="3600" dirty="0">
                <a:solidFill>
                  <a:srgbClr val="FFFF66"/>
                </a:solidFill>
              </a:rPr>
              <a:t>, </a:t>
            </a:r>
            <a:r>
              <a:rPr lang="es-ES" sz="3600" i="1" dirty="0">
                <a:solidFill>
                  <a:srgbClr val="FFFF66"/>
                </a:solidFill>
              </a:rPr>
              <a:t>L</a:t>
            </a:r>
            <a:r>
              <a:rPr lang="es-ES" sz="3600" dirty="0">
                <a:solidFill>
                  <a:srgbClr val="FFFF66"/>
                </a:solidFill>
              </a:rPr>
              <a:t> en AC</a:t>
            </a:r>
          </a:p>
        </p:txBody>
      </p:sp>
      <p:sp>
        <p:nvSpPr>
          <p:cNvPr id="2" name="AutoShape 4" descr="Bendiciendo Tu Vida: ¡Piensa en lo que estás pensando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6" descr="Bendiciendo Tu Vida: ¡Piensa en lo que estás pensando!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106075" y="849486"/>
            <a:ext cx="8859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Los Condensadores y las Inductancias en AC se comportan como “Resistencias que varían con la frecuencia del voltaje aplicado…. 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Para 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496066" name="Picture 2" descr="C:\Users\Usuario\Downloads\WhatsApp Image 2020-05-01 at 12.51.16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34" r="2378" b="9763"/>
          <a:stretch/>
        </p:blipFill>
        <p:spPr bwMode="auto">
          <a:xfrm rot="10800000">
            <a:off x="144062" y="1804089"/>
            <a:ext cx="7294245" cy="479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763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662" y="4581128"/>
            <a:ext cx="1800973" cy="173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Forma libre"/>
          <p:cNvSpPr/>
          <p:nvPr/>
        </p:nvSpPr>
        <p:spPr bwMode="auto">
          <a:xfrm>
            <a:off x="1514475" y="4429125"/>
            <a:ext cx="2638425" cy="784596"/>
          </a:xfrm>
          <a:custGeom>
            <a:avLst/>
            <a:gdLst>
              <a:gd name="connsiteX0" fmla="*/ 0 w 2638425"/>
              <a:gd name="connsiteY0" fmla="*/ 0 h 784596"/>
              <a:gd name="connsiteX1" fmla="*/ 295275 w 2638425"/>
              <a:gd name="connsiteY1" fmla="*/ 257175 h 784596"/>
              <a:gd name="connsiteX2" fmla="*/ 638175 w 2638425"/>
              <a:gd name="connsiteY2" fmla="*/ 466725 h 784596"/>
              <a:gd name="connsiteX3" fmla="*/ 971550 w 2638425"/>
              <a:gd name="connsiteY3" fmla="*/ 647700 h 784596"/>
              <a:gd name="connsiteX4" fmla="*/ 1162050 w 2638425"/>
              <a:gd name="connsiteY4" fmla="*/ 733425 h 784596"/>
              <a:gd name="connsiteX5" fmla="*/ 1295400 w 2638425"/>
              <a:gd name="connsiteY5" fmla="*/ 781050 h 784596"/>
              <a:gd name="connsiteX6" fmla="*/ 1571625 w 2638425"/>
              <a:gd name="connsiteY6" fmla="*/ 638175 h 784596"/>
              <a:gd name="connsiteX7" fmla="*/ 1905000 w 2638425"/>
              <a:gd name="connsiteY7" fmla="*/ 447675 h 784596"/>
              <a:gd name="connsiteX8" fmla="*/ 2171700 w 2638425"/>
              <a:gd name="connsiteY8" fmla="*/ 276225 h 784596"/>
              <a:gd name="connsiteX9" fmla="*/ 2419350 w 2638425"/>
              <a:gd name="connsiteY9" fmla="*/ 142875 h 784596"/>
              <a:gd name="connsiteX10" fmla="*/ 2638425 w 2638425"/>
              <a:gd name="connsiteY10" fmla="*/ 38100 h 784596"/>
              <a:gd name="connsiteX11" fmla="*/ 2638425 w 2638425"/>
              <a:gd name="connsiteY11" fmla="*/ 38100 h 784596"/>
              <a:gd name="connsiteX12" fmla="*/ 2638425 w 2638425"/>
              <a:gd name="connsiteY12" fmla="*/ 28575 h 784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38425" h="784596">
                <a:moveTo>
                  <a:pt x="0" y="0"/>
                </a:moveTo>
                <a:cubicBezTo>
                  <a:pt x="94456" y="89694"/>
                  <a:pt x="188913" y="179388"/>
                  <a:pt x="295275" y="257175"/>
                </a:cubicBezTo>
                <a:cubicBezTo>
                  <a:pt x="401638" y="334963"/>
                  <a:pt x="525463" y="401638"/>
                  <a:pt x="638175" y="466725"/>
                </a:cubicBezTo>
                <a:cubicBezTo>
                  <a:pt x="750887" y="531812"/>
                  <a:pt x="884238" y="603250"/>
                  <a:pt x="971550" y="647700"/>
                </a:cubicBezTo>
                <a:cubicBezTo>
                  <a:pt x="1058862" y="692150"/>
                  <a:pt x="1108075" y="711200"/>
                  <a:pt x="1162050" y="733425"/>
                </a:cubicBezTo>
                <a:cubicBezTo>
                  <a:pt x="1216025" y="755650"/>
                  <a:pt x="1227138" y="796925"/>
                  <a:pt x="1295400" y="781050"/>
                </a:cubicBezTo>
                <a:cubicBezTo>
                  <a:pt x="1363662" y="765175"/>
                  <a:pt x="1470025" y="693737"/>
                  <a:pt x="1571625" y="638175"/>
                </a:cubicBezTo>
                <a:cubicBezTo>
                  <a:pt x="1673225" y="582613"/>
                  <a:pt x="1804988" y="508000"/>
                  <a:pt x="1905000" y="447675"/>
                </a:cubicBezTo>
                <a:cubicBezTo>
                  <a:pt x="2005012" y="387350"/>
                  <a:pt x="2085975" y="327025"/>
                  <a:pt x="2171700" y="276225"/>
                </a:cubicBezTo>
                <a:cubicBezTo>
                  <a:pt x="2257425" y="225425"/>
                  <a:pt x="2341563" y="182563"/>
                  <a:pt x="2419350" y="142875"/>
                </a:cubicBezTo>
                <a:cubicBezTo>
                  <a:pt x="2497138" y="103188"/>
                  <a:pt x="2638425" y="38100"/>
                  <a:pt x="2638425" y="38100"/>
                </a:cubicBezTo>
                <a:lnTo>
                  <a:pt x="2638425" y="38100"/>
                </a:lnTo>
                <a:lnTo>
                  <a:pt x="2638425" y="28575"/>
                </a:lnTo>
              </a:path>
            </a:pathLst>
          </a:custGeom>
          <a:noFill/>
          <a:ln w="762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7 Conector recto de flecha"/>
          <p:cNvCxnSpPr/>
          <p:nvPr/>
        </p:nvCxnSpPr>
        <p:spPr bwMode="auto">
          <a:xfrm flipH="1">
            <a:off x="2925738" y="5144947"/>
            <a:ext cx="720080" cy="8748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11 CuadroTexto"/>
          <p:cNvSpPr txBox="1"/>
          <p:nvPr/>
        </p:nvSpPr>
        <p:spPr>
          <a:xfrm>
            <a:off x="3611141" y="4960281"/>
            <a:ext cx="409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Frecuencia con “resistencia” mínima?</a:t>
            </a:r>
            <a:endParaRPr lang="es-E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99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194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65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E59745EF-AC66-4D73-B2F1-676C34CCF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972497"/>
            <a:ext cx="2329262" cy="211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2B3A18C7-AD19-42CF-9226-0FEB56509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14" y="969381"/>
            <a:ext cx="4369638" cy="41107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3174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Son más sencillas de probar en la 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Arial" panose="020B0604020202020204" pitchFamily="34" charset="0"/>
                <a:hlinkClick r:id="rId3" tooltip="Circunferencia trigonométrica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circunferencia trigonométrica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 goniométrica (que tiene radio igual a 1):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s-ES" altLang="es-ES" sz="1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457200" defTabSz="914400" eaLnBrk="0" hangingPunct="0">
              <a:buClrTx/>
              <a:buSzTx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s-ES" altLang="es-ES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 </a:t>
            </a:r>
            <a:r>
              <a:rPr kumimoji="0" lang="el-GR" altLang="es-ES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kumimoji="0" lang="es-ES" altLang="es-ES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 sen (</a:t>
            </a:r>
            <a:r>
              <a:rPr lang="el-GR" alt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alt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+ 2</a:t>
            </a:r>
            <a:r>
              <a:rPr lang="el-GR" alt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r>
              <a:rPr lang="es-ES" alt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-457200" defTabSz="914400" eaLnBrk="0" hangingPunct="0">
              <a:buClrTx/>
              <a:buSzTx/>
            </a:pPr>
            <a:r>
              <a:rPr lang="es-ES" alt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cos </a:t>
            </a:r>
            <a:r>
              <a:rPr lang="el-GR" alt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alt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cos (</a:t>
            </a:r>
            <a:r>
              <a:rPr lang="el-GR" alt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alt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+2</a:t>
            </a:r>
            <a:r>
              <a:rPr lang="el-GR" alt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r>
              <a:rPr lang="es-ES" alt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-457200" defTabSz="914400" eaLnBrk="0" hangingPunct="0">
              <a:buClrTx/>
              <a:buSzTx/>
            </a:pPr>
            <a:r>
              <a:rPr lang="es-ES" altLang="es-E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sen (-</a:t>
            </a:r>
            <a:r>
              <a:rPr lang="el-GR" altLang="es-E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altLang="es-E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sen </a:t>
            </a:r>
            <a:r>
              <a:rPr lang="es-ES" altLang="es-ES" sz="1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altLang="es-E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altLang="es-E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l-GR" altLang="es-E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r>
              <a:rPr lang="es-ES" altLang="es-E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-457200" defTabSz="914400" eaLnBrk="0" hangingPunct="0">
              <a:buClrTx/>
              <a:buSzTx/>
            </a:pPr>
            <a:r>
              <a:rPr lang="es-ES" altLang="es-E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cos (-</a:t>
            </a:r>
            <a:r>
              <a:rPr lang="el-GR" altLang="es-E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altLang="es-E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- cos </a:t>
            </a:r>
            <a:r>
              <a:rPr lang="es-ES" altLang="es-ES" sz="1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altLang="es-E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altLang="es-E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l-GR" altLang="es-E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r>
              <a:rPr lang="es-ES" altLang="es-E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-457200" defTabSz="914400" eaLnBrk="0" hangingPunct="0">
              <a:buClrTx/>
              <a:buSzTx/>
            </a:pPr>
            <a:r>
              <a:rPr lang="es-ES" altLang="es-E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 </a:t>
            </a:r>
            <a:r>
              <a:rPr lang="el-GR" altLang="es-E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altLang="es-E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cos ((</a:t>
            </a:r>
            <a:r>
              <a:rPr lang="el-GR" altLang="es-E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r>
              <a:rPr lang="es-ES" altLang="es-E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/2) – </a:t>
            </a:r>
            <a:r>
              <a:rPr lang="el-GR" altLang="es-E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altLang="es-E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-457200" defTabSz="914400" eaLnBrk="0" hangingPunct="0">
              <a:buClrTx/>
              <a:buSzTx/>
            </a:pPr>
            <a:r>
              <a:rPr kumimoji="0" lang="es-ES" altLang="es-E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cos </a:t>
            </a:r>
            <a:r>
              <a:rPr lang="el-GR" altLang="es-E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altLang="es-E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sen ((</a:t>
            </a:r>
            <a:r>
              <a:rPr lang="el-GR" altLang="es-E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r>
              <a:rPr lang="es-ES" altLang="es-E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/2) – </a:t>
            </a:r>
            <a:r>
              <a:rPr lang="el-GR" altLang="es-E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altLang="es-E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-457200" defTabSz="914400" eaLnBrk="0" hangingPunct="0">
              <a:buClrTx/>
              <a:buSzTx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sen</a:t>
            </a:r>
            <a:r>
              <a:rPr kumimoji="0" lang="es-ES" altLang="es-ES" sz="2000" b="0" i="0" u="none" strike="noStrike" cap="none" normalizeH="0" baseline="3000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l-GR" altLang="es-E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altLang="es-E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cos</a:t>
            </a:r>
            <a:r>
              <a:rPr lang="es-ES" altLang="es-ES" sz="2000" baseline="30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l-GR" altLang="es-E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altLang="es-E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pPr marL="457200" lvl="1" indent="-457200" defTabSz="914400" eaLnBrk="0" hangingPunct="0">
              <a:buClrTx/>
              <a:buSzTx/>
            </a:pPr>
            <a:endParaRPr lang="es-ES" altLang="es-ES" sz="2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ES" altLang="es-ES" sz="1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4" descr="{\displaystyle \operatorname {sen}(x)=\operatorname {sen}(x+2\pi )\qquad \cos(x)=\cos(x+2\pi )\qquad \tan(x)=\tan(x+\pi )}">
            <a:extLst>
              <a:ext uri="{FF2B5EF4-FFF2-40B4-BE49-F238E27FC236}">
                <a16:creationId xmlns="" xmlns:a16="http://schemas.microsoft.com/office/drawing/2014/main" id="{37B703D6-6144-4C71-AAF6-202785CE4C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2386" y="780951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5" descr=" \sen(-x) = \sen(x+\pi) \qquad \cos(-x) = -\cos(x+ \pi) ">
            <a:extLst>
              <a:ext uri="{FF2B5EF4-FFF2-40B4-BE49-F238E27FC236}">
                <a16:creationId xmlns="" xmlns:a16="http://schemas.microsoft.com/office/drawing/2014/main" id="{53D1E332-E31B-4078-A348-C2C2AAC684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2386" y="1069876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6" descr="{\displaystyle \tan(-x)=-\tan(x)\qquad \cot(-x)=-\cot(x)}">
            <a:extLst>
              <a:ext uri="{FF2B5EF4-FFF2-40B4-BE49-F238E27FC236}">
                <a16:creationId xmlns="" xmlns:a16="http://schemas.microsoft.com/office/drawing/2014/main" id="{9126B717-D05F-46E9-B7EE-273ECDFCE4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2386" y="1360388"/>
            <a:ext cx="2880320" cy="288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AutoShape 7" descr=" \sen(x) = \cos\left(\frac{\pi}{2} - x\right)&#10;  \qquad \cos(x) = \sen\left(\frac{\pi}{2}-x\right)&#10;  \qquad  \tan(x) = \cot\left(\frac{\pi}{2} - x\right)&#10;">
            <a:extLst>
              <a:ext uri="{FF2B5EF4-FFF2-40B4-BE49-F238E27FC236}">
                <a16:creationId xmlns="" xmlns:a16="http://schemas.microsoft.com/office/drawing/2014/main" id="{9A8B6C04-3154-44B0-9A7B-BEB052F7A0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2386" y="1649314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Text Box 1">
            <a:extLst>
              <a:ext uri="{FF2B5EF4-FFF2-40B4-BE49-F238E27FC236}">
                <a16:creationId xmlns="" xmlns:a16="http://schemas.microsoft.com/office/drawing/2014/main" id="{39C7BB0A-5DD9-4423-8CA1-EE02A5DA4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8" y="116632"/>
            <a:ext cx="8964488" cy="648512"/>
          </a:xfrm>
          <a:prstGeom prst="rect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3600" dirty="0">
                <a:solidFill>
                  <a:srgbClr val="000099"/>
                </a:solidFill>
              </a:rPr>
              <a:t>Recordatorio relaciones trigonométricas</a:t>
            </a:r>
            <a:endParaRPr lang="es-ES" sz="3600" b="1" i="1" baseline="-25000" dirty="0">
              <a:solidFill>
                <a:srgbClr val="000099"/>
              </a:solidFill>
            </a:endParaRPr>
          </a:p>
        </p:txBody>
      </p:sp>
      <p:pic>
        <p:nvPicPr>
          <p:cNvPr id="14796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356992"/>
            <a:ext cx="5634431" cy="3009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8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auto">
          <a:xfrm>
            <a:off x="714664" y="4261738"/>
            <a:ext cx="6305608" cy="103947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01377" y="116632"/>
            <a:ext cx="4248472" cy="576064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s-ES" sz="3200" dirty="0" smtClean="0"/>
              <a:t>Onda sinusoidal (AC)</a:t>
            </a:r>
            <a:endParaRPr lang="es-ES" sz="3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034593" y="1425899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Frecuencia f=1/T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4034593" y="1062028"/>
            <a:ext cx="362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1"/>
                </a:solidFill>
              </a:rPr>
              <a:t>ω</a:t>
            </a:r>
            <a:r>
              <a:rPr lang="es-ES" dirty="0">
                <a:solidFill>
                  <a:schemeClr val="tx1"/>
                </a:solidFill>
              </a:rPr>
              <a:t>=2</a:t>
            </a:r>
            <a:r>
              <a:rPr lang="el-GR" dirty="0">
                <a:solidFill>
                  <a:schemeClr val="tx1"/>
                </a:solidFill>
              </a:rPr>
              <a:t>π</a:t>
            </a:r>
            <a:r>
              <a:rPr lang="es-ES" dirty="0" smtClean="0">
                <a:solidFill>
                  <a:schemeClr val="tx1"/>
                </a:solidFill>
              </a:rPr>
              <a:t>/T Frecuencia angular 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1331640" y="1027394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X(t)=</a:t>
            </a:r>
            <a:r>
              <a:rPr lang="es-ES" dirty="0" err="1" smtClean="0">
                <a:solidFill>
                  <a:schemeClr val="tx1"/>
                </a:solidFill>
              </a:rPr>
              <a:t>X</a:t>
            </a:r>
            <a:r>
              <a:rPr lang="es-ES" baseline="-25000" dirty="0" err="1" smtClean="0">
                <a:solidFill>
                  <a:schemeClr val="tx1"/>
                </a:solidFill>
              </a:rPr>
              <a:t>o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sen</a:t>
            </a:r>
            <a:r>
              <a:rPr lang="es-ES" dirty="0" smtClean="0">
                <a:solidFill>
                  <a:schemeClr val="tx1"/>
                </a:solidFill>
              </a:rPr>
              <a:t> (</a:t>
            </a:r>
            <a:r>
              <a:rPr lang="el-GR" dirty="0" smtClean="0">
                <a:solidFill>
                  <a:schemeClr val="tx1"/>
                </a:solidFill>
              </a:rPr>
              <a:t>ω</a:t>
            </a:r>
            <a:r>
              <a:rPr lang="es-ES" dirty="0" smtClean="0">
                <a:solidFill>
                  <a:schemeClr val="tx1"/>
                </a:solidFill>
              </a:rPr>
              <a:t>t+</a:t>
            </a:r>
            <a:r>
              <a:rPr lang="el-GR" dirty="0" smtClean="0">
                <a:solidFill>
                  <a:schemeClr val="tx1"/>
                </a:solidFill>
              </a:rPr>
              <a:t>δ</a:t>
            </a:r>
            <a:r>
              <a:rPr lang="es-ES" dirty="0" smtClean="0">
                <a:solidFill>
                  <a:schemeClr val="tx1"/>
                </a:solidFill>
              </a:rPr>
              <a:t>)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327632" y="1417872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X(t)=</a:t>
            </a:r>
            <a:r>
              <a:rPr lang="es-ES" dirty="0" err="1" smtClean="0">
                <a:solidFill>
                  <a:schemeClr val="tx1"/>
                </a:solidFill>
              </a:rPr>
              <a:t>X</a:t>
            </a:r>
            <a:r>
              <a:rPr lang="es-ES" baseline="-25000" dirty="0" err="1" smtClean="0">
                <a:solidFill>
                  <a:schemeClr val="tx1"/>
                </a:solidFill>
              </a:rPr>
              <a:t>o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cos</a:t>
            </a:r>
            <a:r>
              <a:rPr lang="es-ES" dirty="0" smtClean="0">
                <a:solidFill>
                  <a:schemeClr val="tx1"/>
                </a:solidFill>
              </a:rPr>
              <a:t> (</a:t>
            </a:r>
            <a:r>
              <a:rPr lang="el-GR" dirty="0" smtClean="0">
                <a:solidFill>
                  <a:schemeClr val="tx1"/>
                </a:solidFill>
              </a:rPr>
              <a:t>ω</a:t>
            </a:r>
            <a:r>
              <a:rPr lang="es-ES" dirty="0" smtClean="0">
                <a:solidFill>
                  <a:schemeClr val="tx1"/>
                </a:solidFill>
              </a:rPr>
              <a:t>t+</a:t>
            </a:r>
            <a:r>
              <a:rPr lang="el-GR" dirty="0" smtClean="0">
                <a:solidFill>
                  <a:schemeClr val="tx1"/>
                </a:solidFill>
              </a:rPr>
              <a:t>δ</a:t>
            </a:r>
            <a:r>
              <a:rPr lang="es-ES" dirty="0" smtClean="0">
                <a:solidFill>
                  <a:schemeClr val="tx1"/>
                </a:solidFill>
              </a:rPr>
              <a:t>)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4144216" y="179523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solidFill>
                  <a:schemeClr val="tx1"/>
                </a:solidFill>
              </a:rPr>
              <a:t>δ</a:t>
            </a:r>
            <a:r>
              <a:rPr lang="es-ES" dirty="0" smtClean="0">
                <a:solidFill>
                  <a:schemeClr val="tx1"/>
                </a:solidFill>
              </a:rPr>
              <a:t> Fase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4005993" y="692696"/>
            <a:ext cx="139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X</a:t>
            </a:r>
            <a:r>
              <a:rPr lang="es-ES" baseline="-25000" dirty="0" err="1">
                <a:solidFill>
                  <a:schemeClr val="tx1"/>
                </a:solidFill>
              </a:rPr>
              <a:t>o</a:t>
            </a:r>
            <a:r>
              <a:rPr lang="es-ES" baseline="-25000" dirty="0">
                <a:solidFill>
                  <a:schemeClr val="tx1"/>
                </a:solidFill>
              </a:rPr>
              <a:t> </a:t>
            </a:r>
            <a:r>
              <a:rPr lang="es-ES" baseline="-25000" dirty="0" smtClean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chemeClr val="tx1"/>
                </a:solidFill>
              </a:rPr>
              <a:t>Amplitud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15 Abrir llave"/>
          <p:cNvSpPr/>
          <p:nvPr/>
        </p:nvSpPr>
        <p:spPr bwMode="auto">
          <a:xfrm>
            <a:off x="3714945" y="695426"/>
            <a:ext cx="105575" cy="1471867"/>
          </a:xfrm>
          <a:prstGeom prst="leftBrac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714664" y="2287901"/>
            <a:ext cx="4278287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Valor eficaz, (valor cuadrático medio, RMS)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83568" y="2708920"/>
            <a:ext cx="845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La definición de valor eficaz para cualquier función dependiente del tiempo es: </a:t>
            </a:r>
            <a:endParaRPr lang="es-E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CuadroTexto"/>
              <p:cNvSpPr txBox="1"/>
              <p:nvPr/>
            </p:nvSpPr>
            <p:spPr>
              <a:xfrm>
                <a:off x="904553" y="3078500"/>
                <a:ext cx="2944058" cy="688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3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𝑒𝑓𝑓</m:t>
                        </m:r>
                      </m:sub>
                    </m:sSub>
                  </m:oMath>
                </a14:m>
                <a:r>
                  <a:rPr lang="es-ES" sz="3200" dirty="0" smtClean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ES" sz="32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s-ES" sz="32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sz="320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s-ES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s-ES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rad>
                  </m:oMath>
                </a14:m>
                <a:endParaRPr lang="es-E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53" y="3078500"/>
                <a:ext cx="2944058" cy="688715"/>
              </a:xfrm>
              <a:prstGeom prst="rect">
                <a:avLst/>
              </a:prstGeom>
              <a:blipFill rotWithShape="1">
                <a:blip r:embed="rId2"/>
                <a:stretch>
                  <a:fillRect t="-2655" b="-2212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23 CuadroTexto"/>
              <p:cNvSpPr txBox="1"/>
              <p:nvPr/>
            </p:nvSpPr>
            <p:spPr>
              <a:xfrm>
                <a:off x="4911648" y="3095681"/>
                <a:ext cx="2944058" cy="688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3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𝑒𝑓𝑓</m:t>
                        </m:r>
                      </m:sub>
                    </m:sSub>
                  </m:oMath>
                </a14:m>
                <a:r>
                  <a:rPr lang="es-ES" sz="3200" dirty="0" smtClean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ES" sz="32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s-ES" sz="32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sz="320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s-ES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𝐼</m:t>
                                </m:r>
                              </m:e>
                              <m:sup>
                                <m:r>
                                  <a:rPr lang="es-ES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rad>
                  </m:oMath>
                </a14:m>
                <a:endParaRPr lang="es-E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2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648" y="3095681"/>
                <a:ext cx="2944058" cy="688715"/>
              </a:xfrm>
              <a:prstGeom prst="rect">
                <a:avLst/>
              </a:prstGeom>
              <a:blipFill rotWithShape="1">
                <a:blip r:embed="rId3"/>
                <a:stretch>
                  <a:fillRect t="-2655" b="-2212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25 CuadroTexto"/>
          <p:cNvSpPr txBox="1"/>
          <p:nvPr/>
        </p:nvSpPr>
        <p:spPr>
          <a:xfrm>
            <a:off x="805999" y="3892406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El valor  eficaz de una onda sinusoidal es: </a:t>
            </a:r>
            <a:endParaRPr lang="es-E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26 CuadroTexto"/>
              <p:cNvSpPr txBox="1"/>
              <p:nvPr/>
            </p:nvSpPr>
            <p:spPr>
              <a:xfrm>
                <a:off x="935843" y="4446403"/>
                <a:ext cx="3655725" cy="740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3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𝑒𝑓𝑓</m:t>
                        </m:r>
                      </m:sub>
                    </m:sSub>
                  </m:oMath>
                </a14:m>
                <a:r>
                  <a:rPr lang="es-ES" sz="3200" dirty="0" smtClean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s-ES" sz="32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32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3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ES" sz="3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s-ES" sz="32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s-ES" sz="3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s-E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2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43" y="4446403"/>
                <a:ext cx="3655725" cy="740459"/>
              </a:xfrm>
              <a:prstGeom prst="rect">
                <a:avLst/>
              </a:prstGeom>
              <a:blipFill rotWithShape="1">
                <a:blip r:embed="rId4"/>
                <a:stretch>
                  <a:fillRect t="-4918" b="-106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27 CuadroTexto"/>
              <p:cNvSpPr txBox="1"/>
              <p:nvPr/>
            </p:nvSpPr>
            <p:spPr>
              <a:xfrm>
                <a:off x="4555814" y="4456041"/>
                <a:ext cx="3655725" cy="740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3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𝑒𝑓𝑓</m:t>
                        </m:r>
                      </m:sub>
                    </m:sSub>
                  </m:oMath>
                </a14:m>
                <a:r>
                  <a:rPr lang="es-ES" sz="3200" dirty="0" smtClean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s-ES" sz="32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32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3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s-ES" sz="3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s-ES" sz="32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s-ES" sz="3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s-E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2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814" y="4456041"/>
                <a:ext cx="3655725" cy="740459"/>
              </a:xfrm>
              <a:prstGeom prst="rect">
                <a:avLst/>
              </a:prstGeom>
              <a:blipFill rotWithShape="1">
                <a:blip r:embed="rId5"/>
                <a:stretch>
                  <a:fillRect t="-4959" b="-1157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218650" y="5733924"/>
            <a:ext cx="8745837" cy="648512"/>
          </a:xfrm>
          <a:prstGeom prst="rect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Definición</a:t>
            </a:r>
            <a:r>
              <a:rPr lang="es-ES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  </a:t>
            </a:r>
            <a:r>
              <a:rPr lang="es-E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Valor eficaz</a:t>
            </a:r>
            <a:r>
              <a:rPr lang="es-ES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" i="1" baseline="-25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eff</a:t>
            </a:r>
            <a:r>
              <a:rPr lang="es-ES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de una corriente alterna </a:t>
            </a:r>
            <a:r>
              <a:rPr lang="es-E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I(t)</a:t>
            </a:r>
            <a:r>
              <a:rPr lang="es-ES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 aquella </a:t>
            </a:r>
            <a:r>
              <a:rPr lang="es-E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corriente continua</a:t>
            </a:r>
            <a:r>
              <a:rPr lang="es-ES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(DC) que </a:t>
            </a:r>
            <a:r>
              <a:rPr lang="es-E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disipa</a:t>
            </a:r>
            <a:r>
              <a:rPr lang="es-ES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en una resistencia </a:t>
            </a:r>
            <a:r>
              <a:rPr lang="es-ES" i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s-ES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 misma potencia </a:t>
            </a:r>
            <a:r>
              <a:rPr lang="es-E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que </a:t>
            </a:r>
            <a:r>
              <a:rPr lang="es-E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I(t)</a:t>
            </a:r>
            <a:r>
              <a:rPr lang="es-E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en promedio</a:t>
            </a:r>
            <a:r>
              <a:rPr lang="es-ES" i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ES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83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0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521122"/>
              </p:ext>
            </p:extLst>
          </p:nvPr>
        </p:nvGraphicFramePr>
        <p:xfrm>
          <a:off x="179512" y="1151951"/>
          <a:ext cx="3216390" cy="55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580" name="OpenOffice.org" r:id="rId4" imgW="1293480" imgH="212040" progId="opendocument.MathDocument.1">
                  <p:embed/>
                </p:oleObj>
              </mc:Choice>
              <mc:Fallback>
                <p:oleObj name="OpenOffice.org" r:id="rId4" imgW="1293480" imgH="2120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151951"/>
                        <a:ext cx="3216390" cy="55528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13 CuadroTexto"/>
          <p:cNvSpPr txBox="1"/>
          <p:nvPr/>
        </p:nvSpPr>
        <p:spPr>
          <a:xfrm>
            <a:off x="0" y="5235390"/>
            <a:ext cx="93610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V(t)</a:t>
            </a:r>
          </a:p>
        </p:txBody>
      </p:sp>
      <p:sp>
        <p:nvSpPr>
          <p:cNvPr id="12" name="23 Rectángulo">
            <a:extLst>
              <a:ext uri="{FF2B5EF4-FFF2-40B4-BE49-F238E27FC236}">
                <a16:creationId xmlns="" xmlns:a16="http://schemas.microsoft.com/office/drawing/2014/main" id="{1D535C7C-DA2E-42AA-931F-69EBA7B2E583}"/>
              </a:ext>
            </a:extLst>
          </p:cNvPr>
          <p:cNvSpPr/>
          <p:nvPr/>
        </p:nvSpPr>
        <p:spPr>
          <a:xfrm>
            <a:off x="3412097" y="2062882"/>
            <a:ext cx="2648482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s-E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Problema: determinar</a:t>
            </a:r>
          </a:p>
          <a:p>
            <a:pPr lvl="1">
              <a:buClr>
                <a:srgbClr val="000099"/>
              </a:buClr>
              <a:buFont typeface="Arial" pitchFamily="34" charset="0"/>
              <a:buChar char="•"/>
            </a:pPr>
            <a:r>
              <a:rPr lang="es-E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Amplitud</a:t>
            </a:r>
            <a:r>
              <a:rPr lang="es-E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" sz="2000" i="1" baseline="-25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s-ES" sz="20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Clr>
                <a:srgbClr val="000099"/>
              </a:buClr>
              <a:buFont typeface="Arial" pitchFamily="34" charset="0"/>
              <a:buChar char="•"/>
            </a:pPr>
            <a:r>
              <a:rPr lang="es-E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Desfase</a:t>
            </a:r>
            <a:r>
              <a:rPr lang="es-E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</a:t>
            </a:r>
            <a:endParaRPr lang="en-US" sz="2000" i="1" dirty="0"/>
          </a:p>
        </p:txBody>
      </p:sp>
      <p:pic>
        <p:nvPicPr>
          <p:cNvPr id="15" name="Picture 2" descr="figure-29-09.jpg                                               000310A4 LONE PINE                      B8968932:">
            <a:extLst>
              <a:ext uri="{FF2B5EF4-FFF2-40B4-BE49-F238E27FC236}">
                <a16:creationId xmlns="" xmlns:a16="http://schemas.microsoft.com/office/drawing/2014/main" id="{2F4BDE48-64D8-4B0C-93BE-507D27E7F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97849" y="4970524"/>
            <a:ext cx="2248065" cy="1640954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</p:pic>
      <p:pic>
        <p:nvPicPr>
          <p:cNvPr id="16" name="Picture 1026" descr="figure-29-03.jpg                                               000310A4 LONE PINE                      B8968932:">
            <a:extLst>
              <a:ext uri="{FF2B5EF4-FFF2-40B4-BE49-F238E27FC236}">
                <a16:creationId xmlns="" xmlns:a16="http://schemas.microsoft.com/office/drawing/2014/main" id="{BB136CF0-FB70-42CF-BF1F-77D799405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4676" y="5030825"/>
            <a:ext cx="2205204" cy="1582727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</p:pic>
      <p:pic>
        <p:nvPicPr>
          <p:cNvPr id="17" name="Picture 2" descr="figure-29-07.jpg                                               000310A4 LONE PINE                      B8968932:">
            <a:extLst>
              <a:ext uri="{FF2B5EF4-FFF2-40B4-BE49-F238E27FC236}">
                <a16:creationId xmlns="" xmlns:a16="http://schemas.microsoft.com/office/drawing/2014/main" id="{573A8C8A-267D-4E90-9872-091889A09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80461" y="4958234"/>
            <a:ext cx="2523987" cy="1653243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</p:pic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098652"/>
              </p:ext>
            </p:extLst>
          </p:nvPr>
        </p:nvGraphicFramePr>
        <p:xfrm>
          <a:off x="5449497" y="1139552"/>
          <a:ext cx="37084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581" name="OpenOffice.org" r:id="rId9" imgW="1491840" imgH="212040" progId="opendocument.MathDocument.1">
                  <p:embed/>
                </p:oleObj>
              </mc:Choice>
              <mc:Fallback>
                <p:oleObj name="OpenOffice.org" r:id="rId9" imgW="1491840" imgH="212040" progId="opendocument.MathDocument.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9497" y="1139552"/>
                        <a:ext cx="3708400" cy="5556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4521882" y="1139552"/>
            <a:ext cx="351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R</a:t>
            </a:r>
          </a:p>
          <a:p>
            <a:r>
              <a:rPr lang="es-ES" b="1" dirty="0" smtClean="0">
                <a:solidFill>
                  <a:srgbClr val="FF0000"/>
                </a:solidFill>
              </a:rPr>
              <a:t>C</a:t>
            </a:r>
          </a:p>
          <a:p>
            <a:r>
              <a:rPr lang="es-ES" b="1" dirty="0">
                <a:solidFill>
                  <a:srgbClr val="FF0000"/>
                </a:solidFill>
              </a:rPr>
              <a:t>L</a:t>
            </a:r>
          </a:p>
        </p:txBody>
      </p:sp>
      <p:pic>
        <p:nvPicPr>
          <p:cNvPr id="18" name="Picture 2" descr="figure-29-02.jpg                                               000310A4 LONE PINE                      B8968932: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32949" y="3622090"/>
            <a:ext cx="2105644" cy="1279755"/>
          </a:xfrm>
          <a:prstGeom prst="rect">
            <a:avLst/>
          </a:prstGeom>
          <a:noFill/>
        </p:spPr>
      </p:pic>
      <p:sp>
        <p:nvSpPr>
          <p:cNvPr id="6" name="5 Flecha curvada hacia abajo"/>
          <p:cNvSpPr/>
          <p:nvPr/>
        </p:nvSpPr>
        <p:spPr bwMode="auto">
          <a:xfrm>
            <a:off x="3765798" y="1096698"/>
            <a:ext cx="1512168" cy="317649"/>
          </a:xfrm>
          <a:prstGeom prst="curved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473557" name="Picture 2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489" y="3517729"/>
            <a:ext cx="2240086" cy="1319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026" descr="figure-29-06.jpg                                               000310A4 LONE PINE                      B8968932: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018111" y="3520506"/>
            <a:ext cx="2298305" cy="1410100"/>
          </a:xfrm>
          <a:prstGeom prst="rect">
            <a:avLst/>
          </a:prstGeom>
          <a:noFill/>
        </p:spPr>
      </p:pic>
      <p:sp>
        <p:nvSpPr>
          <p:cNvPr id="3" name="2 CuadroTexto"/>
          <p:cNvSpPr txBox="1"/>
          <p:nvPr/>
        </p:nvSpPr>
        <p:spPr>
          <a:xfrm>
            <a:off x="121195" y="228877"/>
            <a:ext cx="819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Vamos a estudiar como responden los tres elementos por separado a un voltaje (o f.e.m. </a:t>
            </a:r>
            <a:r>
              <a:rPr lang="es-ES" i="1" dirty="0" smtClean="0">
                <a:solidFill>
                  <a:schemeClr val="tx1"/>
                </a:solidFill>
              </a:rPr>
              <a:t>Ԑ</a:t>
            </a:r>
            <a:r>
              <a:rPr lang="es-ES" dirty="0" smtClean="0">
                <a:solidFill>
                  <a:schemeClr val="tx1"/>
                </a:solidFill>
              </a:rPr>
              <a:t>) sinusoidal (AC)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92044" y="3178472"/>
            <a:ext cx="2146549" cy="4001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Resistencia </a:t>
            </a:r>
            <a:r>
              <a:rPr lang="en-US" sz="2000" i="1" dirty="0" smtClean="0">
                <a:solidFill>
                  <a:schemeClr val="bg1"/>
                </a:solidFill>
              </a:rPr>
              <a:t>R</a:t>
            </a:r>
            <a:endParaRPr lang="en-US" sz="2000" b="1" i="1" dirty="0">
              <a:solidFill>
                <a:schemeClr val="bg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3266026" y="3178472"/>
            <a:ext cx="2146549" cy="4001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Condensador</a:t>
            </a:r>
            <a:r>
              <a:rPr lang="en-US" sz="2000" dirty="0" smtClean="0">
                <a:solidFill>
                  <a:schemeClr val="bg1"/>
                </a:solidFill>
              </a:rPr>
              <a:t>  </a:t>
            </a:r>
            <a:r>
              <a:rPr lang="en-US" sz="2000" i="1" dirty="0">
                <a:solidFill>
                  <a:schemeClr val="bg1"/>
                </a:solidFill>
              </a:rPr>
              <a:t>C</a:t>
            </a:r>
            <a:endParaRPr lang="en-US" sz="2000" b="1" i="1" dirty="0">
              <a:solidFill>
                <a:schemeClr val="bg1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6069554" y="3165643"/>
            <a:ext cx="2146549" cy="4001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Inductancia</a:t>
            </a:r>
            <a:r>
              <a:rPr lang="en-US" sz="2000" dirty="0" smtClean="0">
                <a:solidFill>
                  <a:schemeClr val="bg1"/>
                </a:solidFill>
              </a:rPr>
              <a:t> L</a:t>
            </a:r>
            <a:endParaRPr lang="en-US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2607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uadroTexto"/>
          <p:cNvSpPr txBox="1"/>
          <p:nvPr/>
        </p:nvSpPr>
        <p:spPr>
          <a:xfrm>
            <a:off x="611560" y="2577098"/>
            <a:ext cx="8136904" cy="120032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</a:rPr>
              <a:t>Comportamiento</a:t>
            </a:r>
            <a:r>
              <a:rPr lang="en-US" sz="3600" dirty="0" smtClean="0">
                <a:solidFill>
                  <a:schemeClr val="bg1"/>
                </a:solidFill>
              </a:rPr>
              <a:t> de </a:t>
            </a:r>
            <a:r>
              <a:rPr lang="en-US" sz="3600" dirty="0" err="1" smtClean="0">
                <a:solidFill>
                  <a:schemeClr val="bg1"/>
                </a:solidFill>
              </a:rPr>
              <a:t>una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resistencia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i="1" dirty="0" smtClean="0">
                <a:solidFill>
                  <a:schemeClr val="bg1"/>
                </a:solidFill>
              </a:rPr>
              <a:t>R</a:t>
            </a:r>
            <a:r>
              <a:rPr lang="en-US" sz="3600" dirty="0" smtClean="0">
                <a:solidFill>
                  <a:schemeClr val="bg1"/>
                </a:solidFill>
              </a:rPr>
              <a:t> en </a:t>
            </a:r>
            <a:r>
              <a:rPr lang="en-US" sz="3600" dirty="0" err="1" smtClean="0">
                <a:solidFill>
                  <a:schemeClr val="bg1"/>
                </a:solidFill>
              </a:rPr>
              <a:t>corriente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alterna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  <a:endParaRPr lang="en-US" sz="36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755576" y="776453"/>
            <a:ext cx="7920880" cy="517282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Circuito con resistencia </a:t>
            </a:r>
            <a:r>
              <a:rPr lang="es-ES" sz="2200" i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y una fuente de tensión alterna de amplitud </a:t>
            </a:r>
            <a:r>
              <a:rPr lang="es-ES" sz="2200" i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s-ES" sz="2200" i="1" baseline="-250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y frecuencia 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.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Queremos calcular </a:t>
            </a:r>
            <a:r>
              <a:rPr lang="es-ES" sz="2200" i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I(t)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s-ES" sz="2200" i="1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sz="22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sz="22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sz="22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sz="22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sz="22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sz="22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 </a:t>
            </a:r>
          </a:p>
          <a:p>
            <a:pPr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sz="22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con</a:t>
            </a: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sz="22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sz="22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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                                     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</a:t>
            </a:r>
            <a:endParaRPr lang="es-ES" sz="22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72008" y="116632"/>
            <a:ext cx="8964488" cy="648512"/>
          </a:xfrm>
          <a:prstGeom prst="rect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3600" dirty="0" smtClean="0">
                <a:solidFill>
                  <a:srgbClr val="000099"/>
                </a:solidFill>
              </a:rPr>
              <a:t>Resistencia </a:t>
            </a:r>
            <a:r>
              <a:rPr lang="es-ES" sz="3600" i="1" dirty="0" smtClean="0">
                <a:solidFill>
                  <a:srgbClr val="000099"/>
                </a:solidFill>
              </a:rPr>
              <a:t>R</a:t>
            </a:r>
            <a:r>
              <a:rPr lang="es-ES" sz="3600" dirty="0" smtClean="0">
                <a:solidFill>
                  <a:srgbClr val="000099"/>
                </a:solidFill>
              </a:rPr>
              <a:t> en corriente alterna</a:t>
            </a:r>
            <a:endParaRPr lang="es-ES" sz="3600" b="1" i="1" baseline="-25000" dirty="0" smtClean="0">
              <a:solidFill>
                <a:srgbClr val="000099"/>
              </a:solidFill>
            </a:endParaRPr>
          </a:p>
        </p:txBody>
      </p:sp>
      <p:pic>
        <p:nvPicPr>
          <p:cNvPr id="9" name="Picture 2" descr="figure-29-02.jpg                                               000310A4 LONE PINE                      B8968932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566970"/>
            <a:ext cx="4248472" cy="2582110"/>
          </a:xfrm>
          <a:prstGeom prst="rect">
            <a:avLst/>
          </a:prstGeom>
          <a:noFill/>
        </p:spPr>
      </p:pic>
      <p:graphicFrame>
        <p:nvGraphicFramePr>
          <p:cNvPr id="1075201" name="Object 1"/>
          <p:cNvGraphicFramePr>
            <a:graphicFrameLocks noChangeAspect="1"/>
          </p:cNvGraphicFramePr>
          <p:nvPr/>
        </p:nvGraphicFramePr>
        <p:xfrm>
          <a:off x="4716016" y="1743075"/>
          <a:ext cx="43402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98" name="OpenOffice.org" r:id="rId5" imgW="1293480" imgH="212040" progId="opendocument.MathDocument.1">
                  <p:embed/>
                </p:oleObj>
              </mc:Choice>
              <mc:Fallback>
                <p:oleObj name="OpenOffice.org" r:id="rId5" imgW="1293480" imgH="212040" progId="opendocument.MathDocument.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1743075"/>
                        <a:ext cx="4340225" cy="749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03" name="Object 3"/>
          <p:cNvGraphicFramePr>
            <a:graphicFrameLocks noChangeAspect="1"/>
          </p:cNvGraphicFramePr>
          <p:nvPr/>
        </p:nvGraphicFramePr>
        <p:xfrm>
          <a:off x="1582365" y="4077072"/>
          <a:ext cx="234156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99" name="OpenOffice.org" r:id="rId7" imgW="685800" imgH="212040" progId="opendocument.MathDocument.1">
                  <p:embed/>
                </p:oleObj>
              </mc:Choice>
              <mc:Fallback>
                <p:oleObj name="OpenOffice.org" r:id="rId7" imgW="685800" imgH="212040" progId="opendocument.MathDocument.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365" y="4077072"/>
                        <a:ext cx="2341563" cy="6445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04" name="Object 4"/>
          <p:cNvGraphicFramePr>
            <a:graphicFrameLocks noChangeAspect="1"/>
          </p:cNvGraphicFramePr>
          <p:nvPr/>
        </p:nvGraphicFramePr>
        <p:xfrm>
          <a:off x="1259632" y="5072087"/>
          <a:ext cx="2922588" cy="1381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00" name="OpenOffice.org" r:id="rId9" imgW="856080" imgH="384840" progId="opendocument.MathDocument.1">
                  <p:embed/>
                </p:oleObj>
              </mc:Choice>
              <mc:Fallback>
                <p:oleObj name="OpenOffice.org" r:id="rId9" imgW="856080" imgH="384840" progId="opendocument.MathDocument.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072087"/>
                        <a:ext cx="2922588" cy="1381249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05" name="Object 5"/>
          <p:cNvGraphicFramePr>
            <a:graphicFrameLocks noChangeAspect="1"/>
          </p:cNvGraphicFramePr>
          <p:nvPr/>
        </p:nvGraphicFramePr>
        <p:xfrm>
          <a:off x="4761358" y="4988074"/>
          <a:ext cx="4275138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01" name="OpenOffice.org" r:id="rId11" imgW="1274400" imgH="415800" progId="opendocument.MathDocument.1">
                  <p:embed/>
                </p:oleObj>
              </mc:Choice>
              <mc:Fallback>
                <p:oleObj name="OpenOffice.org" r:id="rId11" imgW="1274400" imgH="415800" progId="opendocument.MathDocument.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1358" y="4988074"/>
                        <a:ext cx="4275138" cy="14652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9 Rectángulo"/>
          <p:cNvSpPr/>
          <p:nvPr/>
        </p:nvSpPr>
        <p:spPr>
          <a:xfrm>
            <a:off x="4825061" y="2710081"/>
            <a:ext cx="25552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Ley de </a:t>
            </a:r>
            <a:r>
              <a:rPr lang="es-ES" sz="22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Kirchhoff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 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35496" y="2617748"/>
            <a:ext cx="79208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tx1"/>
                </a:solidFill>
              </a:rPr>
              <a:t>V(t)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825061" y="3158315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i="1" dirty="0" smtClean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V(t)-V</a:t>
            </a:r>
            <a:r>
              <a:rPr lang="es-ES" sz="3600" i="1" baseline="-25000" dirty="0" smtClean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</a:t>
            </a:r>
            <a:r>
              <a:rPr lang="es-ES" sz="3600" i="1" dirty="0" smtClean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=0</a:t>
            </a:r>
            <a:endParaRPr lang="es-ES" sz="3600" i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755576" y="785169"/>
            <a:ext cx="7920880" cy="77162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Circuito con resistencia </a:t>
            </a:r>
            <a:r>
              <a:rPr lang="es-ES" sz="2200" i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y una fuente de tensión alterna de amplitud </a:t>
            </a:r>
            <a:r>
              <a:rPr lang="es-ES" sz="2200" i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s-ES" sz="2200" i="1" baseline="-250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y frecuencia 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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                             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72008" y="116632"/>
            <a:ext cx="8964488" cy="648512"/>
          </a:xfrm>
          <a:prstGeom prst="rect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3600" dirty="0" smtClean="0">
                <a:solidFill>
                  <a:srgbClr val="000099"/>
                </a:solidFill>
              </a:rPr>
              <a:t>Resistencia </a:t>
            </a:r>
            <a:r>
              <a:rPr lang="es-ES" sz="3600" i="1" dirty="0" smtClean="0">
                <a:solidFill>
                  <a:srgbClr val="000099"/>
                </a:solidFill>
              </a:rPr>
              <a:t>R</a:t>
            </a:r>
            <a:r>
              <a:rPr lang="es-ES" sz="3600" dirty="0" smtClean="0">
                <a:solidFill>
                  <a:srgbClr val="000099"/>
                </a:solidFill>
              </a:rPr>
              <a:t> en corriente alterna</a:t>
            </a:r>
            <a:endParaRPr lang="es-ES" sz="3600" b="1" i="1" baseline="-25000" dirty="0" smtClean="0">
              <a:solidFill>
                <a:srgbClr val="000099"/>
              </a:solidFill>
            </a:endParaRPr>
          </a:p>
        </p:txBody>
      </p:sp>
      <p:graphicFrame>
        <p:nvGraphicFramePr>
          <p:cNvPr id="1075201" name="Object 1"/>
          <p:cNvGraphicFramePr>
            <a:graphicFrameLocks noChangeAspect="1"/>
          </p:cNvGraphicFramePr>
          <p:nvPr/>
        </p:nvGraphicFramePr>
        <p:xfrm>
          <a:off x="4768279" y="1556792"/>
          <a:ext cx="43402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120" name="OpenOffice.org" r:id="rId4" imgW="1293480" imgH="212040" progId="opendocument.MathDocument.1">
                  <p:embed/>
                </p:oleObj>
              </mc:Choice>
              <mc:Fallback>
                <p:oleObj name="OpenOffice.org" r:id="rId4" imgW="1293480" imgH="212040" progId="opendocument.Math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279" y="1556792"/>
                        <a:ext cx="4340225" cy="749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02" name="Object 2"/>
          <p:cNvGraphicFramePr>
            <a:graphicFrameLocks noChangeAspect="1"/>
          </p:cNvGraphicFramePr>
          <p:nvPr/>
        </p:nvGraphicFramePr>
        <p:xfrm>
          <a:off x="5220072" y="3429000"/>
          <a:ext cx="222250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121" name="OpenOffice.org" r:id="rId6" imgW="650160" imgH="415800" progId="opendocument.MathDocument.1">
                  <p:embed/>
                </p:oleObj>
              </mc:Choice>
              <mc:Fallback>
                <p:oleObj name="OpenOffice.org" r:id="rId6" imgW="650160" imgH="415800" progId="opendocument.MathDocument.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3429000"/>
                        <a:ext cx="2222500" cy="12604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05" name="Object 5"/>
          <p:cNvGraphicFramePr>
            <a:graphicFrameLocks noChangeAspect="1"/>
          </p:cNvGraphicFramePr>
          <p:nvPr/>
        </p:nvGraphicFramePr>
        <p:xfrm>
          <a:off x="4932040" y="2492896"/>
          <a:ext cx="400526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122" name="OpenOffice.org" r:id="rId8" imgW="1194120" imgH="212040" progId="opendocument.MathDocument.1">
                  <p:embed/>
                </p:oleObj>
              </mc:Choice>
              <mc:Fallback>
                <p:oleObj name="OpenOffice.org" r:id="rId8" imgW="1194120" imgH="212040" progId="opendocument.Math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492896"/>
                        <a:ext cx="4005263" cy="749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" descr="figure-29-02.jpg                                               000310A4 LONE PINE                      B8968932: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7544" y="1566970"/>
            <a:ext cx="4248472" cy="2582110"/>
          </a:xfrm>
          <a:prstGeom prst="rect">
            <a:avLst/>
          </a:prstGeom>
          <a:noFill/>
        </p:spPr>
      </p:pic>
      <p:sp>
        <p:nvSpPr>
          <p:cNvPr id="10" name="9 CuadroTexto"/>
          <p:cNvSpPr txBox="1"/>
          <p:nvPr/>
        </p:nvSpPr>
        <p:spPr>
          <a:xfrm>
            <a:off x="35496" y="2617748"/>
            <a:ext cx="79208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tx1"/>
                </a:solidFill>
              </a:rPr>
              <a:t>V(t)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83568" y="5177657"/>
            <a:ext cx="7920880" cy="771623"/>
          </a:xfrm>
          <a:prstGeom prst="rect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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En una resistencia </a:t>
            </a:r>
            <a:r>
              <a:rPr lang="es-ES" sz="22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en </a:t>
            </a:r>
            <a:r>
              <a:rPr lang="es-ES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 la corriente </a:t>
            </a:r>
            <a:r>
              <a:rPr lang="es-ES" sz="22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I(t)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está </a:t>
            </a:r>
            <a:r>
              <a:rPr lang="es-E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 fase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con la tensión </a:t>
            </a:r>
            <a:r>
              <a:rPr lang="es-ES" sz="22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V(t)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(diferencia de fase = 0)                                 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Calibri"/>
        <a:ea typeface=""/>
        <a:cs typeface="DejaVu Sans"/>
      </a:majorFont>
      <a:minorFont>
        <a:latin typeface="Calibri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072B40AB6E58640B2077F5E5D0A9572" ma:contentTypeVersion="0" ma:contentTypeDescription="Crear nuevo documento." ma:contentTypeScope="" ma:versionID="350c86182cda37247d86dc8d2c575dd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6dcc55fc7de7b749655be5365d3ef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529832-AB82-4E72-B1F9-1BFCFAE1AE21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DD1B9AA-0D62-4DF3-9E9D-450CE34DC7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A42E14-C2ED-483D-872B-5428BC5DD6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15970</TotalTime>
  <Words>1033</Words>
  <Application>Microsoft Office PowerPoint</Application>
  <PresentationFormat>Presentación en pantalla (4:3)</PresentationFormat>
  <Paragraphs>184</Paragraphs>
  <Slides>32</Slides>
  <Notes>19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4" baseType="lpstr">
      <vt:lpstr>Tema de Office</vt:lpstr>
      <vt:lpstr>OpenOffice.org</vt:lpstr>
      <vt:lpstr>Presentación de PowerPoint</vt:lpstr>
      <vt:lpstr>Presentación de PowerPoint</vt:lpstr>
      <vt:lpstr>Onda sinusoidal (AC)</vt:lpstr>
      <vt:lpstr>Presentación de PowerPoint</vt:lpstr>
      <vt:lpstr>Onda sinusoidal (AC)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Corriente alterna</dc:title>
  <dc:creator>José Emilio Prieto de Castro</dc:creator>
  <cp:lastModifiedBy>Usuario</cp:lastModifiedBy>
  <cp:revision>1239</cp:revision>
  <cp:lastPrinted>1601-01-01T00:00:00Z</cp:lastPrinted>
  <dcterms:created xsi:type="dcterms:W3CDTF">2011-04-26T22:42:15Z</dcterms:created>
  <dcterms:modified xsi:type="dcterms:W3CDTF">2020-05-03T15:28:49Z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0x010100E072B40AB6E58640B2077F5E5D0A9572</vt:lpwstr>
  </property>
</Properties>
</file>