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42"/>
  </p:notesMasterIdLst>
  <p:sldIdLst>
    <p:sldId id="787" r:id="rId5"/>
    <p:sldId id="788" r:id="rId6"/>
    <p:sldId id="780" r:id="rId7"/>
    <p:sldId id="781" r:id="rId8"/>
    <p:sldId id="782" r:id="rId9"/>
    <p:sldId id="783" r:id="rId10"/>
    <p:sldId id="784" r:id="rId11"/>
    <p:sldId id="785" r:id="rId12"/>
    <p:sldId id="750" r:id="rId13"/>
    <p:sldId id="708" r:id="rId14"/>
    <p:sldId id="790" r:id="rId15"/>
    <p:sldId id="791" r:id="rId16"/>
    <p:sldId id="808" r:id="rId17"/>
    <p:sldId id="792" r:id="rId18"/>
    <p:sldId id="793" r:id="rId19"/>
    <p:sldId id="794" r:id="rId20"/>
    <p:sldId id="795" r:id="rId21"/>
    <p:sldId id="796" r:id="rId22"/>
    <p:sldId id="805" r:id="rId23"/>
    <p:sldId id="806" r:id="rId24"/>
    <p:sldId id="807" r:id="rId25"/>
    <p:sldId id="803" r:id="rId26"/>
    <p:sldId id="801" r:id="rId27"/>
    <p:sldId id="802" r:id="rId28"/>
    <p:sldId id="752" r:id="rId29"/>
    <p:sldId id="753" r:id="rId30"/>
    <p:sldId id="755" r:id="rId31"/>
    <p:sldId id="756" r:id="rId32"/>
    <p:sldId id="757" r:id="rId33"/>
    <p:sldId id="758" r:id="rId34"/>
    <p:sldId id="759" r:id="rId35"/>
    <p:sldId id="760" r:id="rId36"/>
    <p:sldId id="761" r:id="rId37"/>
    <p:sldId id="762" r:id="rId38"/>
    <p:sldId id="763" r:id="rId39"/>
    <p:sldId id="722" r:id="rId40"/>
    <p:sldId id="779" r:id="rId41"/>
  </p:sldIdLst>
  <p:sldSz cx="9144000" cy="6858000" type="screen4x3"/>
  <p:notesSz cx="7099300" cy="102346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FF9900"/>
    <a:srgbClr val="FF6600"/>
    <a:srgbClr val="000099"/>
    <a:srgbClr val="75A3FF"/>
    <a:srgbClr val="3399FF"/>
    <a:srgbClr val="00B08C"/>
    <a:srgbClr val="FFCC00"/>
    <a:srgbClr val="00B0F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3" autoAdjust="0"/>
    <p:restoredTop sz="94872" autoAdjust="0"/>
  </p:normalViewPr>
  <p:slideViewPr>
    <p:cSldViewPr>
      <p:cViewPr>
        <p:scale>
          <a:sx n="60" d="100"/>
          <a:sy n="60" d="100"/>
        </p:scale>
        <p:origin x="-1260" y="-29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6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4.wmf"/><Relationship Id="rId1" Type="http://schemas.openxmlformats.org/officeDocument/2006/relationships/image" Target="../media/image5.wmf"/><Relationship Id="rId4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5.wmf"/><Relationship Id="rId6" Type="http://schemas.openxmlformats.org/officeDocument/2006/relationships/image" Target="../media/image29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42.wmf"/><Relationship Id="rId1" Type="http://schemas.openxmlformats.org/officeDocument/2006/relationships/image" Target="../media/image38.wmf"/><Relationship Id="rId4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7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58.wmf"/><Relationship Id="rId1" Type="http://schemas.openxmlformats.org/officeDocument/2006/relationships/image" Target="../media/image79.wmf"/><Relationship Id="rId6" Type="http://schemas.openxmlformats.org/officeDocument/2006/relationships/image" Target="../media/image81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85.wmf"/><Relationship Id="rId1" Type="http://schemas.openxmlformats.org/officeDocument/2006/relationships/image" Target="../media/image53.wmf"/><Relationship Id="rId4" Type="http://schemas.openxmlformats.org/officeDocument/2006/relationships/image" Target="../media/image8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3.wmf"/><Relationship Id="rId1" Type="http://schemas.openxmlformats.org/officeDocument/2006/relationships/image" Target="../media/image5.wmf"/><Relationship Id="rId4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571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3725" cy="4600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364109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</p:spPr>
        <p:txBody>
          <a:bodyPr lIns="99048" tIns="49524" rIns="99048" bIns="49524"/>
          <a:lstStyle/>
          <a:p>
            <a:fld id="{31DC8404-33C8-4062-9424-78C16864F8AB}" type="slidenum">
              <a:rPr lang="es-ES_tradnl">
                <a:latin typeface="Arial" pitchFamily="39" charset="0"/>
                <a:ea typeface="ＭＳ Ｐゴシック" pitchFamily="39" charset="-128"/>
                <a:cs typeface="ＭＳ Ｐゴシック" pitchFamily="39" charset="-128"/>
              </a:rPr>
              <a:pPr/>
              <a:t>1</a:t>
            </a:fld>
            <a:endParaRPr lang="es-ES_tradnl">
              <a:latin typeface="Arial" pitchFamily="39" charset="0"/>
              <a:ea typeface="ＭＳ Ｐゴシック" pitchFamily="39" charset="-128"/>
              <a:cs typeface="ＭＳ Ｐゴシック" pitchFamily="39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-14281150" y="-11796713"/>
            <a:ext cx="16760825" cy="12571413"/>
          </a:xfrm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ES_tradnl">
              <a:latin typeface="Arial" pitchFamily="39" charset="0"/>
              <a:ea typeface="ＭＳ Ｐゴシック" pitchFamily="39" charset="-128"/>
              <a:cs typeface="ＭＳ Ｐゴシック" pitchFamily="39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3775" y="777875"/>
            <a:ext cx="5113338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76900" cy="46037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3775" y="777875"/>
            <a:ext cx="5113338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76900" cy="46037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01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3775" y="777875"/>
            <a:ext cx="5113338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76900" cy="46037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3775" y="777875"/>
            <a:ext cx="5113338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76900" cy="46037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3775" y="777875"/>
            <a:ext cx="5113338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76900" cy="46037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3775" y="777875"/>
            <a:ext cx="5113338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76900" cy="46037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941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</p:spPr>
        <p:txBody>
          <a:bodyPr lIns="99048" tIns="49524" rIns="99048" bIns="49524"/>
          <a:lstStyle/>
          <a:p>
            <a:fld id="{31DC8404-33C8-4062-9424-78C16864F8AB}" type="slidenum">
              <a:rPr lang="es-ES_tradnl">
                <a:latin typeface="Arial" pitchFamily="39" charset="0"/>
                <a:ea typeface="ＭＳ Ｐゴシック" pitchFamily="39" charset="-128"/>
                <a:cs typeface="ＭＳ Ｐゴシック" pitchFamily="39" charset="-128"/>
              </a:rPr>
              <a:pPr/>
              <a:t>10</a:t>
            </a:fld>
            <a:endParaRPr lang="es-ES_tradnl">
              <a:latin typeface="Arial" pitchFamily="39" charset="0"/>
              <a:ea typeface="ＭＳ Ｐゴシック" pitchFamily="39" charset="-128"/>
              <a:cs typeface="ＭＳ Ｐゴシック" pitchFamily="39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-14281150" y="-11796713"/>
            <a:ext cx="16760825" cy="12571413"/>
          </a:xfrm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ES_tradnl">
              <a:latin typeface="Arial" pitchFamily="39" charset="0"/>
              <a:ea typeface="ＭＳ Ｐゴシック" pitchFamily="39" charset="-128"/>
              <a:cs typeface="ＭＳ Ｐゴシック" pitchFamily="39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-14281150" y="-11796713"/>
            <a:ext cx="16760825" cy="12571413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8531A7C-B96D-4C20-AB5E-05241940BC8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0EDE481-3280-496A-816B-276BDF4C0DE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6225" y="128588"/>
            <a:ext cx="2055813" cy="599281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6625" cy="599281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0B2BEBE-B90B-406E-913D-FF90EDC05D8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5B4CB81-33FC-41F6-BA27-2D907B71737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DDEA38E-8E08-4C51-BA43-258AFEBE9E0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7CAFE00-BD5D-4AF9-AA76-BB633CD02EEA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DC57C5E-EE62-4FCF-BD75-F3C31B3D143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B758FAE-4384-4B78-8AC6-A5F19C2A2EE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20FF96A-84B1-4617-8691-E88A65768F8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7FDAF74-23C7-41F8-B73A-456D433A8B5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BD3BE60-48A5-4BF1-9CD7-54DCC885DCB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4838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52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3175"/>
            <a:ext cx="2128838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s-E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4763"/>
            <a:ext cx="2895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3175"/>
            <a:ext cx="2128838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9569C256-F4B3-4F3B-9179-7C3405300591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3.jpeg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3.jpeg"/><Relationship Id="rId4" Type="http://schemas.openxmlformats.org/officeDocument/2006/relationships/image" Target="../media/image37.jpeg"/><Relationship Id="rId9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5.bin"/><Relationship Id="rId7" Type="http://schemas.openxmlformats.org/officeDocument/2006/relationships/image" Target="../media/image3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11" Type="http://schemas.openxmlformats.org/officeDocument/2006/relationships/image" Target="../media/image29.wmf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38.bin"/><Relationship Id="rId4" Type="http://schemas.openxmlformats.org/officeDocument/2006/relationships/image" Target="../media/image5.wmf"/><Relationship Id="rId9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39.bin"/><Relationship Id="rId7" Type="http://schemas.openxmlformats.org/officeDocument/2006/relationships/image" Target="../media/image37.jpeg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11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42.bin"/><Relationship Id="rId4" Type="http://schemas.openxmlformats.org/officeDocument/2006/relationships/image" Target="../media/image5.wmf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37.jpe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29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3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oleObject" Target="../embeddings/oleObject49.bin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10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24" Type="http://schemas.openxmlformats.org/officeDocument/2006/relationships/image" Target="../media/image12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11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1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2.png"/><Relationship Id="rId7" Type="http://schemas.openxmlformats.org/officeDocument/2006/relationships/image" Target="../media/image5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microsoft.com/office/2007/relationships/hdphoto" Target="../media/hdphoto2.wdp"/><Relationship Id="rId4" Type="http://schemas.openxmlformats.org/officeDocument/2006/relationships/image" Target="../media/image46.jpeg"/><Relationship Id="rId9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5mz02qQFnw&amp;list=ULmBCR5nYIVgQ&amp;index=5003" TargetMode="External"/><Relationship Id="rId2" Type="http://schemas.openxmlformats.org/officeDocument/2006/relationships/hyperlink" Target="https://www.youtube.com/watch?v=PRqAipvSH8I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H0StKpxSuRU&amp;list=ULz5mz02qQFnw&amp;index=5004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59.jpeg"/><Relationship Id="rId7" Type="http://schemas.openxmlformats.org/officeDocument/2006/relationships/image" Target="../media/image56.wmf"/><Relationship Id="rId12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3.jpe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6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9.png"/><Relationship Id="rId4" Type="http://schemas.openxmlformats.org/officeDocument/2006/relationships/image" Target="../media/image65.wmf"/><Relationship Id="rId9" Type="http://schemas.openxmlformats.org/officeDocument/2006/relationships/image" Target="../media/image68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61.bin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73.wmf"/><Relationship Id="rId5" Type="http://schemas.openxmlformats.org/officeDocument/2006/relationships/image" Target="../media/image74.jpeg"/><Relationship Id="rId10" Type="http://schemas.openxmlformats.org/officeDocument/2006/relationships/oleObject" Target="../embeddings/oleObject64.bin"/><Relationship Id="rId4" Type="http://schemas.openxmlformats.org/officeDocument/2006/relationships/image" Target="../media/image70.wmf"/><Relationship Id="rId9" Type="http://schemas.openxmlformats.org/officeDocument/2006/relationships/image" Target="../media/image7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7.png"/><Relationship Id="rId4" Type="http://schemas.openxmlformats.org/officeDocument/2006/relationships/image" Target="../media/image75.wmf"/><Relationship Id="rId9" Type="http://schemas.openxmlformats.org/officeDocument/2006/relationships/image" Target="../media/image33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oleObject" Target="../embeddings/oleObject68.bin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33.jpeg"/><Relationship Id="rId4" Type="http://schemas.openxmlformats.org/officeDocument/2006/relationships/image" Target="../media/image78.wmf"/><Relationship Id="rId9" Type="http://schemas.openxmlformats.org/officeDocument/2006/relationships/image" Target="../media/image2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28.wmf"/><Relationship Id="rId3" Type="http://schemas.openxmlformats.org/officeDocument/2006/relationships/oleObject" Target="../embeddings/oleObject71.bin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27.wmf"/><Relationship Id="rId5" Type="http://schemas.openxmlformats.org/officeDocument/2006/relationships/image" Target="../media/image33.jpeg"/><Relationship Id="rId15" Type="http://schemas.openxmlformats.org/officeDocument/2006/relationships/oleObject" Target="../embeddings/oleObject77.bin"/><Relationship Id="rId10" Type="http://schemas.openxmlformats.org/officeDocument/2006/relationships/oleObject" Target="../embeddings/oleObject74.bin"/><Relationship Id="rId4" Type="http://schemas.openxmlformats.org/officeDocument/2006/relationships/image" Target="../media/image79.wmf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7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image" Target="../media/image33.jpeg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image" Target="../media/image33.jpeg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6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7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37.jpeg"/><Relationship Id="rId7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88.wmf"/><Relationship Id="rId10" Type="http://schemas.openxmlformats.org/officeDocument/2006/relationships/image" Target="../media/image33.jpeg"/><Relationship Id="rId4" Type="http://schemas.openxmlformats.org/officeDocument/2006/relationships/oleObject" Target="../embeddings/oleObject86.bin"/><Relationship Id="rId9" Type="http://schemas.openxmlformats.org/officeDocument/2006/relationships/image" Target="../media/image90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6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wmf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5.wmf"/><Relationship Id="rId10" Type="http://schemas.openxmlformats.org/officeDocument/2006/relationships/image" Target="../media/image15.jpe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3.jpe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wmf"/><Relationship Id="rId12" Type="http://schemas.openxmlformats.org/officeDocument/2006/relationships/image" Target="../media/image2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" name="Rectángulo 6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129642"/>
          </a:solidFill>
          <a:ln w="9525">
            <a:solidFill>
              <a:srgbClr val="008B4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6" name="15 CuadroTexto"/>
          <p:cNvSpPr txBox="1"/>
          <p:nvPr/>
        </p:nvSpPr>
        <p:spPr>
          <a:xfrm>
            <a:off x="863588" y="662061"/>
            <a:ext cx="7416823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</a:rPr>
              <a:t>Circuitos</a:t>
            </a:r>
            <a:r>
              <a:rPr lang="en-US" sz="4000" dirty="0" smtClean="0">
                <a:solidFill>
                  <a:schemeClr val="bg1"/>
                </a:solidFill>
              </a:rPr>
              <a:t> de </a:t>
            </a:r>
            <a:r>
              <a:rPr lang="en-US" sz="4000" dirty="0" err="1" smtClean="0">
                <a:solidFill>
                  <a:schemeClr val="bg1"/>
                </a:solidFill>
              </a:rPr>
              <a:t>corriente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alterna</a:t>
            </a:r>
            <a:r>
              <a:rPr lang="en-US" sz="4000" dirty="0" smtClean="0">
                <a:solidFill>
                  <a:schemeClr val="bg1"/>
                </a:solidFill>
              </a:rPr>
              <a:t> (AC) </a:t>
            </a:r>
            <a:endParaRPr lang="en-US" sz="4000" b="1" i="1" dirty="0">
              <a:solidFill>
                <a:schemeClr val="bg1"/>
              </a:solidFill>
            </a:endParaRPr>
          </a:p>
        </p:txBody>
      </p:sp>
      <p:pic>
        <p:nvPicPr>
          <p:cNvPr id="1478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26479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86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3" y="1655208"/>
            <a:ext cx="4752528" cy="311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7164288" y="92505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Parte 2</a:t>
            </a:r>
            <a:endParaRPr lang="es-E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753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uadroTexto"/>
          <p:cNvSpPr txBox="1"/>
          <p:nvPr/>
        </p:nvSpPr>
        <p:spPr>
          <a:xfrm>
            <a:off x="611560" y="2577098"/>
            <a:ext cx="8136904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Circuitos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i="1" dirty="0" smtClean="0">
                <a:solidFill>
                  <a:schemeClr val="bg1"/>
                </a:solidFill>
              </a:rPr>
              <a:t>R,C, L</a:t>
            </a:r>
            <a:r>
              <a:rPr lang="en-US" sz="3600" dirty="0" smtClean="0">
                <a:solidFill>
                  <a:schemeClr val="bg1"/>
                </a:solidFill>
              </a:rPr>
              <a:t> en </a:t>
            </a:r>
            <a:r>
              <a:rPr lang="en-US" sz="3600" dirty="0" err="1" smtClean="0">
                <a:solidFill>
                  <a:schemeClr val="bg1"/>
                </a:solidFill>
              </a:rPr>
              <a:t>corriente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alterna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  <a:endParaRPr lang="en-US" sz="36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463846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400" dirty="0" smtClean="0">
                <a:solidFill>
                  <a:srgbClr val="000099"/>
                </a:solidFill>
              </a:rPr>
              <a:t>OBJETIVO: Analizar un Circuito </a:t>
            </a:r>
            <a:r>
              <a:rPr lang="es-ES" sz="2400" dirty="0" smtClean="0">
                <a:solidFill>
                  <a:srgbClr val="000099"/>
                </a:solidFill>
              </a:rPr>
              <a:t>en serie</a:t>
            </a:r>
            <a:r>
              <a:rPr lang="es-ES" sz="2400" dirty="0" smtClean="0">
                <a:solidFill>
                  <a:srgbClr val="000099"/>
                </a:solidFill>
              </a:rPr>
              <a:t> </a:t>
            </a:r>
            <a:r>
              <a:rPr lang="es-ES" sz="2400" i="1" dirty="0">
                <a:solidFill>
                  <a:srgbClr val="000099"/>
                </a:solidFill>
              </a:rPr>
              <a:t>R</a:t>
            </a:r>
            <a:r>
              <a:rPr lang="es-ES" sz="2400" dirty="0">
                <a:solidFill>
                  <a:srgbClr val="000099"/>
                </a:solidFill>
              </a:rPr>
              <a:t>, </a:t>
            </a:r>
            <a:r>
              <a:rPr lang="es-ES" sz="2400" i="1" dirty="0">
                <a:solidFill>
                  <a:srgbClr val="000099"/>
                </a:solidFill>
              </a:rPr>
              <a:t>C</a:t>
            </a:r>
            <a:r>
              <a:rPr lang="es-ES" sz="2400" dirty="0">
                <a:solidFill>
                  <a:srgbClr val="000099"/>
                </a:solidFill>
              </a:rPr>
              <a:t>, </a:t>
            </a:r>
            <a:r>
              <a:rPr lang="es-ES" sz="2400" i="1" dirty="0">
                <a:solidFill>
                  <a:srgbClr val="000099"/>
                </a:solidFill>
              </a:rPr>
              <a:t>L </a:t>
            </a:r>
            <a:r>
              <a:rPr lang="es-ES" sz="2400" dirty="0">
                <a:solidFill>
                  <a:srgbClr val="000099"/>
                </a:solidFill>
              </a:rPr>
              <a:t>en AC</a:t>
            </a:r>
            <a:endParaRPr lang="es-ES" sz="2400" baseline="-25000" dirty="0">
              <a:solidFill>
                <a:srgbClr val="000099"/>
              </a:solidFill>
            </a:endParaRPr>
          </a:p>
        </p:txBody>
      </p:sp>
      <p:graphicFrame>
        <p:nvGraphicFramePr>
          <p:cNvPr id="13281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571144"/>
              </p:ext>
            </p:extLst>
          </p:nvPr>
        </p:nvGraphicFramePr>
        <p:xfrm>
          <a:off x="95915" y="2278809"/>
          <a:ext cx="2871735" cy="496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241" name="OpenOffice.org" r:id="rId3" imgW="1293480" imgH="212040" progId="opendocument.MathDocument.1">
                  <p:embed/>
                </p:oleObj>
              </mc:Choice>
              <mc:Fallback>
                <p:oleObj name="OpenOffice.org" r:id="rId3" imgW="129348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15" y="2278809"/>
                        <a:ext cx="2871735" cy="49626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698471"/>
              </p:ext>
            </p:extLst>
          </p:nvPr>
        </p:nvGraphicFramePr>
        <p:xfrm>
          <a:off x="5475825" y="2259584"/>
          <a:ext cx="3320311" cy="496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242" name="OpenOffice.org" r:id="rId5" imgW="1491840" imgH="212040" progId="opendocument.MathDocument.1">
                  <p:embed/>
                </p:oleObj>
              </mc:Choice>
              <mc:Fallback>
                <p:oleObj name="OpenOffice.org" r:id="rId5" imgW="149184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825" y="2259584"/>
                        <a:ext cx="3320311" cy="49626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xmlns="" id="{489329A4-907E-4801-8C90-364F67FD74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077979"/>
              </p:ext>
            </p:extLst>
          </p:nvPr>
        </p:nvGraphicFramePr>
        <p:xfrm>
          <a:off x="323528" y="5661248"/>
          <a:ext cx="4198479" cy="587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243" name="OpenOffice.org" r:id="rId7" imgW="1809720" imgH="240840" progId="opendocument.MathDocument.1">
                  <p:embed/>
                </p:oleObj>
              </mc:Choice>
              <mc:Fallback>
                <p:oleObj name="OpenOffice.org" r:id="rId7" imgW="1809720" imgH="2408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661248"/>
                        <a:ext cx="4198479" cy="58730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xmlns="" id="{DB2CEED6-BBA6-4774-9861-F421435EB1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315523"/>
              </p:ext>
            </p:extLst>
          </p:nvPr>
        </p:nvGraphicFramePr>
        <p:xfrm>
          <a:off x="5739817" y="5517232"/>
          <a:ext cx="2016223" cy="96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244" name="OpenOffice.org" r:id="rId9" imgW="1285200" imgH="588600" progId="opendocument.MathDocument.1">
                  <p:embed/>
                </p:oleObj>
              </mc:Choice>
              <mc:Fallback>
                <p:oleObj name="OpenOffice.org" r:id="rId9" imgW="1285200" imgH="58860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9817" y="5517232"/>
                        <a:ext cx="2016223" cy="9692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00201" name="Picture 4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893" y="1377256"/>
            <a:ext cx="1259582" cy="858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0203" name="Picture 43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83"/>
          <a:stretch/>
        </p:blipFill>
        <p:spPr bwMode="auto">
          <a:xfrm>
            <a:off x="2255247" y="3084159"/>
            <a:ext cx="2880320" cy="1130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310484" y="72730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¿Cómo relacionan  el V(t) y la I(t)?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2" name="11 Conector recto de flecha"/>
          <p:cNvCxnSpPr/>
          <p:nvPr/>
        </p:nvCxnSpPr>
        <p:spPr bwMode="auto">
          <a:xfrm>
            <a:off x="3310171" y="2564904"/>
            <a:ext cx="182539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12 CuadroTexto"/>
          <p:cNvSpPr txBox="1"/>
          <p:nvPr/>
        </p:nvSpPr>
        <p:spPr>
          <a:xfrm>
            <a:off x="5292080" y="1700540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Análogo a R, </a:t>
            </a:r>
            <a:r>
              <a:rPr lang="es-ES" i="1" dirty="0" smtClean="0">
                <a:solidFill>
                  <a:schemeClr val="tx1"/>
                </a:solidFill>
              </a:rPr>
              <a:t>X</a:t>
            </a:r>
            <a:r>
              <a:rPr lang="es-ES" i="1" baseline="-25000" dirty="0" smtClean="0">
                <a:solidFill>
                  <a:schemeClr val="tx1"/>
                </a:solidFill>
              </a:rPr>
              <a:t>L</a:t>
            </a:r>
            <a:r>
              <a:rPr lang="es-ES" i="1" dirty="0" smtClean="0">
                <a:solidFill>
                  <a:schemeClr val="tx1"/>
                </a:solidFill>
              </a:rPr>
              <a:t>,X</a:t>
            </a:r>
            <a:r>
              <a:rPr lang="es-ES" i="1" baseline="-25000" dirty="0" smtClean="0">
                <a:solidFill>
                  <a:schemeClr val="tx1"/>
                </a:solidFill>
              </a:rPr>
              <a:t>C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135567" y="3328377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Definiremos  la Z,</a:t>
            </a:r>
            <a:r>
              <a:rPr lang="es-E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s-E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impedancia</a:t>
            </a:r>
            <a:r>
              <a:rPr lang="es-E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total del circuito</a:t>
            </a:r>
            <a:r>
              <a:rPr lang="es-E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9" name="Picture 2" descr="figure-29-17.jpg                                               000310A4 LONE PINE                      B8968932:">
            <a:extLst>
              <a:ext uri="{FF2B5EF4-FFF2-40B4-BE49-F238E27FC236}">
                <a16:creationId xmlns:a16="http://schemas.microsoft.com/office/drawing/2014/main" xmlns="" id="{F560BCB4-BEA7-4A29-B81B-CCCBFC400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7015" y="694225"/>
            <a:ext cx="2088232" cy="1565359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sp>
        <p:nvSpPr>
          <p:cNvPr id="15" name="14 CuadroTexto"/>
          <p:cNvSpPr txBox="1"/>
          <p:nvPr/>
        </p:nvSpPr>
        <p:spPr>
          <a:xfrm>
            <a:off x="323528" y="4639679"/>
            <a:ext cx="698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Ojo, debido a los desfases los voltajes no suman como en DC</a:t>
            </a:r>
            <a:endParaRPr lang="es-ES" b="1" dirty="0">
              <a:solidFill>
                <a:schemeClr val="tx1"/>
              </a:solidFill>
            </a:endParaRPr>
          </a:p>
        </p:txBody>
      </p:sp>
      <p:cxnSp>
        <p:nvCxnSpPr>
          <p:cNvPr id="18" name="17 Conector recto de flecha"/>
          <p:cNvCxnSpPr/>
          <p:nvPr/>
        </p:nvCxnSpPr>
        <p:spPr bwMode="auto">
          <a:xfrm>
            <a:off x="4921475" y="1885206"/>
            <a:ext cx="370605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2123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000099"/>
                </a:solidFill>
              </a:rPr>
              <a:t>Circuito general </a:t>
            </a:r>
            <a:r>
              <a:rPr lang="es-ES" sz="3600" i="1" dirty="0">
                <a:solidFill>
                  <a:srgbClr val="000099"/>
                </a:solidFill>
              </a:rPr>
              <a:t>R</a:t>
            </a:r>
            <a:r>
              <a:rPr lang="es-ES" sz="3600" dirty="0">
                <a:solidFill>
                  <a:srgbClr val="000099"/>
                </a:solidFill>
              </a:rPr>
              <a:t>, </a:t>
            </a:r>
            <a:r>
              <a:rPr lang="es-ES" sz="3600" i="1" dirty="0">
                <a:solidFill>
                  <a:srgbClr val="000099"/>
                </a:solidFill>
              </a:rPr>
              <a:t>C</a:t>
            </a:r>
            <a:r>
              <a:rPr lang="es-ES" sz="3600" dirty="0">
                <a:solidFill>
                  <a:srgbClr val="000099"/>
                </a:solidFill>
              </a:rPr>
              <a:t>, </a:t>
            </a:r>
            <a:r>
              <a:rPr lang="es-ES" sz="3600" i="1" dirty="0">
                <a:solidFill>
                  <a:srgbClr val="000099"/>
                </a:solidFill>
              </a:rPr>
              <a:t>L </a:t>
            </a:r>
            <a:r>
              <a:rPr lang="es-ES" sz="3600" dirty="0">
                <a:solidFill>
                  <a:srgbClr val="000099"/>
                </a:solidFill>
              </a:rPr>
              <a:t>en AC</a:t>
            </a:r>
            <a:endParaRPr lang="es-ES" sz="3600" baseline="-25000" dirty="0">
              <a:solidFill>
                <a:srgbClr val="000099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5536" y="1259023"/>
            <a:ext cx="8496944" cy="517282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lvl="1"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Necesitamos métodos para circuitos AC capaces de describir </a:t>
            </a:r>
            <a:r>
              <a:rPr lang="es-ES" sz="22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 mismo tiempo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las relaciones de </a:t>
            </a:r>
            <a:r>
              <a:rPr lang="es-ES" sz="22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amplitud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y de </a:t>
            </a:r>
            <a:r>
              <a:rPr lang="es-ES" sz="22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fase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entre </a:t>
            </a:r>
            <a:r>
              <a:rPr lang="es-ES" sz="22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I(t)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V(t)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lvl="1"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marL="914400" lvl="2" indent="0"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Método “geométrico”: </a:t>
            </a:r>
            <a:r>
              <a:rPr lang="es-ES" sz="2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Fasores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o vectores rotantes</a:t>
            </a:r>
          </a:p>
          <a:p>
            <a:pPr marL="914400" lvl="2" indent="0"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(sólo a modo ilustrativo para entender fórmulas finales, identificando desfases con ángulos entre vectores)</a:t>
            </a:r>
          </a:p>
          <a:p>
            <a:pPr marL="914400" lvl="2" indent="0"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              </a:t>
            </a:r>
          </a:p>
        </p:txBody>
      </p:sp>
      <p:graphicFrame>
        <p:nvGraphicFramePr>
          <p:cNvPr id="1362948" name="Object 4"/>
          <p:cNvGraphicFramePr>
            <a:graphicFrameLocks noChangeAspect="1"/>
          </p:cNvGraphicFramePr>
          <p:nvPr/>
        </p:nvGraphicFramePr>
        <p:xfrm>
          <a:off x="1547813" y="2564904"/>
          <a:ext cx="39608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212" name="OpenOffice.org" r:id="rId3" imgW="1293480" imgH="212040" progId="opendocument.MathDocument.1">
                  <p:embed/>
                </p:oleObj>
              </mc:Choice>
              <mc:Fallback>
                <p:oleObj name="OpenOffice.org" r:id="rId3" imgW="129348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564904"/>
                        <a:ext cx="3960812" cy="6842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949" name="Object 5"/>
          <p:cNvGraphicFramePr>
            <a:graphicFrameLocks noChangeAspect="1"/>
          </p:cNvGraphicFramePr>
          <p:nvPr/>
        </p:nvGraphicFramePr>
        <p:xfrm>
          <a:off x="1547664" y="3466604"/>
          <a:ext cx="481806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213" name="OpenOffice.org" r:id="rId5" imgW="1491840" imgH="212040" progId="opendocument.MathDocument.1">
                  <p:embed/>
                </p:oleObj>
              </mc:Choice>
              <mc:Fallback>
                <p:oleObj name="OpenOffice.org" r:id="rId5" imgW="149184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466604"/>
                        <a:ext cx="4818063" cy="7191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988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 smtClean="0">
                <a:solidFill>
                  <a:srgbClr val="000099"/>
                </a:solidFill>
              </a:rPr>
              <a:t>Método de los </a:t>
            </a:r>
            <a:r>
              <a:rPr lang="es-ES" sz="3600" i="1" dirty="0" err="1" smtClean="0">
                <a:solidFill>
                  <a:srgbClr val="000099"/>
                </a:solidFill>
              </a:rPr>
              <a:t>fasores</a:t>
            </a:r>
            <a:r>
              <a:rPr lang="es-ES" sz="3600" dirty="0" smtClean="0">
                <a:solidFill>
                  <a:srgbClr val="000099"/>
                </a:solidFill>
              </a:rPr>
              <a:t> o vectores rotantes</a:t>
            </a:r>
            <a:endParaRPr lang="es-ES" sz="3600" baseline="-25000" dirty="0" smtClean="0">
              <a:solidFill>
                <a:srgbClr val="000099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5536" y="908720"/>
            <a:ext cx="8496944" cy="21258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E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corriente alterna AC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 tanto la tensión </a:t>
            </a:r>
            <a:r>
              <a:rPr lang="es-ES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V(t)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como la corriente </a:t>
            </a:r>
            <a:r>
              <a:rPr lang="es-ES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I(t)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tienen una </a:t>
            </a:r>
            <a:r>
              <a:rPr lang="es-ES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dependencia oscilatoria sinusoidal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con el tiempo </a:t>
            </a:r>
            <a:r>
              <a:rPr lang="es-ES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 Se pueden representar como las </a:t>
            </a:r>
            <a:r>
              <a:rPr lang="es-E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proyecciones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 sobre un eje coordenado (por ejemplo, el eje 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x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) de </a:t>
            </a:r>
            <a:r>
              <a:rPr lang="es-E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vectores rotantes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 con </a:t>
            </a:r>
            <a:r>
              <a:rPr lang="es-ES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velocidad angular  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s-ES" sz="22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Fasores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figure-29-10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52823"/>
            <a:ext cx="4042290" cy="2912481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graphicFrame>
        <p:nvGraphicFramePr>
          <p:cNvPr id="1311746" name="Object 2"/>
          <p:cNvGraphicFramePr>
            <a:graphicFrameLocks noChangeAspect="1"/>
          </p:cNvGraphicFramePr>
          <p:nvPr/>
        </p:nvGraphicFramePr>
        <p:xfrm>
          <a:off x="4716463" y="6021288"/>
          <a:ext cx="389096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23" name="OpenOffice.org" r:id="rId4" imgW="1248120" imgH="212040" progId="opendocument.MathDocument.1">
                  <p:embed/>
                </p:oleObj>
              </mc:Choice>
              <mc:Fallback>
                <p:oleObj name="OpenOffice.org" r:id="rId4" imgW="124812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6021288"/>
                        <a:ext cx="3890962" cy="6969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Rectángulo"/>
          <p:cNvSpPr/>
          <p:nvPr/>
        </p:nvSpPr>
        <p:spPr>
          <a:xfrm>
            <a:off x="5004048" y="2996952"/>
            <a:ext cx="316835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Ejemplo: </a:t>
            </a:r>
          </a:p>
          <a:p>
            <a:endParaRPr lang="es-ES" sz="22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V(t)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proyección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sobre    	  el eje 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s-ES" sz="2200" i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fasor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</a:t>
            </a:r>
          </a:p>
          <a:p>
            <a:endParaRPr lang="es-ES" sz="2200" b="1" i="1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Módulo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s-ES" sz="2200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longitud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s-ES" sz="22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fasor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ES" sz="22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amplitud</a:t>
            </a:r>
            <a:r>
              <a:rPr lang="es-ES" sz="2200" b="1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de la señal oscilatoria</a:t>
            </a:r>
            <a:endParaRPr lang="en-US" sz="2200" dirty="0"/>
          </a:p>
        </p:txBody>
      </p:sp>
      <p:sp>
        <p:nvSpPr>
          <p:cNvPr id="9" name="8 Rectángulo"/>
          <p:cNvSpPr/>
          <p:nvPr/>
        </p:nvSpPr>
        <p:spPr bwMode="auto">
          <a:xfrm>
            <a:off x="3491880" y="5661248"/>
            <a:ext cx="432048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4139952" y="4365104"/>
            <a:ext cx="144016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6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1387158" y="116632"/>
            <a:ext cx="7048400" cy="402291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000" dirty="0">
                <a:solidFill>
                  <a:srgbClr val="000099"/>
                </a:solidFill>
              </a:rPr>
              <a:t>I</a:t>
            </a:r>
            <a:r>
              <a:rPr lang="es-ES" sz="2000" dirty="0" smtClean="0">
                <a:solidFill>
                  <a:srgbClr val="000099"/>
                </a:solidFill>
              </a:rPr>
              <a:t>ntuición sobre desfases y </a:t>
            </a:r>
            <a:r>
              <a:rPr lang="es-ES" sz="2000" dirty="0" err="1" smtClean="0">
                <a:solidFill>
                  <a:srgbClr val="000099"/>
                </a:solidFill>
              </a:rPr>
              <a:t>fasores</a:t>
            </a:r>
            <a:r>
              <a:rPr lang="es-ES" sz="2000" dirty="0" smtClean="0">
                <a:solidFill>
                  <a:srgbClr val="000099"/>
                </a:solidFill>
              </a:rPr>
              <a:t>…</a:t>
            </a:r>
            <a:endParaRPr lang="es-ES" sz="2000" b="1" baseline="-25000" dirty="0">
              <a:solidFill>
                <a:srgbClr val="000099"/>
              </a:solidFill>
            </a:endParaRPr>
          </a:p>
        </p:txBody>
      </p:sp>
      <p:pic>
        <p:nvPicPr>
          <p:cNvPr id="4" name="Picture 2" descr="figure-29-11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980728"/>
            <a:ext cx="6984776" cy="54785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27984" y="806655"/>
            <a:ext cx="4248472" cy="1110177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Referencia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ES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fasor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s-ES" sz="2200" i="1" dirty="0">
                <a:solidFill>
                  <a:srgbClr val="00B08C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 serie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 la corriente </a:t>
            </a:r>
            <a:r>
              <a:rPr lang="es-ES" sz="2200" i="1" dirty="0">
                <a:solidFill>
                  <a:srgbClr val="00B08C"/>
                </a:solidFill>
                <a:latin typeface="Arial" pitchFamily="34" charset="0"/>
                <a:cs typeface="Arial" pitchFamily="34" charset="0"/>
              </a:rPr>
              <a:t>I(t)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es la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misma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en todo lugar para todo tiempo </a:t>
            </a:r>
            <a:r>
              <a:rPr lang="es-ES" sz="22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7" name="6 Conector recto de flecha"/>
          <p:cNvCxnSpPr/>
          <p:nvPr/>
        </p:nvCxnSpPr>
        <p:spPr bwMode="auto">
          <a:xfrm flipV="1">
            <a:off x="4283968" y="1916832"/>
            <a:ext cx="4536504" cy="2448272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0" name="9 CuadroTexto"/>
          <p:cNvSpPr txBox="1"/>
          <p:nvPr/>
        </p:nvSpPr>
        <p:spPr>
          <a:xfrm>
            <a:off x="8435558" y="2350621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300192" y="4531907"/>
            <a:ext cx="2376264" cy="1633397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La tensión en el condensador </a:t>
            </a:r>
            <a:r>
              <a:rPr lang="es-ES" sz="2000" i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s-ES" sz="2000" i="1" baseline="-25000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sz="2000" i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(t)</a:t>
            </a:r>
            <a:r>
              <a:rPr lang="es-E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va </a:t>
            </a:r>
            <a:r>
              <a:rPr lang="es-E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90º por detrás</a:t>
            </a:r>
            <a:r>
              <a:rPr lang="es-E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en la fase respecto a la corriente </a:t>
            </a:r>
            <a:r>
              <a:rPr lang="es-E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12" name="11 Conector recto de flecha"/>
          <p:cNvCxnSpPr>
            <a:stCxn id="11" idx="1"/>
          </p:cNvCxnSpPr>
          <p:nvPr/>
        </p:nvCxnSpPr>
        <p:spPr bwMode="auto">
          <a:xfrm flipH="1" flipV="1">
            <a:off x="4716016" y="4941168"/>
            <a:ext cx="1584176" cy="407438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79512" y="2279915"/>
            <a:ext cx="2088232" cy="1941173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La tensión en la </a:t>
            </a:r>
            <a:r>
              <a:rPr lang="es-ES" sz="20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autoinductancia</a:t>
            </a:r>
            <a:r>
              <a:rPr lang="es-E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i="1" dirty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s-ES" sz="2000" i="1" baseline="-25000" dirty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s-ES" sz="2000" i="1" dirty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(t)</a:t>
            </a:r>
            <a:r>
              <a:rPr lang="es-E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va </a:t>
            </a:r>
            <a:r>
              <a:rPr lang="es-E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90º por delante</a:t>
            </a:r>
            <a:r>
              <a:rPr lang="es-E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en la fase respecto a la corriente </a:t>
            </a:r>
            <a:r>
              <a:rPr lang="es-E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18" name="17 Conector recto de flecha"/>
          <p:cNvCxnSpPr>
            <a:stCxn id="17" idx="3"/>
          </p:cNvCxnSpPr>
          <p:nvPr/>
        </p:nvCxnSpPr>
        <p:spPr bwMode="auto">
          <a:xfrm flipV="1">
            <a:off x="2267744" y="3212976"/>
            <a:ext cx="1080120" cy="37526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3923928" y="2052277"/>
            <a:ext cx="2016224" cy="13256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La tensión en la resistencia </a:t>
            </a:r>
            <a:r>
              <a:rPr lang="es-E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s-ES" sz="2000" i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E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(t)</a:t>
            </a:r>
            <a:r>
              <a:rPr lang="es-E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va </a:t>
            </a:r>
            <a:r>
              <a:rPr lang="es-E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 fase </a:t>
            </a:r>
            <a:r>
              <a:rPr lang="es-E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con la corriente </a:t>
            </a:r>
            <a:r>
              <a:rPr lang="es-E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24" name="23 Conector recto de flecha"/>
          <p:cNvCxnSpPr>
            <a:stCxn id="23" idx="3"/>
          </p:cNvCxnSpPr>
          <p:nvPr/>
        </p:nvCxnSpPr>
        <p:spPr bwMode="auto">
          <a:xfrm>
            <a:off x="5940152" y="2715087"/>
            <a:ext cx="432048" cy="281865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1" name="30 Conector recto de flecha"/>
          <p:cNvCxnSpPr>
            <a:stCxn id="5" idx="2"/>
          </p:cNvCxnSpPr>
          <p:nvPr/>
        </p:nvCxnSpPr>
        <p:spPr bwMode="auto">
          <a:xfrm>
            <a:off x="6552220" y="1916832"/>
            <a:ext cx="1476164" cy="257975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5" name="44 Rectángulo"/>
          <p:cNvSpPr/>
          <p:nvPr/>
        </p:nvSpPr>
        <p:spPr bwMode="auto">
          <a:xfrm>
            <a:off x="3347864" y="980728"/>
            <a:ext cx="864096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45 Rectángulo"/>
          <p:cNvSpPr/>
          <p:nvPr/>
        </p:nvSpPr>
        <p:spPr bwMode="auto">
          <a:xfrm>
            <a:off x="1619672" y="6453336"/>
            <a:ext cx="368424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18 Rectángulo"/>
          <p:cNvSpPr/>
          <p:nvPr/>
        </p:nvSpPr>
        <p:spPr bwMode="auto">
          <a:xfrm>
            <a:off x="8100392" y="3501008"/>
            <a:ext cx="864096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" name="Picture 2" descr="figure-29-17.jpg                                               000310A4 LONE PINE                      B8968932:">
            <a:extLst>
              <a:ext uri="{FF2B5EF4-FFF2-40B4-BE49-F238E27FC236}">
                <a16:creationId xmlns:a16="http://schemas.microsoft.com/office/drawing/2014/main" xmlns="" id="{F560BCB4-BEA7-4A29-B81B-CCCBFC400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556" y="4800940"/>
            <a:ext cx="2088232" cy="1565359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</p:spTree>
    <p:extLst>
      <p:ext uri="{BB962C8B-B14F-4D97-AF65-F5344CB8AC3E}">
        <p14:creationId xmlns:p14="http://schemas.microsoft.com/office/powerpoint/2010/main" val="20134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000099"/>
                </a:solidFill>
              </a:rPr>
              <a:t>Circuito general </a:t>
            </a:r>
            <a:r>
              <a:rPr lang="es-ES" sz="3600" i="1" dirty="0">
                <a:solidFill>
                  <a:srgbClr val="000099"/>
                </a:solidFill>
              </a:rPr>
              <a:t>R</a:t>
            </a:r>
            <a:r>
              <a:rPr lang="es-ES" sz="3600" dirty="0">
                <a:solidFill>
                  <a:srgbClr val="000099"/>
                </a:solidFill>
              </a:rPr>
              <a:t>, </a:t>
            </a:r>
            <a:r>
              <a:rPr lang="es-ES" sz="3600" i="1" dirty="0">
                <a:solidFill>
                  <a:srgbClr val="000099"/>
                </a:solidFill>
              </a:rPr>
              <a:t>C</a:t>
            </a:r>
            <a:r>
              <a:rPr lang="es-ES" sz="3600" dirty="0">
                <a:solidFill>
                  <a:srgbClr val="000099"/>
                </a:solidFill>
              </a:rPr>
              <a:t>, </a:t>
            </a:r>
            <a:r>
              <a:rPr lang="es-ES" sz="3600" i="1" dirty="0">
                <a:solidFill>
                  <a:srgbClr val="000099"/>
                </a:solidFill>
              </a:rPr>
              <a:t>L</a:t>
            </a:r>
            <a:r>
              <a:rPr lang="es-ES" sz="3600" dirty="0">
                <a:solidFill>
                  <a:srgbClr val="000099"/>
                </a:solidFill>
              </a:rPr>
              <a:t> en serie</a:t>
            </a:r>
            <a:endParaRPr lang="es-ES" sz="3600" b="1" i="1" baseline="-25000" dirty="0">
              <a:solidFill>
                <a:srgbClr val="000099"/>
              </a:solidFill>
            </a:endParaRPr>
          </a:p>
        </p:txBody>
      </p:sp>
      <p:grpSp>
        <p:nvGrpSpPr>
          <p:cNvPr id="2" name="46 Grupo"/>
          <p:cNvGrpSpPr/>
          <p:nvPr/>
        </p:nvGrpSpPr>
        <p:grpSpPr>
          <a:xfrm>
            <a:off x="1115616" y="980728"/>
            <a:ext cx="7128792" cy="5400600"/>
            <a:chOff x="971600" y="980728"/>
            <a:chExt cx="7848872" cy="5478563"/>
          </a:xfrm>
        </p:grpSpPr>
        <p:pic>
          <p:nvPicPr>
            <p:cNvPr id="4" name="Picture 2" descr="figure-29-11.jpg                                               000310A4 LONE PINE                      B8968932: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71600" y="980728"/>
              <a:ext cx="6984776" cy="547856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6 Conector recto de flecha"/>
            <p:cNvCxnSpPr/>
            <p:nvPr/>
          </p:nvCxnSpPr>
          <p:spPr bwMode="auto">
            <a:xfrm flipV="1">
              <a:off x="4283968" y="1916832"/>
              <a:ext cx="4536504" cy="2448272"/>
            </a:xfrm>
            <a:prstGeom prst="straightConnector1">
              <a:avLst/>
            </a:prstGeom>
            <a:solidFill>
              <a:srgbClr val="00B8FF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10" name="9 CuadroTexto"/>
            <p:cNvSpPr txBox="1"/>
            <p:nvPr/>
          </p:nvSpPr>
          <p:spPr>
            <a:xfrm>
              <a:off x="8435558" y="2350621"/>
              <a:ext cx="344513" cy="655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i="1" dirty="0">
                  <a:solidFill>
                    <a:srgbClr val="00B050"/>
                  </a:solidFill>
                </a:rPr>
                <a:t>I</a:t>
              </a:r>
            </a:p>
          </p:txBody>
        </p:sp>
        <p:cxnSp>
          <p:nvCxnSpPr>
            <p:cNvPr id="12" name="11 Conector recto de flecha"/>
            <p:cNvCxnSpPr/>
            <p:nvPr/>
          </p:nvCxnSpPr>
          <p:spPr bwMode="auto">
            <a:xfrm flipH="1" flipV="1">
              <a:off x="3779912" y="3501008"/>
              <a:ext cx="504056" cy="864096"/>
            </a:xfrm>
            <a:prstGeom prst="straightConnector1">
              <a:avLst/>
            </a:prstGeom>
            <a:solidFill>
              <a:srgbClr val="00B8FF"/>
            </a:solidFill>
            <a:ln w="508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33" name="32 Conector recto de flecha"/>
            <p:cNvCxnSpPr/>
            <p:nvPr/>
          </p:nvCxnSpPr>
          <p:spPr bwMode="auto">
            <a:xfrm flipV="1">
              <a:off x="4283968" y="1988840"/>
              <a:ext cx="2160240" cy="2376265"/>
            </a:xfrm>
            <a:prstGeom prst="straightConnector1">
              <a:avLst/>
            </a:prstGeom>
            <a:solidFill>
              <a:srgbClr val="00B8FF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35" name="34 Conector recto de flecha"/>
            <p:cNvCxnSpPr/>
            <p:nvPr/>
          </p:nvCxnSpPr>
          <p:spPr bwMode="auto">
            <a:xfrm flipV="1">
              <a:off x="3851920" y="1988840"/>
              <a:ext cx="2592288" cy="151216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40 CuadroTexto"/>
            <p:cNvSpPr txBox="1"/>
            <p:nvPr/>
          </p:nvSpPr>
          <p:spPr>
            <a:xfrm>
              <a:off x="2467877" y="3737093"/>
              <a:ext cx="1516421" cy="530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solidFill>
                    <a:schemeClr val="tx1"/>
                  </a:solidFill>
                </a:rPr>
                <a:t>V</a:t>
              </a:r>
              <a:r>
                <a:rPr lang="en-US" sz="2800" i="1" baseline="-25000" dirty="0">
                  <a:solidFill>
                    <a:schemeClr val="tx1"/>
                  </a:solidFill>
                </a:rPr>
                <a:t>L</a:t>
              </a:r>
              <a:r>
                <a:rPr lang="en-US" sz="2800" dirty="0">
                  <a:solidFill>
                    <a:schemeClr val="tx1"/>
                  </a:solidFill>
                </a:rPr>
                <a:t> + </a:t>
              </a:r>
              <a:r>
                <a:rPr lang="en-US" sz="2800" b="1" i="1" dirty="0">
                  <a:solidFill>
                    <a:schemeClr val="tx1"/>
                  </a:solidFill>
                </a:rPr>
                <a:t>V</a:t>
              </a:r>
              <a:r>
                <a:rPr lang="en-US" sz="2800" i="1" baseline="-25000" dirty="0">
                  <a:solidFill>
                    <a:schemeClr val="tx1"/>
                  </a:solidFill>
                </a:rPr>
                <a:t>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5289040" y="1419013"/>
              <a:ext cx="3135024" cy="530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chemeClr val="tx1"/>
                  </a:solidFill>
                </a:rPr>
                <a:t>V</a:t>
              </a:r>
              <a:r>
                <a:rPr lang="en-US" sz="2800" i="1" dirty="0">
                  <a:solidFill>
                    <a:schemeClr val="tx1"/>
                  </a:solidFill>
                </a:rPr>
                <a:t> = </a:t>
              </a:r>
              <a:r>
                <a:rPr lang="en-US" sz="2800" b="1" i="1" dirty="0">
                  <a:solidFill>
                    <a:schemeClr val="tx1"/>
                  </a:solidFill>
                </a:rPr>
                <a:t>V</a:t>
              </a:r>
              <a:r>
                <a:rPr lang="en-US" sz="2800" i="1" baseline="-25000" dirty="0">
                  <a:solidFill>
                    <a:schemeClr val="tx1"/>
                  </a:solidFill>
                </a:rPr>
                <a:t>L</a:t>
              </a:r>
              <a:r>
                <a:rPr lang="en-US" sz="2800" dirty="0">
                  <a:solidFill>
                    <a:schemeClr val="tx1"/>
                  </a:solidFill>
                </a:rPr>
                <a:t> + </a:t>
              </a:r>
              <a:r>
                <a:rPr lang="en-US" sz="2800" b="1" i="1" dirty="0">
                  <a:solidFill>
                    <a:schemeClr val="tx1"/>
                  </a:solidFill>
                </a:rPr>
                <a:t>V</a:t>
              </a:r>
              <a:r>
                <a:rPr lang="en-US" sz="2800" i="1" baseline="-25000" dirty="0">
                  <a:solidFill>
                    <a:schemeClr val="tx1"/>
                  </a:solidFill>
                </a:rPr>
                <a:t>C </a:t>
              </a:r>
              <a:r>
                <a:rPr lang="en-US" sz="2800" i="1" dirty="0">
                  <a:solidFill>
                    <a:schemeClr val="tx1"/>
                  </a:solidFill>
                </a:rPr>
                <a:t>+ </a:t>
              </a:r>
              <a:r>
                <a:rPr lang="en-US" sz="2800" b="1" i="1" dirty="0">
                  <a:solidFill>
                    <a:schemeClr val="tx1"/>
                  </a:solidFill>
                </a:rPr>
                <a:t>V</a:t>
              </a:r>
              <a:r>
                <a:rPr lang="en-US" sz="2800" i="1" baseline="-25000" dirty="0">
                  <a:solidFill>
                    <a:schemeClr val="tx1"/>
                  </a:solidFill>
                </a:rPr>
                <a:t>R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45 Conector recto de flecha"/>
            <p:cNvCxnSpPr/>
            <p:nvPr/>
          </p:nvCxnSpPr>
          <p:spPr bwMode="auto">
            <a:xfrm flipH="1" flipV="1">
              <a:off x="6444208" y="2060848"/>
              <a:ext cx="504056" cy="864096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lg"/>
            </a:ln>
            <a:effectLst/>
          </p:spPr>
        </p:cxn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83568" y="4725144"/>
            <a:ext cx="3024336" cy="1387176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Los </a:t>
            </a:r>
            <a:r>
              <a:rPr lang="es-ES" sz="28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fasores</a:t>
            </a:r>
            <a:r>
              <a:rPr lang="es-ES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se suman </a:t>
            </a:r>
            <a:r>
              <a:rPr lang="es-ES" sz="28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vectorialmente</a:t>
            </a:r>
            <a:r>
              <a:rPr lang="es-ES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397314" name="Picture 2" descr="figure-29-17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927537"/>
            <a:ext cx="2088232" cy="1565359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sp>
        <p:nvSpPr>
          <p:cNvPr id="19" name="18 Arco"/>
          <p:cNvSpPr/>
          <p:nvPr/>
        </p:nvSpPr>
        <p:spPr bwMode="auto">
          <a:xfrm>
            <a:off x="2267744" y="2420888"/>
            <a:ext cx="3744416" cy="3816424"/>
          </a:xfrm>
          <a:prstGeom prst="arc">
            <a:avLst>
              <a:gd name="adj1" fmla="val 18602119"/>
              <a:gd name="adj2" fmla="val 1971543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19 Rectángulo"/>
          <p:cNvSpPr/>
          <p:nvPr/>
        </p:nvSpPr>
        <p:spPr bwMode="auto">
          <a:xfrm>
            <a:off x="7668344" y="3429000"/>
            <a:ext cx="864096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623912" y="2556193"/>
            <a:ext cx="388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chemeClr val="tx1"/>
                </a:solidFill>
                <a:sym typeface="Symbol"/>
              </a:rPr>
              <a:t></a:t>
            </a:r>
            <a:endParaRPr lang="en-US" sz="32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354754" name="Object 2"/>
          <p:cNvGraphicFramePr>
            <a:graphicFrameLocks noChangeAspect="1"/>
          </p:cNvGraphicFramePr>
          <p:nvPr/>
        </p:nvGraphicFramePr>
        <p:xfrm>
          <a:off x="5847705" y="4465828"/>
          <a:ext cx="2756743" cy="47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238" name="OpenOffice.org" r:id="rId6" imgW="1293480" imgH="212040" progId="opendocument.MathDocument.1">
                  <p:embed/>
                </p:oleObj>
              </mc:Choice>
              <mc:Fallback>
                <p:oleObj name="OpenOffice.org" r:id="rId6" imgW="129348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705" y="4465828"/>
                        <a:ext cx="2756743" cy="4753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4755" name="Object 3"/>
          <p:cNvGraphicFramePr>
            <a:graphicFrameLocks noChangeAspect="1"/>
          </p:cNvGraphicFramePr>
          <p:nvPr/>
        </p:nvGraphicFramePr>
        <p:xfrm>
          <a:off x="5724128" y="5157192"/>
          <a:ext cx="3261122" cy="488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239" name="OpenOffice.org" r:id="rId8" imgW="1491840" imgH="212040" progId="opendocument.MathDocument.1">
                  <p:embed/>
                </p:oleObj>
              </mc:Choice>
              <mc:Fallback>
                <p:oleObj name="OpenOffice.org" r:id="rId8" imgW="149184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5157192"/>
                        <a:ext cx="3261122" cy="48835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23 Rectángulo"/>
          <p:cNvSpPr/>
          <p:nvPr/>
        </p:nvSpPr>
        <p:spPr>
          <a:xfrm>
            <a:off x="5875716" y="5733256"/>
            <a:ext cx="264848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Problema: determinar</a:t>
            </a:r>
          </a:p>
          <a:p>
            <a:pPr lvl="1">
              <a:buClr>
                <a:srgbClr val="000099"/>
              </a:buClr>
              <a:buFont typeface="Arial" pitchFamily="34" charset="0"/>
              <a:buChar char="•"/>
            </a:pPr>
            <a:r>
              <a:rPr lang="es-E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Amplitud</a:t>
            </a:r>
            <a:r>
              <a:rPr lang="es-E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" sz="2000" i="1" baseline="-25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s-ES" sz="20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Clr>
                <a:srgbClr val="000099"/>
              </a:buClr>
              <a:buFont typeface="Arial" pitchFamily="34" charset="0"/>
              <a:buChar char="•"/>
            </a:pPr>
            <a:r>
              <a:rPr lang="es-E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Desfase</a:t>
            </a:r>
            <a:r>
              <a:rPr lang="es-E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</a:t>
            </a:r>
            <a:endParaRPr lang="en-US" sz="2000" i="1" dirty="0"/>
          </a:p>
        </p:txBody>
      </p:sp>
      <p:sp>
        <p:nvSpPr>
          <p:cNvPr id="25" name="24 Rectángulo"/>
          <p:cNvSpPr/>
          <p:nvPr/>
        </p:nvSpPr>
        <p:spPr bwMode="auto">
          <a:xfrm>
            <a:off x="3203848" y="980728"/>
            <a:ext cx="864096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25 Rectángulo"/>
          <p:cNvSpPr/>
          <p:nvPr/>
        </p:nvSpPr>
        <p:spPr bwMode="auto">
          <a:xfrm>
            <a:off x="963216" y="2348880"/>
            <a:ext cx="368424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95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000099"/>
                </a:solidFill>
              </a:rPr>
              <a:t>Circuito general </a:t>
            </a:r>
            <a:r>
              <a:rPr lang="es-ES" sz="3600" i="1" dirty="0">
                <a:solidFill>
                  <a:srgbClr val="000099"/>
                </a:solidFill>
              </a:rPr>
              <a:t>R</a:t>
            </a:r>
            <a:r>
              <a:rPr lang="es-ES" sz="3600" dirty="0">
                <a:solidFill>
                  <a:srgbClr val="000099"/>
                </a:solidFill>
              </a:rPr>
              <a:t>, </a:t>
            </a:r>
            <a:r>
              <a:rPr lang="es-ES" sz="3600" i="1" dirty="0">
                <a:solidFill>
                  <a:srgbClr val="000099"/>
                </a:solidFill>
              </a:rPr>
              <a:t>C</a:t>
            </a:r>
            <a:r>
              <a:rPr lang="es-ES" sz="3600" dirty="0">
                <a:solidFill>
                  <a:srgbClr val="000099"/>
                </a:solidFill>
              </a:rPr>
              <a:t>, </a:t>
            </a:r>
            <a:r>
              <a:rPr lang="es-ES" sz="3600" i="1" dirty="0">
                <a:solidFill>
                  <a:srgbClr val="000099"/>
                </a:solidFill>
              </a:rPr>
              <a:t>L</a:t>
            </a:r>
            <a:r>
              <a:rPr lang="es-ES" sz="3600" dirty="0">
                <a:solidFill>
                  <a:srgbClr val="000099"/>
                </a:solidFill>
              </a:rPr>
              <a:t> en serie</a:t>
            </a:r>
            <a:endParaRPr lang="es-ES" sz="3600" b="1" i="1" baseline="-25000" dirty="0">
              <a:solidFill>
                <a:srgbClr val="000099"/>
              </a:solidFill>
            </a:endParaRPr>
          </a:p>
        </p:txBody>
      </p:sp>
      <p:graphicFrame>
        <p:nvGraphicFramePr>
          <p:cNvPr id="1353730" name="Object 2"/>
          <p:cNvGraphicFramePr>
            <a:graphicFrameLocks noChangeAspect="1"/>
          </p:cNvGraphicFramePr>
          <p:nvPr/>
        </p:nvGraphicFramePr>
        <p:xfrm>
          <a:off x="5436096" y="1194976"/>
          <a:ext cx="3384376" cy="58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286" name="OpenOffice.org" r:id="rId3" imgW="1293480" imgH="212040" progId="opendocument.MathDocument.1">
                  <p:embed/>
                </p:oleObj>
              </mc:Choice>
              <mc:Fallback>
                <p:oleObj name="OpenOffice.org" r:id="rId3" imgW="129348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194976"/>
                        <a:ext cx="3384376" cy="58428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3731" name="Object 3"/>
          <p:cNvGraphicFramePr>
            <a:graphicFrameLocks noChangeAspect="1"/>
          </p:cNvGraphicFramePr>
          <p:nvPr/>
        </p:nvGraphicFramePr>
        <p:xfrm>
          <a:off x="5242743" y="2060848"/>
          <a:ext cx="3793753" cy="56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287" name="OpenOffice.org" r:id="rId5" imgW="1491840" imgH="212040" progId="opendocument.MathDocument.1">
                  <p:embed/>
                </p:oleObj>
              </mc:Choice>
              <mc:Fallback>
                <p:oleObj name="OpenOffice.org" r:id="rId5" imgW="149184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2743" y="2060848"/>
                        <a:ext cx="3793753" cy="56811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" name="Picture 2" descr="figure-29-11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1" y="980728"/>
            <a:ext cx="3975555" cy="3384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59 Conector recto de flecha"/>
          <p:cNvCxnSpPr/>
          <p:nvPr/>
        </p:nvCxnSpPr>
        <p:spPr bwMode="auto">
          <a:xfrm flipV="1">
            <a:off x="2136836" y="1559005"/>
            <a:ext cx="2582061" cy="1512417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61" name="60 CuadroTexto"/>
          <p:cNvSpPr txBox="1"/>
          <p:nvPr/>
        </p:nvSpPr>
        <p:spPr>
          <a:xfrm>
            <a:off x="4499814" y="1826978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B050"/>
                </a:solidFill>
              </a:rPr>
              <a:t>I</a:t>
            </a:r>
          </a:p>
        </p:txBody>
      </p:sp>
      <p:cxnSp>
        <p:nvCxnSpPr>
          <p:cNvPr id="62" name="61 Conector recto de flecha"/>
          <p:cNvCxnSpPr/>
          <p:nvPr/>
        </p:nvCxnSpPr>
        <p:spPr bwMode="auto">
          <a:xfrm flipH="1" flipV="1">
            <a:off x="1849940" y="2537628"/>
            <a:ext cx="286896" cy="533794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3" name="62 Conector recto de flecha"/>
          <p:cNvCxnSpPr/>
          <p:nvPr/>
        </p:nvCxnSpPr>
        <p:spPr bwMode="auto">
          <a:xfrm flipV="1">
            <a:off x="2136836" y="1603488"/>
            <a:ext cx="1229553" cy="1467935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4" name="63 Conector recto de flecha"/>
          <p:cNvCxnSpPr/>
          <p:nvPr/>
        </p:nvCxnSpPr>
        <p:spPr bwMode="auto">
          <a:xfrm flipV="1">
            <a:off x="1890925" y="1603488"/>
            <a:ext cx="1475464" cy="93414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lg"/>
          </a:ln>
          <a:effectLst/>
        </p:spPr>
      </p:cxnSp>
      <p:sp>
        <p:nvSpPr>
          <p:cNvPr id="65" name="64 CuadroTexto"/>
          <p:cNvSpPr txBox="1"/>
          <p:nvPr/>
        </p:nvSpPr>
        <p:spPr>
          <a:xfrm>
            <a:off x="611560" y="2525052"/>
            <a:ext cx="863108" cy="327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V</a:t>
            </a:r>
            <a:r>
              <a:rPr lang="en-US" sz="2800" i="1" baseline="-25000" dirty="0">
                <a:solidFill>
                  <a:schemeClr val="tx1"/>
                </a:solidFill>
              </a:rPr>
              <a:t>L</a:t>
            </a:r>
            <a:r>
              <a:rPr lang="en-US" sz="2800" dirty="0">
                <a:solidFill>
                  <a:schemeClr val="tx1"/>
                </a:solidFill>
              </a:rPr>
              <a:t> + </a:t>
            </a:r>
            <a:r>
              <a:rPr lang="en-US" sz="2800" b="1" i="1" dirty="0">
                <a:solidFill>
                  <a:schemeClr val="tx1"/>
                </a:solidFill>
              </a:rPr>
              <a:t>V</a:t>
            </a:r>
            <a:r>
              <a:rPr lang="en-US" sz="2800" i="1" baseline="-25000" dirty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2195737" y="1124744"/>
            <a:ext cx="2448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V</a:t>
            </a:r>
            <a:r>
              <a:rPr lang="en-US" sz="2400" i="1" dirty="0">
                <a:solidFill>
                  <a:schemeClr val="tx1"/>
                </a:solidFill>
              </a:rPr>
              <a:t> = </a:t>
            </a:r>
            <a:r>
              <a:rPr lang="en-US" sz="2400" b="1" i="1" dirty="0">
                <a:solidFill>
                  <a:schemeClr val="tx1"/>
                </a:solidFill>
              </a:rPr>
              <a:t>V</a:t>
            </a:r>
            <a:r>
              <a:rPr lang="en-US" sz="2400" i="1" baseline="-25000" dirty="0">
                <a:solidFill>
                  <a:schemeClr val="tx1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+ </a:t>
            </a:r>
            <a:r>
              <a:rPr lang="en-US" sz="2400" b="1" i="1" dirty="0">
                <a:solidFill>
                  <a:schemeClr val="tx1"/>
                </a:solidFill>
              </a:rPr>
              <a:t>V</a:t>
            </a:r>
            <a:r>
              <a:rPr lang="en-US" sz="2400" i="1" baseline="-25000" dirty="0">
                <a:solidFill>
                  <a:schemeClr val="tx1"/>
                </a:solidFill>
              </a:rPr>
              <a:t>C </a:t>
            </a:r>
            <a:r>
              <a:rPr lang="en-US" sz="2400" i="1" dirty="0">
                <a:solidFill>
                  <a:schemeClr val="tx1"/>
                </a:solidFill>
              </a:rPr>
              <a:t>+ </a:t>
            </a:r>
            <a:r>
              <a:rPr lang="en-US" sz="2400" b="1" i="1" dirty="0">
                <a:solidFill>
                  <a:schemeClr val="tx1"/>
                </a:solidFill>
              </a:rPr>
              <a:t>V</a:t>
            </a:r>
            <a:r>
              <a:rPr lang="en-US" sz="2400" i="1" baseline="-25000" dirty="0">
                <a:solidFill>
                  <a:schemeClr val="tx1"/>
                </a:solidFill>
              </a:rPr>
              <a:t>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7" name="66 Conector recto de flecha"/>
          <p:cNvCxnSpPr/>
          <p:nvPr/>
        </p:nvCxnSpPr>
        <p:spPr bwMode="auto">
          <a:xfrm flipH="1" flipV="1">
            <a:off x="3366389" y="1647971"/>
            <a:ext cx="286896" cy="5337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lg"/>
          </a:ln>
          <a:effectLst/>
        </p:spPr>
      </p:cxnSp>
      <p:sp>
        <p:nvSpPr>
          <p:cNvPr id="44" name="43 Arco"/>
          <p:cNvSpPr/>
          <p:nvPr/>
        </p:nvSpPr>
        <p:spPr bwMode="auto">
          <a:xfrm>
            <a:off x="1115616" y="1888989"/>
            <a:ext cx="2155876" cy="2188083"/>
          </a:xfrm>
          <a:prstGeom prst="arc">
            <a:avLst>
              <a:gd name="adj1" fmla="val 18602119"/>
              <a:gd name="adj2" fmla="val 1971543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2987824" y="1959223"/>
            <a:ext cx="3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sym typeface="Symbol"/>
              </a:rPr>
              <a:t>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353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742700"/>
              </p:ext>
            </p:extLst>
          </p:nvPr>
        </p:nvGraphicFramePr>
        <p:xfrm>
          <a:off x="4451424" y="5109418"/>
          <a:ext cx="3414791" cy="1415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288" name="OpenOffice.org" r:id="rId8" imgW="1322280" imgH="446760" progId="opendocument.MathDocument.1">
                  <p:embed/>
                </p:oleObj>
              </mc:Choice>
              <mc:Fallback>
                <p:oleObj name="OpenOffice.org" r:id="rId8" imgW="1322280" imgH="44676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424" y="5109418"/>
                        <a:ext cx="3414791" cy="141548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3734" name="Object 6"/>
          <p:cNvGraphicFramePr>
            <a:graphicFrameLocks noChangeAspect="1"/>
          </p:cNvGraphicFramePr>
          <p:nvPr/>
        </p:nvGraphicFramePr>
        <p:xfrm>
          <a:off x="3707904" y="4293096"/>
          <a:ext cx="52657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289" name="OpenOffice.org" r:id="rId10" imgW="1809720" imgH="240840" progId="opendocument.MathDocument.1">
                  <p:embed/>
                </p:oleObj>
              </mc:Choice>
              <mc:Fallback>
                <p:oleObj name="OpenOffice.org" r:id="rId10" imgW="1809720" imgH="2408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293096"/>
                        <a:ext cx="5265738" cy="736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67 Rectángulo"/>
          <p:cNvSpPr/>
          <p:nvPr/>
        </p:nvSpPr>
        <p:spPr>
          <a:xfrm>
            <a:off x="179512" y="4337228"/>
            <a:ext cx="34563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Los</a:t>
            </a:r>
            <a:r>
              <a:rPr lang="es-ES" sz="2200" b="1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módulos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de los </a:t>
            </a:r>
            <a:r>
              <a:rPr lang="es-ES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fasores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s-ES" sz="2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amplitudes</a:t>
            </a:r>
            <a:r>
              <a:rPr lang="es-ES" sz="2200" b="1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de las señales) verifican:</a:t>
            </a:r>
            <a:endParaRPr lang="en-US" sz="2200" dirty="0"/>
          </a:p>
        </p:txBody>
      </p:sp>
      <p:sp>
        <p:nvSpPr>
          <p:cNvPr id="69" name="68 Rectángulo"/>
          <p:cNvSpPr/>
          <p:nvPr/>
        </p:nvSpPr>
        <p:spPr bwMode="auto">
          <a:xfrm>
            <a:off x="1691680" y="1052736"/>
            <a:ext cx="432048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69 Rectángulo"/>
          <p:cNvSpPr/>
          <p:nvPr/>
        </p:nvSpPr>
        <p:spPr bwMode="auto">
          <a:xfrm>
            <a:off x="3563888" y="3140968"/>
            <a:ext cx="432048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20 Rectángulo"/>
          <p:cNvSpPr/>
          <p:nvPr/>
        </p:nvSpPr>
        <p:spPr bwMode="auto">
          <a:xfrm>
            <a:off x="4355976" y="2636912"/>
            <a:ext cx="432048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000099"/>
                </a:solidFill>
              </a:rPr>
              <a:t>Circuito general </a:t>
            </a:r>
            <a:r>
              <a:rPr lang="es-ES" sz="3600" i="1" dirty="0">
                <a:solidFill>
                  <a:srgbClr val="000099"/>
                </a:solidFill>
              </a:rPr>
              <a:t>R</a:t>
            </a:r>
            <a:r>
              <a:rPr lang="es-ES" sz="3600" dirty="0">
                <a:solidFill>
                  <a:srgbClr val="000099"/>
                </a:solidFill>
              </a:rPr>
              <a:t>, </a:t>
            </a:r>
            <a:r>
              <a:rPr lang="es-ES" sz="3600" i="1" dirty="0">
                <a:solidFill>
                  <a:srgbClr val="000099"/>
                </a:solidFill>
              </a:rPr>
              <a:t>C</a:t>
            </a:r>
            <a:r>
              <a:rPr lang="es-ES" sz="3600" dirty="0">
                <a:solidFill>
                  <a:srgbClr val="000099"/>
                </a:solidFill>
              </a:rPr>
              <a:t>, </a:t>
            </a:r>
            <a:r>
              <a:rPr lang="es-ES" sz="3600" i="1" dirty="0">
                <a:solidFill>
                  <a:srgbClr val="000099"/>
                </a:solidFill>
              </a:rPr>
              <a:t>L</a:t>
            </a:r>
            <a:r>
              <a:rPr lang="es-ES" sz="3600" dirty="0">
                <a:solidFill>
                  <a:srgbClr val="000099"/>
                </a:solidFill>
              </a:rPr>
              <a:t> en serie</a:t>
            </a:r>
            <a:endParaRPr lang="es-ES" sz="3600" b="1" i="1" baseline="-25000" dirty="0">
              <a:solidFill>
                <a:srgbClr val="000099"/>
              </a:solidFill>
            </a:endParaRPr>
          </a:p>
        </p:txBody>
      </p:sp>
      <p:graphicFrame>
        <p:nvGraphicFramePr>
          <p:cNvPr id="1353730" name="Object 2"/>
          <p:cNvGraphicFramePr>
            <a:graphicFrameLocks noChangeAspect="1"/>
          </p:cNvGraphicFramePr>
          <p:nvPr/>
        </p:nvGraphicFramePr>
        <p:xfrm>
          <a:off x="5436096" y="1194976"/>
          <a:ext cx="3384376" cy="58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336" name="OpenOffice.org" r:id="rId3" imgW="1293480" imgH="212040" progId="opendocument.MathDocument.1">
                  <p:embed/>
                </p:oleObj>
              </mc:Choice>
              <mc:Fallback>
                <p:oleObj name="OpenOffice.org" r:id="rId3" imgW="129348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194976"/>
                        <a:ext cx="3384376" cy="58428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3731" name="Object 3"/>
          <p:cNvGraphicFramePr>
            <a:graphicFrameLocks noChangeAspect="1"/>
          </p:cNvGraphicFramePr>
          <p:nvPr/>
        </p:nvGraphicFramePr>
        <p:xfrm>
          <a:off x="5242743" y="2060848"/>
          <a:ext cx="3793753" cy="56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337" name="OpenOffice.org" r:id="rId5" imgW="1491840" imgH="212040" progId="opendocument.MathDocument.1">
                  <p:embed/>
                </p:oleObj>
              </mc:Choice>
              <mc:Fallback>
                <p:oleObj name="OpenOffice.org" r:id="rId5" imgW="149184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2743" y="2060848"/>
                        <a:ext cx="3793753" cy="56811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" name="Picture 2" descr="figure-29-11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1" y="980728"/>
            <a:ext cx="3975555" cy="3384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59 Conector recto de flecha"/>
          <p:cNvCxnSpPr/>
          <p:nvPr/>
        </p:nvCxnSpPr>
        <p:spPr bwMode="auto">
          <a:xfrm flipV="1">
            <a:off x="2136836" y="1559005"/>
            <a:ext cx="2582061" cy="1512417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61" name="60 CuadroTexto"/>
          <p:cNvSpPr txBox="1"/>
          <p:nvPr/>
        </p:nvSpPr>
        <p:spPr>
          <a:xfrm>
            <a:off x="4499814" y="1826978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B050"/>
                </a:solidFill>
              </a:rPr>
              <a:t>I</a:t>
            </a:r>
          </a:p>
        </p:txBody>
      </p:sp>
      <p:cxnSp>
        <p:nvCxnSpPr>
          <p:cNvPr id="62" name="61 Conector recto de flecha"/>
          <p:cNvCxnSpPr/>
          <p:nvPr/>
        </p:nvCxnSpPr>
        <p:spPr bwMode="auto">
          <a:xfrm flipH="1" flipV="1">
            <a:off x="1849940" y="2537628"/>
            <a:ext cx="286896" cy="533794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3" name="62 Conector recto de flecha"/>
          <p:cNvCxnSpPr/>
          <p:nvPr/>
        </p:nvCxnSpPr>
        <p:spPr bwMode="auto">
          <a:xfrm flipV="1">
            <a:off x="2136836" y="1603488"/>
            <a:ext cx="1229553" cy="1467935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4" name="63 Conector recto de flecha"/>
          <p:cNvCxnSpPr/>
          <p:nvPr/>
        </p:nvCxnSpPr>
        <p:spPr bwMode="auto">
          <a:xfrm flipV="1">
            <a:off x="1890925" y="1603488"/>
            <a:ext cx="1475464" cy="93414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lg"/>
          </a:ln>
          <a:effectLst/>
        </p:spPr>
      </p:cxnSp>
      <p:sp>
        <p:nvSpPr>
          <p:cNvPr id="65" name="64 CuadroTexto"/>
          <p:cNvSpPr txBox="1"/>
          <p:nvPr/>
        </p:nvSpPr>
        <p:spPr>
          <a:xfrm>
            <a:off x="611560" y="2525052"/>
            <a:ext cx="863108" cy="327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V</a:t>
            </a:r>
            <a:r>
              <a:rPr lang="en-US" sz="2800" i="1" baseline="-25000" dirty="0">
                <a:solidFill>
                  <a:schemeClr val="tx1"/>
                </a:solidFill>
              </a:rPr>
              <a:t>L</a:t>
            </a:r>
            <a:r>
              <a:rPr lang="en-US" sz="2800" dirty="0">
                <a:solidFill>
                  <a:schemeClr val="tx1"/>
                </a:solidFill>
              </a:rPr>
              <a:t> + </a:t>
            </a:r>
            <a:r>
              <a:rPr lang="en-US" sz="2800" b="1" i="1" dirty="0">
                <a:solidFill>
                  <a:schemeClr val="tx1"/>
                </a:solidFill>
              </a:rPr>
              <a:t>V</a:t>
            </a:r>
            <a:r>
              <a:rPr lang="en-US" sz="2800" i="1" baseline="-25000" dirty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2195737" y="1124744"/>
            <a:ext cx="2448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V</a:t>
            </a:r>
            <a:r>
              <a:rPr lang="en-US" sz="2400" i="1" dirty="0">
                <a:solidFill>
                  <a:schemeClr val="tx1"/>
                </a:solidFill>
              </a:rPr>
              <a:t> = </a:t>
            </a:r>
            <a:r>
              <a:rPr lang="en-US" sz="2400" b="1" i="1" dirty="0">
                <a:solidFill>
                  <a:schemeClr val="tx1"/>
                </a:solidFill>
              </a:rPr>
              <a:t>V</a:t>
            </a:r>
            <a:r>
              <a:rPr lang="en-US" sz="2400" i="1" baseline="-25000" dirty="0">
                <a:solidFill>
                  <a:schemeClr val="tx1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+ </a:t>
            </a:r>
            <a:r>
              <a:rPr lang="en-US" sz="2400" b="1" i="1" dirty="0">
                <a:solidFill>
                  <a:schemeClr val="tx1"/>
                </a:solidFill>
              </a:rPr>
              <a:t>V</a:t>
            </a:r>
            <a:r>
              <a:rPr lang="en-US" sz="2400" i="1" baseline="-25000" dirty="0">
                <a:solidFill>
                  <a:schemeClr val="tx1"/>
                </a:solidFill>
              </a:rPr>
              <a:t>C </a:t>
            </a:r>
            <a:r>
              <a:rPr lang="en-US" sz="2400" i="1" dirty="0">
                <a:solidFill>
                  <a:schemeClr val="tx1"/>
                </a:solidFill>
              </a:rPr>
              <a:t>+ </a:t>
            </a:r>
            <a:r>
              <a:rPr lang="en-US" sz="2400" b="1" i="1" dirty="0">
                <a:solidFill>
                  <a:schemeClr val="tx1"/>
                </a:solidFill>
              </a:rPr>
              <a:t>V</a:t>
            </a:r>
            <a:r>
              <a:rPr lang="en-US" sz="2400" i="1" baseline="-25000" dirty="0">
                <a:solidFill>
                  <a:schemeClr val="tx1"/>
                </a:solidFill>
              </a:rPr>
              <a:t>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7" name="66 Conector recto de flecha"/>
          <p:cNvCxnSpPr/>
          <p:nvPr/>
        </p:nvCxnSpPr>
        <p:spPr bwMode="auto">
          <a:xfrm flipH="1" flipV="1">
            <a:off x="3366389" y="1647971"/>
            <a:ext cx="286896" cy="5337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lg"/>
          </a:ln>
          <a:effectLst/>
        </p:spPr>
      </p:cxnSp>
      <p:sp>
        <p:nvSpPr>
          <p:cNvPr id="44" name="43 Arco"/>
          <p:cNvSpPr/>
          <p:nvPr/>
        </p:nvSpPr>
        <p:spPr bwMode="auto">
          <a:xfrm>
            <a:off x="1115616" y="1888989"/>
            <a:ext cx="2155876" cy="2188083"/>
          </a:xfrm>
          <a:prstGeom prst="arc">
            <a:avLst>
              <a:gd name="adj1" fmla="val 18602119"/>
              <a:gd name="adj2" fmla="val 1971543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2987824" y="1959223"/>
            <a:ext cx="3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sym typeface="Symbol"/>
              </a:rPr>
              <a:t>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357830" name="Object 6"/>
          <p:cNvGraphicFramePr>
            <a:graphicFrameLocks noChangeAspect="1"/>
          </p:cNvGraphicFramePr>
          <p:nvPr/>
        </p:nvGraphicFramePr>
        <p:xfrm>
          <a:off x="4644008" y="4357688"/>
          <a:ext cx="36909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338" name="OpenOffice.org" r:id="rId8" imgW="1411920" imgH="212040" progId="opendocument.MathDocument.1">
                  <p:embed/>
                </p:oleObj>
              </mc:Choice>
              <mc:Fallback>
                <p:oleObj name="OpenOffice.org" r:id="rId8" imgW="141192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4357688"/>
                        <a:ext cx="3690937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7831" name="Object 7"/>
          <p:cNvGraphicFramePr>
            <a:graphicFrameLocks noChangeAspect="1"/>
          </p:cNvGraphicFramePr>
          <p:nvPr/>
        </p:nvGraphicFramePr>
        <p:xfrm>
          <a:off x="4644008" y="5013176"/>
          <a:ext cx="40306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339" name="OpenOffice.org" r:id="rId10" imgW="1541520" imgH="212040" progId="opendocument.MathDocument.1">
                  <p:embed/>
                </p:oleObj>
              </mc:Choice>
              <mc:Fallback>
                <p:oleObj name="OpenOffice.org" r:id="rId10" imgW="154152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5013176"/>
                        <a:ext cx="4030663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7832" name="Object 8"/>
          <p:cNvGraphicFramePr>
            <a:graphicFrameLocks noChangeAspect="1"/>
          </p:cNvGraphicFramePr>
          <p:nvPr/>
        </p:nvGraphicFramePr>
        <p:xfrm>
          <a:off x="4644008" y="5661248"/>
          <a:ext cx="38274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340" name="OpenOffice.org" r:id="rId12" imgW="1463760" imgH="415800" progId="opendocument.MathDocument.1">
                  <p:embed/>
                </p:oleObj>
              </mc:Choice>
              <mc:Fallback>
                <p:oleObj name="OpenOffice.org" r:id="rId12" imgW="1463760" imgH="41580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5661248"/>
                        <a:ext cx="3827462" cy="1143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7833" name="Object 9"/>
          <p:cNvGraphicFramePr>
            <a:graphicFrameLocks noChangeAspect="1"/>
          </p:cNvGraphicFramePr>
          <p:nvPr/>
        </p:nvGraphicFramePr>
        <p:xfrm>
          <a:off x="3626742" y="3212976"/>
          <a:ext cx="52657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341" name="OpenOffice.org" r:id="rId14" imgW="1809720" imgH="240840" progId="opendocument.MathDocument.1">
                  <p:embed/>
                </p:oleObj>
              </mc:Choice>
              <mc:Fallback>
                <p:oleObj name="OpenOffice.org" r:id="rId14" imgW="1809720" imgH="2408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6742" y="3212976"/>
                        <a:ext cx="5265738" cy="736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21 Rectángulo"/>
          <p:cNvSpPr/>
          <p:nvPr/>
        </p:nvSpPr>
        <p:spPr bwMode="auto">
          <a:xfrm>
            <a:off x="1691680" y="1052736"/>
            <a:ext cx="432048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179512" y="4653136"/>
            <a:ext cx="417646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Ponemos los</a:t>
            </a:r>
            <a:r>
              <a:rPr lang="es-ES" sz="2200" b="1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módulos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de los </a:t>
            </a:r>
            <a:r>
              <a:rPr lang="es-ES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fasores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s-ES" sz="2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amplitudes</a:t>
            </a:r>
            <a:r>
              <a:rPr lang="es-ES" sz="2200" b="1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de las señales) en términos de las </a:t>
            </a:r>
            <a:r>
              <a:rPr lang="es-ES" sz="2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reactancias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correspondientes: </a:t>
            </a:r>
            <a:r>
              <a:rPr lang="es-ES" sz="22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resistiva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2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inductiva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2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capacitiva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919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000099"/>
                </a:solidFill>
              </a:rPr>
              <a:t>Circuito general </a:t>
            </a:r>
            <a:r>
              <a:rPr lang="es-ES" sz="3600" i="1" dirty="0">
                <a:solidFill>
                  <a:srgbClr val="000099"/>
                </a:solidFill>
              </a:rPr>
              <a:t>R</a:t>
            </a:r>
            <a:r>
              <a:rPr lang="es-ES" sz="3600" dirty="0">
                <a:solidFill>
                  <a:srgbClr val="000099"/>
                </a:solidFill>
              </a:rPr>
              <a:t>, </a:t>
            </a:r>
            <a:r>
              <a:rPr lang="es-ES" sz="3600" i="1" dirty="0">
                <a:solidFill>
                  <a:srgbClr val="000099"/>
                </a:solidFill>
              </a:rPr>
              <a:t>C</a:t>
            </a:r>
            <a:r>
              <a:rPr lang="es-ES" sz="3600" dirty="0">
                <a:solidFill>
                  <a:srgbClr val="000099"/>
                </a:solidFill>
              </a:rPr>
              <a:t>, </a:t>
            </a:r>
            <a:r>
              <a:rPr lang="es-ES" sz="3600" i="1" dirty="0">
                <a:solidFill>
                  <a:srgbClr val="000099"/>
                </a:solidFill>
              </a:rPr>
              <a:t>L</a:t>
            </a:r>
            <a:r>
              <a:rPr lang="es-ES" sz="3600" dirty="0">
                <a:solidFill>
                  <a:srgbClr val="000099"/>
                </a:solidFill>
              </a:rPr>
              <a:t> en serie</a:t>
            </a:r>
            <a:endParaRPr lang="es-ES" sz="3600" b="1" i="1" baseline="-25000" dirty="0">
              <a:solidFill>
                <a:srgbClr val="000099"/>
              </a:solidFill>
            </a:endParaRPr>
          </a:p>
        </p:txBody>
      </p:sp>
      <p:pic>
        <p:nvPicPr>
          <p:cNvPr id="59" name="Picture 2" descr="figure-29-11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1" y="980728"/>
            <a:ext cx="3975555" cy="3384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59 Conector recto de flecha"/>
          <p:cNvCxnSpPr/>
          <p:nvPr/>
        </p:nvCxnSpPr>
        <p:spPr bwMode="auto">
          <a:xfrm flipV="1">
            <a:off x="2136836" y="1559005"/>
            <a:ext cx="2582061" cy="1512417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61" name="60 CuadroTexto"/>
          <p:cNvSpPr txBox="1"/>
          <p:nvPr/>
        </p:nvSpPr>
        <p:spPr>
          <a:xfrm>
            <a:off x="4499814" y="1826978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B050"/>
                </a:solidFill>
              </a:rPr>
              <a:t>I</a:t>
            </a:r>
          </a:p>
        </p:txBody>
      </p:sp>
      <p:cxnSp>
        <p:nvCxnSpPr>
          <p:cNvPr id="62" name="61 Conector recto de flecha"/>
          <p:cNvCxnSpPr/>
          <p:nvPr/>
        </p:nvCxnSpPr>
        <p:spPr bwMode="auto">
          <a:xfrm flipH="1" flipV="1">
            <a:off x="1849940" y="2537628"/>
            <a:ext cx="286896" cy="533794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3" name="62 Conector recto de flecha"/>
          <p:cNvCxnSpPr/>
          <p:nvPr/>
        </p:nvCxnSpPr>
        <p:spPr bwMode="auto">
          <a:xfrm flipV="1">
            <a:off x="2136836" y="1603488"/>
            <a:ext cx="1229553" cy="1467935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4" name="63 Conector recto de flecha"/>
          <p:cNvCxnSpPr/>
          <p:nvPr/>
        </p:nvCxnSpPr>
        <p:spPr bwMode="auto">
          <a:xfrm flipV="1">
            <a:off x="1890925" y="1603488"/>
            <a:ext cx="1475464" cy="93414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lg"/>
          </a:ln>
          <a:effectLst/>
        </p:spPr>
      </p:cxnSp>
      <p:sp>
        <p:nvSpPr>
          <p:cNvPr id="65" name="64 CuadroTexto"/>
          <p:cNvSpPr txBox="1"/>
          <p:nvPr/>
        </p:nvSpPr>
        <p:spPr>
          <a:xfrm>
            <a:off x="611560" y="2525052"/>
            <a:ext cx="863108" cy="327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V</a:t>
            </a:r>
            <a:r>
              <a:rPr lang="en-US" sz="2800" i="1" baseline="-25000" dirty="0">
                <a:solidFill>
                  <a:schemeClr val="tx1"/>
                </a:solidFill>
              </a:rPr>
              <a:t>L</a:t>
            </a:r>
            <a:r>
              <a:rPr lang="en-US" sz="2800" dirty="0">
                <a:solidFill>
                  <a:schemeClr val="tx1"/>
                </a:solidFill>
              </a:rPr>
              <a:t> + </a:t>
            </a:r>
            <a:r>
              <a:rPr lang="en-US" sz="2800" b="1" i="1" dirty="0">
                <a:solidFill>
                  <a:schemeClr val="tx1"/>
                </a:solidFill>
              </a:rPr>
              <a:t>V</a:t>
            </a:r>
            <a:r>
              <a:rPr lang="en-US" sz="2800" i="1" baseline="-25000" dirty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2195737" y="1124744"/>
            <a:ext cx="2448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V</a:t>
            </a:r>
            <a:r>
              <a:rPr lang="en-US" sz="2400" i="1" dirty="0">
                <a:solidFill>
                  <a:schemeClr val="tx1"/>
                </a:solidFill>
              </a:rPr>
              <a:t> = </a:t>
            </a:r>
            <a:r>
              <a:rPr lang="en-US" sz="2400" b="1" i="1" dirty="0">
                <a:solidFill>
                  <a:schemeClr val="tx1"/>
                </a:solidFill>
              </a:rPr>
              <a:t>V</a:t>
            </a:r>
            <a:r>
              <a:rPr lang="en-US" sz="2400" i="1" baseline="-25000" dirty="0">
                <a:solidFill>
                  <a:schemeClr val="tx1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+ </a:t>
            </a:r>
            <a:r>
              <a:rPr lang="en-US" sz="2400" b="1" i="1" dirty="0">
                <a:solidFill>
                  <a:schemeClr val="tx1"/>
                </a:solidFill>
              </a:rPr>
              <a:t>V</a:t>
            </a:r>
            <a:r>
              <a:rPr lang="en-US" sz="2400" i="1" baseline="-25000" dirty="0">
                <a:solidFill>
                  <a:schemeClr val="tx1"/>
                </a:solidFill>
              </a:rPr>
              <a:t>C </a:t>
            </a:r>
            <a:r>
              <a:rPr lang="en-US" sz="2400" i="1" dirty="0">
                <a:solidFill>
                  <a:schemeClr val="tx1"/>
                </a:solidFill>
              </a:rPr>
              <a:t>+ </a:t>
            </a:r>
            <a:r>
              <a:rPr lang="en-US" sz="2400" b="1" i="1" dirty="0">
                <a:solidFill>
                  <a:schemeClr val="tx1"/>
                </a:solidFill>
              </a:rPr>
              <a:t>V</a:t>
            </a:r>
            <a:r>
              <a:rPr lang="en-US" sz="2400" i="1" baseline="-25000" dirty="0">
                <a:solidFill>
                  <a:schemeClr val="tx1"/>
                </a:solidFill>
              </a:rPr>
              <a:t>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7" name="66 Conector recto de flecha"/>
          <p:cNvCxnSpPr/>
          <p:nvPr/>
        </p:nvCxnSpPr>
        <p:spPr bwMode="auto">
          <a:xfrm flipH="1" flipV="1">
            <a:off x="3366389" y="1647971"/>
            <a:ext cx="286896" cy="5337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lg"/>
          </a:ln>
          <a:effectLst/>
        </p:spPr>
      </p:cxnSp>
      <p:sp>
        <p:nvSpPr>
          <p:cNvPr id="44" name="43 Arco"/>
          <p:cNvSpPr/>
          <p:nvPr/>
        </p:nvSpPr>
        <p:spPr bwMode="auto">
          <a:xfrm>
            <a:off x="1115616" y="1888989"/>
            <a:ext cx="2155876" cy="2188083"/>
          </a:xfrm>
          <a:prstGeom prst="arc">
            <a:avLst>
              <a:gd name="adj1" fmla="val 18602119"/>
              <a:gd name="adj2" fmla="val 1971543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2987824" y="1959223"/>
            <a:ext cx="3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sym typeface="Symbol"/>
              </a:rPr>
              <a:t>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353733" name="Object 5"/>
          <p:cNvGraphicFramePr>
            <a:graphicFrameLocks noChangeAspect="1"/>
          </p:cNvGraphicFramePr>
          <p:nvPr/>
        </p:nvGraphicFramePr>
        <p:xfrm>
          <a:off x="5508104" y="1916832"/>
          <a:ext cx="3254331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36" name="OpenOffice.org" r:id="rId4" imgW="1322280" imgH="446760" progId="opendocument.MathDocument.1">
                  <p:embed/>
                </p:oleObj>
              </mc:Choice>
              <mc:Fallback>
                <p:oleObj name="OpenOffice.org" r:id="rId4" imgW="1322280" imgH="44676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916832"/>
                        <a:ext cx="3254331" cy="115212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8857" name="Object 9"/>
          <p:cNvGraphicFramePr>
            <a:graphicFrameLocks noChangeAspect="1"/>
          </p:cNvGraphicFramePr>
          <p:nvPr/>
        </p:nvGraphicFramePr>
        <p:xfrm>
          <a:off x="395536" y="4221088"/>
          <a:ext cx="521017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37" name="OpenOffice.org" r:id="rId6" imgW="1791360" imgH="491760" progId="opendocument.MathDocument.1">
                  <p:embed/>
                </p:oleObj>
              </mc:Choice>
              <mc:Fallback>
                <p:oleObj name="OpenOffice.org" r:id="rId6" imgW="1791360" imgH="49176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221088"/>
                        <a:ext cx="5210175" cy="15017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88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373484"/>
              </p:ext>
            </p:extLst>
          </p:nvPr>
        </p:nvGraphicFramePr>
        <p:xfrm>
          <a:off x="5755339" y="4221088"/>
          <a:ext cx="3295469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38" name="OpenOffice.org" r:id="rId8" imgW="1285200" imgH="588600" progId="opendocument.MathDocument.1">
                  <p:embed/>
                </p:oleObj>
              </mc:Choice>
              <mc:Fallback>
                <p:oleObj name="OpenOffice.org" r:id="rId8" imgW="1285200" imgH="58860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339" y="4221088"/>
                        <a:ext cx="3295469" cy="158417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8859" name="Object 11"/>
          <p:cNvGraphicFramePr>
            <a:graphicFrameLocks noChangeAspect="1"/>
          </p:cNvGraphicFramePr>
          <p:nvPr/>
        </p:nvGraphicFramePr>
        <p:xfrm>
          <a:off x="5370292" y="1052736"/>
          <a:ext cx="360334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39" name="OpenOffice.org" r:id="rId10" imgW="1809720" imgH="240840" progId="opendocument.MathDocument.1">
                  <p:embed/>
                </p:oleObj>
              </mc:Choice>
              <mc:Fallback>
                <p:oleObj name="OpenOffice.org" r:id="rId10" imgW="1809720" imgH="2408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292" y="1052736"/>
                        <a:ext cx="3603349" cy="50405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23 Rectángulo"/>
          <p:cNvSpPr/>
          <p:nvPr/>
        </p:nvSpPr>
        <p:spPr>
          <a:xfrm>
            <a:off x="-108520" y="4653136"/>
            <a:ext cx="504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</a:t>
            </a:r>
            <a:endParaRPr lang="en-US" sz="2800" dirty="0"/>
          </a:p>
        </p:txBody>
      </p:sp>
      <p:sp>
        <p:nvSpPr>
          <p:cNvPr id="25" name="24 Rectángulo"/>
          <p:cNvSpPr/>
          <p:nvPr/>
        </p:nvSpPr>
        <p:spPr bwMode="auto">
          <a:xfrm>
            <a:off x="1691680" y="1052736"/>
            <a:ext cx="432048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25 Rectángulo"/>
          <p:cNvSpPr/>
          <p:nvPr/>
        </p:nvSpPr>
        <p:spPr bwMode="auto">
          <a:xfrm>
            <a:off x="3707904" y="3140968"/>
            <a:ext cx="432048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20 Rectángulo"/>
          <p:cNvSpPr/>
          <p:nvPr/>
        </p:nvSpPr>
        <p:spPr bwMode="auto">
          <a:xfrm>
            <a:off x="4644008" y="2636912"/>
            <a:ext cx="432048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9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951446"/>
              </p:ext>
            </p:extLst>
          </p:nvPr>
        </p:nvGraphicFramePr>
        <p:xfrm>
          <a:off x="179513" y="1342028"/>
          <a:ext cx="4752528" cy="136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419" name="OpenOffice.org" r:id="rId3" imgW="47396400" imgH="13011150" progId="opendocument.MathDocument.1">
                  <p:embed/>
                </p:oleObj>
              </mc:Choice>
              <mc:Fallback>
                <p:oleObj name="OpenOffice.org" r:id="rId3" imgW="47396400" imgH="13011150" progId="opendocument.MathDocument.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3" y="1342028"/>
                        <a:ext cx="4752528" cy="13698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Cerrar llave"/>
          <p:cNvSpPr/>
          <p:nvPr/>
        </p:nvSpPr>
        <p:spPr bwMode="auto">
          <a:xfrm rot="5400000">
            <a:off x="3662599" y="1606160"/>
            <a:ext cx="216024" cy="27363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7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189" y="3318528"/>
            <a:ext cx="1259582" cy="858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83"/>
          <a:stretch/>
        </p:blipFill>
        <p:spPr bwMode="auto">
          <a:xfrm>
            <a:off x="2330451" y="3182325"/>
            <a:ext cx="2880320" cy="1130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619672" y="442782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Z,</a:t>
            </a:r>
            <a:r>
              <a:rPr lang="es-E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impedancia</a:t>
            </a:r>
            <a:r>
              <a:rPr lang="es-E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total del circuito</a:t>
            </a:r>
            <a:r>
              <a:rPr lang="es-E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análogo a la R en DC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51041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" y="0"/>
            <a:ext cx="1520491" cy="11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0418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980" y="1700808"/>
            <a:ext cx="1554163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8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xmlns="" id="{15C418AE-E6ED-40AF-8190-80D623ED45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295530"/>
              </p:ext>
            </p:extLst>
          </p:nvPr>
        </p:nvGraphicFramePr>
        <p:xfrm>
          <a:off x="6732240" y="1124744"/>
          <a:ext cx="2341438" cy="695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257" name="OpenOffice.org" r:id="rId4" imgW="718920" imgH="240840" progId="opendocument.MathDocument.1">
                  <p:embed/>
                </p:oleObj>
              </mc:Choice>
              <mc:Fallback>
                <p:oleObj name="OpenOffice.org" r:id="rId4" imgW="718920" imgH="2408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1124744"/>
                        <a:ext cx="2341438" cy="69573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xmlns="" id="{B248FEF7-C473-46A2-8AEB-22376CBB2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249196"/>
              </p:ext>
            </p:extLst>
          </p:nvPr>
        </p:nvGraphicFramePr>
        <p:xfrm>
          <a:off x="6228184" y="5911255"/>
          <a:ext cx="23955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258" name="OpenOffice.org" r:id="rId6" imgW="633960" imgH="181080" progId="opendocument.MathDocument.1">
                  <p:embed/>
                </p:oleObj>
              </mc:Choice>
              <mc:Fallback>
                <p:oleObj name="OpenOffice.org" r:id="rId6" imgW="633960" imgH="18108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5911255"/>
                        <a:ext cx="2395538" cy="6064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553652"/>
              </p:ext>
            </p:extLst>
          </p:nvPr>
        </p:nvGraphicFramePr>
        <p:xfrm>
          <a:off x="5299590" y="0"/>
          <a:ext cx="3848856" cy="66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259" name="OpenOffice.org" r:id="rId8" imgW="1293480" imgH="212040" progId="opendocument.MathDocument.1">
                  <p:embed/>
                </p:oleObj>
              </mc:Choice>
              <mc:Fallback>
                <p:oleObj name="OpenOffice.org" r:id="rId8" imgW="129348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590" y="0"/>
                        <a:ext cx="3848856" cy="66447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117053"/>
              </p:ext>
            </p:extLst>
          </p:nvPr>
        </p:nvGraphicFramePr>
        <p:xfrm>
          <a:off x="590122" y="5231175"/>
          <a:ext cx="2868105" cy="582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260" name="OpenOffice.org" r:id="rId10" imgW="1100880" imgH="212040" progId="opendocument.MathDocument.1">
                  <p:embed/>
                </p:oleObj>
              </mc:Choice>
              <mc:Fallback>
                <p:oleObj name="OpenOffice.org" r:id="rId10" imgW="110088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22" y="5231175"/>
                        <a:ext cx="2868105" cy="58225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433611"/>
              </p:ext>
            </p:extLst>
          </p:nvPr>
        </p:nvGraphicFramePr>
        <p:xfrm>
          <a:off x="3624032" y="5194134"/>
          <a:ext cx="2388128" cy="778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261" name="OpenOffice.org" r:id="rId12" imgW="1216440" imgH="446760" progId="opendocument.MathDocument.1">
                  <p:embed/>
                </p:oleObj>
              </mc:Choice>
              <mc:Fallback>
                <p:oleObj name="OpenOffice.org" r:id="rId12" imgW="1216440" imgH="44676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032" y="5194134"/>
                        <a:ext cx="2388128" cy="77899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38509" y="6081564"/>
            <a:ext cx="5473651" cy="525401"/>
          </a:xfrm>
          <a:prstGeom prst="rect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1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En una </a:t>
            </a:r>
            <a:r>
              <a:rPr lang="es-ES" sz="14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autoinductancia</a:t>
            </a:r>
            <a:r>
              <a:rPr lang="es-ES" sz="1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s-ES" sz="1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en </a:t>
            </a:r>
            <a:r>
              <a:rPr lang="es-ES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</a:t>
            </a:r>
            <a:r>
              <a:rPr lang="es-ES" sz="1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la corriente </a:t>
            </a:r>
            <a:r>
              <a:rPr lang="es-ES" sz="1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I(t)</a:t>
            </a:r>
            <a:r>
              <a:rPr lang="es-ES" sz="1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va 90º (</a:t>
            </a:r>
            <a:r>
              <a:rPr lang="es-ES" sz="14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</a:t>
            </a:r>
            <a:r>
              <a:rPr lang="es-ES" sz="1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/2) </a:t>
            </a:r>
            <a:r>
              <a:rPr lang="es-E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por detrás en la fase</a:t>
            </a:r>
            <a:r>
              <a:rPr lang="es-ES" sz="1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respecto a la tensión </a:t>
            </a:r>
            <a:r>
              <a:rPr lang="es-ES" sz="1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V(t)</a:t>
            </a:r>
            <a:r>
              <a:rPr lang="es-ES" sz="1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(desfase: + </a:t>
            </a:r>
            <a:r>
              <a:rPr lang="es-ES" sz="14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</a:t>
            </a:r>
            <a:r>
              <a:rPr lang="es-ES" sz="1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/2)                                      </a:t>
            </a: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749717"/>
              </p:ext>
            </p:extLst>
          </p:nvPr>
        </p:nvGraphicFramePr>
        <p:xfrm>
          <a:off x="538509" y="3241856"/>
          <a:ext cx="2914435" cy="541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262" name="OpenOffice.org" r:id="rId14" imgW="1202040" imgH="212040" progId="opendocument.MathDocument.1">
                  <p:embed/>
                </p:oleObj>
              </mc:Choice>
              <mc:Fallback>
                <p:oleObj name="OpenOffice.org" r:id="rId14" imgW="120204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509" y="3241856"/>
                        <a:ext cx="2914435" cy="54158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041117"/>
              </p:ext>
            </p:extLst>
          </p:nvPr>
        </p:nvGraphicFramePr>
        <p:xfrm>
          <a:off x="3624032" y="3138160"/>
          <a:ext cx="2582357" cy="810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263" name="OpenOffice.org" r:id="rId16" imgW="1263600" imgH="446760" progId="opendocument.MathDocument.1">
                  <p:embed/>
                </p:oleObj>
              </mc:Choice>
              <mc:Fallback>
                <p:oleObj name="OpenOffice.org" r:id="rId16" imgW="1263600" imgH="44676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032" y="3138160"/>
                        <a:ext cx="2582357" cy="81043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7093042" y="62144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L</a:t>
            </a:r>
            <a:endParaRPr lang="es-ES" dirty="0">
              <a:solidFill>
                <a:schemeClr val="tx1"/>
              </a:solidFill>
            </a:endParaRPr>
          </a:p>
        </p:txBody>
      </p:sp>
      <p:graphicFrame>
        <p:nvGraphicFramePr>
          <p:cNvPr id="21" name="Object 4">
            <a:extLst>
              <a:ext uri="{FF2B5EF4-FFF2-40B4-BE49-F238E27FC236}">
                <a16:creationId xmlns:a16="http://schemas.microsoft.com/office/drawing/2014/main" xmlns="" id="{B248FEF7-C473-46A2-8AEB-22376CBB2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636560"/>
              </p:ext>
            </p:extLst>
          </p:nvPr>
        </p:nvGraphicFramePr>
        <p:xfrm>
          <a:off x="6516216" y="3195296"/>
          <a:ext cx="23955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264" name="OpenOffice.org" r:id="rId18" imgW="633960" imgH="181080" progId="opendocument.MathDocument.1">
                  <p:embed/>
                </p:oleObj>
              </mc:Choice>
              <mc:Fallback>
                <p:oleObj name="OpenOffice.org" r:id="rId18" imgW="633960" imgH="18108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3195296"/>
                        <a:ext cx="2395538" cy="6064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381074" y="349850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C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395536" y="4053844"/>
            <a:ext cx="5832648" cy="525401"/>
          </a:xfrm>
          <a:prstGeom prst="rect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1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En un condensador </a:t>
            </a:r>
            <a:r>
              <a:rPr lang="es-ES" sz="1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sz="1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en </a:t>
            </a:r>
            <a:r>
              <a:rPr lang="es-ES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</a:t>
            </a:r>
            <a:r>
              <a:rPr lang="es-ES" sz="1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la corriente </a:t>
            </a:r>
            <a:r>
              <a:rPr lang="es-ES" sz="1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I(t)</a:t>
            </a:r>
            <a:r>
              <a:rPr lang="es-ES" sz="1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va 90º (</a:t>
            </a:r>
            <a:r>
              <a:rPr lang="es-ES" sz="14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</a:t>
            </a:r>
            <a:r>
              <a:rPr lang="es-ES" sz="1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/2) </a:t>
            </a:r>
            <a:r>
              <a:rPr lang="es-E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por delante en la fase</a:t>
            </a:r>
            <a:r>
              <a:rPr lang="es-ES" sz="1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respecto a la tensión </a:t>
            </a:r>
            <a:r>
              <a:rPr lang="es-ES" sz="1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V(t)</a:t>
            </a:r>
            <a:r>
              <a:rPr lang="es-ES" sz="1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(desfase: -</a:t>
            </a:r>
            <a:r>
              <a:rPr lang="es-ES" sz="14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</a:t>
            </a:r>
            <a:r>
              <a:rPr lang="es-ES" sz="1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/2)                                      </a:t>
            </a:r>
          </a:p>
        </p:txBody>
      </p:sp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360000"/>
              </p:ext>
            </p:extLst>
          </p:nvPr>
        </p:nvGraphicFramePr>
        <p:xfrm>
          <a:off x="6732241" y="1797714"/>
          <a:ext cx="2341438" cy="56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265" name="OpenOffice.org" r:id="rId19" imgW="660960" imgH="181080" progId="opendocument.MathDocument.1">
                  <p:embed/>
                </p:oleObj>
              </mc:Choice>
              <mc:Fallback>
                <p:oleObj name="OpenOffice.org" r:id="rId19" imgW="660960" imgH="18108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1" y="1797714"/>
                        <a:ext cx="2341438" cy="5686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81434"/>
              </p:ext>
            </p:extLst>
          </p:nvPr>
        </p:nvGraphicFramePr>
        <p:xfrm>
          <a:off x="545916" y="1340611"/>
          <a:ext cx="2899619" cy="542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266" name="OpenOffice.org" r:id="rId21" imgW="1194120" imgH="212040" progId="opendocument.MathDocument.1">
                  <p:embed/>
                </p:oleObj>
              </mc:Choice>
              <mc:Fallback>
                <p:oleObj name="OpenOffice.org" r:id="rId21" imgW="119412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16" y="1340611"/>
                        <a:ext cx="2899619" cy="54245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533688" y="1948041"/>
            <a:ext cx="5823694" cy="586957"/>
          </a:xfrm>
          <a:prstGeom prst="rect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ES" sz="16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una resistencia </a:t>
            </a:r>
            <a:r>
              <a:rPr lang="es-ES" sz="16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ES" sz="16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en </a:t>
            </a:r>
            <a:r>
              <a:rPr lang="es-E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</a:t>
            </a:r>
            <a:r>
              <a:rPr lang="es-ES" sz="16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la corriente </a:t>
            </a:r>
            <a:r>
              <a:rPr lang="es-ES" sz="16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I(t)</a:t>
            </a:r>
            <a:r>
              <a:rPr lang="es-ES" sz="16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está </a:t>
            </a:r>
            <a:r>
              <a:rPr lang="es-E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 fase</a:t>
            </a:r>
            <a:r>
              <a:rPr lang="es-ES" sz="16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con la tensión </a:t>
            </a:r>
            <a:r>
              <a:rPr lang="es-ES" sz="16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V(t)</a:t>
            </a:r>
            <a:r>
              <a:rPr lang="es-ES" sz="16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(diferencia de fase </a:t>
            </a:r>
            <a:r>
              <a:rPr lang="es-ES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</a:t>
            </a:r>
            <a:r>
              <a:rPr lang="es-E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0)                                      </a:t>
            </a:r>
          </a:p>
        </p:txBody>
      </p:sp>
      <p:graphicFrame>
        <p:nvGraphicFramePr>
          <p:cNvPr id="27" name="Object 14">
            <a:extLst>
              <a:ext uri="{FF2B5EF4-FFF2-40B4-BE49-F238E27FC236}">
                <a16:creationId xmlns:a16="http://schemas.microsoft.com/office/drawing/2014/main" xmlns="" id="{550FD641-1F87-43BD-944E-50BA120DBC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75684"/>
              </p:ext>
            </p:extLst>
          </p:nvPr>
        </p:nvGraphicFramePr>
        <p:xfrm>
          <a:off x="3624032" y="1277592"/>
          <a:ext cx="2736304" cy="6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267" name="OpenOffice.org" r:id="rId23" imgW="985320" imgH="212040" progId="opendocument.MathDocument.1">
                  <p:embed/>
                </p:oleObj>
              </mc:Choice>
              <mc:Fallback>
                <p:oleObj name="OpenOffice.org" r:id="rId23" imgW="98532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032" y="1277592"/>
                        <a:ext cx="2736304" cy="6195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Conector recto 3"/>
          <p:cNvCxnSpPr/>
          <p:nvPr/>
        </p:nvCxnSpPr>
        <p:spPr bwMode="auto">
          <a:xfrm>
            <a:off x="0" y="2780928"/>
            <a:ext cx="9073678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CuadroTexto 4"/>
          <p:cNvSpPr txBox="1"/>
          <p:nvPr/>
        </p:nvSpPr>
        <p:spPr>
          <a:xfrm>
            <a:off x="0" y="-30165"/>
            <a:ext cx="166231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2800" dirty="0" smtClean="0"/>
              <a:t>RESUMEN</a:t>
            </a:r>
            <a:endParaRPr lang="es-ES" sz="28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024048" y="91482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Fuente AC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6" name="Conector recto 35"/>
          <p:cNvCxnSpPr/>
          <p:nvPr/>
        </p:nvCxnSpPr>
        <p:spPr bwMode="auto">
          <a:xfrm>
            <a:off x="70322" y="836712"/>
            <a:ext cx="9073678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CuadroTexto 36"/>
          <p:cNvSpPr txBox="1"/>
          <p:nvPr/>
        </p:nvSpPr>
        <p:spPr>
          <a:xfrm>
            <a:off x="27291" y="650349"/>
            <a:ext cx="1941814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2800" dirty="0" smtClean="0"/>
              <a:t>Resistencias</a:t>
            </a:r>
            <a:endParaRPr lang="es-ES" sz="28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0" y="2572737"/>
            <a:ext cx="244015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2800" dirty="0" smtClean="0"/>
              <a:t>Condensadores</a:t>
            </a:r>
            <a:endParaRPr lang="es-ES" sz="2800" dirty="0"/>
          </a:p>
        </p:txBody>
      </p:sp>
      <p:cxnSp>
        <p:nvCxnSpPr>
          <p:cNvPr id="39" name="Conector recto 38"/>
          <p:cNvCxnSpPr/>
          <p:nvPr/>
        </p:nvCxnSpPr>
        <p:spPr bwMode="auto">
          <a:xfrm>
            <a:off x="0" y="4824725"/>
            <a:ext cx="9073678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CuadroTexto 39"/>
          <p:cNvSpPr txBox="1"/>
          <p:nvPr/>
        </p:nvSpPr>
        <p:spPr>
          <a:xfrm>
            <a:off x="0" y="4616534"/>
            <a:ext cx="271273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2800" dirty="0" err="1" smtClean="0"/>
              <a:t>Autoinductancias</a:t>
            </a:r>
            <a:endParaRPr lang="es-ES" sz="28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917353" y="152784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6973702" y="207111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8792622" y="21086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R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361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910"/>
            <a:ext cx="1259582" cy="858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83"/>
          <a:stretch/>
        </p:blipFill>
        <p:spPr bwMode="auto">
          <a:xfrm>
            <a:off x="2051720" y="188640"/>
            <a:ext cx="2880320" cy="1130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619672" y="1434135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Z,</a:t>
            </a:r>
            <a:r>
              <a:rPr lang="es-E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impedancia</a:t>
            </a:r>
            <a:r>
              <a:rPr lang="es-E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total del circuito</a:t>
            </a:r>
            <a:r>
              <a:rPr lang="es-E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análogo a la R en DC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83568" y="2173506"/>
            <a:ext cx="466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¿Cómo depende la Z de la frecuencia </a:t>
            </a:r>
            <a:r>
              <a:rPr lang="el-GR" b="1" dirty="0" smtClean="0">
                <a:solidFill>
                  <a:schemeClr val="tx1"/>
                </a:solidFill>
              </a:rPr>
              <a:t>ω</a:t>
            </a:r>
            <a:r>
              <a:rPr lang="es-ES" b="1" dirty="0" smtClean="0">
                <a:solidFill>
                  <a:schemeClr val="tx1"/>
                </a:solidFill>
              </a:rPr>
              <a:t>?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99592" y="2551948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Z será mínima si  </a:t>
            </a:r>
            <a:r>
              <a:rPr lang="es-ES" b="1" i="1" dirty="0" smtClean="0">
                <a:solidFill>
                  <a:schemeClr val="tx1"/>
                </a:solidFill>
              </a:rPr>
              <a:t>X</a:t>
            </a:r>
            <a:r>
              <a:rPr lang="es-ES" b="1" i="1" baseline="-25000" dirty="0" smtClean="0">
                <a:solidFill>
                  <a:schemeClr val="tx1"/>
                </a:solidFill>
              </a:rPr>
              <a:t>L</a:t>
            </a:r>
            <a:r>
              <a:rPr lang="es-ES" b="1" i="1" dirty="0" smtClean="0">
                <a:solidFill>
                  <a:schemeClr val="tx1"/>
                </a:solidFill>
              </a:rPr>
              <a:t>=X</a:t>
            </a:r>
            <a:r>
              <a:rPr lang="es-ES" b="1" i="1" baseline="-25000" dirty="0" smtClean="0">
                <a:solidFill>
                  <a:schemeClr val="tx1"/>
                </a:solidFill>
              </a:rPr>
              <a:t>C</a:t>
            </a:r>
            <a:endParaRPr lang="es-ES" b="1" i="1" baseline="-25000" dirty="0">
              <a:solidFill>
                <a:schemeClr val="tx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068" y="255194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/>
                </a:solidFill>
              </a:rPr>
              <a:t>ω</a:t>
            </a:r>
            <a:r>
              <a:rPr lang="es-ES" b="1" dirty="0" smtClean="0">
                <a:solidFill>
                  <a:schemeClr val="tx1"/>
                </a:solidFill>
              </a:rPr>
              <a:t>L=1/</a:t>
            </a:r>
            <a:r>
              <a:rPr lang="el-GR" b="1" dirty="0">
                <a:solidFill>
                  <a:schemeClr val="tx1"/>
                </a:solidFill>
              </a:rPr>
              <a:t> </a:t>
            </a:r>
            <a:r>
              <a:rPr lang="el-GR" b="1" dirty="0" smtClean="0">
                <a:solidFill>
                  <a:schemeClr val="tx1"/>
                </a:solidFill>
              </a:rPr>
              <a:t>ω</a:t>
            </a:r>
            <a:r>
              <a:rPr lang="es-ES" b="1" dirty="0" smtClean="0">
                <a:solidFill>
                  <a:schemeClr val="tx1"/>
                </a:solidFill>
              </a:rPr>
              <a:t>C</a:t>
            </a:r>
            <a:endParaRPr lang="es-ES" b="1" dirty="0">
              <a:solidFill>
                <a:schemeClr val="tx1"/>
              </a:solidFill>
            </a:endParaRPr>
          </a:p>
        </p:txBody>
      </p:sp>
      <p:cxnSp>
        <p:nvCxnSpPr>
          <p:cNvPr id="11" name="10 Conector recto de flecha"/>
          <p:cNvCxnSpPr>
            <a:stCxn id="6" idx="3"/>
          </p:cNvCxnSpPr>
          <p:nvPr/>
        </p:nvCxnSpPr>
        <p:spPr bwMode="auto">
          <a:xfrm>
            <a:off x="3655475" y="2736614"/>
            <a:ext cx="62959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11 CuadroTexto"/>
              <p:cNvSpPr txBox="1"/>
              <p:nvPr/>
            </p:nvSpPr>
            <p:spPr>
              <a:xfrm>
                <a:off x="6660232" y="2404311"/>
                <a:ext cx="1160189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𝝎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𝑳𝑪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E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404311"/>
                <a:ext cx="1160189" cy="6646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 descr="C:\Users\Usuario\Downloads\WhatsApp Image 2020-05-01 at 12.51.16.jpe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9" t="4634" r="2380" b="52565"/>
          <a:stretch/>
        </p:blipFill>
        <p:spPr bwMode="auto">
          <a:xfrm rot="10800000">
            <a:off x="140090" y="4093521"/>
            <a:ext cx="3830180" cy="167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Forma libre"/>
          <p:cNvSpPr/>
          <p:nvPr/>
        </p:nvSpPr>
        <p:spPr bwMode="auto">
          <a:xfrm>
            <a:off x="1149096" y="4221088"/>
            <a:ext cx="1805247" cy="549051"/>
          </a:xfrm>
          <a:custGeom>
            <a:avLst/>
            <a:gdLst>
              <a:gd name="connsiteX0" fmla="*/ 0 w 2638425"/>
              <a:gd name="connsiteY0" fmla="*/ 0 h 784596"/>
              <a:gd name="connsiteX1" fmla="*/ 295275 w 2638425"/>
              <a:gd name="connsiteY1" fmla="*/ 257175 h 784596"/>
              <a:gd name="connsiteX2" fmla="*/ 638175 w 2638425"/>
              <a:gd name="connsiteY2" fmla="*/ 466725 h 784596"/>
              <a:gd name="connsiteX3" fmla="*/ 971550 w 2638425"/>
              <a:gd name="connsiteY3" fmla="*/ 647700 h 784596"/>
              <a:gd name="connsiteX4" fmla="*/ 1162050 w 2638425"/>
              <a:gd name="connsiteY4" fmla="*/ 733425 h 784596"/>
              <a:gd name="connsiteX5" fmla="*/ 1295400 w 2638425"/>
              <a:gd name="connsiteY5" fmla="*/ 781050 h 784596"/>
              <a:gd name="connsiteX6" fmla="*/ 1571625 w 2638425"/>
              <a:gd name="connsiteY6" fmla="*/ 638175 h 784596"/>
              <a:gd name="connsiteX7" fmla="*/ 1905000 w 2638425"/>
              <a:gd name="connsiteY7" fmla="*/ 447675 h 784596"/>
              <a:gd name="connsiteX8" fmla="*/ 2171700 w 2638425"/>
              <a:gd name="connsiteY8" fmla="*/ 276225 h 784596"/>
              <a:gd name="connsiteX9" fmla="*/ 2419350 w 2638425"/>
              <a:gd name="connsiteY9" fmla="*/ 142875 h 784596"/>
              <a:gd name="connsiteX10" fmla="*/ 2638425 w 2638425"/>
              <a:gd name="connsiteY10" fmla="*/ 38100 h 784596"/>
              <a:gd name="connsiteX11" fmla="*/ 2638425 w 2638425"/>
              <a:gd name="connsiteY11" fmla="*/ 38100 h 784596"/>
              <a:gd name="connsiteX12" fmla="*/ 2638425 w 2638425"/>
              <a:gd name="connsiteY12" fmla="*/ 28575 h 78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38425" h="784596">
                <a:moveTo>
                  <a:pt x="0" y="0"/>
                </a:moveTo>
                <a:cubicBezTo>
                  <a:pt x="94456" y="89694"/>
                  <a:pt x="188913" y="179388"/>
                  <a:pt x="295275" y="257175"/>
                </a:cubicBezTo>
                <a:cubicBezTo>
                  <a:pt x="401638" y="334963"/>
                  <a:pt x="525463" y="401638"/>
                  <a:pt x="638175" y="466725"/>
                </a:cubicBezTo>
                <a:cubicBezTo>
                  <a:pt x="750887" y="531812"/>
                  <a:pt x="884238" y="603250"/>
                  <a:pt x="971550" y="647700"/>
                </a:cubicBezTo>
                <a:cubicBezTo>
                  <a:pt x="1058862" y="692150"/>
                  <a:pt x="1108075" y="711200"/>
                  <a:pt x="1162050" y="733425"/>
                </a:cubicBezTo>
                <a:cubicBezTo>
                  <a:pt x="1216025" y="755650"/>
                  <a:pt x="1227138" y="796925"/>
                  <a:pt x="1295400" y="781050"/>
                </a:cubicBezTo>
                <a:cubicBezTo>
                  <a:pt x="1363662" y="765175"/>
                  <a:pt x="1470025" y="693737"/>
                  <a:pt x="1571625" y="638175"/>
                </a:cubicBezTo>
                <a:cubicBezTo>
                  <a:pt x="1673225" y="582613"/>
                  <a:pt x="1804988" y="508000"/>
                  <a:pt x="1905000" y="447675"/>
                </a:cubicBezTo>
                <a:cubicBezTo>
                  <a:pt x="2005012" y="387350"/>
                  <a:pt x="2085975" y="327025"/>
                  <a:pt x="2171700" y="276225"/>
                </a:cubicBezTo>
                <a:cubicBezTo>
                  <a:pt x="2257425" y="225425"/>
                  <a:pt x="2341563" y="182563"/>
                  <a:pt x="2419350" y="142875"/>
                </a:cubicBezTo>
                <a:cubicBezTo>
                  <a:pt x="2497138" y="103188"/>
                  <a:pt x="2638425" y="38100"/>
                  <a:pt x="2638425" y="38100"/>
                </a:cubicBezTo>
                <a:lnTo>
                  <a:pt x="2638425" y="38100"/>
                </a:lnTo>
                <a:lnTo>
                  <a:pt x="2638425" y="28575"/>
                </a:lnTo>
              </a:path>
            </a:pathLst>
          </a:custGeom>
          <a:noFill/>
          <a:ln w="762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0" name="19 Conector recto de flecha"/>
          <p:cNvCxnSpPr/>
          <p:nvPr/>
        </p:nvCxnSpPr>
        <p:spPr bwMode="auto">
          <a:xfrm>
            <a:off x="2051719" y="4770139"/>
            <a:ext cx="1" cy="100187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20 CuadroTexto"/>
              <p:cNvSpPr txBox="1"/>
              <p:nvPr/>
            </p:nvSpPr>
            <p:spPr>
              <a:xfrm>
                <a:off x="1370685" y="5772017"/>
                <a:ext cx="1160189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𝝎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𝑳𝑪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E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2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685" y="5772017"/>
                <a:ext cx="1160189" cy="66460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21 CuadroTexto"/>
              <p:cNvSpPr txBox="1"/>
              <p:nvPr/>
            </p:nvSpPr>
            <p:spPr>
              <a:xfrm>
                <a:off x="4585484" y="3831007"/>
                <a:ext cx="1270732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𝝎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𝑳𝑪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E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2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484" y="3831007"/>
                <a:ext cx="1270732" cy="66460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22 CuadroTexto"/>
          <p:cNvSpPr txBox="1"/>
          <p:nvPr/>
        </p:nvSpPr>
        <p:spPr>
          <a:xfrm>
            <a:off x="5963168" y="403642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frecuencia de resonancia</a:t>
            </a:r>
            <a:endParaRPr lang="es-E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8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05" y="753966"/>
            <a:ext cx="1259582" cy="858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83"/>
          <a:stretch/>
        </p:blipFill>
        <p:spPr bwMode="auto">
          <a:xfrm>
            <a:off x="2055179" y="672218"/>
            <a:ext cx="2516821" cy="98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 descr="C:\Users\Usuario\Downloads\WhatsApp Image 2020-05-01 at 12.51.16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9" t="4634" r="2380" b="52565"/>
          <a:stretch/>
        </p:blipFill>
        <p:spPr bwMode="auto">
          <a:xfrm rot="10800000">
            <a:off x="140090" y="1901998"/>
            <a:ext cx="3830180" cy="167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Forma libre"/>
          <p:cNvSpPr/>
          <p:nvPr/>
        </p:nvSpPr>
        <p:spPr bwMode="auto">
          <a:xfrm>
            <a:off x="1149096" y="2029565"/>
            <a:ext cx="1805247" cy="549051"/>
          </a:xfrm>
          <a:custGeom>
            <a:avLst/>
            <a:gdLst>
              <a:gd name="connsiteX0" fmla="*/ 0 w 2638425"/>
              <a:gd name="connsiteY0" fmla="*/ 0 h 784596"/>
              <a:gd name="connsiteX1" fmla="*/ 295275 w 2638425"/>
              <a:gd name="connsiteY1" fmla="*/ 257175 h 784596"/>
              <a:gd name="connsiteX2" fmla="*/ 638175 w 2638425"/>
              <a:gd name="connsiteY2" fmla="*/ 466725 h 784596"/>
              <a:gd name="connsiteX3" fmla="*/ 971550 w 2638425"/>
              <a:gd name="connsiteY3" fmla="*/ 647700 h 784596"/>
              <a:gd name="connsiteX4" fmla="*/ 1162050 w 2638425"/>
              <a:gd name="connsiteY4" fmla="*/ 733425 h 784596"/>
              <a:gd name="connsiteX5" fmla="*/ 1295400 w 2638425"/>
              <a:gd name="connsiteY5" fmla="*/ 781050 h 784596"/>
              <a:gd name="connsiteX6" fmla="*/ 1571625 w 2638425"/>
              <a:gd name="connsiteY6" fmla="*/ 638175 h 784596"/>
              <a:gd name="connsiteX7" fmla="*/ 1905000 w 2638425"/>
              <a:gd name="connsiteY7" fmla="*/ 447675 h 784596"/>
              <a:gd name="connsiteX8" fmla="*/ 2171700 w 2638425"/>
              <a:gd name="connsiteY8" fmla="*/ 276225 h 784596"/>
              <a:gd name="connsiteX9" fmla="*/ 2419350 w 2638425"/>
              <a:gd name="connsiteY9" fmla="*/ 142875 h 784596"/>
              <a:gd name="connsiteX10" fmla="*/ 2638425 w 2638425"/>
              <a:gd name="connsiteY10" fmla="*/ 38100 h 784596"/>
              <a:gd name="connsiteX11" fmla="*/ 2638425 w 2638425"/>
              <a:gd name="connsiteY11" fmla="*/ 38100 h 784596"/>
              <a:gd name="connsiteX12" fmla="*/ 2638425 w 2638425"/>
              <a:gd name="connsiteY12" fmla="*/ 28575 h 78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38425" h="784596">
                <a:moveTo>
                  <a:pt x="0" y="0"/>
                </a:moveTo>
                <a:cubicBezTo>
                  <a:pt x="94456" y="89694"/>
                  <a:pt x="188913" y="179388"/>
                  <a:pt x="295275" y="257175"/>
                </a:cubicBezTo>
                <a:cubicBezTo>
                  <a:pt x="401638" y="334963"/>
                  <a:pt x="525463" y="401638"/>
                  <a:pt x="638175" y="466725"/>
                </a:cubicBezTo>
                <a:cubicBezTo>
                  <a:pt x="750887" y="531812"/>
                  <a:pt x="884238" y="603250"/>
                  <a:pt x="971550" y="647700"/>
                </a:cubicBezTo>
                <a:cubicBezTo>
                  <a:pt x="1058862" y="692150"/>
                  <a:pt x="1108075" y="711200"/>
                  <a:pt x="1162050" y="733425"/>
                </a:cubicBezTo>
                <a:cubicBezTo>
                  <a:pt x="1216025" y="755650"/>
                  <a:pt x="1227138" y="796925"/>
                  <a:pt x="1295400" y="781050"/>
                </a:cubicBezTo>
                <a:cubicBezTo>
                  <a:pt x="1363662" y="765175"/>
                  <a:pt x="1470025" y="693737"/>
                  <a:pt x="1571625" y="638175"/>
                </a:cubicBezTo>
                <a:cubicBezTo>
                  <a:pt x="1673225" y="582613"/>
                  <a:pt x="1804988" y="508000"/>
                  <a:pt x="1905000" y="447675"/>
                </a:cubicBezTo>
                <a:cubicBezTo>
                  <a:pt x="2005012" y="387350"/>
                  <a:pt x="2085975" y="327025"/>
                  <a:pt x="2171700" y="276225"/>
                </a:cubicBezTo>
                <a:cubicBezTo>
                  <a:pt x="2257425" y="225425"/>
                  <a:pt x="2341563" y="182563"/>
                  <a:pt x="2419350" y="142875"/>
                </a:cubicBezTo>
                <a:cubicBezTo>
                  <a:pt x="2497138" y="103188"/>
                  <a:pt x="2638425" y="38100"/>
                  <a:pt x="2638425" y="38100"/>
                </a:cubicBezTo>
                <a:lnTo>
                  <a:pt x="2638425" y="38100"/>
                </a:lnTo>
                <a:lnTo>
                  <a:pt x="2638425" y="28575"/>
                </a:lnTo>
              </a:path>
            </a:pathLst>
          </a:custGeom>
          <a:noFill/>
          <a:ln w="762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0" name="19 Conector recto de flecha"/>
          <p:cNvCxnSpPr/>
          <p:nvPr/>
        </p:nvCxnSpPr>
        <p:spPr bwMode="auto">
          <a:xfrm>
            <a:off x="2051719" y="2578616"/>
            <a:ext cx="1" cy="100187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20 CuadroTexto"/>
              <p:cNvSpPr txBox="1"/>
              <p:nvPr/>
            </p:nvSpPr>
            <p:spPr>
              <a:xfrm>
                <a:off x="1370685" y="3580494"/>
                <a:ext cx="1160189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𝝎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𝑳𝑪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E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2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685" y="3580494"/>
                <a:ext cx="1160189" cy="66460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21 CuadroTexto"/>
              <p:cNvSpPr txBox="1"/>
              <p:nvPr/>
            </p:nvSpPr>
            <p:spPr>
              <a:xfrm>
                <a:off x="4296674" y="2272545"/>
                <a:ext cx="1270732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𝝎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𝑳𝑪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E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2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674" y="2272545"/>
                <a:ext cx="1270732" cy="66460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22 CuadroTexto"/>
          <p:cNvSpPr txBox="1"/>
          <p:nvPr/>
        </p:nvSpPr>
        <p:spPr>
          <a:xfrm>
            <a:off x="5674358" y="247796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frecuencia de resonancia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792012" y="188640"/>
            <a:ext cx="561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¿Cómo depende la Corriente  de la frecuencia </a:t>
            </a:r>
            <a:r>
              <a:rPr lang="el-GR" b="1" dirty="0" smtClean="0">
                <a:solidFill>
                  <a:schemeClr val="tx1"/>
                </a:solidFill>
              </a:rPr>
              <a:t>ω</a:t>
            </a:r>
            <a:r>
              <a:rPr lang="es-ES" b="1" dirty="0" smtClean="0">
                <a:solidFill>
                  <a:schemeClr val="tx1"/>
                </a:solidFill>
              </a:rPr>
              <a:t>?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15144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663" y="3242442"/>
            <a:ext cx="4320480" cy="336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17 CuadroTexto"/>
              <p:cNvSpPr txBox="1"/>
              <p:nvPr/>
            </p:nvSpPr>
            <p:spPr>
              <a:xfrm>
                <a:off x="5991496" y="6193394"/>
                <a:ext cx="1160189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𝝎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𝑳𝑪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E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1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496" y="6193394"/>
                <a:ext cx="1160189" cy="66460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6 CuadroTexto"/>
          <p:cNvSpPr txBox="1"/>
          <p:nvPr/>
        </p:nvSpPr>
        <p:spPr>
          <a:xfrm>
            <a:off x="519305" y="4581128"/>
            <a:ext cx="3731661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La I tiene un máximo muy pronunciado a la frecuencia de resonancia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81452" y="5692606"/>
            <a:ext cx="318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La R regula el ancho del pico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6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89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522384"/>
              </p:ext>
            </p:extLst>
          </p:nvPr>
        </p:nvGraphicFramePr>
        <p:xfrm>
          <a:off x="251767" y="960474"/>
          <a:ext cx="4752033" cy="1058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451" name="OpenOffice.org" r:id="rId3" imgW="2144880" imgH="537120" progId="opendocument.MathDocument.1">
                  <p:embed/>
                </p:oleObj>
              </mc:Choice>
              <mc:Fallback>
                <p:oleObj name="OpenOffice.org" r:id="rId3" imgW="2144880" imgH="53712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67" y="960474"/>
                        <a:ext cx="4752033" cy="105876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17 Rectángulo"/>
          <p:cNvSpPr/>
          <p:nvPr/>
        </p:nvSpPr>
        <p:spPr>
          <a:xfrm>
            <a:off x="6444208" y="1105136"/>
            <a:ext cx="2016224" cy="769441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Frecuencia de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resonancia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200" dirty="0"/>
          </a:p>
        </p:txBody>
      </p:sp>
      <p:sp>
        <p:nvSpPr>
          <p:cNvPr id="19" name="18 Rectángulo"/>
          <p:cNvSpPr/>
          <p:nvPr/>
        </p:nvSpPr>
        <p:spPr>
          <a:xfrm>
            <a:off x="1403648" y="4470489"/>
            <a:ext cx="47525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En la resonancia además: </a:t>
            </a:r>
            <a:endParaRPr lang="en-US" sz="2200" dirty="0"/>
          </a:p>
        </p:txBody>
      </p:sp>
      <p:sp>
        <p:nvSpPr>
          <p:cNvPr id="21" name="20 Rectángulo"/>
          <p:cNvSpPr/>
          <p:nvPr/>
        </p:nvSpPr>
        <p:spPr>
          <a:xfrm>
            <a:off x="1403648" y="4918569"/>
            <a:ext cx="5832648" cy="430887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corriente está 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ES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fase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con la tensión.</a:t>
            </a:r>
            <a:endParaRPr lang="en-US" sz="2200" dirty="0"/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179512" y="116192"/>
            <a:ext cx="8712968" cy="648512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FFFF66"/>
                </a:solidFill>
              </a:rPr>
              <a:t>Resonancia </a:t>
            </a:r>
            <a:r>
              <a:rPr lang="es-ES" sz="3600" i="1" dirty="0">
                <a:solidFill>
                  <a:srgbClr val="FFFF66"/>
                </a:solidFill>
              </a:rPr>
              <a:t>RCL</a:t>
            </a:r>
            <a:r>
              <a:rPr lang="es-ES" sz="3600" dirty="0">
                <a:solidFill>
                  <a:srgbClr val="FFFF66"/>
                </a:solidFill>
              </a:rPr>
              <a:t> </a:t>
            </a: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855391"/>
              </p:ext>
            </p:extLst>
          </p:nvPr>
        </p:nvGraphicFramePr>
        <p:xfrm>
          <a:off x="615988" y="3356992"/>
          <a:ext cx="201612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452" name="OpenOffice.org" r:id="rId5" imgW="34004250" imgH="15573375" progId="opendocument.MathDocument.1">
                  <p:embed/>
                </p:oleObj>
              </mc:Choice>
              <mc:Fallback>
                <p:oleObj name="OpenOffice.org" r:id="rId5" imgW="34004250" imgH="15573375" progId="opendocument.MathDocument.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88" y="3356992"/>
                        <a:ext cx="2016125" cy="9699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11444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672" y="2060848"/>
            <a:ext cx="26955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23062"/>
            <a:ext cx="1347789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915816" y="37360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Para 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6" name="5 Conector recto de flecha"/>
          <p:cNvCxnSpPr/>
          <p:nvPr/>
        </p:nvCxnSpPr>
        <p:spPr bwMode="auto">
          <a:xfrm>
            <a:off x="5292080" y="3920718"/>
            <a:ext cx="64259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6 CuadroTexto"/>
          <p:cNvSpPr txBox="1"/>
          <p:nvPr/>
        </p:nvSpPr>
        <p:spPr>
          <a:xfrm>
            <a:off x="6181692" y="3736052"/>
            <a:ext cx="88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 smtClean="0">
                <a:solidFill>
                  <a:schemeClr val="tx1"/>
                </a:solidFill>
              </a:rPr>
              <a:t>δ</a:t>
            </a:r>
            <a:r>
              <a:rPr lang="es-ES" sz="3200" dirty="0" smtClean="0">
                <a:solidFill>
                  <a:schemeClr val="tx1"/>
                </a:solidFill>
              </a:rPr>
              <a:t>=0</a:t>
            </a:r>
            <a:endParaRPr lang="es-E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50163" y="5175246"/>
            <a:ext cx="4084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tx1"/>
                </a:solidFill>
                <a:hlinkClick r:id="rId2"/>
              </a:rPr>
              <a:t>https://www.youtube.com/watch?v=PRqAipvSH8I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83568" y="4797152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RCL sin </a:t>
            </a:r>
            <a:r>
              <a:rPr lang="es-ES" b="1" dirty="0" err="1" smtClean="0">
                <a:solidFill>
                  <a:srgbClr val="FF0000"/>
                </a:solidFill>
              </a:rPr>
              <a:t>fasores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51520" y="3068960"/>
            <a:ext cx="7170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www.youtube.com/watch?v=z5mz02qQFnw&amp;list=ULmBCR5nYIVgQ&amp;index=5003</a:t>
            </a:r>
            <a:endParaRPr lang="es-E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https://www.youtube.com/watch?v=H0StKpxSuRU&amp;list=ULz5mz02qQFnw&amp;index=5004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51520" y="2677562"/>
            <a:ext cx="404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RCL </a:t>
            </a:r>
            <a:r>
              <a:rPr lang="es-ES" b="1" dirty="0" err="1" smtClean="0">
                <a:solidFill>
                  <a:srgbClr val="FF0000"/>
                </a:solidFill>
              </a:rPr>
              <a:t>fasores</a:t>
            </a:r>
            <a:r>
              <a:rPr lang="es-ES" b="1" dirty="0" smtClean="0">
                <a:solidFill>
                  <a:srgbClr val="FF0000"/>
                </a:solidFill>
              </a:rPr>
              <a:t>  y </a:t>
            </a:r>
            <a:r>
              <a:rPr lang="es-ES" b="1" dirty="0" err="1" smtClean="0">
                <a:solidFill>
                  <a:srgbClr val="FF0000"/>
                </a:solidFill>
              </a:rPr>
              <a:t>numeros</a:t>
            </a:r>
            <a:r>
              <a:rPr lang="es-ES" b="1" dirty="0" smtClean="0">
                <a:solidFill>
                  <a:srgbClr val="FF0000"/>
                </a:solidFill>
              </a:rPr>
              <a:t> complejos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7967" y="1660158"/>
            <a:ext cx="466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Videos recomendados como complementos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81445" y="2564904"/>
            <a:ext cx="8323241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3600" b="1" dirty="0" smtClean="0"/>
              <a:t>OSCILACIONES PROPIAS DE CIRCUITOS RCL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34465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074" name="Picture 2" descr="figure-29-12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232" y="967482"/>
            <a:ext cx="4379768" cy="2821558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971600" y="188200"/>
            <a:ext cx="6654380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000099"/>
                </a:solidFill>
              </a:rPr>
              <a:t>Circuito simple </a:t>
            </a:r>
            <a:r>
              <a:rPr lang="es-ES" sz="3600" i="1" dirty="0">
                <a:solidFill>
                  <a:srgbClr val="000099"/>
                </a:solidFill>
              </a:rPr>
              <a:t>LC</a:t>
            </a:r>
            <a:endParaRPr lang="es-ES" sz="3600" b="1" baseline="-25000" dirty="0">
              <a:solidFill>
                <a:srgbClr val="000099"/>
              </a:solidFill>
            </a:endParaRPr>
          </a:p>
        </p:txBody>
      </p:sp>
      <p:graphicFrame>
        <p:nvGraphicFramePr>
          <p:cNvPr id="1441794" name="Object 2"/>
          <p:cNvGraphicFramePr>
            <a:graphicFrameLocks noChangeAspect="1"/>
          </p:cNvGraphicFramePr>
          <p:nvPr/>
        </p:nvGraphicFramePr>
        <p:xfrm>
          <a:off x="5048250" y="1344315"/>
          <a:ext cx="34067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801" name="OpenOffice.org" r:id="rId4" imgW="996480" imgH="212040" progId="opendocument.MathDocument.1">
                  <p:embed/>
                </p:oleObj>
              </mc:Choice>
              <mc:Fallback>
                <p:oleObj name="OpenOffice.org" r:id="rId4" imgW="99648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1344315"/>
                        <a:ext cx="3406775" cy="644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/>
          <p:cNvSpPr/>
          <p:nvPr/>
        </p:nvSpPr>
        <p:spPr>
          <a:xfrm>
            <a:off x="5004048" y="836712"/>
            <a:ext cx="31683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Ley </a:t>
            </a:r>
            <a:r>
              <a:rPr lang="es-ES" sz="220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es-ES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Kirchhoff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200" dirty="0"/>
          </a:p>
        </p:txBody>
      </p:sp>
      <p:graphicFrame>
        <p:nvGraphicFramePr>
          <p:cNvPr id="1441795" name="Object 3"/>
          <p:cNvGraphicFramePr>
            <a:graphicFrameLocks noChangeAspect="1"/>
          </p:cNvGraphicFramePr>
          <p:nvPr/>
        </p:nvGraphicFramePr>
        <p:xfrm>
          <a:off x="5154686" y="2132856"/>
          <a:ext cx="3233738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802" name="OpenOffice.org" r:id="rId6" imgW="945720" imgH="384840" progId="opendocument.MathDocument.1">
                  <p:embed/>
                </p:oleObj>
              </mc:Choice>
              <mc:Fallback>
                <p:oleObj name="OpenOffice.org" r:id="rId6" imgW="945720" imgH="3848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86" y="2132856"/>
                        <a:ext cx="3233738" cy="129614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051182"/>
              </p:ext>
            </p:extLst>
          </p:nvPr>
        </p:nvGraphicFramePr>
        <p:xfrm>
          <a:off x="2610999" y="4370438"/>
          <a:ext cx="3025378" cy="1239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803" name="OpenOffice.org" r:id="rId8" imgW="1182600" imgH="442440" progId="opendocument.MathDocument.1">
                  <p:embed/>
                </p:oleObj>
              </mc:Choice>
              <mc:Fallback>
                <p:oleObj name="OpenOffice.org" r:id="rId8" imgW="1182600" imgH="4424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999" y="4370438"/>
                        <a:ext cx="3025378" cy="123961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847452"/>
              </p:ext>
            </p:extLst>
          </p:nvPr>
        </p:nvGraphicFramePr>
        <p:xfrm>
          <a:off x="210886" y="4345940"/>
          <a:ext cx="1611312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804" name="OpenOffice.org" r:id="rId10" imgW="470880" imgH="384840" progId="opendocument.MathDocument.1">
                  <p:embed/>
                </p:oleObj>
              </mc:Choice>
              <mc:Fallback>
                <p:oleObj name="OpenOffice.org" r:id="rId10" imgW="470880" imgH="3848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86" y="4345940"/>
                        <a:ext cx="1611312" cy="11636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Rectángulo"/>
          <p:cNvSpPr/>
          <p:nvPr/>
        </p:nvSpPr>
        <p:spPr>
          <a:xfrm>
            <a:off x="1889225" y="4603194"/>
            <a:ext cx="538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</a:t>
            </a:r>
            <a:endParaRPr lang="en-US" sz="2800" dirty="0"/>
          </a:p>
        </p:txBody>
      </p:sp>
      <p:pic>
        <p:nvPicPr>
          <p:cNvPr id="1480712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40" y="3584019"/>
            <a:ext cx="20478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1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4535488" y="980728"/>
            <a:ext cx="46085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Solución:</a:t>
            </a:r>
          </a:p>
          <a:p>
            <a:endParaRPr lang="es-ES" sz="22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endParaRPr lang="es-ES" sz="22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200" dirty="0">
                <a:solidFill>
                  <a:srgbClr val="000099"/>
                </a:solidFill>
              </a:rPr>
              <a:t>La </a:t>
            </a:r>
            <a:r>
              <a:rPr lang="en-US" sz="2200" dirty="0" err="1">
                <a:solidFill>
                  <a:srgbClr val="000099"/>
                </a:solidFill>
              </a:rPr>
              <a:t>carga</a:t>
            </a:r>
            <a:r>
              <a:rPr lang="en-US" sz="2200" dirty="0">
                <a:solidFill>
                  <a:srgbClr val="000099"/>
                </a:solidFill>
              </a:rPr>
              <a:t> (y </a:t>
            </a:r>
            <a:r>
              <a:rPr lang="en-US" sz="2200" dirty="0" err="1">
                <a:solidFill>
                  <a:srgbClr val="000099"/>
                </a:solidFill>
              </a:rPr>
              <a:t>por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 err="1">
                <a:solidFill>
                  <a:srgbClr val="000099"/>
                </a:solidFill>
              </a:rPr>
              <a:t>tanto</a:t>
            </a:r>
            <a:r>
              <a:rPr lang="en-US" sz="2200" dirty="0">
                <a:solidFill>
                  <a:srgbClr val="000099"/>
                </a:solidFill>
              </a:rPr>
              <a:t>, </a:t>
            </a:r>
            <a:r>
              <a:rPr lang="en-US" sz="2200" dirty="0" err="1">
                <a:solidFill>
                  <a:srgbClr val="000099"/>
                </a:solidFill>
              </a:rPr>
              <a:t>también</a:t>
            </a:r>
            <a:r>
              <a:rPr lang="en-US" sz="2200" dirty="0">
                <a:solidFill>
                  <a:srgbClr val="000099"/>
                </a:solidFill>
              </a:rPr>
              <a:t> la </a:t>
            </a:r>
            <a:r>
              <a:rPr lang="en-US" sz="2200" dirty="0" err="1">
                <a:solidFill>
                  <a:srgbClr val="000099"/>
                </a:solidFill>
              </a:rPr>
              <a:t>corriente</a:t>
            </a:r>
            <a:r>
              <a:rPr lang="en-US" sz="2200" dirty="0">
                <a:solidFill>
                  <a:srgbClr val="000099"/>
                </a:solidFill>
              </a:rPr>
              <a:t>) son </a:t>
            </a:r>
            <a:r>
              <a:rPr lang="en-US" sz="2200" dirty="0" err="1">
                <a:solidFill>
                  <a:srgbClr val="FF0000"/>
                </a:solidFill>
              </a:rPr>
              <a:t>funciones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oscilatorias</a:t>
            </a:r>
            <a:r>
              <a:rPr lang="en-US" sz="2200" dirty="0">
                <a:solidFill>
                  <a:srgbClr val="000099"/>
                </a:solidFill>
              </a:rPr>
              <a:t> con </a:t>
            </a:r>
            <a:r>
              <a:rPr lang="en-US" sz="2200" dirty="0" err="1">
                <a:solidFill>
                  <a:srgbClr val="000099"/>
                </a:solidFill>
              </a:rPr>
              <a:t>frecuencia</a:t>
            </a:r>
            <a:r>
              <a:rPr lang="en-US" sz="2200" dirty="0">
                <a:solidFill>
                  <a:srgbClr val="000099"/>
                </a:solidFill>
              </a:rPr>
              <a:t>:</a:t>
            </a:r>
            <a:endParaRPr lang="es-ES" sz="22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78882" name="Picture 2" descr="figure-29-13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301" y="2933920"/>
            <a:ext cx="3180433" cy="3401849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graphicFrame>
        <p:nvGraphicFramePr>
          <p:cNvPr id="1442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561078"/>
              </p:ext>
            </p:extLst>
          </p:nvPr>
        </p:nvGraphicFramePr>
        <p:xfrm>
          <a:off x="4509621" y="1468795"/>
          <a:ext cx="46847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777" name="OpenOffice.org" r:id="rId4" imgW="1536120" imgH="212040" progId="opendocument.MathDocument.1">
                  <p:embed/>
                </p:oleObj>
              </mc:Choice>
              <mc:Fallback>
                <p:oleObj name="OpenOffice.org" r:id="rId4" imgW="153612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9621" y="1468795"/>
                        <a:ext cx="4684713" cy="5762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2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028743"/>
              </p:ext>
            </p:extLst>
          </p:nvPr>
        </p:nvGraphicFramePr>
        <p:xfrm>
          <a:off x="4332056" y="3356992"/>
          <a:ext cx="25400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778" name="OpenOffice.org" r:id="rId6" imgW="832680" imgH="399960" progId="opendocument.MathDocument.1">
                  <p:embed/>
                </p:oleObj>
              </mc:Choice>
              <mc:Fallback>
                <p:oleObj name="OpenOffice.org" r:id="rId6" imgW="832680" imgH="39996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056" y="3356992"/>
                        <a:ext cx="2540000" cy="10842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179512" y="116632"/>
            <a:ext cx="8712968" cy="648512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FFFF66"/>
                </a:solidFill>
              </a:rPr>
              <a:t>Circuito simple </a:t>
            </a:r>
            <a:r>
              <a:rPr lang="es-ES" sz="3600" i="1" dirty="0">
                <a:solidFill>
                  <a:srgbClr val="FFFF66"/>
                </a:solidFill>
              </a:rPr>
              <a:t>LC</a:t>
            </a:r>
            <a:r>
              <a:rPr lang="es-ES" sz="3600" dirty="0">
                <a:solidFill>
                  <a:srgbClr val="FFFF66"/>
                </a:solidFill>
              </a:rPr>
              <a:t>:</a:t>
            </a:r>
            <a:r>
              <a:rPr lang="es-ES" sz="3600" i="1" dirty="0">
                <a:solidFill>
                  <a:srgbClr val="FFFF66"/>
                </a:solidFill>
              </a:rPr>
              <a:t> </a:t>
            </a:r>
            <a:r>
              <a:rPr lang="es-ES" sz="3600" dirty="0">
                <a:solidFill>
                  <a:srgbClr val="FFFF66"/>
                </a:solidFill>
              </a:rPr>
              <a:t>solución  oscilatoria</a:t>
            </a:r>
          </a:p>
        </p:txBody>
      </p:sp>
      <p:pic>
        <p:nvPicPr>
          <p:cNvPr id="148173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81" y="980728"/>
            <a:ext cx="40290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9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9 Rectángulo">
            <a:extLst>
              <a:ext uri="{FF2B5EF4-FFF2-40B4-BE49-F238E27FC236}">
                <a16:creationId xmlns="" xmlns:a16="http://schemas.microsoft.com/office/drawing/2014/main" id="{24A9EC8C-F228-40D9-B7CD-FA21E9EC9BEE}"/>
              </a:ext>
            </a:extLst>
          </p:cNvPr>
          <p:cNvSpPr/>
          <p:nvPr/>
        </p:nvSpPr>
        <p:spPr>
          <a:xfrm>
            <a:off x="251520" y="1798820"/>
            <a:ext cx="864096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Energía  eléctrica </a:t>
            </a:r>
            <a:r>
              <a:rPr lang="es-E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s-ES" sz="24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elcondensador</a:t>
            </a:r>
            <a:r>
              <a:rPr lang="es-E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s-ES" sz="24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s-ES" sz="2400" i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½ </a:t>
            </a:r>
            <a:r>
              <a:rPr lang="es-ES" sz="2400" i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QV</a:t>
            </a:r>
            <a:r>
              <a:rPr lang="es-ES" sz="24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½ </a:t>
            </a:r>
            <a:r>
              <a:rPr lang="es-ES" sz="24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ES" sz="2400" baseline="30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  </a:t>
            </a:r>
          </a:p>
          <a:p>
            <a:endParaRPr lang="es-ES" sz="22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Si </a:t>
            </a:r>
            <a:r>
              <a:rPr lang="es-ES" sz="2400" i="1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Q</a:t>
            </a:r>
            <a:r>
              <a:rPr lang="es-ES" sz="24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s-ES" sz="2400" i="1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s-ES" sz="24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 = </a:t>
            </a:r>
            <a:r>
              <a:rPr lang="es-ES" sz="2400" i="1" dirty="0" err="1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Q</a:t>
            </a:r>
            <a:r>
              <a:rPr lang="es-ES" sz="2400" i="1" baseline="-25000" dirty="0" err="1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max</a:t>
            </a:r>
            <a:r>
              <a:rPr lang="es-ES" sz="2400" i="1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</a:t>
            </a:r>
            <a:r>
              <a:rPr lang="es-ES" sz="24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 (</a:t>
            </a:r>
            <a:r>
              <a:rPr lang="el-GR" sz="24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ω</a:t>
            </a:r>
            <a:r>
              <a:rPr lang="es-ES" sz="2400" baseline="-250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 </a:t>
            </a:r>
            <a:r>
              <a:rPr lang="es-ES" sz="2400" i="1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s-ES" sz="24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s-E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</a:t>
            </a:r>
            <a:r>
              <a:rPr lang="es-ES" sz="2400" dirty="0" err="1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s-ES" sz="2400" i="1" dirty="0" err="1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sz="24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 ½ (</a:t>
            </a:r>
            <a:r>
              <a:rPr lang="es-ES" sz="2400" i="1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ES" sz="2400" baseline="-250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s-ES" sz="2400" baseline="300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4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/C)</a:t>
            </a:r>
            <a:r>
              <a:rPr lang="es-ES" sz="2400" i="1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</a:t>
            </a:r>
            <a:r>
              <a:rPr lang="es-ES" sz="24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s-ES" sz="2400" baseline="300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s-ES" sz="24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(</a:t>
            </a:r>
            <a:r>
              <a:rPr lang="el-GR" sz="24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ω</a:t>
            </a:r>
            <a:r>
              <a:rPr lang="es-ES" sz="2400" baseline="-250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 </a:t>
            </a:r>
            <a:r>
              <a:rPr lang="es-ES" sz="2400" i="1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s-ES" sz="24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</a:p>
          <a:p>
            <a:r>
              <a:rPr lang="es-E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Oscila entre </a:t>
            </a:r>
            <a:r>
              <a:rPr lang="es-E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½ (</a:t>
            </a:r>
            <a:r>
              <a:rPr lang="es-E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E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s-E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/C) y 0.</a:t>
            </a:r>
          </a:p>
          <a:p>
            <a:endParaRPr lang="es-E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Energía magnética </a:t>
            </a:r>
            <a:r>
              <a:rPr lang="es-E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almacenada en la bobina:</a:t>
            </a:r>
          </a:p>
          <a:p>
            <a:r>
              <a:rPr lang="es-ES" sz="2400" dirty="0" err="1">
                <a:solidFill>
                  <a:srgbClr val="000099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s-ES" sz="2400" i="1" dirty="0" err="1">
                <a:solidFill>
                  <a:srgbClr val="000099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E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½ </a:t>
            </a:r>
            <a:r>
              <a:rPr lang="es-ES" sz="24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I</a:t>
            </a:r>
            <a:r>
              <a:rPr lang="es-ES" sz="2400" baseline="30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½</a:t>
            </a:r>
            <a:r>
              <a:rPr lang="es-ES" sz="24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s-E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</a:t>
            </a:r>
            <a:r>
              <a:rPr lang="el-GR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ω</a:t>
            </a:r>
            <a:r>
              <a:rPr lang="es-ES" sz="24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s-ES" sz="2400" i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Q</a:t>
            </a:r>
            <a:r>
              <a:rPr lang="es-ES" sz="2400" i="1" baseline="-25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max</a:t>
            </a:r>
            <a:r>
              <a:rPr lang="es-E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sen (</a:t>
            </a:r>
            <a:r>
              <a:rPr lang="el-GR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ω</a:t>
            </a:r>
            <a:r>
              <a:rPr lang="es-ES" sz="2400" baseline="-25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 </a:t>
            </a:r>
            <a:r>
              <a:rPr lang="es-ES" sz="24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s-E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))</a:t>
            </a:r>
            <a:r>
              <a:rPr lang="es-ES" sz="2400" baseline="30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s-E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" sz="2400" dirty="0">
                <a:solidFill>
                  <a:srgbClr val="000099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½</a:t>
            </a:r>
            <a:r>
              <a:rPr lang="es-ES" sz="2400" i="1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i="1" dirty="0">
                <a:solidFill>
                  <a:srgbClr val="000099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s-ES" sz="2400" baseline="-25000" dirty="0">
                <a:solidFill>
                  <a:srgbClr val="000099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s-ES" sz="2400" baseline="30000" dirty="0">
                <a:solidFill>
                  <a:srgbClr val="000099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400" dirty="0">
                <a:solidFill>
                  <a:srgbClr val="000099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/C)</a:t>
            </a:r>
            <a:r>
              <a:rPr lang="es-ES" sz="2400" dirty="0">
                <a:solidFill>
                  <a:srgbClr val="000099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sen</a:t>
            </a:r>
            <a:r>
              <a:rPr lang="es-ES" sz="2400" baseline="30000" dirty="0">
                <a:solidFill>
                  <a:srgbClr val="000099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s-ES" sz="2400" dirty="0">
                <a:solidFill>
                  <a:srgbClr val="000099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l-GR" sz="2400" dirty="0">
                <a:solidFill>
                  <a:srgbClr val="000099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ω</a:t>
            </a:r>
            <a:r>
              <a:rPr lang="es-ES" sz="2400" baseline="-25000" dirty="0">
                <a:solidFill>
                  <a:srgbClr val="000099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 </a:t>
            </a:r>
            <a:r>
              <a:rPr lang="es-ES" sz="2400" i="1" dirty="0">
                <a:solidFill>
                  <a:srgbClr val="000099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s-ES" sz="2400" dirty="0">
                <a:solidFill>
                  <a:srgbClr val="000099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</a:p>
          <a:p>
            <a:r>
              <a:rPr lang="es-E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(ya que </a:t>
            </a:r>
            <a:r>
              <a:rPr lang="el-GR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ω</a:t>
            </a:r>
            <a:r>
              <a:rPr lang="es-ES" sz="2400" baseline="-25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s-ES" sz="2400" baseline="30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1/</a:t>
            </a:r>
            <a:r>
              <a:rPr lang="es-ES" sz="2400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s-E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  <a:p>
            <a:r>
              <a:rPr lang="es-E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Oscila entre ½ (</a:t>
            </a:r>
            <a:r>
              <a:rPr lang="es-E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E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s-E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/C) y 0</a:t>
            </a:r>
          </a:p>
          <a:p>
            <a:endParaRPr lang="es-E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s-ES" sz="24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s-E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½ (</a:t>
            </a:r>
            <a:r>
              <a:rPr lang="es-E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E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s-E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/C)</a:t>
            </a:r>
            <a:r>
              <a:rPr lang="es-E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</a:t>
            </a:r>
            <a:r>
              <a:rPr lang="es-E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s-E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s-E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(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ω</a:t>
            </a:r>
            <a:r>
              <a:rPr lang="es-E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 </a:t>
            </a:r>
            <a:r>
              <a:rPr lang="es-E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s-E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)+</a:t>
            </a:r>
            <a:r>
              <a:rPr lang="es-E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½</a:t>
            </a:r>
            <a:r>
              <a:rPr lang="es-E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(Q</a:t>
            </a:r>
            <a:r>
              <a:rPr lang="es-E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s-E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/C)</a:t>
            </a:r>
            <a:r>
              <a:rPr lang="es-E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sen</a:t>
            </a:r>
            <a:r>
              <a:rPr lang="es-E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s-E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ω</a:t>
            </a:r>
            <a:r>
              <a:rPr lang="es-E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 </a:t>
            </a:r>
            <a:r>
              <a:rPr lang="es-E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s-E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)=</a:t>
            </a:r>
            <a:r>
              <a:rPr lang="es-E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½ (</a:t>
            </a:r>
            <a:r>
              <a:rPr lang="es-E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E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s-ES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/C)</a:t>
            </a:r>
          </a:p>
          <a:p>
            <a:r>
              <a:rPr lang="es-E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que es la energía inicialmente almacenada en </a:t>
            </a:r>
            <a:r>
              <a:rPr lang="es-ES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el condensador</a:t>
            </a:r>
            <a:r>
              <a:rPr lang="es-E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 </a:t>
            </a:r>
            <a:endParaRPr lang="es-E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s-E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2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9 Rectángulo">
            <a:extLst>
              <a:ext uri="{FF2B5EF4-FFF2-40B4-BE49-F238E27FC236}">
                <a16:creationId xmlns="" xmlns:a16="http://schemas.microsoft.com/office/drawing/2014/main" id="{F58168C4-509A-466C-8F23-6CAB577970F7}"/>
              </a:ext>
            </a:extLst>
          </p:cNvPr>
          <p:cNvSpPr/>
          <p:nvPr/>
        </p:nvSpPr>
        <p:spPr>
          <a:xfrm>
            <a:off x="292073" y="697931"/>
            <a:ext cx="82089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energía </a:t>
            </a:r>
            <a:r>
              <a:rPr lang="es-E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total es constante pero oscila entre la cinética y la potencial: En un LC, tenemos dos clases de energía</a:t>
            </a:r>
            <a:r>
              <a:rPr lang="es-E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la </a:t>
            </a:r>
            <a:r>
              <a:rPr lang="es-E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eléctrica y la magnética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 Como no hay R,NO se disipa energía!!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357371" y="49419"/>
            <a:ext cx="6078316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000099"/>
                </a:solidFill>
              </a:rPr>
              <a:t>Circuito simple </a:t>
            </a:r>
            <a:r>
              <a:rPr lang="es-ES" sz="3600" i="1" dirty="0">
                <a:solidFill>
                  <a:srgbClr val="000099"/>
                </a:solidFill>
              </a:rPr>
              <a:t>LC</a:t>
            </a:r>
            <a:endParaRPr lang="es-ES" sz="3600" b="1" baseline="-25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16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000099"/>
                </a:solidFill>
              </a:rPr>
              <a:t>Circuito </a:t>
            </a:r>
            <a:r>
              <a:rPr lang="es-ES" sz="3600" i="1" dirty="0">
                <a:solidFill>
                  <a:srgbClr val="000099"/>
                </a:solidFill>
              </a:rPr>
              <a:t>RCL (sin generador)</a:t>
            </a:r>
            <a:endParaRPr lang="es-ES" sz="3600" b="1" baseline="-25000" dirty="0">
              <a:solidFill>
                <a:srgbClr val="000099"/>
              </a:solidFill>
            </a:endParaRPr>
          </a:p>
        </p:txBody>
      </p:sp>
      <p:graphicFrame>
        <p:nvGraphicFramePr>
          <p:cNvPr id="1441794" name="Object 2"/>
          <p:cNvGraphicFramePr>
            <a:graphicFrameLocks noChangeAspect="1"/>
          </p:cNvGraphicFramePr>
          <p:nvPr/>
        </p:nvGraphicFramePr>
        <p:xfrm>
          <a:off x="4499992" y="1268760"/>
          <a:ext cx="43989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871" name="OpenOffice.org" r:id="rId3" imgW="1287000" imgH="212040" progId="opendocument.MathDocument.1">
                  <p:embed/>
                </p:oleObj>
              </mc:Choice>
              <mc:Fallback>
                <p:oleObj name="OpenOffice.org" r:id="rId3" imgW="128700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268760"/>
                        <a:ext cx="4398963" cy="644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/>
          <p:cNvSpPr/>
          <p:nvPr/>
        </p:nvSpPr>
        <p:spPr>
          <a:xfrm>
            <a:off x="4104456" y="836712"/>
            <a:ext cx="5004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Añadimos resistencia </a:t>
            </a:r>
            <a:r>
              <a:rPr lang="es-ES" sz="20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E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 Ley de </a:t>
            </a:r>
            <a:r>
              <a:rPr lang="es-ES" sz="20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Kirchhoff</a:t>
            </a:r>
            <a:r>
              <a:rPr lang="es-E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000" dirty="0"/>
          </a:p>
        </p:txBody>
      </p:sp>
      <p:graphicFrame>
        <p:nvGraphicFramePr>
          <p:cNvPr id="1441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06083"/>
              </p:ext>
            </p:extLst>
          </p:nvPr>
        </p:nvGraphicFramePr>
        <p:xfrm>
          <a:off x="4176507" y="2037900"/>
          <a:ext cx="4729904" cy="1305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872" name="OpenOffice.org" r:id="rId5" imgW="1233360" imgH="384840" progId="opendocument.MathDocument.1">
                  <p:embed/>
                </p:oleObj>
              </mc:Choice>
              <mc:Fallback>
                <p:oleObj name="OpenOffice.org" r:id="rId5" imgW="1233360" imgH="3848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507" y="2037900"/>
                        <a:ext cx="4729904" cy="130535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Rectángulo"/>
          <p:cNvSpPr/>
          <p:nvPr/>
        </p:nvSpPr>
        <p:spPr>
          <a:xfrm>
            <a:off x="1963978" y="3988456"/>
            <a:ext cx="6696745" cy="430887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Ecuación de un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oscilador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armónico amortiguado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2200" dirty="0"/>
          </a:p>
        </p:txBody>
      </p:sp>
      <p:graphicFrame>
        <p:nvGraphicFramePr>
          <p:cNvPr id="1441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164846"/>
              </p:ext>
            </p:extLst>
          </p:nvPr>
        </p:nvGraphicFramePr>
        <p:xfrm>
          <a:off x="87189" y="4797152"/>
          <a:ext cx="119653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873" name="OpenOffice.org" r:id="rId7" imgW="470880" imgH="384840" progId="opendocument.MathDocument.1">
                  <p:embed/>
                </p:oleObj>
              </mc:Choice>
              <mc:Fallback>
                <p:oleObj name="OpenOffice.org" r:id="rId7" imgW="470880" imgH="3848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89" y="4797152"/>
                        <a:ext cx="1196530" cy="86409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Rectángulo"/>
          <p:cNvSpPr/>
          <p:nvPr/>
        </p:nvSpPr>
        <p:spPr>
          <a:xfrm>
            <a:off x="827584" y="4417948"/>
            <a:ext cx="538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</a:t>
            </a:r>
            <a:endParaRPr lang="en-US" sz="2800" dirty="0"/>
          </a:p>
        </p:txBody>
      </p:sp>
      <p:pic>
        <p:nvPicPr>
          <p:cNvPr id="13" name="Picture 2" descr="figure-29-14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7189" y="858068"/>
            <a:ext cx="3980755" cy="2664449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pic>
        <p:nvPicPr>
          <p:cNvPr id="1483864" name="Picture 8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54" y="4679558"/>
            <a:ext cx="6437313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1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80965" y="4861761"/>
            <a:ext cx="398626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Solución:</a:t>
            </a:r>
          </a:p>
          <a:p>
            <a:r>
              <a:rPr lang="en-US" sz="2200" dirty="0" err="1">
                <a:solidFill>
                  <a:srgbClr val="000099"/>
                </a:solidFill>
              </a:rPr>
              <a:t>Función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oscilatoria</a:t>
            </a:r>
            <a:r>
              <a:rPr lang="en-US" sz="2200" dirty="0">
                <a:solidFill>
                  <a:srgbClr val="000099"/>
                </a:solidFill>
              </a:rPr>
              <a:t> con </a:t>
            </a:r>
            <a:r>
              <a:rPr lang="en-US" sz="2200" dirty="0" err="1">
                <a:solidFill>
                  <a:srgbClr val="000099"/>
                </a:solidFill>
              </a:rPr>
              <a:t>frecuencia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>
                <a:solidFill>
                  <a:srgbClr val="000099"/>
                </a:solidFill>
                <a:sym typeface="Symbol"/>
              </a:rPr>
              <a:t> </a:t>
            </a:r>
            <a:r>
              <a:rPr lang="en-US" sz="2200" dirty="0" err="1">
                <a:solidFill>
                  <a:srgbClr val="000099"/>
                </a:solidFill>
              </a:rPr>
              <a:t>cuya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amplitud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decae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exponencialmente</a:t>
            </a:r>
            <a:r>
              <a:rPr lang="en-US" sz="2200" dirty="0">
                <a:solidFill>
                  <a:srgbClr val="000099"/>
                </a:solidFill>
              </a:rPr>
              <a:t> en el </a:t>
            </a:r>
            <a:r>
              <a:rPr lang="en-US" sz="2200" dirty="0" err="1">
                <a:solidFill>
                  <a:srgbClr val="000099"/>
                </a:solidFill>
              </a:rPr>
              <a:t>tiempo</a:t>
            </a:r>
            <a:r>
              <a:rPr lang="en-US" sz="2200" dirty="0">
                <a:solidFill>
                  <a:srgbClr val="000099"/>
                </a:solidFill>
              </a:rPr>
              <a:t> con </a:t>
            </a:r>
            <a:r>
              <a:rPr lang="en-US" sz="2200" dirty="0" err="1">
                <a:solidFill>
                  <a:srgbClr val="000099"/>
                </a:solidFill>
              </a:rPr>
              <a:t>constante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>
                <a:solidFill>
                  <a:srgbClr val="000099"/>
                </a:solidFill>
                <a:sym typeface="Symbol"/>
              </a:rPr>
              <a:t>:</a:t>
            </a:r>
            <a:endParaRPr lang="es-ES" sz="22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000099"/>
                </a:solidFill>
              </a:rPr>
              <a:t>Circuito </a:t>
            </a:r>
            <a:r>
              <a:rPr lang="es-ES" sz="3600" i="1" dirty="0">
                <a:solidFill>
                  <a:srgbClr val="000099"/>
                </a:solidFill>
              </a:rPr>
              <a:t>RCL</a:t>
            </a:r>
            <a:r>
              <a:rPr lang="es-ES" sz="3600" dirty="0">
                <a:solidFill>
                  <a:srgbClr val="000099"/>
                </a:solidFill>
              </a:rPr>
              <a:t>: oscilaciones amortiguadas</a:t>
            </a:r>
            <a:endParaRPr lang="es-ES" sz="3600" b="1" baseline="-25000" dirty="0">
              <a:solidFill>
                <a:srgbClr val="000099"/>
              </a:solidFill>
            </a:endParaRPr>
          </a:p>
        </p:txBody>
      </p:sp>
      <p:graphicFrame>
        <p:nvGraphicFramePr>
          <p:cNvPr id="1442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824771"/>
              </p:ext>
            </p:extLst>
          </p:nvPr>
        </p:nvGraphicFramePr>
        <p:xfrm>
          <a:off x="4090816" y="5098200"/>
          <a:ext cx="2541588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86" name="OpenOffice.org" r:id="rId3" imgW="832680" imgH="399960" progId="opendocument.MathDocument.1">
                  <p:embed/>
                </p:oleObj>
              </mc:Choice>
              <mc:Fallback>
                <p:oleObj name="OpenOffice.org" r:id="rId3" imgW="832680" imgH="39996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816" y="5098200"/>
                        <a:ext cx="2541588" cy="10842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figure-29-15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912355"/>
            <a:ext cx="2993894" cy="2497187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graphicFrame>
        <p:nvGraphicFramePr>
          <p:cNvPr id="1444870" name="Object 6"/>
          <p:cNvGraphicFramePr>
            <a:graphicFrameLocks noChangeAspect="1"/>
          </p:cNvGraphicFramePr>
          <p:nvPr/>
        </p:nvGraphicFramePr>
        <p:xfrm>
          <a:off x="3995936" y="836712"/>
          <a:ext cx="5040560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87" name="OpenOffice.org" r:id="rId6" imgW="1656360" imgH="442440" progId="opendocument.MathDocument.1">
                  <p:embed/>
                </p:oleObj>
              </mc:Choice>
              <mc:Fallback>
                <p:oleObj name="OpenOffice.org" r:id="rId6" imgW="1656360" imgH="4424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836712"/>
                        <a:ext cx="5040560" cy="122413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871" name="Object 7"/>
          <p:cNvGraphicFramePr>
            <a:graphicFrameLocks noChangeAspect="1"/>
          </p:cNvGraphicFramePr>
          <p:nvPr/>
        </p:nvGraphicFramePr>
        <p:xfrm>
          <a:off x="4972298" y="2204866"/>
          <a:ext cx="3920182" cy="1152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88" name="OpenOffice.org" r:id="rId8" imgW="1523160" imgH="442440" progId="opendocument.MathDocument.1">
                  <p:embed/>
                </p:oleObj>
              </mc:Choice>
              <mc:Fallback>
                <p:oleObj name="OpenOffice.org" r:id="rId8" imgW="1523160" imgH="4424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298" y="2204866"/>
                        <a:ext cx="3920182" cy="115212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744663"/>
              </p:ext>
            </p:extLst>
          </p:nvPr>
        </p:nvGraphicFramePr>
        <p:xfrm>
          <a:off x="6938267" y="5098200"/>
          <a:ext cx="19542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89" name="OpenOffice.org" r:id="rId10" imgW="641160" imgH="384840" progId="opendocument.MathDocument.1">
                  <p:embed/>
                </p:oleObj>
              </mc:Choice>
              <mc:Fallback>
                <p:oleObj name="OpenOffice.org" r:id="rId10" imgW="641160" imgH="3848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267" y="5098200"/>
                        <a:ext cx="1954213" cy="1041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14 Rectángulo">
            <a:extLst>
              <a:ext uri="{FF2B5EF4-FFF2-40B4-BE49-F238E27FC236}">
                <a16:creationId xmlns="" xmlns:a16="http://schemas.microsoft.com/office/drawing/2014/main" id="{5FC3AB89-EB4E-4EB5-A04B-49399DDB7F08}"/>
              </a:ext>
            </a:extLst>
          </p:cNvPr>
          <p:cNvSpPr/>
          <p:nvPr/>
        </p:nvSpPr>
        <p:spPr>
          <a:xfrm>
            <a:off x="630035" y="3501009"/>
            <a:ext cx="551878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i="1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Q</a:t>
            </a:r>
            <a:r>
              <a:rPr lang="es-ES" sz="36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s-ES" sz="3600" i="1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s-ES" sz="36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 = </a:t>
            </a:r>
            <a:r>
              <a:rPr lang="es-ES" sz="3600" i="1" dirty="0" err="1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Q</a:t>
            </a:r>
            <a:r>
              <a:rPr lang="es-ES" sz="3600" i="1" baseline="-25000" dirty="0" err="1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max</a:t>
            </a:r>
            <a:r>
              <a:rPr lang="es-ES" sz="3600" i="1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e </a:t>
            </a:r>
            <a:r>
              <a:rPr lang="es-ES" sz="3600" i="1" baseline="300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–</a:t>
            </a:r>
            <a:r>
              <a:rPr lang="el-GR" sz="3600" i="1" baseline="300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γ</a:t>
            </a:r>
            <a:r>
              <a:rPr lang="es-ES" sz="3600" i="1" baseline="300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s-ES" sz="3600" i="1" baseline="30000" dirty="0">
                <a:solidFill>
                  <a:schemeClr val="tx1"/>
                </a:solidFill>
                <a:highlight>
                  <a:srgbClr val="FFCC00"/>
                </a:highlight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s-ES" sz="3600" i="1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co</a:t>
            </a:r>
            <a:r>
              <a:rPr lang="es-ES" sz="36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 (</a:t>
            </a:r>
            <a:r>
              <a:rPr lang="el-GR" sz="36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ω</a:t>
            </a:r>
            <a:r>
              <a:rPr lang="es-ES" sz="3600" i="1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s-ES" sz="36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ɸ)</a:t>
            </a:r>
          </a:p>
          <a:p>
            <a:endParaRPr lang="es-ES" sz="2200" dirty="0">
              <a:solidFill>
                <a:srgbClr val="000099"/>
              </a:solidFill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11" name="14 Rectángulo">
            <a:extLst>
              <a:ext uri="{FF2B5EF4-FFF2-40B4-BE49-F238E27FC236}">
                <a16:creationId xmlns="" xmlns:a16="http://schemas.microsoft.com/office/drawing/2014/main" id="{FB9AE618-7D42-4A6A-A4F6-30A77DED39A8}"/>
              </a:ext>
            </a:extLst>
          </p:cNvPr>
          <p:cNvSpPr/>
          <p:nvPr/>
        </p:nvSpPr>
        <p:spPr>
          <a:xfrm>
            <a:off x="715268" y="4215430"/>
            <a:ext cx="1991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i="1" dirty="0">
                <a:solidFill>
                  <a:schemeClr val="tx1"/>
                </a:solidFill>
                <a:highlight>
                  <a:srgbClr val="FFCC00"/>
                </a:highlight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l-GR" sz="3600" i="1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γ</a:t>
            </a:r>
            <a:r>
              <a:rPr lang="el-GR" sz="3600" i="1" baseline="30000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s-ES" sz="3600" i="1" dirty="0">
                <a:solidFill>
                  <a:schemeClr val="tx1"/>
                </a:solidFill>
                <a:highlight>
                  <a:srgbClr val="FFCC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R/2L</a:t>
            </a:r>
            <a:endParaRPr lang="es-ES" sz="22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74BEA5CE-C69B-496F-8034-22AB4092E2A6}"/>
              </a:ext>
            </a:extLst>
          </p:cNvPr>
          <p:cNvSpPr/>
          <p:nvPr/>
        </p:nvSpPr>
        <p:spPr>
          <a:xfrm>
            <a:off x="2508201" y="4254195"/>
            <a:ext cx="19030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Coeficiente de </a:t>
            </a:r>
          </a:p>
          <a:p>
            <a:r>
              <a:rPr lang="es-E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amortiguamiento</a:t>
            </a:r>
            <a:endParaRPr lang="es-ES" dirty="0"/>
          </a:p>
        </p:txBody>
      </p:sp>
      <p:sp>
        <p:nvSpPr>
          <p:cNvPr id="13" name="14 Rectángulo">
            <a:extLst>
              <a:ext uri="{FF2B5EF4-FFF2-40B4-BE49-F238E27FC236}">
                <a16:creationId xmlns="" xmlns:a16="http://schemas.microsoft.com/office/drawing/2014/main" id="{301756E7-AA6F-4FB3-86D3-288727AC6E2E}"/>
              </a:ext>
            </a:extLst>
          </p:cNvPr>
          <p:cNvSpPr/>
          <p:nvPr/>
        </p:nvSpPr>
        <p:spPr>
          <a:xfrm>
            <a:off x="4395948" y="4201493"/>
            <a:ext cx="2938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l-G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ω</a:t>
            </a:r>
            <a:r>
              <a:rPr lang="el-GR" sz="36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s-ES" sz="36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s-E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el-G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ω</a:t>
            </a:r>
            <a:r>
              <a:rPr lang="es-ES" sz="3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 </a:t>
            </a:r>
            <a:r>
              <a:rPr lang="es-ES" sz="3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s-E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- </a:t>
            </a:r>
            <a:r>
              <a:rPr lang="el-GR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γ</a:t>
            </a:r>
            <a:r>
              <a:rPr lang="es-ES" sz="3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2</a:t>
            </a:r>
            <a:endParaRPr lang="es-ES" sz="22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6199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179512" y="1628800"/>
            <a:ext cx="8964488" cy="463846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400" dirty="0" smtClean="0">
                <a:solidFill>
                  <a:srgbClr val="000099"/>
                </a:solidFill>
              </a:rPr>
              <a:t>Los Condensadores y las Inductancias no disipan potencia</a:t>
            </a:r>
            <a:endParaRPr lang="es-ES" sz="2400" b="1" i="1" baseline="-25000" dirty="0" smtClean="0">
              <a:solidFill>
                <a:srgbClr val="000099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187624" y="2484158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Haced vosotros mismos la demostración matemática…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000099"/>
                </a:solidFill>
              </a:rPr>
              <a:t>Circuito </a:t>
            </a:r>
            <a:r>
              <a:rPr lang="es-ES" sz="3600" i="1" dirty="0">
                <a:solidFill>
                  <a:srgbClr val="000099"/>
                </a:solidFill>
              </a:rPr>
              <a:t>RCL </a:t>
            </a:r>
            <a:r>
              <a:rPr lang="es-ES" sz="3600" dirty="0">
                <a:solidFill>
                  <a:srgbClr val="000099"/>
                </a:solidFill>
              </a:rPr>
              <a:t>con fuente de frecuencia </a:t>
            </a:r>
            <a:r>
              <a:rPr lang="es-ES" sz="3600" dirty="0">
                <a:solidFill>
                  <a:srgbClr val="000099"/>
                </a:solidFill>
                <a:sym typeface="Symbol"/>
              </a:rPr>
              <a:t></a:t>
            </a:r>
            <a:endParaRPr lang="es-ES" sz="3600" b="1" baseline="-25000" dirty="0">
              <a:solidFill>
                <a:srgbClr val="000099"/>
              </a:solidFill>
            </a:endParaRPr>
          </a:p>
        </p:txBody>
      </p:sp>
      <p:graphicFrame>
        <p:nvGraphicFramePr>
          <p:cNvPr id="1441794" name="Object 2"/>
          <p:cNvGraphicFramePr>
            <a:graphicFrameLocks noChangeAspect="1"/>
          </p:cNvGraphicFramePr>
          <p:nvPr/>
        </p:nvGraphicFramePr>
        <p:xfrm>
          <a:off x="3995936" y="2492896"/>
          <a:ext cx="508793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907" name="OpenOffice.org" r:id="rId3" imgW="1489320" imgH="212040" progId="opendocument.MathDocument.1">
                  <p:embed/>
                </p:oleObj>
              </mc:Choice>
              <mc:Fallback>
                <p:oleObj name="OpenOffice.org" r:id="rId3" imgW="148932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492896"/>
                        <a:ext cx="5087938" cy="644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/>
          <p:cNvSpPr/>
          <p:nvPr/>
        </p:nvSpPr>
        <p:spPr>
          <a:xfrm>
            <a:off x="4032448" y="2092786"/>
            <a:ext cx="2555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Ley de </a:t>
            </a:r>
            <a:r>
              <a:rPr lang="es-ES" sz="20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Kirchhoff</a:t>
            </a:r>
            <a:r>
              <a:rPr lang="es-E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000" dirty="0"/>
          </a:p>
        </p:txBody>
      </p:sp>
      <p:graphicFrame>
        <p:nvGraphicFramePr>
          <p:cNvPr id="1441795" name="Object 3"/>
          <p:cNvGraphicFramePr>
            <a:graphicFrameLocks noChangeAspect="1"/>
          </p:cNvGraphicFramePr>
          <p:nvPr/>
        </p:nvGraphicFramePr>
        <p:xfrm>
          <a:off x="4139952" y="3345482"/>
          <a:ext cx="4833367" cy="1235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908" name="OpenOffice.org" r:id="rId5" imgW="1435680" imgH="384840" progId="opendocument.MathDocument.1">
                  <p:embed/>
                </p:oleObj>
              </mc:Choice>
              <mc:Fallback>
                <p:oleObj name="OpenOffice.org" r:id="rId5" imgW="1435680" imgH="3848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345482"/>
                        <a:ext cx="4833367" cy="123564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Rectángulo"/>
          <p:cNvSpPr/>
          <p:nvPr/>
        </p:nvSpPr>
        <p:spPr>
          <a:xfrm>
            <a:off x="648072" y="6238473"/>
            <a:ext cx="8172400" cy="430887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Ecuación de un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oscilador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armónico amortiguado 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forzado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2200" dirty="0"/>
          </a:p>
        </p:txBody>
      </p:sp>
      <p:graphicFrame>
        <p:nvGraphicFramePr>
          <p:cNvPr id="1441798" name="Object 6"/>
          <p:cNvGraphicFramePr>
            <a:graphicFrameLocks noChangeAspect="1"/>
          </p:cNvGraphicFramePr>
          <p:nvPr/>
        </p:nvGraphicFramePr>
        <p:xfrm>
          <a:off x="135110" y="5013176"/>
          <a:ext cx="119653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909" name="OpenOffice.org" r:id="rId7" imgW="470880" imgH="384840" progId="opendocument.MathDocument.1">
                  <p:embed/>
                </p:oleObj>
              </mc:Choice>
              <mc:Fallback>
                <p:oleObj name="OpenOffice.org" r:id="rId7" imgW="470880" imgH="3848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10" y="5013176"/>
                        <a:ext cx="1196530" cy="86409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Rectángulo"/>
          <p:cNvSpPr/>
          <p:nvPr/>
        </p:nvSpPr>
        <p:spPr>
          <a:xfrm>
            <a:off x="1331640" y="5157192"/>
            <a:ext cx="538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</a:t>
            </a:r>
            <a:endParaRPr lang="en-US" sz="2800" dirty="0"/>
          </a:p>
        </p:txBody>
      </p:sp>
      <p:pic>
        <p:nvPicPr>
          <p:cNvPr id="14" name="Picture 2" descr="figure-29-17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96" y="802338"/>
            <a:ext cx="3888432" cy="2914806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sp>
        <p:nvSpPr>
          <p:cNvPr id="12" name="11 Rectángulo"/>
          <p:cNvSpPr/>
          <p:nvPr/>
        </p:nvSpPr>
        <p:spPr>
          <a:xfrm>
            <a:off x="4067944" y="836712"/>
            <a:ext cx="50760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Circuito RCL con generador (ya lo hemos visto): podemos interpretarlo en términos de </a:t>
            </a:r>
            <a:r>
              <a:rPr lang="es-ES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ecs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 diferenciales: </a:t>
            </a:r>
          </a:p>
        </p:txBody>
      </p:sp>
      <p:pic>
        <p:nvPicPr>
          <p:cNvPr id="1485903" name="Picture 7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445" y="4704427"/>
            <a:ext cx="7256463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8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35496" y="3789040"/>
            <a:ext cx="89289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Buscamos </a:t>
            </a:r>
            <a:r>
              <a:rPr lang="es-ES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solución de la ecuación diferencial, válida para tiempos muy grandes cuando hayan desaparecido posibles comportamientos transitorios. </a:t>
            </a:r>
          </a:p>
          <a:p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Físicamente, esperamos que la corriente sea también una función oscilatoria con la misma frecuencia 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:</a:t>
            </a:r>
          </a:p>
          <a:p>
            <a:endParaRPr lang="es-ES" sz="2200" dirty="0">
              <a:solidFill>
                <a:srgbClr val="000099"/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endParaRPr lang="es-ES" sz="2200" dirty="0">
              <a:solidFill>
                <a:srgbClr val="000099"/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Debemos determinar la </a:t>
            </a:r>
            <a:r>
              <a:rPr lang="es-ES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amplitud </a:t>
            </a:r>
            <a:r>
              <a:rPr lang="es-ES" sz="22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" sz="2200" i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y el </a:t>
            </a:r>
            <a:r>
              <a:rPr lang="es-ES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desfase </a:t>
            </a:r>
            <a:r>
              <a:rPr lang="el-GR" sz="2200" i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  <a:sym typeface="Symbol"/>
              </a:rPr>
              <a:t>δ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.</a:t>
            </a:r>
            <a:endParaRPr lang="en-US" sz="2200" dirty="0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000099"/>
                </a:solidFill>
              </a:rPr>
              <a:t>Circuito </a:t>
            </a:r>
            <a:r>
              <a:rPr lang="es-ES" sz="3600" i="1" dirty="0">
                <a:solidFill>
                  <a:srgbClr val="000099"/>
                </a:solidFill>
              </a:rPr>
              <a:t>RCL </a:t>
            </a:r>
            <a:r>
              <a:rPr lang="es-ES" sz="3600" dirty="0">
                <a:solidFill>
                  <a:srgbClr val="000099"/>
                </a:solidFill>
              </a:rPr>
              <a:t>con fuente de frecuencia </a:t>
            </a:r>
            <a:r>
              <a:rPr lang="es-ES" sz="3600" dirty="0">
                <a:solidFill>
                  <a:srgbClr val="000099"/>
                </a:solidFill>
                <a:sym typeface="Symbol"/>
              </a:rPr>
              <a:t></a:t>
            </a:r>
            <a:endParaRPr lang="es-ES" sz="3600" b="1" baseline="-25000" dirty="0">
              <a:solidFill>
                <a:srgbClr val="000099"/>
              </a:solidFill>
            </a:endParaRPr>
          </a:p>
        </p:txBody>
      </p:sp>
      <p:graphicFrame>
        <p:nvGraphicFramePr>
          <p:cNvPr id="1441796" name="Object 4"/>
          <p:cNvGraphicFramePr>
            <a:graphicFrameLocks noChangeAspect="1"/>
          </p:cNvGraphicFramePr>
          <p:nvPr/>
        </p:nvGraphicFramePr>
        <p:xfrm>
          <a:off x="4139952" y="968313"/>
          <a:ext cx="4824536" cy="948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910" name="OpenOffice.org" r:id="rId3" imgW="1997280" imgH="442440" progId="opendocument.MathDocument.1">
                  <p:embed/>
                </p:oleObj>
              </mc:Choice>
              <mc:Fallback>
                <p:oleObj name="OpenOffice.org" r:id="rId3" imgW="1997280" imgH="4424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968313"/>
                        <a:ext cx="4824536" cy="94851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Rectángulo"/>
          <p:cNvSpPr/>
          <p:nvPr/>
        </p:nvSpPr>
        <p:spPr>
          <a:xfrm>
            <a:off x="-215402" y="1412776"/>
            <a:ext cx="538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</a:t>
            </a:r>
            <a:endParaRPr lang="en-US" sz="2800" dirty="0"/>
          </a:p>
        </p:txBody>
      </p:sp>
      <p:sp>
        <p:nvSpPr>
          <p:cNvPr id="12" name="11 Rectángulo"/>
          <p:cNvSpPr/>
          <p:nvPr/>
        </p:nvSpPr>
        <p:spPr>
          <a:xfrm>
            <a:off x="4139952" y="2011487"/>
            <a:ext cx="43204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Asumimos </a:t>
            </a:r>
            <a:r>
              <a:rPr lang="es-ES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V(t)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oscilatoria con frecuencia 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: </a:t>
            </a:r>
            <a:endParaRPr lang="en-US" sz="2200" dirty="0"/>
          </a:p>
        </p:txBody>
      </p:sp>
      <p:pic>
        <p:nvPicPr>
          <p:cNvPr id="14" name="Picture 2" descr="figure-29-17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96" y="802338"/>
            <a:ext cx="3888432" cy="2914806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graphicFrame>
        <p:nvGraphicFramePr>
          <p:cNvPr id="10" name="Object 1">
            <a:extLst>
              <a:ext uri="{FF2B5EF4-FFF2-40B4-BE49-F238E27FC236}">
                <a16:creationId xmlns="" xmlns:a16="http://schemas.microsoft.com/office/drawing/2014/main" id="{2D4C470C-9165-4E02-BA88-5EE5BEB43E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639543"/>
              </p:ext>
            </p:extLst>
          </p:nvPr>
        </p:nvGraphicFramePr>
        <p:xfrm>
          <a:off x="4355976" y="2945904"/>
          <a:ext cx="3600400" cy="622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911" name="OpenOffice.org" r:id="rId6" imgW="1293480" imgH="212040" progId="opendocument.MathDocument.1">
                  <p:embed/>
                </p:oleObj>
              </mc:Choice>
              <mc:Fallback>
                <p:oleObj name="OpenOffice.org" r:id="rId6" imgW="129348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945904"/>
                        <a:ext cx="3600400" cy="62218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>
            <a:extLst>
              <a:ext uri="{FF2B5EF4-FFF2-40B4-BE49-F238E27FC236}">
                <a16:creationId xmlns="" xmlns:a16="http://schemas.microsoft.com/office/drawing/2014/main" id="{D11030AD-F205-436C-B187-0400DD0C20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091351"/>
              </p:ext>
            </p:extLst>
          </p:nvPr>
        </p:nvGraphicFramePr>
        <p:xfrm>
          <a:off x="4892064" y="5308555"/>
          <a:ext cx="3888092" cy="58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912" name="OpenOffice.org" r:id="rId8" imgW="1491840" imgH="212040" progId="opendocument.MathDocument.1">
                  <p:embed/>
                </p:oleObj>
              </mc:Choice>
              <mc:Fallback>
                <p:oleObj name="OpenOffice.org" r:id="rId8" imgW="149184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064" y="5308555"/>
                        <a:ext cx="3888092" cy="58113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6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000099"/>
                </a:solidFill>
              </a:rPr>
              <a:t>Circuito </a:t>
            </a:r>
            <a:r>
              <a:rPr lang="es-ES" sz="3600" i="1" dirty="0">
                <a:solidFill>
                  <a:srgbClr val="000099"/>
                </a:solidFill>
              </a:rPr>
              <a:t>RCL </a:t>
            </a:r>
            <a:r>
              <a:rPr lang="es-ES" sz="3600" dirty="0">
                <a:solidFill>
                  <a:srgbClr val="000099"/>
                </a:solidFill>
              </a:rPr>
              <a:t>con fuente de frecuencia </a:t>
            </a:r>
            <a:r>
              <a:rPr lang="es-ES" sz="3600" dirty="0">
                <a:solidFill>
                  <a:srgbClr val="000099"/>
                </a:solidFill>
                <a:sym typeface="Symbol"/>
              </a:rPr>
              <a:t></a:t>
            </a:r>
            <a:endParaRPr lang="es-ES" sz="3600" b="1" baseline="-25000" dirty="0">
              <a:solidFill>
                <a:srgbClr val="000099"/>
              </a:solidFill>
            </a:endParaRPr>
          </a:p>
        </p:txBody>
      </p:sp>
      <p:graphicFrame>
        <p:nvGraphicFramePr>
          <p:cNvPr id="1441796" name="Object 4"/>
          <p:cNvGraphicFramePr>
            <a:graphicFrameLocks noChangeAspect="1"/>
          </p:cNvGraphicFramePr>
          <p:nvPr/>
        </p:nvGraphicFramePr>
        <p:xfrm>
          <a:off x="4139952" y="2060848"/>
          <a:ext cx="4824536" cy="948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014" name="OpenOffice.org" r:id="rId3" imgW="1997280" imgH="442440" progId="opendocument.MathDocument.1">
                  <p:embed/>
                </p:oleObj>
              </mc:Choice>
              <mc:Fallback>
                <p:oleObj name="OpenOffice.org" r:id="rId3" imgW="1997280" imgH="4424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060848"/>
                        <a:ext cx="4824536" cy="94851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Rectángulo"/>
          <p:cNvSpPr/>
          <p:nvPr/>
        </p:nvSpPr>
        <p:spPr>
          <a:xfrm>
            <a:off x="4211960" y="3286145"/>
            <a:ext cx="21323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con                  :</a:t>
            </a:r>
            <a:endParaRPr lang="en-US" sz="2800" dirty="0"/>
          </a:p>
        </p:txBody>
      </p:sp>
      <p:sp>
        <p:nvSpPr>
          <p:cNvPr id="12" name="11 Rectángulo"/>
          <p:cNvSpPr/>
          <p:nvPr/>
        </p:nvSpPr>
        <p:spPr>
          <a:xfrm>
            <a:off x="4139952" y="1557953"/>
            <a:ext cx="43204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Sustituimos </a:t>
            </a:r>
            <a:r>
              <a:rPr lang="es-ES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V(t) 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s-ES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I(t)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en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: </a:t>
            </a:r>
            <a:endParaRPr lang="en-US" sz="2200" dirty="0"/>
          </a:p>
        </p:txBody>
      </p:sp>
      <p:pic>
        <p:nvPicPr>
          <p:cNvPr id="14" name="Picture 2" descr="figure-29-17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96" y="802226"/>
            <a:ext cx="3888432" cy="2914806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graphicFrame>
        <p:nvGraphicFramePr>
          <p:cNvPr id="14479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319575"/>
              </p:ext>
            </p:extLst>
          </p:nvPr>
        </p:nvGraphicFramePr>
        <p:xfrm>
          <a:off x="4860033" y="3069456"/>
          <a:ext cx="1008112" cy="72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015" name="OpenOffice.org" r:id="rId6" imgW="470880" imgH="384840" progId="opendocument.MathDocument.1">
                  <p:embed/>
                </p:oleObj>
              </mc:Choice>
              <mc:Fallback>
                <p:oleObj name="OpenOffice.org" r:id="rId6" imgW="470880" imgH="3848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3" y="3069456"/>
                        <a:ext cx="1008112" cy="7273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79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852710"/>
              </p:ext>
            </p:extLst>
          </p:nvPr>
        </p:nvGraphicFramePr>
        <p:xfrm>
          <a:off x="4396633" y="3887373"/>
          <a:ext cx="473233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016" name="OpenOffice.org" r:id="rId8" imgW="1958400" imgH="384840" progId="opendocument.MathDocument.1">
                  <p:embed/>
                </p:oleObj>
              </mc:Choice>
              <mc:Fallback>
                <p:oleObj name="OpenOffice.org" r:id="rId8" imgW="1958400" imgH="3848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633" y="3887373"/>
                        <a:ext cx="4732337" cy="8239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">
            <a:extLst>
              <a:ext uri="{FF2B5EF4-FFF2-40B4-BE49-F238E27FC236}">
                <a16:creationId xmlns="" xmlns:a16="http://schemas.microsoft.com/office/drawing/2014/main" id="{1DFC7567-4896-47A9-B861-4E00EB0F6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051793"/>
              </p:ext>
            </p:extLst>
          </p:nvPr>
        </p:nvGraphicFramePr>
        <p:xfrm>
          <a:off x="4139952" y="916508"/>
          <a:ext cx="2110205" cy="364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017" name="OpenOffice.org" r:id="rId10" imgW="1293480" imgH="212040" progId="opendocument.MathDocument.1">
                  <p:embed/>
                </p:oleObj>
              </mc:Choice>
              <mc:Fallback>
                <p:oleObj name="OpenOffice.org" r:id="rId10" imgW="129348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916508"/>
                        <a:ext cx="2110205" cy="36466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>
            <a:extLst>
              <a:ext uri="{FF2B5EF4-FFF2-40B4-BE49-F238E27FC236}">
                <a16:creationId xmlns="" xmlns:a16="http://schemas.microsoft.com/office/drawing/2014/main" id="{F2732F44-FB09-4E89-A21E-9D66E5FE7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715752"/>
              </p:ext>
            </p:extLst>
          </p:nvPr>
        </p:nvGraphicFramePr>
        <p:xfrm>
          <a:off x="6444208" y="942396"/>
          <a:ext cx="2520280" cy="376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018" name="OpenOffice.org" r:id="rId12" imgW="1491840" imgH="212040" progId="opendocument.MathDocument.1">
                  <p:embed/>
                </p:oleObj>
              </mc:Choice>
              <mc:Fallback>
                <p:oleObj name="OpenOffice.org" r:id="rId12" imgW="149184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942396"/>
                        <a:ext cx="2520280" cy="37669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>
            <a:extLst>
              <a:ext uri="{FF2B5EF4-FFF2-40B4-BE49-F238E27FC236}">
                <a16:creationId xmlns="" xmlns:a16="http://schemas.microsoft.com/office/drawing/2014/main" id="{CEF5E6A1-50C8-4535-8BEF-15068495C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666550"/>
              </p:ext>
            </p:extLst>
          </p:nvPr>
        </p:nvGraphicFramePr>
        <p:xfrm>
          <a:off x="4500162" y="5360361"/>
          <a:ext cx="3888092" cy="58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019" name="OpenOffice.org" r:id="rId14" imgW="1491840" imgH="212040" progId="opendocument.MathDocument.1">
                  <p:embed/>
                </p:oleObj>
              </mc:Choice>
              <mc:Fallback>
                <p:oleObj name="OpenOffice.org" r:id="rId14" imgW="149184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162" y="5360361"/>
                        <a:ext cx="3888092" cy="58113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>
            <a:extLst>
              <a:ext uri="{FF2B5EF4-FFF2-40B4-BE49-F238E27FC236}">
                <a16:creationId xmlns="" xmlns:a16="http://schemas.microsoft.com/office/drawing/2014/main" id="{FE96E0B4-489C-4EC9-8EAF-FE8C6DD417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50216"/>
              </p:ext>
            </p:extLst>
          </p:nvPr>
        </p:nvGraphicFramePr>
        <p:xfrm>
          <a:off x="1274251" y="4509120"/>
          <a:ext cx="1410922" cy="948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020" name="OpenOffice.org" r:id="rId15" imgW="649800" imgH="415800" progId="opendocument.MathDocument.1">
                  <p:embed/>
                </p:oleObj>
              </mc:Choice>
              <mc:Fallback>
                <p:oleObj name="OpenOffice.org" r:id="rId15" imgW="649800" imgH="41580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251" y="4509120"/>
                        <a:ext cx="1410922" cy="94851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19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000099"/>
                </a:solidFill>
              </a:rPr>
              <a:t>Circuito </a:t>
            </a:r>
            <a:r>
              <a:rPr lang="es-ES" sz="3600" i="1" dirty="0">
                <a:solidFill>
                  <a:srgbClr val="000099"/>
                </a:solidFill>
              </a:rPr>
              <a:t>RCL </a:t>
            </a:r>
            <a:r>
              <a:rPr lang="es-ES" sz="3600" dirty="0">
                <a:solidFill>
                  <a:srgbClr val="000099"/>
                </a:solidFill>
              </a:rPr>
              <a:t>con fuente de frecuencia </a:t>
            </a:r>
            <a:r>
              <a:rPr lang="es-ES" sz="3600" dirty="0">
                <a:solidFill>
                  <a:srgbClr val="000099"/>
                </a:solidFill>
                <a:sym typeface="Symbol"/>
              </a:rPr>
              <a:t></a:t>
            </a:r>
            <a:endParaRPr lang="es-ES" sz="3600" b="1" baseline="-25000" dirty="0">
              <a:solidFill>
                <a:srgbClr val="000099"/>
              </a:solidFill>
            </a:endParaRPr>
          </a:p>
        </p:txBody>
      </p:sp>
      <p:pic>
        <p:nvPicPr>
          <p:cNvPr id="14" name="Picture 2" descr="figure-29-17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802226"/>
            <a:ext cx="3888432" cy="2914806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graphicFrame>
        <p:nvGraphicFramePr>
          <p:cNvPr id="14489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999116"/>
              </p:ext>
            </p:extLst>
          </p:nvPr>
        </p:nvGraphicFramePr>
        <p:xfrm>
          <a:off x="611560" y="5080248"/>
          <a:ext cx="1512168" cy="1042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958" name="OpenOffice.org" r:id="rId4" imgW="680040" imgH="446760" progId="opendocument.MathDocument.1">
                  <p:embed/>
                </p:oleObj>
              </mc:Choice>
              <mc:Fallback>
                <p:oleObj name="OpenOffice.org" r:id="rId4" imgW="680040" imgH="44676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080248"/>
                        <a:ext cx="1512168" cy="104239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89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251092"/>
              </p:ext>
            </p:extLst>
          </p:nvPr>
        </p:nvGraphicFramePr>
        <p:xfrm>
          <a:off x="2771800" y="4991846"/>
          <a:ext cx="547211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959" name="OpenOffice.org" r:id="rId6" imgW="2144880" imgH="537120" progId="opendocument.MathDocument.1">
                  <p:embed/>
                </p:oleObj>
              </mc:Choice>
              <mc:Fallback>
                <p:oleObj name="OpenOffice.org" r:id="rId6" imgW="2144880" imgH="53712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991846"/>
                        <a:ext cx="5472113" cy="1219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="" xmlns:a16="http://schemas.microsoft.com/office/drawing/2014/main" id="{7B531DDB-C9D6-4EE3-8DC5-DD3E517AF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699002"/>
              </p:ext>
            </p:extLst>
          </p:nvPr>
        </p:nvGraphicFramePr>
        <p:xfrm>
          <a:off x="4356651" y="2173276"/>
          <a:ext cx="3888432" cy="1255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960" name="OpenOffice.org" r:id="rId8" imgW="2086920" imgH="588600" progId="opendocument.MathDocument.1">
                  <p:embed/>
                </p:oleObj>
              </mc:Choice>
              <mc:Fallback>
                <p:oleObj name="OpenOffice.org" r:id="rId8" imgW="2086920" imgH="58860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651" y="2173276"/>
                        <a:ext cx="3888432" cy="125572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85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35496" y="3789040"/>
            <a:ext cx="61206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Resonancia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Vemos que </a:t>
            </a:r>
            <a:r>
              <a:rPr lang="es-ES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I(t)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es máxima para aquélla frecuencia 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</a:t>
            </a:r>
            <a:r>
              <a:rPr lang="es-ES" sz="2200" baseline="-250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0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que hace mínima |</a:t>
            </a:r>
            <a:r>
              <a:rPr lang="es-ES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: </a:t>
            </a:r>
            <a:endParaRPr lang="en-US" sz="2200" dirty="0"/>
          </a:p>
        </p:txBody>
      </p:sp>
      <p:pic>
        <p:nvPicPr>
          <p:cNvPr id="14" name="Picture 2" descr="figure-29-17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874234"/>
            <a:ext cx="3888432" cy="2914806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graphicFrame>
        <p:nvGraphicFramePr>
          <p:cNvPr id="14489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027033"/>
              </p:ext>
            </p:extLst>
          </p:nvPr>
        </p:nvGraphicFramePr>
        <p:xfrm>
          <a:off x="4096962" y="1763593"/>
          <a:ext cx="4752033" cy="1058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002" name="OpenOffice.org" r:id="rId4" imgW="2144880" imgH="537120" progId="opendocument.MathDocument.1">
                  <p:embed/>
                </p:oleObj>
              </mc:Choice>
              <mc:Fallback>
                <p:oleObj name="OpenOffice.org" r:id="rId4" imgW="2144880" imgH="53712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6962" y="1763593"/>
                        <a:ext cx="4752033" cy="105876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9993" name="Object 9"/>
          <p:cNvGraphicFramePr>
            <a:graphicFrameLocks noChangeAspect="1"/>
          </p:cNvGraphicFramePr>
          <p:nvPr/>
        </p:nvGraphicFramePr>
        <p:xfrm>
          <a:off x="142875" y="4633913"/>
          <a:ext cx="27432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003" name="OpenOffice.org" r:id="rId6" imgW="1238760" imgH="444240" progId="opendocument.MathDocument.1">
                  <p:embed/>
                </p:oleObj>
              </mc:Choice>
              <mc:Fallback>
                <p:oleObj name="OpenOffice.org" r:id="rId6" imgW="1238760" imgH="4442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4633913"/>
                        <a:ext cx="2743200" cy="8778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9994" name="Object 10"/>
          <p:cNvGraphicFramePr>
            <a:graphicFrameLocks noChangeAspect="1"/>
          </p:cNvGraphicFramePr>
          <p:nvPr/>
        </p:nvGraphicFramePr>
        <p:xfrm>
          <a:off x="168275" y="5661025"/>
          <a:ext cx="26352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004" name="OpenOffice.org" r:id="rId8" imgW="832680" imgH="399960" progId="opendocument.MathDocument.1">
                  <p:embed/>
                </p:oleObj>
              </mc:Choice>
              <mc:Fallback>
                <p:oleObj name="OpenOffice.org" r:id="rId8" imgW="832680" imgH="39996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5661025"/>
                        <a:ext cx="2635250" cy="11271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16 Rectángulo"/>
          <p:cNvSpPr/>
          <p:nvPr/>
        </p:nvSpPr>
        <p:spPr>
          <a:xfrm>
            <a:off x="3059832" y="4675783"/>
            <a:ext cx="1872208" cy="769441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Condición de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resonancia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2200" dirty="0"/>
          </a:p>
        </p:txBody>
      </p:sp>
      <p:sp>
        <p:nvSpPr>
          <p:cNvPr id="18" name="17 Rectángulo"/>
          <p:cNvSpPr/>
          <p:nvPr/>
        </p:nvSpPr>
        <p:spPr>
          <a:xfrm>
            <a:off x="3059832" y="5827911"/>
            <a:ext cx="2016224" cy="769441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Frecuencia de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resonancia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200" dirty="0"/>
          </a:p>
        </p:txBody>
      </p:sp>
      <p:sp>
        <p:nvSpPr>
          <p:cNvPr id="19" name="18 Rectángulo"/>
          <p:cNvSpPr/>
          <p:nvPr/>
        </p:nvSpPr>
        <p:spPr>
          <a:xfrm>
            <a:off x="6588224" y="4077072"/>
            <a:ext cx="24482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En la resonancia además: </a:t>
            </a:r>
            <a:endParaRPr lang="en-US" sz="2200" dirty="0"/>
          </a:p>
        </p:txBody>
      </p:sp>
      <p:graphicFrame>
        <p:nvGraphicFramePr>
          <p:cNvPr id="1449995" name="Object 11"/>
          <p:cNvGraphicFramePr>
            <a:graphicFrameLocks noChangeAspect="1"/>
          </p:cNvGraphicFramePr>
          <p:nvPr/>
        </p:nvGraphicFramePr>
        <p:xfrm>
          <a:off x="6745846" y="4941168"/>
          <a:ext cx="1570570" cy="478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005" name="OpenOffice.org" r:id="rId10" imgW="531000" imgH="181080" progId="opendocument.MathDocument.1">
                  <p:embed/>
                </p:oleObj>
              </mc:Choice>
              <mc:Fallback>
                <p:oleObj name="OpenOffice.org" r:id="rId10" imgW="531000" imgH="18108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846" y="4941168"/>
                        <a:ext cx="1570570" cy="47818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20 Rectángulo"/>
          <p:cNvSpPr/>
          <p:nvPr/>
        </p:nvSpPr>
        <p:spPr>
          <a:xfrm>
            <a:off x="6084168" y="5661248"/>
            <a:ext cx="3024336" cy="1107996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En la resonancia, la corriente está </a:t>
            </a:r>
          </a:p>
          <a:p>
            <a:r>
              <a:rPr lang="es-ES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 fase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con la tensión.</a:t>
            </a:r>
            <a:endParaRPr lang="en-US" sz="2200" dirty="0"/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179512" y="116192"/>
            <a:ext cx="8712968" cy="648512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FFFF66"/>
                </a:solidFill>
              </a:rPr>
              <a:t>Resonancia </a:t>
            </a:r>
            <a:r>
              <a:rPr lang="es-ES" sz="3600" i="1" dirty="0">
                <a:solidFill>
                  <a:srgbClr val="FFFF66"/>
                </a:solidFill>
              </a:rPr>
              <a:t>RCL</a:t>
            </a:r>
            <a:r>
              <a:rPr lang="es-ES" sz="3600" dirty="0">
                <a:solidFill>
                  <a:srgbClr val="FFFF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350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000099"/>
                </a:solidFill>
              </a:rPr>
              <a:t>Circuito </a:t>
            </a:r>
            <a:r>
              <a:rPr lang="es-ES" sz="3600" i="1" dirty="0">
                <a:solidFill>
                  <a:srgbClr val="000099"/>
                </a:solidFill>
              </a:rPr>
              <a:t>RCL </a:t>
            </a:r>
            <a:r>
              <a:rPr lang="es-ES" sz="3600" dirty="0">
                <a:solidFill>
                  <a:srgbClr val="000099"/>
                </a:solidFill>
              </a:rPr>
              <a:t>con fuente de frecuencia </a:t>
            </a:r>
            <a:r>
              <a:rPr lang="es-ES" sz="3600" dirty="0">
                <a:solidFill>
                  <a:srgbClr val="000099"/>
                </a:solidFill>
                <a:sym typeface="Symbol"/>
              </a:rPr>
              <a:t></a:t>
            </a:r>
            <a:endParaRPr lang="es-ES" sz="3600" b="1" baseline="-25000" dirty="0">
              <a:solidFill>
                <a:srgbClr val="000099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07504" y="2924944"/>
            <a:ext cx="388843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Curva de la </a:t>
            </a:r>
            <a:r>
              <a:rPr lang="es-ES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respuesta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del sistema </a:t>
            </a:r>
            <a:r>
              <a:rPr lang="es-ES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I(t)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como función de la frecuencia 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 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de la fuente: </a:t>
            </a:r>
            <a:r>
              <a:rPr lang="es-ES" sz="22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máxima corriente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" sz="22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máxima potencia P transferida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para la frecuencia de resonancia 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</a:t>
            </a:r>
            <a:r>
              <a:rPr lang="es-ES" sz="2200" baseline="-250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0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s-ES" sz="22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2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 anchura del pico de resonancia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depende de </a:t>
            </a:r>
            <a:r>
              <a:rPr lang="es-ES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Factor de calidad Q (adimensional)</a:t>
            </a:r>
            <a:endParaRPr lang="en-US" sz="2200" dirty="0"/>
          </a:p>
        </p:txBody>
      </p:sp>
      <p:pic>
        <p:nvPicPr>
          <p:cNvPr id="14" name="Picture 2" descr="figure-29-17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4704"/>
            <a:ext cx="2447522" cy="1834686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sp>
        <p:nvSpPr>
          <p:cNvPr id="19" name="18 Rectángulo"/>
          <p:cNvSpPr/>
          <p:nvPr/>
        </p:nvSpPr>
        <p:spPr>
          <a:xfrm>
            <a:off x="6372200" y="4365104"/>
            <a:ext cx="24482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En la resonancia además: </a:t>
            </a:r>
            <a:endParaRPr lang="en-US" sz="2200" dirty="0"/>
          </a:p>
        </p:txBody>
      </p:sp>
      <p:pic>
        <p:nvPicPr>
          <p:cNvPr id="15" name="Picture 2" descr="figure-29-20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59282" y="2060848"/>
            <a:ext cx="4761190" cy="4752528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graphicFrame>
        <p:nvGraphicFramePr>
          <p:cNvPr id="1451015" name="Object 7"/>
          <p:cNvGraphicFramePr>
            <a:graphicFrameLocks noChangeAspect="1"/>
          </p:cNvGraphicFramePr>
          <p:nvPr/>
        </p:nvGraphicFramePr>
        <p:xfrm>
          <a:off x="6185222" y="836712"/>
          <a:ext cx="26352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966" name="OpenOffice.org" r:id="rId5" imgW="832680" imgH="399960" progId="opendocument.MathDocument.1">
                  <p:embed/>
                </p:oleObj>
              </mc:Choice>
              <mc:Fallback>
                <p:oleObj name="OpenOffice.org" r:id="rId5" imgW="832680" imgH="39996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5222" y="836712"/>
                        <a:ext cx="2635250" cy="11271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Rectángulo"/>
          <p:cNvSpPr/>
          <p:nvPr/>
        </p:nvSpPr>
        <p:spPr>
          <a:xfrm>
            <a:off x="3059832" y="1052736"/>
            <a:ext cx="2016224" cy="769441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Frecuencia de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resonancia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630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 smtClean="0">
                <a:solidFill>
                  <a:srgbClr val="000099"/>
                </a:solidFill>
              </a:rPr>
              <a:t>Circuito general </a:t>
            </a:r>
            <a:r>
              <a:rPr lang="es-ES" sz="3600" i="1" dirty="0" smtClean="0">
                <a:solidFill>
                  <a:srgbClr val="000099"/>
                </a:solidFill>
              </a:rPr>
              <a:t>R</a:t>
            </a:r>
            <a:r>
              <a:rPr lang="es-ES" sz="3600" dirty="0" smtClean="0">
                <a:solidFill>
                  <a:srgbClr val="000099"/>
                </a:solidFill>
              </a:rPr>
              <a:t>, </a:t>
            </a:r>
            <a:r>
              <a:rPr lang="es-ES" sz="3600" i="1" dirty="0" smtClean="0">
                <a:solidFill>
                  <a:srgbClr val="000099"/>
                </a:solidFill>
              </a:rPr>
              <a:t>C</a:t>
            </a:r>
            <a:r>
              <a:rPr lang="es-ES" sz="3600" dirty="0" smtClean="0">
                <a:solidFill>
                  <a:srgbClr val="000099"/>
                </a:solidFill>
              </a:rPr>
              <a:t>, </a:t>
            </a:r>
            <a:r>
              <a:rPr lang="es-ES" sz="3600" i="1" dirty="0" smtClean="0">
                <a:solidFill>
                  <a:srgbClr val="000099"/>
                </a:solidFill>
              </a:rPr>
              <a:t>L</a:t>
            </a:r>
            <a:r>
              <a:rPr lang="es-ES" sz="3600" dirty="0" smtClean="0">
                <a:solidFill>
                  <a:srgbClr val="000099"/>
                </a:solidFill>
              </a:rPr>
              <a:t> en serie</a:t>
            </a:r>
            <a:endParaRPr lang="es-ES" sz="3600" b="1" i="1" baseline="-25000" dirty="0" smtClean="0">
              <a:solidFill>
                <a:srgbClr val="000099"/>
              </a:solidFill>
            </a:endParaRPr>
          </a:p>
        </p:txBody>
      </p:sp>
      <p:grpSp>
        <p:nvGrpSpPr>
          <p:cNvPr id="30" name="29 Grupo"/>
          <p:cNvGrpSpPr>
            <a:grpSpLocks noChangeAspect="1"/>
          </p:cNvGrpSpPr>
          <p:nvPr/>
        </p:nvGrpSpPr>
        <p:grpSpPr>
          <a:xfrm>
            <a:off x="236405" y="980728"/>
            <a:ext cx="3471499" cy="2583608"/>
            <a:chOff x="236405" y="980728"/>
            <a:chExt cx="4547461" cy="3384376"/>
          </a:xfrm>
        </p:grpSpPr>
        <p:pic>
          <p:nvPicPr>
            <p:cNvPr id="59" name="Picture 2" descr="figure-29-11.jpg                                               000310A4 LONE PINE                      B8968932: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6405" y="980728"/>
              <a:ext cx="3975555" cy="338437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0" name="59 Conector recto de flecha"/>
            <p:cNvCxnSpPr/>
            <p:nvPr/>
          </p:nvCxnSpPr>
          <p:spPr bwMode="auto">
            <a:xfrm flipV="1">
              <a:off x="2136836" y="1559005"/>
              <a:ext cx="2582061" cy="1512417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61" name="60 CuadroTexto"/>
            <p:cNvSpPr txBox="1"/>
            <p:nvPr/>
          </p:nvSpPr>
          <p:spPr>
            <a:xfrm>
              <a:off x="4499814" y="1826978"/>
              <a:ext cx="2840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smtClean="0">
                  <a:solidFill>
                    <a:srgbClr val="00B050"/>
                  </a:solidFill>
                </a:rPr>
                <a:t>I</a:t>
              </a:r>
              <a:endParaRPr lang="en-US" sz="2800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62" name="61 Conector recto de flecha"/>
            <p:cNvCxnSpPr/>
            <p:nvPr/>
          </p:nvCxnSpPr>
          <p:spPr bwMode="auto">
            <a:xfrm flipH="1" flipV="1">
              <a:off x="1849940" y="2537628"/>
              <a:ext cx="286896" cy="533794"/>
            </a:xfrm>
            <a:prstGeom prst="straightConnector1">
              <a:avLst/>
            </a:prstGeom>
            <a:solidFill>
              <a:srgbClr val="00B8FF"/>
            </a:solidFill>
            <a:ln w="508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63" name="62 Conector recto de flecha"/>
            <p:cNvCxnSpPr/>
            <p:nvPr/>
          </p:nvCxnSpPr>
          <p:spPr bwMode="auto">
            <a:xfrm flipV="1">
              <a:off x="2136836" y="1603488"/>
              <a:ext cx="1229553" cy="1467935"/>
            </a:xfrm>
            <a:prstGeom prst="straightConnector1">
              <a:avLst/>
            </a:prstGeom>
            <a:solidFill>
              <a:srgbClr val="00B8FF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64" name="63 Conector recto de flecha"/>
            <p:cNvCxnSpPr/>
            <p:nvPr/>
          </p:nvCxnSpPr>
          <p:spPr bwMode="auto">
            <a:xfrm flipV="1">
              <a:off x="1890925" y="1603488"/>
              <a:ext cx="1475464" cy="934140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65" name="64 CuadroTexto"/>
            <p:cNvSpPr txBox="1"/>
            <p:nvPr/>
          </p:nvSpPr>
          <p:spPr>
            <a:xfrm>
              <a:off x="611560" y="2525052"/>
              <a:ext cx="1245625" cy="483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chemeClr val="tx1"/>
                  </a:solidFill>
                </a:rPr>
                <a:t>V</a:t>
              </a:r>
              <a:r>
                <a:rPr lang="en-US" i="1" baseline="-25000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 + </a:t>
              </a:r>
              <a:r>
                <a:rPr lang="en-US" b="1" i="1" dirty="0" smtClean="0">
                  <a:solidFill>
                    <a:schemeClr val="tx1"/>
                  </a:solidFill>
                </a:rPr>
                <a:t>V</a:t>
              </a:r>
              <a:r>
                <a:rPr lang="en-US" i="1" baseline="-25000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65 CuadroTexto"/>
            <p:cNvSpPr txBox="1"/>
            <p:nvPr/>
          </p:nvSpPr>
          <p:spPr>
            <a:xfrm>
              <a:off x="2195737" y="1124744"/>
              <a:ext cx="2448270" cy="483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chemeClr val="tx1"/>
                  </a:solidFill>
                </a:rPr>
                <a:t>V</a:t>
              </a:r>
              <a:r>
                <a:rPr lang="en-US" i="1" dirty="0" smtClean="0">
                  <a:solidFill>
                    <a:schemeClr val="tx1"/>
                  </a:solidFill>
                </a:rPr>
                <a:t> = </a:t>
              </a:r>
              <a:r>
                <a:rPr lang="en-US" b="1" i="1" dirty="0" smtClean="0">
                  <a:solidFill>
                    <a:schemeClr val="tx1"/>
                  </a:solidFill>
                </a:rPr>
                <a:t>V</a:t>
              </a:r>
              <a:r>
                <a:rPr lang="en-US" i="1" baseline="-25000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 + </a:t>
              </a:r>
              <a:r>
                <a:rPr lang="en-US" b="1" i="1" dirty="0" smtClean="0">
                  <a:solidFill>
                    <a:schemeClr val="tx1"/>
                  </a:solidFill>
                </a:rPr>
                <a:t>V</a:t>
              </a:r>
              <a:r>
                <a:rPr lang="en-US" i="1" baseline="-25000" dirty="0" smtClean="0">
                  <a:solidFill>
                    <a:schemeClr val="tx1"/>
                  </a:solidFill>
                </a:rPr>
                <a:t>C </a:t>
              </a:r>
              <a:r>
                <a:rPr lang="en-US" i="1" dirty="0" smtClean="0">
                  <a:solidFill>
                    <a:schemeClr val="tx1"/>
                  </a:solidFill>
                </a:rPr>
                <a:t>+ </a:t>
              </a:r>
              <a:r>
                <a:rPr lang="en-US" b="1" i="1" dirty="0" smtClean="0">
                  <a:solidFill>
                    <a:schemeClr val="tx1"/>
                  </a:solidFill>
                </a:rPr>
                <a:t>V</a:t>
              </a:r>
              <a:r>
                <a:rPr lang="en-US" i="1" baseline="-25000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66 Conector recto de flecha"/>
            <p:cNvCxnSpPr/>
            <p:nvPr/>
          </p:nvCxnSpPr>
          <p:spPr bwMode="auto">
            <a:xfrm flipH="1" flipV="1">
              <a:off x="3366389" y="1647971"/>
              <a:ext cx="286896" cy="533794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4" name="43 Arco"/>
            <p:cNvSpPr/>
            <p:nvPr/>
          </p:nvSpPr>
          <p:spPr bwMode="auto">
            <a:xfrm>
              <a:off x="1115616" y="1888989"/>
              <a:ext cx="2155876" cy="2188083"/>
            </a:xfrm>
            <a:prstGeom prst="arc">
              <a:avLst>
                <a:gd name="adj1" fmla="val 18602119"/>
                <a:gd name="adj2" fmla="val 19715431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2987824" y="1959223"/>
              <a:ext cx="316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tx1"/>
                  </a:solidFill>
                  <a:sym typeface="Symbol"/>
                </a:rPr>
                <a:t></a:t>
              </a:r>
              <a:endParaRPr lang="en-US" sz="2400" b="1" i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59884" name="Object 12"/>
          <p:cNvGraphicFramePr>
            <a:graphicFrameLocks noChangeAspect="1"/>
          </p:cNvGraphicFramePr>
          <p:nvPr/>
        </p:nvGraphicFramePr>
        <p:xfrm>
          <a:off x="6931347" y="2014984"/>
          <a:ext cx="18891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977" name="OpenOffice.org" r:id="rId4" imgW="649800" imgH="415800" progId="opendocument.MathDocument.1">
                  <p:embed/>
                </p:oleObj>
              </mc:Choice>
              <mc:Fallback>
                <p:oleObj name="OpenOffice.org" r:id="rId4" imgW="649800" imgH="415800" progId="opendocument.Math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347" y="2014984"/>
                        <a:ext cx="1889125" cy="1270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9885" name="Object 13"/>
          <p:cNvGraphicFramePr>
            <a:graphicFrameLocks noChangeAspect="1"/>
          </p:cNvGraphicFramePr>
          <p:nvPr/>
        </p:nvGraphicFramePr>
        <p:xfrm>
          <a:off x="895680" y="3429000"/>
          <a:ext cx="7492744" cy="1512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978" name="OpenOffice.org" r:id="rId6" imgW="3020760" imgH="537120" progId="opendocument.MathDocument.1">
                  <p:embed/>
                </p:oleObj>
              </mc:Choice>
              <mc:Fallback>
                <p:oleObj name="OpenOffice.org" r:id="rId6" imgW="3020760" imgH="537120" progId="opendocument.MathDocument.1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680" y="3429000"/>
                        <a:ext cx="7492744" cy="151216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25 Rectángulo"/>
          <p:cNvSpPr/>
          <p:nvPr/>
        </p:nvSpPr>
        <p:spPr>
          <a:xfrm>
            <a:off x="6660232" y="1383159"/>
            <a:ext cx="2483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Resultado final: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200" dirty="0"/>
          </a:p>
        </p:txBody>
      </p:sp>
      <p:graphicFrame>
        <p:nvGraphicFramePr>
          <p:cNvPr id="1359886" name="Object 14"/>
          <p:cNvGraphicFramePr>
            <a:graphicFrameLocks noChangeAspect="1"/>
          </p:cNvGraphicFramePr>
          <p:nvPr/>
        </p:nvGraphicFramePr>
        <p:xfrm>
          <a:off x="3685034" y="5013177"/>
          <a:ext cx="5351462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979" name="OpenOffice.org" r:id="rId8" imgW="2086920" imgH="588600" progId="opendocument.MathDocument.1">
                  <p:embed/>
                </p:oleObj>
              </mc:Choice>
              <mc:Fallback>
                <p:oleObj name="OpenOffice.org" r:id="rId8" imgW="2086920" imgH="588600" progId="opendocument.MathDocument.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034" y="5013177"/>
                        <a:ext cx="5351462" cy="172819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28 Rectángulo"/>
          <p:cNvSpPr/>
          <p:nvPr/>
        </p:nvSpPr>
        <p:spPr>
          <a:xfrm>
            <a:off x="107504" y="4149080"/>
            <a:ext cx="352839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con</a:t>
            </a:r>
            <a:endParaRPr lang="es-ES" sz="2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s-ES" sz="2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s-ES" sz="2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es-ES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s-E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: módulo de la </a:t>
            </a:r>
            <a:r>
              <a:rPr lang="es-E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impedancia</a:t>
            </a:r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total del circuito: generalización del concepto de resistencia</a:t>
            </a:r>
            <a:endParaRPr lang="en-US" sz="2200" dirty="0"/>
          </a:p>
        </p:txBody>
      </p:sp>
      <p:pic>
        <p:nvPicPr>
          <p:cNvPr id="31" name="Picture 2" descr="figure-29-17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79913" y="1124744"/>
            <a:ext cx="2808311" cy="2105137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sp>
        <p:nvSpPr>
          <p:cNvPr id="32" name="31 Rectángulo"/>
          <p:cNvSpPr/>
          <p:nvPr/>
        </p:nvSpPr>
        <p:spPr bwMode="auto">
          <a:xfrm>
            <a:off x="5004048" y="2996952"/>
            <a:ext cx="368424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21 Rectángulo"/>
          <p:cNvSpPr/>
          <p:nvPr/>
        </p:nvSpPr>
        <p:spPr bwMode="auto">
          <a:xfrm>
            <a:off x="3275856" y="2132856"/>
            <a:ext cx="432048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8604448" y="4222249"/>
            <a:ext cx="3600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000099"/>
                </a:solidFill>
              </a:rPr>
              <a:t>Potencia disipada en </a:t>
            </a:r>
            <a:r>
              <a:rPr lang="es-ES" sz="3600" i="1" dirty="0">
                <a:solidFill>
                  <a:srgbClr val="000099"/>
                </a:solidFill>
              </a:rPr>
              <a:t>C </a:t>
            </a:r>
            <a:r>
              <a:rPr lang="es-ES" sz="3600" dirty="0">
                <a:solidFill>
                  <a:srgbClr val="000099"/>
                </a:solidFill>
              </a:rPr>
              <a:t>en AC</a:t>
            </a:r>
            <a:endParaRPr lang="es-ES" sz="3600" b="1" i="1" baseline="-25000" dirty="0">
              <a:solidFill>
                <a:srgbClr val="000099"/>
              </a:solidFill>
            </a:endParaRPr>
          </a:p>
        </p:txBody>
      </p:sp>
      <p:graphicFrame>
        <p:nvGraphicFramePr>
          <p:cNvPr id="1075201" name="Object 1"/>
          <p:cNvGraphicFramePr>
            <a:graphicFrameLocks noChangeAspect="1"/>
          </p:cNvGraphicFramePr>
          <p:nvPr/>
        </p:nvGraphicFramePr>
        <p:xfrm>
          <a:off x="4716016" y="908720"/>
          <a:ext cx="43402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050" name="OpenOffice.org" r:id="rId4" imgW="1293480" imgH="212040" progId="opendocument.MathDocument.1">
                  <p:embed/>
                </p:oleObj>
              </mc:Choice>
              <mc:Fallback>
                <p:oleObj name="OpenOffice.org" r:id="rId4" imgW="129348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908720"/>
                        <a:ext cx="4340225" cy="749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02" name="Object 2"/>
          <p:cNvGraphicFramePr>
            <a:graphicFrameLocks noChangeAspect="1"/>
          </p:cNvGraphicFramePr>
          <p:nvPr/>
        </p:nvGraphicFramePr>
        <p:xfrm>
          <a:off x="463426" y="4077072"/>
          <a:ext cx="38925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051" name="OpenOffice.org" r:id="rId6" imgW="1139760" imgH="181080" progId="opendocument.MathDocument.1">
                  <p:embed/>
                </p:oleObj>
              </mc:Choice>
              <mc:Fallback>
                <p:oleObj name="OpenOffice.org" r:id="rId6" imgW="1139760" imgH="18108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426" y="4077072"/>
                        <a:ext cx="3892550" cy="5476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189" name="Object 5"/>
          <p:cNvGraphicFramePr>
            <a:graphicFrameLocks noChangeAspect="1"/>
          </p:cNvGraphicFramePr>
          <p:nvPr/>
        </p:nvGraphicFramePr>
        <p:xfrm>
          <a:off x="107504" y="5357471"/>
          <a:ext cx="8890322" cy="1167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052" name="OpenOffice.org" r:id="rId8" imgW="2804760" imgH="415800" progId="opendocument.MathDocument.1">
                  <p:embed/>
                </p:oleObj>
              </mc:Choice>
              <mc:Fallback>
                <p:oleObj name="OpenOffice.org" r:id="rId8" imgW="2804760" imgH="41580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357471"/>
                        <a:ext cx="8890322" cy="116787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67544" y="3499988"/>
            <a:ext cx="36004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Potencia instantánea </a:t>
            </a:r>
            <a:r>
              <a:rPr lang="es-ES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P(t)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                       </a:t>
            </a:r>
          </a:p>
        </p:txBody>
      </p:sp>
      <p:pic>
        <p:nvPicPr>
          <p:cNvPr id="14" name="Picture 2" descr="figure-29-08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1516" y="975817"/>
            <a:ext cx="4050484" cy="2381175"/>
          </a:xfrm>
          <a:prstGeom prst="rect">
            <a:avLst/>
          </a:prstGeom>
          <a:noFill/>
        </p:spPr>
      </p:pic>
      <p:sp>
        <p:nvSpPr>
          <p:cNvPr id="15" name="14 CuadroTexto"/>
          <p:cNvSpPr txBox="1"/>
          <p:nvPr/>
        </p:nvSpPr>
        <p:spPr>
          <a:xfrm>
            <a:off x="35496" y="1844824"/>
            <a:ext cx="79208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V(t)</a:t>
            </a:r>
          </a:p>
        </p:txBody>
      </p:sp>
      <p:graphicFrame>
        <p:nvGraphicFramePr>
          <p:cNvPr id="1305606" name="Object 6"/>
          <p:cNvGraphicFramePr>
            <a:graphicFrameLocks noChangeAspect="1"/>
          </p:cNvGraphicFramePr>
          <p:nvPr/>
        </p:nvGraphicFramePr>
        <p:xfrm>
          <a:off x="4860032" y="1916832"/>
          <a:ext cx="40322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053" name="OpenOffice.org" r:id="rId11" imgW="1202040" imgH="212040" progId="opendocument.MathDocument.1">
                  <p:embed/>
                </p:oleObj>
              </mc:Choice>
              <mc:Fallback>
                <p:oleObj name="OpenOffice.org" r:id="rId11" imgW="120204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916832"/>
                        <a:ext cx="4032250" cy="749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2" descr="figure-29-09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80112" y="3068960"/>
            <a:ext cx="2933235" cy="1944216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</p:spTree>
    <p:extLst>
      <p:ext uri="{BB962C8B-B14F-4D97-AF65-F5344CB8AC3E}">
        <p14:creationId xmlns:p14="http://schemas.microsoft.com/office/powerpoint/2010/main" val="2264221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5189" name="Object 5"/>
          <p:cNvGraphicFramePr>
            <a:graphicFrameLocks noChangeAspect="1"/>
          </p:cNvGraphicFramePr>
          <p:nvPr/>
        </p:nvGraphicFramePr>
        <p:xfrm>
          <a:off x="683568" y="836712"/>
          <a:ext cx="7986713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046" name="OpenOffice.org" r:id="rId4" imgW="2338920" imgH="444600" progId="opendocument.MathDocument.1">
                  <p:embed/>
                </p:oleObj>
              </mc:Choice>
              <mc:Fallback>
                <p:oleObj name="OpenOffice.org" r:id="rId4" imgW="2338920" imgH="44460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836712"/>
                        <a:ext cx="7986713" cy="13446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67544" y="2851916"/>
            <a:ext cx="36004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Potencia promedio &lt;</a:t>
            </a:r>
            <a:r>
              <a:rPr lang="es-ES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P&gt;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                       </a:t>
            </a:r>
          </a:p>
        </p:txBody>
      </p:sp>
      <p:graphicFrame>
        <p:nvGraphicFramePr>
          <p:cNvPr id="1246214" name="Object 6"/>
          <p:cNvGraphicFramePr>
            <a:graphicFrameLocks noChangeAspect="1"/>
          </p:cNvGraphicFramePr>
          <p:nvPr/>
        </p:nvGraphicFramePr>
        <p:xfrm>
          <a:off x="3941837" y="2482974"/>
          <a:ext cx="444658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047" name="OpenOffice.org" r:id="rId6" imgW="1301400" imgH="384840" progId="opendocument.MathDocument.1">
                  <p:embed/>
                </p:oleObj>
              </mc:Choice>
              <mc:Fallback>
                <p:oleObj name="OpenOffice.org" r:id="rId6" imgW="1301400" imgH="3848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837" y="2482974"/>
                        <a:ext cx="4446587" cy="1162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000099"/>
                </a:solidFill>
              </a:rPr>
              <a:t>Potencia </a:t>
            </a:r>
            <a:r>
              <a:rPr lang="es-ES" sz="3600" i="1" dirty="0">
                <a:solidFill>
                  <a:srgbClr val="000099"/>
                </a:solidFill>
              </a:rPr>
              <a:t>promedio</a:t>
            </a:r>
            <a:r>
              <a:rPr lang="es-ES" sz="3600" dirty="0">
                <a:solidFill>
                  <a:srgbClr val="000099"/>
                </a:solidFill>
              </a:rPr>
              <a:t> disipada en </a:t>
            </a:r>
            <a:r>
              <a:rPr lang="es-ES" sz="3600" i="1" dirty="0">
                <a:solidFill>
                  <a:srgbClr val="000099"/>
                </a:solidFill>
              </a:rPr>
              <a:t>C</a:t>
            </a:r>
            <a:r>
              <a:rPr lang="es-ES" sz="3600" dirty="0">
                <a:solidFill>
                  <a:srgbClr val="000099"/>
                </a:solidFill>
              </a:rPr>
              <a:t> en AC</a:t>
            </a:r>
            <a:endParaRPr lang="es-ES" sz="3600" b="1" i="1" baseline="-25000" dirty="0">
              <a:solidFill>
                <a:srgbClr val="000099"/>
              </a:solidFill>
            </a:endParaRPr>
          </a:p>
        </p:txBody>
      </p:sp>
      <p:pic>
        <p:nvPicPr>
          <p:cNvPr id="15" name="Picture 2" descr="figure-29-04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35696" y="3840693"/>
            <a:ext cx="5472608" cy="2900675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</p:spTree>
    <p:extLst>
      <p:ext uri="{BB962C8B-B14F-4D97-AF65-F5344CB8AC3E}">
        <p14:creationId xmlns:p14="http://schemas.microsoft.com/office/powerpoint/2010/main" val="1368071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5189" name="Object 5"/>
          <p:cNvGraphicFramePr>
            <a:graphicFrameLocks noChangeAspect="1"/>
          </p:cNvGraphicFramePr>
          <p:nvPr/>
        </p:nvGraphicFramePr>
        <p:xfrm>
          <a:off x="1331640" y="969962"/>
          <a:ext cx="6954367" cy="1306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070" name="OpenOffice.org" r:id="rId4" imgW="1960560" imgH="415800" progId="opendocument.MathDocument.1">
                  <p:embed/>
                </p:oleObj>
              </mc:Choice>
              <mc:Fallback>
                <p:oleObj name="OpenOffice.org" r:id="rId4" imgW="1960560" imgH="41580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969962"/>
                        <a:ext cx="6954367" cy="130691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683568" y="2852936"/>
            <a:ext cx="3528392" cy="1448731"/>
          </a:xfrm>
          <a:prstGeom prst="rect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Potencia promedio   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 </a:t>
            </a:r>
            <a:r>
              <a:rPr lang="es-ES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 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 disipada por 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corriente AC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sinusoidal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aplicada a un condensador:                       </a:t>
            </a:r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000099"/>
                </a:solidFill>
              </a:rPr>
              <a:t>Potencia </a:t>
            </a:r>
            <a:r>
              <a:rPr lang="es-ES" sz="3600" i="1" dirty="0">
                <a:solidFill>
                  <a:srgbClr val="000099"/>
                </a:solidFill>
              </a:rPr>
              <a:t>promedio</a:t>
            </a:r>
            <a:r>
              <a:rPr lang="es-ES" sz="3600" dirty="0">
                <a:solidFill>
                  <a:srgbClr val="000099"/>
                </a:solidFill>
              </a:rPr>
              <a:t> disipada en </a:t>
            </a:r>
            <a:r>
              <a:rPr lang="es-ES" sz="3600" i="1" dirty="0">
                <a:solidFill>
                  <a:srgbClr val="000099"/>
                </a:solidFill>
              </a:rPr>
              <a:t>C</a:t>
            </a:r>
            <a:r>
              <a:rPr lang="es-ES" sz="3600" dirty="0">
                <a:solidFill>
                  <a:srgbClr val="000099"/>
                </a:solidFill>
              </a:rPr>
              <a:t> en AC</a:t>
            </a:r>
            <a:endParaRPr lang="es-ES" sz="3600" b="1" i="1" baseline="-25000" dirty="0">
              <a:solidFill>
                <a:srgbClr val="000099"/>
              </a:solidFill>
            </a:endParaRPr>
          </a:p>
        </p:txBody>
      </p:sp>
      <p:graphicFrame>
        <p:nvGraphicFramePr>
          <p:cNvPr id="1248260" name="Object 4"/>
          <p:cNvGraphicFramePr>
            <a:graphicFrameLocks noChangeAspect="1"/>
          </p:cNvGraphicFramePr>
          <p:nvPr/>
        </p:nvGraphicFramePr>
        <p:xfrm>
          <a:off x="4932040" y="3254623"/>
          <a:ext cx="23955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071" name="OpenOffice.org" r:id="rId6" imgW="633960" imgH="181080" progId="opendocument.MathDocument.1">
                  <p:embed/>
                </p:oleObj>
              </mc:Choice>
              <mc:Fallback>
                <p:oleObj name="OpenOffice.org" r:id="rId6" imgW="633960" imgH="18108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254623"/>
                        <a:ext cx="2395538" cy="6064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195322" y="2668270"/>
            <a:ext cx="186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IMPORTANTE!!!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71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000099"/>
                </a:solidFill>
              </a:rPr>
              <a:t>Potencia disipada en </a:t>
            </a:r>
            <a:r>
              <a:rPr lang="es-ES" sz="3600" i="1" dirty="0">
                <a:solidFill>
                  <a:srgbClr val="000099"/>
                </a:solidFill>
              </a:rPr>
              <a:t>L </a:t>
            </a:r>
            <a:r>
              <a:rPr lang="es-ES" sz="3600" dirty="0">
                <a:solidFill>
                  <a:srgbClr val="000099"/>
                </a:solidFill>
              </a:rPr>
              <a:t>en AC</a:t>
            </a:r>
            <a:endParaRPr lang="es-ES" sz="3600" b="1" i="1" baseline="-25000" dirty="0">
              <a:solidFill>
                <a:srgbClr val="000099"/>
              </a:solidFill>
            </a:endParaRPr>
          </a:p>
        </p:txBody>
      </p:sp>
      <p:graphicFrame>
        <p:nvGraphicFramePr>
          <p:cNvPr id="1075201" name="Object 1"/>
          <p:cNvGraphicFramePr>
            <a:graphicFrameLocks noChangeAspect="1"/>
          </p:cNvGraphicFramePr>
          <p:nvPr/>
        </p:nvGraphicFramePr>
        <p:xfrm>
          <a:off x="4716016" y="908720"/>
          <a:ext cx="43402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22" name="OpenOffice.org" r:id="rId4" imgW="1293480" imgH="212040" progId="opendocument.MathDocument.1">
                  <p:embed/>
                </p:oleObj>
              </mc:Choice>
              <mc:Fallback>
                <p:oleObj name="OpenOffice.org" r:id="rId4" imgW="129348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908720"/>
                        <a:ext cx="4340225" cy="749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02" name="Object 2"/>
          <p:cNvGraphicFramePr>
            <a:graphicFrameLocks noChangeAspect="1"/>
          </p:cNvGraphicFramePr>
          <p:nvPr/>
        </p:nvGraphicFramePr>
        <p:xfrm>
          <a:off x="463426" y="4077072"/>
          <a:ext cx="38925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23" name="OpenOffice.org" r:id="rId6" imgW="1139760" imgH="181080" progId="opendocument.MathDocument.1">
                  <p:embed/>
                </p:oleObj>
              </mc:Choice>
              <mc:Fallback>
                <p:oleObj name="OpenOffice.org" r:id="rId6" imgW="1139760" imgH="18108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426" y="4077072"/>
                        <a:ext cx="3892550" cy="5476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189" name="Object 5"/>
          <p:cNvGraphicFramePr>
            <a:graphicFrameLocks noChangeAspect="1"/>
          </p:cNvGraphicFramePr>
          <p:nvPr/>
        </p:nvGraphicFramePr>
        <p:xfrm>
          <a:off x="222250" y="5294313"/>
          <a:ext cx="869156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24" name="OpenOffice.org" r:id="rId8" imgW="2606040" imgH="415800" progId="opendocument.MathDocument.1">
                  <p:embed/>
                </p:oleObj>
              </mc:Choice>
              <mc:Fallback>
                <p:oleObj name="OpenOffice.org" r:id="rId8" imgW="2606040" imgH="41580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5294313"/>
                        <a:ext cx="8691563" cy="12287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67544" y="3499988"/>
            <a:ext cx="36004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Potencia instantánea </a:t>
            </a:r>
            <a:r>
              <a:rPr lang="es-ES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P(t)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                       </a:t>
            </a:r>
          </a:p>
        </p:txBody>
      </p:sp>
      <p:graphicFrame>
        <p:nvGraphicFramePr>
          <p:cNvPr id="1305606" name="Object 6"/>
          <p:cNvGraphicFramePr>
            <a:graphicFrameLocks noChangeAspect="1"/>
          </p:cNvGraphicFramePr>
          <p:nvPr/>
        </p:nvGraphicFramePr>
        <p:xfrm>
          <a:off x="4860032" y="1916113"/>
          <a:ext cx="36909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25" name="OpenOffice.org" r:id="rId10" imgW="1100880" imgH="212040" progId="opendocument.MathDocument.1">
                  <p:embed/>
                </p:oleObj>
              </mc:Choice>
              <mc:Fallback>
                <p:oleObj name="OpenOffice.org" r:id="rId10" imgW="1100880" imgH="21204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916113"/>
                        <a:ext cx="3690938" cy="749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26" descr="figure-29-06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3976" y="908720"/>
            <a:ext cx="4107774" cy="2520280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35496" y="1916832"/>
            <a:ext cx="79208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V(t)</a:t>
            </a:r>
          </a:p>
        </p:txBody>
      </p:sp>
      <p:pic>
        <p:nvPicPr>
          <p:cNvPr id="17" name="Picture 2" descr="figure-29-07.jpg                                               000310A4 LONE PINE                      B8968932: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76056" y="2846053"/>
            <a:ext cx="3528392" cy="2311139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</p:spTree>
    <p:extLst>
      <p:ext uri="{BB962C8B-B14F-4D97-AF65-F5344CB8AC3E}">
        <p14:creationId xmlns:p14="http://schemas.microsoft.com/office/powerpoint/2010/main" val="29879748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51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585342"/>
              </p:ext>
            </p:extLst>
          </p:nvPr>
        </p:nvGraphicFramePr>
        <p:xfrm>
          <a:off x="1704181" y="1371610"/>
          <a:ext cx="5735638" cy="1234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118" name="OpenOffice.org" r:id="rId4" imgW="1859400" imgH="415800" progId="opendocument.MathDocument.1">
                  <p:embed/>
                </p:oleObj>
              </mc:Choice>
              <mc:Fallback>
                <p:oleObj name="OpenOffice.org" r:id="rId4" imgW="1859400" imgH="41580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181" y="1371610"/>
                        <a:ext cx="5735638" cy="123490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683568" y="3573016"/>
            <a:ext cx="3528392" cy="1110177"/>
          </a:xfrm>
          <a:prstGeom prst="rect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Potencia promedio   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 </a:t>
            </a:r>
            <a:r>
              <a:rPr lang="es-ES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 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 disipada por 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corriente AC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sinusoidal</a:t>
            </a:r>
            <a:r>
              <a:rPr lang="es-E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                      </a:t>
            </a:r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72008" y="116632"/>
            <a:ext cx="8964488" cy="648512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000099"/>
                </a:solidFill>
              </a:rPr>
              <a:t>Potencia </a:t>
            </a:r>
            <a:r>
              <a:rPr lang="es-ES" sz="3600" i="1" dirty="0">
                <a:solidFill>
                  <a:srgbClr val="000099"/>
                </a:solidFill>
              </a:rPr>
              <a:t>promedio</a:t>
            </a:r>
            <a:r>
              <a:rPr lang="es-ES" sz="3600" dirty="0">
                <a:solidFill>
                  <a:srgbClr val="000099"/>
                </a:solidFill>
              </a:rPr>
              <a:t> disipada en </a:t>
            </a:r>
            <a:r>
              <a:rPr lang="es-ES" sz="3600" i="1" dirty="0">
                <a:solidFill>
                  <a:srgbClr val="000099"/>
                </a:solidFill>
              </a:rPr>
              <a:t>L</a:t>
            </a:r>
            <a:r>
              <a:rPr lang="es-ES" sz="3600" dirty="0">
                <a:solidFill>
                  <a:srgbClr val="000099"/>
                </a:solidFill>
              </a:rPr>
              <a:t> en AC</a:t>
            </a:r>
            <a:endParaRPr lang="es-ES" sz="3600" b="1" i="1" baseline="-25000" dirty="0">
              <a:solidFill>
                <a:srgbClr val="000099"/>
              </a:solidFill>
            </a:endParaRPr>
          </a:p>
        </p:txBody>
      </p:sp>
      <p:graphicFrame>
        <p:nvGraphicFramePr>
          <p:cNvPr id="1248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479781"/>
              </p:ext>
            </p:extLst>
          </p:nvPr>
        </p:nvGraphicFramePr>
        <p:xfrm>
          <a:off x="5436096" y="3933056"/>
          <a:ext cx="23955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119" name="OpenOffice.org" r:id="rId6" imgW="633960" imgH="181080" progId="opendocument.MathDocument.1">
                  <p:embed/>
                </p:oleObj>
              </mc:Choice>
              <mc:Fallback>
                <p:oleObj name="OpenOffice.org" r:id="rId6" imgW="633960" imgH="181080" progId="opendocument.Math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933056"/>
                        <a:ext cx="2395538" cy="6064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5770102" y="3492358"/>
            <a:ext cx="186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IMPORTANTE!!!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521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179512" y="116632"/>
            <a:ext cx="8712968" cy="648512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3600" dirty="0">
                <a:solidFill>
                  <a:srgbClr val="FFFF66"/>
                </a:solidFill>
              </a:rPr>
              <a:t>Resumen: Elementos </a:t>
            </a:r>
            <a:r>
              <a:rPr lang="es-ES" sz="3600" i="1" dirty="0">
                <a:solidFill>
                  <a:srgbClr val="FFFF66"/>
                </a:solidFill>
              </a:rPr>
              <a:t>R</a:t>
            </a:r>
            <a:r>
              <a:rPr lang="es-ES" sz="3600" dirty="0">
                <a:solidFill>
                  <a:srgbClr val="FFFF66"/>
                </a:solidFill>
              </a:rPr>
              <a:t>, </a:t>
            </a:r>
            <a:r>
              <a:rPr lang="es-ES" sz="3600" i="1" dirty="0">
                <a:solidFill>
                  <a:srgbClr val="FFFF66"/>
                </a:solidFill>
              </a:rPr>
              <a:t>C</a:t>
            </a:r>
            <a:r>
              <a:rPr lang="es-ES" sz="3600" dirty="0">
                <a:solidFill>
                  <a:srgbClr val="FFFF66"/>
                </a:solidFill>
              </a:rPr>
              <a:t>, </a:t>
            </a:r>
            <a:r>
              <a:rPr lang="es-ES" sz="3600" i="1" dirty="0">
                <a:solidFill>
                  <a:srgbClr val="FFFF66"/>
                </a:solidFill>
              </a:rPr>
              <a:t>L</a:t>
            </a:r>
            <a:r>
              <a:rPr lang="es-ES" sz="3600" dirty="0">
                <a:solidFill>
                  <a:srgbClr val="FFFF66"/>
                </a:solidFill>
              </a:rPr>
              <a:t> en AC</a:t>
            </a:r>
          </a:p>
        </p:txBody>
      </p:sp>
      <p:sp>
        <p:nvSpPr>
          <p:cNvPr id="2" name="AutoShape 4" descr="Bendiciendo Tu Vida: ¡Piensa en lo que estás pensando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6" descr="Bendiciendo Tu Vida: ¡Piensa en lo que estás pensando!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06075" y="849486"/>
            <a:ext cx="8859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Los Condensadores y las Inductancias en AC se comportan como “Resistencias que varían con la frecuencia del voltaje aplicado…. 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Para 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496066" name="Picture 2" descr="C:\Users\Usuario\Downloads\WhatsApp Image 2020-05-01 at 12.51.16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34" r="2378" b="9763"/>
          <a:stretch/>
        </p:blipFill>
        <p:spPr bwMode="auto">
          <a:xfrm rot="10800000">
            <a:off x="144062" y="1804089"/>
            <a:ext cx="7294245" cy="479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763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027" y="2996952"/>
            <a:ext cx="1800973" cy="173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Forma libre"/>
          <p:cNvSpPr/>
          <p:nvPr/>
        </p:nvSpPr>
        <p:spPr bwMode="auto">
          <a:xfrm>
            <a:off x="1514475" y="4429125"/>
            <a:ext cx="2638425" cy="784596"/>
          </a:xfrm>
          <a:custGeom>
            <a:avLst/>
            <a:gdLst>
              <a:gd name="connsiteX0" fmla="*/ 0 w 2638425"/>
              <a:gd name="connsiteY0" fmla="*/ 0 h 784596"/>
              <a:gd name="connsiteX1" fmla="*/ 295275 w 2638425"/>
              <a:gd name="connsiteY1" fmla="*/ 257175 h 784596"/>
              <a:gd name="connsiteX2" fmla="*/ 638175 w 2638425"/>
              <a:gd name="connsiteY2" fmla="*/ 466725 h 784596"/>
              <a:gd name="connsiteX3" fmla="*/ 971550 w 2638425"/>
              <a:gd name="connsiteY3" fmla="*/ 647700 h 784596"/>
              <a:gd name="connsiteX4" fmla="*/ 1162050 w 2638425"/>
              <a:gd name="connsiteY4" fmla="*/ 733425 h 784596"/>
              <a:gd name="connsiteX5" fmla="*/ 1295400 w 2638425"/>
              <a:gd name="connsiteY5" fmla="*/ 781050 h 784596"/>
              <a:gd name="connsiteX6" fmla="*/ 1571625 w 2638425"/>
              <a:gd name="connsiteY6" fmla="*/ 638175 h 784596"/>
              <a:gd name="connsiteX7" fmla="*/ 1905000 w 2638425"/>
              <a:gd name="connsiteY7" fmla="*/ 447675 h 784596"/>
              <a:gd name="connsiteX8" fmla="*/ 2171700 w 2638425"/>
              <a:gd name="connsiteY8" fmla="*/ 276225 h 784596"/>
              <a:gd name="connsiteX9" fmla="*/ 2419350 w 2638425"/>
              <a:gd name="connsiteY9" fmla="*/ 142875 h 784596"/>
              <a:gd name="connsiteX10" fmla="*/ 2638425 w 2638425"/>
              <a:gd name="connsiteY10" fmla="*/ 38100 h 784596"/>
              <a:gd name="connsiteX11" fmla="*/ 2638425 w 2638425"/>
              <a:gd name="connsiteY11" fmla="*/ 38100 h 784596"/>
              <a:gd name="connsiteX12" fmla="*/ 2638425 w 2638425"/>
              <a:gd name="connsiteY12" fmla="*/ 28575 h 78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38425" h="784596">
                <a:moveTo>
                  <a:pt x="0" y="0"/>
                </a:moveTo>
                <a:cubicBezTo>
                  <a:pt x="94456" y="89694"/>
                  <a:pt x="188913" y="179388"/>
                  <a:pt x="295275" y="257175"/>
                </a:cubicBezTo>
                <a:cubicBezTo>
                  <a:pt x="401638" y="334963"/>
                  <a:pt x="525463" y="401638"/>
                  <a:pt x="638175" y="466725"/>
                </a:cubicBezTo>
                <a:cubicBezTo>
                  <a:pt x="750887" y="531812"/>
                  <a:pt x="884238" y="603250"/>
                  <a:pt x="971550" y="647700"/>
                </a:cubicBezTo>
                <a:cubicBezTo>
                  <a:pt x="1058862" y="692150"/>
                  <a:pt x="1108075" y="711200"/>
                  <a:pt x="1162050" y="733425"/>
                </a:cubicBezTo>
                <a:cubicBezTo>
                  <a:pt x="1216025" y="755650"/>
                  <a:pt x="1227138" y="796925"/>
                  <a:pt x="1295400" y="781050"/>
                </a:cubicBezTo>
                <a:cubicBezTo>
                  <a:pt x="1363662" y="765175"/>
                  <a:pt x="1470025" y="693737"/>
                  <a:pt x="1571625" y="638175"/>
                </a:cubicBezTo>
                <a:cubicBezTo>
                  <a:pt x="1673225" y="582613"/>
                  <a:pt x="1804988" y="508000"/>
                  <a:pt x="1905000" y="447675"/>
                </a:cubicBezTo>
                <a:cubicBezTo>
                  <a:pt x="2005012" y="387350"/>
                  <a:pt x="2085975" y="327025"/>
                  <a:pt x="2171700" y="276225"/>
                </a:cubicBezTo>
                <a:cubicBezTo>
                  <a:pt x="2257425" y="225425"/>
                  <a:pt x="2341563" y="182563"/>
                  <a:pt x="2419350" y="142875"/>
                </a:cubicBezTo>
                <a:cubicBezTo>
                  <a:pt x="2497138" y="103188"/>
                  <a:pt x="2638425" y="38100"/>
                  <a:pt x="2638425" y="38100"/>
                </a:cubicBezTo>
                <a:lnTo>
                  <a:pt x="2638425" y="38100"/>
                </a:lnTo>
                <a:lnTo>
                  <a:pt x="2638425" y="28575"/>
                </a:lnTo>
              </a:path>
            </a:pathLst>
          </a:custGeom>
          <a:noFill/>
          <a:ln w="762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7 Conector recto de flecha"/>
          <p:cNvCxnSpPr/>
          <p:nvPr/>
        </p:nvCxnSpPr>
        <p:spPr bwMode="auto">
          <a:xfrm flipH="1">
            <a:off x="2925738" y="5144947"/>
            <a:ext cx="720080" cy="8748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CuadroTexto"/>
          <p:cNvSpPr txBox="1"/>
          <p:nvPr/>
        </p:nvSpPr>
        <p:spPr>
          <a:xfrm>
            <a:off x="3611141" y="4960281"/>
            <a:ext cx="4128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Frecuencia con “resistencia” mínima</a:t>
            </a:r>
            <a:r>
              <a:rPr lang="es-E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?</a:t>
            </a:r>
          </a:p>
          <a:p>
            <a:r>
              <a:rPr lang="es-E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Frecuencia con Corriente máxima</a:t>
            </a:r>
            <a:endParaRPr lang="es-E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851558" y="5606612"/>
            <a:ext cx="368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FRECUENCIA DE RESONANCIA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99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"/>
        <a:cs typeface="DejaVu Sans"/>
      </a:majorFont>
      <a:minorFont>
        <a:latin typeface="Calibri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072B40AB6E58640B2077F5E5D0A9572" ma:contentTypeVersion="0" ma:contentTypeDescription="Crear nuevo documento." ma:contentTypeScope="" ma:versionID="350c86182cda37247d86dc8d2c575dd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6dcc55fc7de7b749655be5365d3ef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A42E14-C2ED-483D-872B-5428BC5DD6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C529832-AB82-4E72-B1F9-1BFCFAE1AE21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DD1B9AA-0D62-4DF3-9E9D-450CE34DC7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16510</TotalTime>
  <Words>1413</Words>
  <Application>Microsoft Office PowerPoint</Application>
  <PresentationFormat>Presentación en pantalla (4:3)</PresentationFormat>
  <Paragraphs>206</Paragraphs>
  <Slides>37</Slides>
  <Notes>9</Notes>
  <HiddenSlides>7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9" baseType="lpstr">
      <vt:lpstr>Tema de Office</vt:lpstr>
      <vt:lpstr>OpenOffice.org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Corriente alterna</dc:title>
  <dc:creator>José Emilio Prieto de Castro</dc:creator>
  <cp:lastModifiedBy>Usuario</cp:lastModifiedBy>
  <cp:revision>1255</cp:revision>
  <cp:lastPrinted>1601-01-01T00:00:00Z</cp:lastPrinted>
  <dcterms:created xsi:type="dcterms:W3CDTF">2011-04-26T22:42:15Z</dcterms:created>
  <dcterms:modified xsi:type="dcterms:W3CDTF">2020-05-06T10:41:35Z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0x010100E072B40AB6E58640B2077F5E5D0A9572</vt:lpwstr>
  </property>
</Properties>
</file>