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sldIdLst>
    <p:sldId id="256" r:id="rId5"/>
    <p:sldId id="261" r:id="rId6"/>
    <p:sldId id="262" r:id="rId7"/>
    <p:sldId id="258" r:id="rId8"/>
    <p:sldId id="260" r:id="rId9"/>
    <p:sldId id="257" r:id="rId10"/>
    <p:sldId id="259"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C53CF-877C-4233-ABDD-470EDDD0D7E1}" v="2" dt="2022-05-03T21:30:19.7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lia Jimenez Real" userId="S::celia.jimenezr@estudiante.uam.es::65bfebef-3deb-4bbe-ba1d-099e6809675f" providerId="AD" clId="Web-{0AFC53CF-877C-4233-ABDD-470EDDD0D7E1}"/>
    <pc:docChg chg="modSld">
      <pc:chgData name="Celia Jimenez Real" userId="S::celia.jimenezr@estudiante.uam.es::65bfebef-3deb-4bbe-ba1d-099e6809675f" providerId="AD" clId="Web-{0AFC53CF-877C-4233-ABDD-470EDDD0D7E1}" dt="2022-05-03T21:30:17.841" v="0" actId="20577"/>
      <pc:docMkLst>
        <pc:docMk/>
      </pc:docMkLst>
      <pc:sldChg chg="modSp">
        <pc:chgData name="Celia Jimenez Real" userId="S::celia.jimenezr@estudiante.uam.es::65bfebef-3deb-4bbe-ba1d-099e6809675f" providerId="AD" clId="Web-{0AFC53CF-877C-4233-ABDD-470EDDD0D7E1}" dt="2022-05-03T21:30:17.841" v="0" actId="20577"/>
        <pc:sldMkLst>
          <pc:docMk/>
          <pc:sldMk cId="2405931212" sldId="256"/>
        </pc:sldMkLst>
        <pc:spChg chg="mod">
          <ac:chgData name="Celia Jimenez Real" userId="S::celia.jimenezr@estudiante.uam.es::65bfebef-3deb-4bbe-ba1d-099e6809675f" providerId="AD" clId="Web-{0AFC53CF-877C-4233-ABDD-470EDDD0D7E1}" dt="2022-05-03T21:30:17.841" v="0" actId="20577"/>
          <ac:spMkLst>
            <pc:docMk/>
            <pc:sldMk cId="2405931212"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3261530-18E3-456E-B567-CF2FC9E408CA}" type="datetimeFigureOut">
              <a:rPr lang="en-US" smtClean="0"/>
              <a:t>5/3/2022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253275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3261530-18E3-456E-B567-CF2FC9E408CA}" type="datetimeFigureOut">
              <a:rPr lang="en-US" smtClean="0"/>
              <a:t>5/3/2022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151352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3261530-18E3-456E-B567-CF2FC9E408CA}" type="datetimeFigureOut">
              <a:rPr lang="en-US" smtClean="0"/>
              <a:t>5/3/2022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3795559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En blanco">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3261530-18E3-456E-B567-CF2FC9E408CA}" type="datetimeFigureOut">
              <a:rPr lang="en-US" smtClean="0"/>
              <a:t>5/3/2022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CFB7E908-789C-4761-ACC6-584BC14B8941}" type="slidenum">
              <a:rPr lang="en-US" smtClean="0"/>
              <a:t>‹#›</a:t>
            </a:fld>
            <a:endParaRPr lang="en-US"/>
          </a:p>
        </p:txBody>
      </p:sp>
    </p:spTree>
    <p:extLst>
      <p:ext uri="{BB962C8B-B14F-4D97-AF65-F5344CB8AC3E}">
        <p14:creationId xmlns:p14="http://schemas.microsoft.com/office/powerpoint/2010/main" val="4022019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Solo el título">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80" b="0" i="0">
                <a:solidFill>
                  <a:srgbClr val="2D4F4F"/>
                </a:solidFill>
                <a:latin typeface="Arial"/>
                <a:cs typeface="Arial"/>
              </a:defRPr>
            </a:lvl1pPr>
          </a:lstStyle>
          <a:p>
            <a:r>
              <a:rPr lang="es-ES"/>
              <a:t>Haga clic para modificar el estilo de título del patrón</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3261530-18E3-456E-B567-CF2FC9E408CA}" type="datetimeFigureOut">
              <a:rPr lang="en-US" smtClean="0"/>
              <a:t>5/3/2022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CFB7E908-789C-4761-ACC6-584BC14B8941}" type="slidenum">
              <a:rPr lang="en-US" smtClean="0"/>
              <a:t>‹#›</a:t>
            </a:fld>
            <a:endParaRPr lang="en-US"/>
          </a:p>
        </p:txBody>
      </p:sp>
    </p:spTree>
    <p:extLst>
      <p:ext uri="{BB962C8B-B14F-4D97-AF65-F5344CB8AC3E}">
        <p14:creationId xmlns:p14="http://schemas.microsoft.com/office/powerpoint/2010/main" val="2107552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accent1"/>
                </a:solidFill>
              </a:defRPr>
            </a:lvl1pPr>
          </a:lstStyle>
          <a:p>
            <a:r>
              <a:rPr lang="es-ES"/>
              <a:t>Haga clic para modificar el estilo de título del patrón</a:t>
            </a:r>
            <a:endParaRPr lang="es-ES" dirty="0"/>
          </a:p>
        </p:txBody>
      </p:sp>
      <p:sp>
        <p:nvSpPr>
          <p:cNvPr id="3" name="Marcador de contenido 2"/>
          <p:cNvSpPr>
            <a:spLocks noGrp="1"/>
          </p:cNvSpPr>
          <p:nvPr>
            <p:ph idx="1"/>
          </p:nvPr>
        </p:nvSpPr>
        <p:spPr/>
        <p:txBody>
          <a:bodyPr/>
          <a:lstStyle>
            <a:lvl1pPr marL="228600" indent="-228600">
              <a:buClr>
                <a:schemeClr val="accent1"/>
              </a:buClr>
              <a:buFont typeface="Wingdings" panose="05000000000000000000" pitchFamily="2" charset="2"/>
              <a:buChar char="q"/>
              <a:defRPr>
                <a:solidFill>
                  <a:schemeClr val="tx1"/>
                </a:solidFill>
              </a:defRPr>
            </a:lvl1pPr>
            <a:lvl2pPr marL="685800" indent="-228600">
              <a:buFont typeface="Wingdings" panose="05000000000000000000" pitchFamily="2" charset="2"/>
              <a:buChar char="q"/>
              <a:defRPr/>
            </a:lvl2pPr>
            <a:lvl3pPr marL="1143000" indent="-228600">
              <a:buFont typeface="Wingdings" panose="05000000000000000000" pitchFamily="2" charset="2"/>
              <a:buChar char="q"/>
              <a:defRPr/>
            </a:lvl3pPr>
            <a:lvl4pPr marL="1600200" indent="-228600">
              <a:buFont typeface="Wingdings" panose="05000000000000000000" pitchFamily="2" charset="2"/>
              <a:buChar char="q"/>
              <a:defRPr/>
            </a:lvl4pPr>
            <a:lvl5pPr marL="2057400" indent="-228600">
              <a:buFont typeface="Wingdings" panose="05000000000000000000" pitchFamily="2" charset="2"/>
              <a:buChar char="q"/>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fecha 3"/>
          <p:cNvSpPr>
            <a:spLocks noGrp="1"/>
          </p:cNvSpPr>
          <p:nvPr>
            <p:ph type="dt" sz="half" idx="10"/>
          </p:nvPr>
        </p:nvSpPr>
        <p:spPr/>
        <p:txBody>
          <a:bodyPr/>
          <a:lstStyle/>
          <a:p>
            <a:fld id="{83261530-18E3-456E-B567-CF2FC9E408CA}" type="datetimeFigureOut">
              <a:rPr lang="en-US" smtClean="0"/>
              <a:t>5/3/2022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34941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solidFill>
                  <a:schemeClr val="accent1"/>
                </a:solidFill>
              </a:defRPr>
            </a:lvl1pPr>
          </a:lstStyle>
          <a:p>
            <a:r>
              <a:rPr lang="es-ES"/>
              <a:t>Haga clic para modificar el estilo de título del patrón</a:t>
            </a:r>
            <a:endParaRPr lang="es-ES"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3261530-18E3-456E-B567-CF2FC9E408CA}" type="datetimeFigureOut">
              <a:rPr lang="en-US" smtClean="0"/>
              <a:t>5/3/2022</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234776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accent1"/>
                </a:solidFill>
              </a:defRPr>
            </a:lvl1pPr>
          </a:lstStyle>
          <a:p>
            <a:r>
              <a:rPr lang="es-ES"/>
              <a:t>Haga clic para modificar el estilo de título del patrón</a:t>
            </a:r>
            <a:endParaRPr lang="es-ES" dirty="0"/>
          </a:p>
        </p:txBody>
      </p:sp>
      <p:sp>
        <p:nvSpPr>
          <p:cNvPr id="3" name="Marcador de contenido 2"/>
          <p:cNvSpPr>
            <a:spLocks noGrp="1"/>
          </p:cNvSpPr>
          <p:nvPr>
            <p:ph sz="half" idx="1"/>
          </p:nvPr>
        </p:nvSpPr>
        <p:spPr>
          <a:xfrm>
            <a:off x="838200" y="1825625"/>
            <a:ext cx="5181600" cy="4351338"/>
          </a:xfrm>
        </p:spPr>
        <p:txBody>
          <a:bodyPr/>
          <a:lstStyle>
            <a:lvl1pPr marL="228600" indent="-228600">
              <a:buClr>
                <a:schemeClr val="accent1"/>
              </a:buClr>
              <a:buFont typeface="Wingdings" panose="05000000000000000000" pitchFamily="2" charset="2"/>
              <a:buChar char="q"/>
              <a:defRPr>
                <a:solidFill>
                  <a:schemeClr val="tx1"/>
                </a:solidFill>
              </a:defRPr>
            </a:lvl1pPr>
            <a:lvl2pPr marL="685800" indent="-228600">
              <a:buFont typeface="Wingdings" panose="05000000000000000000" pitchFamily="2" charset="2"/>
              <a:buChar char="q"/>
              <a:defRPr/>
            </a:lvl2pPr>
            <a:lvl3pPr marL="1143000" indent="-228600">
              <a:buFont typeface="Wingdings" panose="05000000000000000000" pitchFamily="2" charset="2"/>
              <a:buChar char="q"/>
              <a:defRPr/>
            </a:lvl3pPr>
            <a:lvl4pPr marL="1600200" indent="-228600">
              <a:buFont typeface="Wingdings" panose="05000000000000000000" pitchFamily="2" charset="2"/>
              <a:buChar char="q"/>
              <a:defRPr/>
            </a:lvl4pPr>
            <a:lvl5pPr marL="2057400" indent="-228600">
              <a:buFont typeface="Wingdings" panose="05000000000000000000" pitchFamily="2" charset="2"/>
              <a:buChar char="q"/>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4" name="Marcador de contenido 3"/>
          <p:cNvSpPr>
            <a:spLocks noGrp="1"/>
          </p:cNvSpPr>
          <p:nvPr>
            <p:ph sz="half" idx="2"/>
          </p:nvPr>
        </p:nvSpPr>
        <p:spPr>
          <a:xfrm>
            <a:off x="6172200" y="1825625"/>
            <a:ext cx="5181600" cy="4351338"/>
          </a:xfrm>
        </p:spPr>
        <p:txBody>
          <a:bodyPr/>
          <a:lstStyle>
            <a:lvl1pPr marL="228600" indent="-228600">
              <a:buClr>
                <a:schemeClr val="accent1"/>
              </a:buClr>
              <a:buFont typeface="Wingdings" panose="05000000000000000000" pitchFamily="2" charset="2"/>
              <a:buChar char="q"/>
              <a:defRPr>
                <a:solidFill>
                  <a:schemeClr val="tx1"/>
                </a:solidFill>
              </a:defRPr>
            </a:lvl1pPr>
            <a:lvl2pPr marL="685800" indent="-228600">
              <a:buFont typeface="Wingdings" panose="05000000000000000000" pitchFamily="2" charset="2"/>
              <a:buChar char="q"/>
              <a:defRPr/>
            </a:lvl2pPr>
            <a:lvl3pPr marL="1143000" indent="-228600">
              <a:buFont typeface="Wingdings" panose="05000000000000000000" pitchFamily="2" charset="2"/>
              <a:buChar char="q"/>
              <a:defRPr/>
            </a:lvl3pPr>
            <a:lvl4pPr marL="1600200" indent="-228600">
              <a:buFont typeface="Wingdings" panose="05000000000000000000" pitchFamily="2" charset="2"/>
              <a:buChar char="q"/>
              <a:defRPr/>
            </a:lvl4pPr>
            <a:lvl5pPr marL="2057400" indent="-228600">
              <a:buFont typeface="Wingdings" panose="05000000000000000000" pitchFamily="2" charset="2"/>
              <a:buChar char="q"/>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fecha 4"/>
          <p:cNvSpPr>
            <a:spLocks noGrp="1"/>
          </p:cNvSpPr>
          <p:nvPr>
            <p:ph type="dt" sz="half" idx="10"/>
          </p:nvPr>
        </p:nvSpPr>
        <p:spPr/>
        <p:txBody>
          <a:bodyPr/>
          <a:lstStyle/>
          <a:p>
            <a:fld id="{83261530-18E3-456E-B567-CF2FC9E408CA}" type="datetimeFigureOut">
              <a:rPr lang="en-US" smtClean="0"/>
              <a:t>5/3/2022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64583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lvl1pPr>
              <a:defRPr>
                <a:solidFill>
                  <a:schemeClr val="accent1"/>
                </a:solidFill>
              </a:defRPr>
            </a:lvl1pPr>
          </a:lstStyle>
          <a:p>
            <a:r>
              <a:rPr lang="es-ES"/>
              <a:t>Haga clic para modificar el estilo de título del patrón</a:t>
            </a:r>
            <a:endParaRPr lang="es-ES" dirty="0"/>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lvl1pPr marL="228600" indent="-228600">
              <a:buFont typeface="Wingdings" panose="05000000000000000000" pitchFamily="2" charset="2"/>
              <a:buChar char="q"/>
              <a:defRPr/>
            </a:lvl1pPr>
            <a:lvl2pPr marL="685800" indent="-228600">
              <a:buFont typeface="Wingdings" panose="05000000000000000000" pitchFamily="2" charset="2"/>
              <a:buChar char="q"/>
              <a:defRPr/>
            </a:lvl2pPr>
            <a:lvl3pPr marL="1143000" indent="-228600">
              <a:buFont typeface="Wingdings" panose="05000000000000000000" pitchFamily="2" charset="2"/>
              <a:buChar char="q"/>
              <a:defRPr/>
            </a:lvl3pPr>
            <a:lvl4pPr marL="1600200" indent="-228600">
              <a:buFont typeface="Wingdings" panose="05000000000000000000" pitchFamily="2" charset="2"/>
              <a:buChar char="q"/>
              <a:defRPr/>
            </a:lvl4pPr>
            <a:lvl5pPr marL="2057400" indent="-228600">
              <a:buFont typeface="Wingdings" panose="05000000000000000000" pitchFamily="2" charset="2"/>
              <a:buChar char="q"/>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lvl1pPr marL="228600" indent="-228600">
              <a:buFont typeface="Wingdings" panose="05000000000000000000" pitchFamily="2" charset="2"/>
              <a:buChar char="q"/>
              <a:defRPr/>
            </a:lvl1pPr>
            <a:lvl2pPr marL="685800" indent="-228600">
              <a:buFont typeface="Wingdings" panose="05000000000000000000" pitchFamily="2" charset="2"/>
              <a:buChar char="q"/>
              <a:defRPr/>
            </a:lvl2pPr>
            <a:lvl3pPr marL="1143000" indent="-228600">
              <a:buFont typeface="Wingdings" panose="05000000000000000000" pitchFamily="2" charset="2"/>
              <a:buChar char="q"/>
              <a:defRPr/>
            </a:lvl3pPr>
            <a:lvl4pPr marL="1600200" indent="-228600">
              <a:buFont typeface="Wingdings" panose="05000000000000000000" pitchFamily="2" charset="2"/>
              <a:buChar char="q"/>
              <a:defRPr/>
            </a:lvl4pPr>
            <a:lvl5pPr marL="2057400" indent="-228600">
              <a:buFont typeface="Wingdings" panose="05000000000000000000" pitchFamily="2" charset="2"/>
              <a:buChar char="q"/>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7" name="Marcador de fecha 6"/>
          <p:cNvSpPr>
            <a:spLocks noGrp="1"/>
          </p:cNvSpPr>
          <p:nvPr>
            <p:ph type="dt" sz="half" idx="10"/>
          </p:nvPr>
        </p:nvSpPr>
        <p:spPr/>
        <p:txBody>
          <a:bodyPr/>
          <a:lstStyle/>
          <a:p>
            <a:fld id="{83261530-18E3-456E-B567-CF2FC9E408CA}" type="datetimeFigureOut">
              <a:rPr lang="en-US" smtClean="0"/>
              <a:t>5/3/2022</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240808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accent1"/>
                </a:solidFill>
              </a:defRPr>
            </a:lvl1pPr>
          </a:lstStyle>
          <a:p>
            <a:r>
              <a:rPr lang="es-ES"/>
              <a:t>Haga clic para modificar el estilo de título del patrón</a:t>
            </a:r>
            <a:endParaRPr lang="es-ES" dirty="0"/>
          </a:p>
        </p:txBody>
      </p:sp>
      <p:sp>
        <p:nvSpPr>
          <p:cNvPr id="3" name="Marcador de fecha 2"/>
          <p:cNvSpPr>
            <a:spLocks noGrp="1"/>
          </p:cNvSpPr>
          <p:nvPr>
            <p:ph type="dt" sz="half" idx="10"/>
          </p:nvPr>
        </p:nvSpPr>
        <p:spPr/>
        <p:txBody>
          <a:bodyPr/>
          <a:lstStyle/>
          <a:p>
            <a:fld id="{83261530-18E3-456E-B567-CF2FC9E408CA}" type="datetimeFigureOut">
              <a:rPr lang="en-US" smtClean="0"/>
              <a:t>5/3/2022</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3785863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261530-18E3-456E-B567-CF2FC9E408CA}" type="datetimeFigureOut">
              <a:rPr lang="en-US" smtClean="0"/>
              <a:t>5/3/2022</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100450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261530-18E3-456E-B567-CF2FC9E408CA}" type="datetimeFigureOut">
              <a:rPr lang="en-US" smtClean="0"/>
              <a:t>5/3/2022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66185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261530-18E3-456E-B567-CF2FC9E408CA}" type="datetimeFigureOut">
              <a:rPr lang="en-US" smtClean="0"/>
              <a:t>5/3/2022</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FB7E908-789C-4761-ACC6-584BC14B8941}" type="slidenum">
              <a:rPr lang="en-US" smtClean="0"/>
              <a:t>‹#›</a:t>
            </a:fld>
            <a:endParaRPr lang="en-US"/>
          </a:p>
        </p:txBody>
      </p:sp>
    </p:spTree>
    <p:extLst>
      <p:ext uri="{BB962C8B-B14F-4D97-AF65-F5344CB8AC3E}">
        <p14:creationId xmlns:p14="http://schemas.microsoft.com/office/powerpoint/2010/main" val="213243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61530-18E3-456E-B567-CF2FC9E408CA}" type="datetimeFigureOut">
              <a:rPr lang="en-US" smtClean="0"/>
              <a:t>5/3/2022</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7E908-789C-4761-ACC6-584BC14B8941}" type="slidenum">
              <a:rPr lang="en-US" smtClean="0"/>
              <a:t>‹#›</a:t>
            </a:fld>
            <a:endParaRPr lang="en-US"/>
          </a:p>
        </p:txBody>
      </p:sp>
    </p:spTree>
    <p:extLst>
      <p:ext uri="{BB962C8B-B14F-4D97-AF65-F5344CB8AC3E}">
        <p14:creationId xmlns:p14="http://schemas.microsoft.com/office/powerpoint/2010/main" val="27111530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60000"/>
              <a:lumOff val="4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565485" y="0"/>
            <a:ext cx="10515600" cy="1325563"/>
          </a:xfrm>
        </p:spPr>
        <p:txBody>
          <a:bodyPr/>
          <a:lstStyle/>
          <a:p>
            <a:r>
              <a:rPr lang="en-US" b="1" dirty="0"/>
              <a:t>1.Uncertainty</a:t>
            </a:r>
            <a:endParaRPr lang="en-US" dirty="0"/>
          </a:p>
        </p:txBody>
      </p:sp>
      <p:sp>
        <p:nvSpPr>
          <p:cNvPr id="5" name="Marcador de contenido 4"/>
          <p:cNvSpPr>
            <a:spLocks noGrp="1"/>
          </p:cNvSpPr>
          <p:nvPr>
            <p:ph idx="1"/>
          </p:nvPr>
        </p:nvSpPr>
        <p:spPr>
          <a:xfrm>
            <a:off x="565485" y="1135813"/>
            <a:ext cx="11548138" cy="5491410"/>
          </a:xfrm>
        </p:spPr>
        <p:txBody>
          <a:bodyPr>
            <a:normAutofit fontScale="70000" lnSpcReduction="20000"/>
          </a:bodyPr>
          <a:lstStyle/>
          <a:p>
            <a:r>
              <a:rPr lang="en-US" dirty="0"/>
              <a:t>Consider the following disease detection problem:</a:t>
            </a:r>
          </a:p>
          <a:p>
            <a:endParaRPr lang="en-US" dirty="0"/>
          </a:p>
          <a:p>
            <a:endParaRPr lang="en-US" dirty="0"/>
          </a:p>
          <a:p>
            <a:endParaRPr lang="en-US" dirty="0"/>
          </a:p>
          <a:p>
            <a:endParaRPr lang="en-US" dirty="0"/>
          </a:p>
          <a:p>
            <a:endParaRPr lang="en-US" dirty="0"/>
          </a:p>
          <a:p>
            <a:endParaRPr lang="en-US" dirty="0"/>
          </a:p>
          <a:p>
            <a:endParaRPr lang="en-US" dirty="0"/>
          </a:p>
          <a:p>
            <a:endParaRPr lang="en-GB" dirty="0"/>
          </a:p>
          <a:p>
            <a:pPr lvl="1"/>
            <a:r>
              <a:rPr lang="en-US" dirty="0"/>
              <a:t>According to the data in the table, if we have a patient with both symptoms:</a:t>
            </a:r>
            <a:endParaRPr lang="en-GB" dirty="0"/>
          </a:p>
          <a:p>
            <a:pPr lvl="1"/>
            <a:endParaRPr lang="en-GB" dirty="0"/>
          </a:p>
          <a:p>
            <a:pPr lvl="2"/>
            <a:r>
              <a:rPr lang="en-US" dirty="0"/>
              <a:t>What is the predicted class taking into account only the </a:t>
            </a:r>
            <a:r>
              <a:rPr lang="en-US" dirty="0" err="1"/>
              <a:t>prioris</a:t>
            </a:r>
            <a:r>
              <a:rPr lang="en-US" dirty="0"/>
              <a:t>?</a:t>
            </a:r>
            <a:endParaRPr lang="en-GB" dirty="0"/>
          </a:p>
          <a:p>
            <a:pPr lvl="2"/>
            <a:r>
              <a:rPr lang="en-US" dirty="0"/>
              <a:t>What is the predicted class using the maximum likelihood (ML) criterion?</a:t>
            </a:r>
            <a:endParaRPr lang="en-GB" dirty="0"/>
          </a:p>
          <a:p>
            <a:pPr lvl="2"/>
            <a:r>
              <a:rPr lang="en-US" dirty="0"/>
              <a:t>What is the predicted class using MAP?</a:t>
            </a:r>
            <a:endParaRPr lang="en-GB" dirty="0"/>
          </a:p>
          <a:p>
            <a:pPr lvl="1"/>
            <a:endParaRPr lang="en-GB" dirty="0"/>
          </a:p>
          <a:p>
            <a:pPr lvl="1"/>
            <a:r>
              <a:rPr lang="en-US" dirty="0"/>
              <a:t>Let’s build a Naive Bayes classifier using the data in the table:</a:t>
            </a:r>
            <a:endParaRPr lang="en-GB" dirty="0"/>
          </a:p>
          <a:p>
            <a:pPr lvl="1"/>
            <a:endParaRPr lang="en-GB" dirty="0"/>
          </a:p>
          <a:p>
            <a:pPr lvl="2"/>
            <a:r>
              <a:rPr lang="en-US" dirty="0"/>
              <a:t>What is the main assumption Naïve Bayes makes?</a:t>
            </a:r>
            <a:endParaRPr lang="en-GB" dirty="0"/>
          </a:p>
          <a:p>
            <a:pPr lvl="2"/>
            <a:r>
              <a:rPr lang="en-US" dirty="0"/>
              <a:t>What are the estimates of the posterior probabilities according to Naïve Bayes, and what class would be predicted?</a:t>
            </a:r>
            <a:endParaRPr lang="en-GB" dirty="0"/>
          </a:p>
          <a:p>
            <a:endParaRPr lang="en-GB" dirty="0"/>
          </a:p>
        </p:txBody>
      </p:sp>
      <p:graphicFrame>
        <p:nvGraphicFramePr>
          <p:cNvPr id="2" name="Tabla 1"/>
          <p:cNvGraphicFramePr>
            <a:graphicFrameLocks noGrp="1"/>
          </p:cNvGraphicFramePr>
          <p:nvPr>
            <p:extLst>
              <p:ext uri="{D42A27DB-BD31-4B8C-83A1-F6EECF244321}">
                <p14:modId xmlns:p14="http://schemas.microsoft.com/office/powerpoint/2010/main" val="280647757"/>
              </p:ext>
            </p:extLst>
          </p:nvPr>
        </p:nvGraphicFramePr>
        <p:xfrm>
          <a:off x="3381511" y="1844834"/>
          <a:ext cx="2886075" cy="1508760"/>
        </p:xfrm>
        <a:graphic>
          <a:graphicData uri="http://schemas.openxmlformats.org/drawingml/2006/table">
            <a:tbl>
              <a:tblPr firstRow="1" firstCol="1">
                <a:tableStyleId>{5C22544A-7EE6-4342-B048-85BDC9FD1C3A}</a:tableStyleId>
              </a:tblPr>
              <a:tblGrid>
                <a:gridCol w="971550">
                  <a:extLst>
                    <a:ext uri="{9D8B030D-6E8A-4147-A177-3AD203B41FA5}">
                      <a16:colId xmlns:a16="http://schemas.microsoft.com/office/drawing/2014/main" val="20000"/>
                    </a:ext>
                  </a:extLst>
                </a:gridCol>
                <a:gridCol w="962025">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tblGrid>
              <a:tr h="0">
                <a:tc>
                  <a:txBody>
                    <a:bodyPr/>
                    <a:lstStyle/>
                    <a:p>
                      <a:pPr algn="ctr">
                        <a:spcAft>
                          <a:spcPts val="0"/>
                        </a:spcAft>
                      </a:pPr>
                      <a:r>
                        <a:rPr lang="en-US" sz="1100">
                          <a:effectLst/>
                        </a:rPr>
                        <a:t>Symptom 1</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Symptom 2</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Disease</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0"/>
                  </a:ext>
                </a:extLst>
              </a:tr>
              <a:tr h="0">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4"/>
                  </a:ext>
                </a:extLst>
              </a:tr>
              <a:tr h="0">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5"/>
                  </a:ext>
                </a:extLst>
              </a:tr>
              <a:tr h="0">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6"/>
                  </a:ext>
                </a:extLst>
              </a:tr>
              <a:tr h="0">
                <a:tc>
                  <a:txBody>
                    <a:bodyPr/>
                    <a:lstStyle/>
                    <a:p>
                      <a:pPr algn="ctr">
                        <a:spcAft>
                          <a:spcPts val="0"/>
                        </a:spcAft>
                      </a:pPr>
                      <a:r>
                        <a:rPr lang="en-US" sz="1100">
                          <a:effectLst/>
                        </a:rPr>
                        <a:t>no</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7"/>
                  </a:ext>
                </a:extLst>
              </a:tr>
              <a:tr h="0">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a:effectLst/>
                        </a:rPr>
                        <a:t>yes</a:t>
                      </a:r>
                      <a:endParaRPr lang="en-GB" sz="1200">
                        <a:effectLst/>
                        <a:latin typeface="Times New Roman" panose="02020603050405020304" pitchFamily="18" charset="0"/>
                        <a:ea typeface="SimSun" panose="02010600030101010101" pitchFamily="2" charset="-122"/>
                      </a:endParaRPr>
                    </a:p>
                  </a:txBody>
                  <a:tcPr marL="68580" marR="68580" marT="0" marB="0"/>
                </a:tc>
                <a:tc>
                  <a:txBody>
                    <a:bodyPr/>
                    <a:lstStyle/>
                    <a:p>
                      <a:pPr algn="ctr">
                        <a:spcAft>
                          <a:spcPts val="0"/>
                        </a:spcAft>
                      </a:pPr>
                      <a:r>
                        <a:rPr lang="en-US" sz="1100" dirty="0">
                          <a:effectLst/>
                        </a:rPr>
                        <a:t>yes</a:t>
                      </a:r>
                      <a:endParaRPr lang="en-GB"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0593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28336" y="304800"/>
                <a:ext cx="12320336" cy="6368716"/>
              </a:xfrm>
            </p:spPr>
            <p:txBody>
              <a:bodyPr>
                <a:normAutofit/>
              </a:bodyPr>
              <a:lstStyle/>
              <a:p>
                <a:pPr lvl="1"/>
                <a14:m>
                  <m:oMath xmlns:m="http://schemas.openxmlformats.org/officeDocument/2006/math">
                    <m:r>
                      <a:rPr lang="en-US" sz="2000" i="1" smtClean="0">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=0.75;</m:t>
                    </m:r>
                    <m:r>
                      <a:rPr lang="es-ES" sz="2000" b="0" i="1" smtClean="0">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=0.3; </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=0.3; </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=0.25;</m:t>
                    </m:r>
                    <m:r>
                      <a:rPr lang="es-ES" sz="2000" b="0" i="1" smtClean="0">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=0.1;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=0.9</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=0.1</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=0.9</m:t>
                    </m:r>
                  </m:oMath>
                </a14:m>
                <a:endParaRPr lang="en-GB" sz="2000" dirty="0"/>
              </a:p>
              <a:p>
                <a:pPr lvl="1"/>
                <a:endParaRPr lang="en-GB" sz="2000" dirty="0"/>
              </a:p>
              <a:p>
                <a:r>
                  <a:rPr lang="en-US" sz="2400" dirty="0"/>
                  <a:t>If the candy in the box has a red wrapper, what is the probability that its flavor is strawberry?</a:t>
                </a:r>
              </a:p>
              <a:p>
                <a:endParaRPr lang="en-US" sz="24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r>
                          <a:rPr lang="en-US" sz="2000" i="1">
                            <a:latin typeface="Cambria Math" panose="02040503050406030204" pitchFamily="18" charset="0"/>
                          </a:rPr>
                          <m:t>|</m:t>
                        </m:r>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e>
                    </m:d>
                    <m:r>
                      <a:rPr lang="en-US" sz="2000" i="1">
                        <a:latin typeface="Cambria Math" panose="02040503050406030204" pitchFamily="18" charset="0"/>
                      </a:rPr>
                      <m:t>=</m:t>
                    </m:r>
                    <m:f>
                      <m:fPr>
                        <m:ctrlPr>
                          <a:rPr lang="en-GB"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num>
                      <m:den>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e>
                        </m:d>
                      </m:den>
                    </m:f>
                    <m:r>
                      <a:rPr lang="en-US" sz="2000" i="1">
                        <a:latin typeface="Cambria Math" panose="02040503050406030204" pitchFamily="18" charset="0"/>
                      </a:rPr>
                      <m:t>=</m:t>
                    </m:r>
                    <m:f>
                      <m:fPr>
                        <m:ctrlPr>
                          <a:rPr lang="en-GB" sz="2000" i="1">
                            <a:latin typeface="Cambria Math" panose="02040503050406030204" pitchFamily="18" charset="0"/>
                          </a:rPr>
                        </m:ctrlPr>
                      </m:fPr>
                      <m:num>
                        <m:r>
                          <a:rPr lang="en-US" sz="2000" i="1">
                            <a:latin typeface="Cambria Math" panose="02040503050406030204" pitchFamily="18" charset="0"/>
                          </a:rPr>
                          <m:t> 0.7∗0.75</m:t>
                        </m:r>
                      </m:num>
                      <m:den>
                        <m:r>
                          <a:rPr lang="en-US" sz="2000" i="1">
                            <a:latin typeface="Cambria Math" panose="02040503050406030204" pitchFamily="18" charset="0"/>
                          </a:rPr>
                          <m:t>0.55</m:t>
                        </m:r>
                      </m:den>
                    </m:f>
                    <m:r>
                      <a:rPr lang="en-US" sz="2000" i="1">
                        <a:latin typeface="Cambria Math" panose="02040503050406030204" pitchFamily="18" charset="0"/>
                      </a:rPr>
                      <m:t>=0.9545.</m:t>
                    </m:r>
                  </m:oMath>
                </a14:m>
                <a:endParaRPr lang="en-US" sz="2000" dirty="0"/>
              </a:p>
              <a:p>
                <a:r>
                  <a:rPr lang="en-US" sz="2400" dirty="0"/>
                  <a:t>What is the probability that your candy is round and has a red wrapper?</a:t>
                </a:r>
                <a:endParaRPr lang="en-GB" sz="2400" dirty="0"/>
              </a:p>
              <a:p>
                <a:pPr lvl="1"/>
                <a:r>
                  <a:rPr lang="en-GB" sz="2000" dirty="0"/>
                  <a:t>P(Wrapper=</a:t>
                </a:r>
                <a:r>
                  <a:rPr lang="en-GB" sz="2000" dirty="0" err="1"/>
                  <a:t>R,Shape</a:t>
                </a:r>
                <a:r>
                  <a:rPr lang="en-GB" sz="2000" dirty="0"/>
                  <a:t>=C) = P(Wrapper=</a:t>
                </a:r>
                <a:r>
                  <a:rPr lang="en-GB" sz="2000" dirty="0" err="1"/>
                  <a:t>R,Shape</a:t>
                </a:r>
                <a:r>
                  <a:rPr lang="en-GB" sz="2000" dirty="0"/>
                  <a:t>=C | </a:t>
                </a:r>
                <a:r>
                  <a:rPr lang="en-GB" sz="2000" dirty="0" err="1"/>
                  <a:t>Flavor</a:t>
                </a:r>
                <a:r>
                  <a:rPr lang="en-GB" sz="2000" dirty="0"/>
                  <a:t>=S)  P(</a:t>
                </a:r>
                <a:r>
                  <a:rPr lang="en-GB" sz="2000" dirty="0" err="1"/>
                  <a:t>Flavor</a:t>
                </a:r>
                <a:r>
                  <a:rPr lang="en-GB" sz="2000" dirty="0"/>
                  <a:t>=S)</a:t>
                </a:r>
              </a:p>
              <a:p>
                <a:pPr marL="457200" lvl="1" indent="0">
                  <a:buNone/>
                </a:pPr>
                <a:r>
                  <a:rPr lang="en-GB" sz="2000" dirty="0"/>
                  <a:t>+ P(Wrapper=</a:t>
                </a:r>
                <a:r>
                  <a:rPr lang="en-GB" sz="2000" dirty="0" err="1"/>
                  <a:t>R,Shape</a:t>
                </a:r>
                <a:r>
                  <a:rPr lang="en-GB" sz="2000" dirty="0"/>
                  <a:t>=C | </a:t>
                </a:r>
                <a:r>
                  <a:rPr lang="en-GB" sz="2000" dirty="0" err="1"/>
                  <a:t>Flavor</a:t>
                </a:r>
                <a:r>
                  <a:rPr lang="en-GB" sz="2000" dirty="0"/>
                  <a:t>=A)  P(</a:t>
                </a:r>
                <a:r>
                  <a:rPr lang="en-GB" sz="2000" dirty="0" err="1"/>
                  <a:t>Flavor</a:t>
                </a:r>
                <a:r>
                  <a:rPr lang="en-GB" sz="2000" dirty="0"/>
                  <a:t>=A)</a:t>
                </a:r>
              </a:p>
              <a:p>
                <a:pPr marL="457200" lvl="1" indent="0">
                  <a:buNone/>
                </a:pPr>
                <a:r>
                  <a:rPr lang="en-GB" sz="2000" dirty="0"/>
                  <a:t>= P(Wrapper=R | </a:t>
                </a:r>
                <a:r>
                  <a:rPr lang="en-GB" sz="2000" dirty="0" err="1"/>
                  <a:t>Flavor</a:t>
                </a:r>
                <a:r>
                  <a:rPr lang="en-GB" sz="2000" dirty="0"/>
                  <a:t>=S)P(Shape=C| </a:t>
                </a:r>
                <a:r>
                  <a:rPr lang="en-GB" sz="2000" dirty="0" err="1"/>
                  <a:t>Flavor</a:t>
                </a:r>
                <a:r>
                  <a:rPr lang="en-GB" sz="2000" dirty="0"/>
                  <a:t>=S)  P(</a:t>
                </a:r>
                <a:r>
                  <a:rPr lang="en-GB" sz="2000" dirty="0" err="1"/>
                  <a:t>Flavor</a:t>
                </a:r>
                <a:r>
                  <a:rPr lang="en-GB" sz="2000" dirty="0"/>
                  <a:t>=S)</a:t>
                </a:r>
              </a:p>
              <a:p>
                <a:pPr marL="457200" lvl="1" indent="0">
                  <a:buNone/>
                </a:pPr>
                <a:r>
                  <a:rPr lang="en-GB" sz="2000" dirty="0"/>
                  <a:t>+ P(Wrapper=R | </a:t>
                </a:r>
                <a:r>
                  <a:rPr lang="en-GB" sz="2000" dirty="0" err="1"/>
                  <a:t>Flavor</a:t>
                </a:r>
                <a:r>
                  <a:rPr lang="en-GB" sz="2000" dirty="0"/>
                  <a:t>=A)  P(Shape=C | </a:t>
                </a:r>
                <a:r>
                  <a:rPr lang="en-GB" sz="2000" dirty="0" err="1"/>
                  <a:t>Flavor</a:t>
                </a:r>
                <a:r>
                  <a:rPr lang="en-GB" sz="2000" dirty="0"/>
                  <a:t>=A)  P(</a:t>
                </a:r>
                <a:r>
                  <a:rPr lang="en-GB" sz="2000" dirty="0" err="1"/>
                  <a:t>Flavor</a:t>
                </a:r>
                <a:r>
                  <a:rPr lang="en-GB" sz="2000" dirty="0"/>
                  <a:t>=A)</a:t>
                </a:r>
              </a:p>
              <a:p>
                <a:pPr marL="457200" lvl="1" indent="0">
                  <a:buNone/>
                </a:pPr>
                <a:r>
                  <a:rPr lang="en-GB" sz="2000" dirty="0"/>
                  <a:t>=0.7*0.7*0.75 + 0.1*0.1*0.25=0.37 </a:t>
                </a:r>
              </a:p>
              <a:p>
                <a:endParaRPr lang="en-GB" dirty="0"/>
              </a:p>
              <a:p>
                <a:pPr lvl="1"/>
                <a:endParaRPr lang="en-US" sz="2000" dirty="0"/>
              </a:p>
              <a:p>
                <a:pPr lvl="1"/>
                <a:endParaRPr lang="en-GB" sz="2000" dirty="0"/>
              </a:p>
              <a:p>
                <a:pPr lvl="1"/>
                <a:endParaRPr lang="en-GB" sz="20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28336" y="304800"/>
                <a:ext cx="12320336" cy="6368716"/>
              </a:xfrm>
              <a:blipFill>
                <a:blip r:embed="rId2"/>
                <a:stretch>
                  <a:fillRect l="-693" t="-766"/>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93557F99-C41B-6B31-3931-663A92191D91}"/>
              </a:ext>
            </a:extLst>
          </p:cNvPr>
          <p:cNvPicPr>
            <a:picLocks noChangeAspect="1"/>
          </p:cNvPicPr>
          <p:nvPr/>
        </p:nvPicPr>
        <p:blipFill>
          <a:blip r:embed="rId3"/>
          <a:stretch>
            <a:fillRect/>
          </a:stretch>
        </p:blipFill>
        <p:spPr>
          <a:xfrm>
            <a:off x="2779863" y="2363147"/>
            <a:ext cx="2524125" cy="695325"/>
          </a:xfrm>
          <a:prstGeom prst="rect">
            <a:avLst/>
          </a:prstGeom>
        </p:spPr>
      </p:pic>
      <p:pic>
        <p:nvPicPr>
          <p:cNvPr id="5" name="Imagen 4">
            <a:extLst>
              <a:ext uri="{FF2B5EF4-FFF2-40B4-BE49-F238E27FC236}">
                <a16:creationId xmlns:a16="http://schemas.microsoft.com/office/drawing/2014/main" id="{D077C334-CF77-D2E7-B75B-34004506D305}"/>
              </a:ext>
            </a:extLst>
          </p:cNvPr>
          <p:cNvPicPr>
            <a:picLocks noChangeAspect="1"/>
          </p:cNvPicPr>
          <p:nvPr/>
        </p:nvPicPr>
        <p:blipFill>
          <a:blip r:embed="rId4"/>
          <a:stretch>
            <a:fillRect/>
          </a:stretch>
        </p:blipFill>
        <p:spPr>
          <a:xfrm>
            <a:off x="2177800" y="6047491"/>
            <a:ext cx="7219950" cy="504825"/>
          </a:xfrm>
          <a:prstGeom prst="rect">
            <a:avLst/>
          </a:prstGeom>
        </p:spPr>
      </p:pic>
      <p:sp>
        <p:nvSpPr>
          <p:cNvPr id="6" name="CuadroTexto 5">
            <a:extLst>
              <a:ext uri="{FF2B5EF4-FFF2-40B4-BE49-F238E27FC236}">
                <a16:creationId xmlns:a16="http://schemas.microsoft.com/office/drawing/2014/main" id="{BB299C5B-C78E-58A6-4667-A7696A67A0F4}"/>
              </a:ext>
            </a:extLst>
          </p:cNvPr>
          <p:cNvSpPr txBox="1"/>
          <p:nvPr/>
        </p:nvSpPr>
        <p:spPr>
          <a:xfrm>
            <a:off x="9226733" y="5971188"/>
            <a:ext cx="2011933" cy="646331"/>
          </a:xfrm>
          <a:prstGeom prst="rect">
            <a:avLst/>
          </a:prstGeom>
          <a:noFill/>
        </p:spPr>
        <p:txBody>
          <a:bodyPr wrap="square" rtlCol="0">
            <a:spAutoFit/>
          </a:bodyPr>
          <a:lstStyle/>
          <a:p>
            <a:r>
              <a:rPr lang="es-ES" dirty="0" err="1"/>
              <a:t>Law</a:t>
            </a:r>
            <a:r>
              <a:rPr lang="es-ES" dirty="0"/>
              <a:t> </a:t>
            </a:r>
            <a:r>
              <a:rPr lang="es-ES" dirty="0" err="1"/>
              <a:t>of</a:t>
            </a:r>
            <a:r>
              <a:rPr lang="es-ES" dirty="0"/>
              <a:t> total </a:t>
            </a:r>
            <a:r>
              <a:rPr lang="es-ES" dirty="0" err="1"/>
              <a:t>probability</a:t>
            </a:r>
            <a:endParaRPr lang="es-ES" dirty="0"/>
          </a:p>
        </p:txBody>
      </p:sp>
    </p:spTree>
    <p:extLst>
      <p:ext uri="{BB962C8B-B14F-4D97-AF65-F5344CB8AC3E}">
        <p14:creationId xmlns:p14="http://schemas.microsoft.com/office/powerpoint/2010/main" val="251097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128336" y="304800"/>
                <a:ext cx="12320336" cy="6368716"/>
              </a:xfrm>
            </p:spPr>
            <p:txBody>
              <a:bodyPr>
                <a:normAutofit/>
              </a:bodyPr>
              <a:lstStyle/>
              <a:p>
                <a:pPr lvl="1"/>
                <a14:m>
                  <m:oMath xmlns:m="http://schemas.openxmlformats.org/officeDocument/2006/math">
                    <m:r>
                      <a:rPr lang="en-US" sz="2000" i="1" smtClean="0">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=0.75;</m:t>
                    </m:r>
                    <m:r>
                      <a:rPr lang="es-ES" sz="2000" b="0" i="1" smtClean="0">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=0.3; </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=0.3; </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=0.25;</m:t>
                    </m:r>
                    <m:r>
                      <a:rPr lang="es-ES" sz="2000" b="0" i="1" smtClean="0">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=0.1;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=0.9</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=0.1</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=0.9</m:t>
                    </m:r>
                  </m:oMath>
                </a14:m>
                <a:endParaRPr lang="en-GB" sz="2000" dirty="0"/>
              </a:p>
              <a:p>
                <a:pPr lvl="1"/>
                <a:endParaRPr lang="en-GB" sz="2000" dirty="0"/>
              </a:p>
              <a:p>
                <a:r>
                  <a:rPr lang="en-US" sz="2400" dirty="0"/>
                  <a:t>If </a:t>
                </a:r>
                <a:r>
                  <a:rPr lang="en-GB" sz="2400" dirty="0"/>
                  <a:t>there is a round candy with a red wrapper in the box, what is the probability that its </a:t>
                </a:r>
                <a:r>
                  <a:rPr lang="en-GB" sz="2400" dirty="0" err="1"/>
                  <a:t>flavor</a:t>
                </a:r>
                <a:r>
                  <a:rPr lang="en-GB" sz="2400" dirty="0"/>
                  <a:t> is strawberry?</a:t>
                </a:r>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r>
                          <a:rPr lang="en-US" sz="2000" i="1">
                            <a:latin typeface="Cambria Math" panose="02040503050406030204" pitchFamily="18" charset="0"/>
                          </a:rPr>
                          <m:t>|</m:t>
                        </m:r>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e>
                    </m:d>
                    <m:r>
                      <a:rPr lang="en-US" sz="2000" i="1">
                        <a:latin typeface="Cambria Math" panose="02040503050406030204" pitchFamily="18" charset="0"/>
                      </a:rPr>
                      <m:t>=</m:t>
                    </m:r>
                    <m:f>
                      <m:fPr>
                        <m:ctrlPr>
                          <a:rPr lang="en-GB"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num>
                      <m:den>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e>
                        </m:d>
                      </m:den>
                    </m:f>
                    <m:r>
                      <a:rPr lang="en-US" sz="2000" i="1">
                        <a:latin typeface="Cambria Math" panose="02040503050406030204" pitchFamily="18" charset="0"/>
                      </a:rPr>
                      <m:t>=</m:t>
                    </m:r>
                  </m:oMath>
                </a14:m>
                <a:endParaRPr lang="es-ES" sz="2000" i="1" dirty="0"/>
              </a:p>
              <a:p>
                <a:pPr lvl="1"/>
                <a14:m>
                  <m:oMath xmlns:m="http://schemas.openxmlformats.org/officeDocument/2006/math">
                    <m:f>
                      <m:fPr>
                        <m:ctrlPr>
                          <a:rPr lang="en-GB" sz="2000" i="1">
                            <a:latin typeface="Cambria Math" panose="02040503050406030204" pitchFamily="18" charset="0"/>
                          </a:rPr>
                        </m:ctrlPr>
                      </m:fPr>
                      <m:num>
                        <m:r>
                          <a:rPr lang="en-US" sz="2000" i="1">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num>
                      <m:den>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e>
                        </m:d>
                      </m:den>
                    </m:f>
                    <m:r>
                      <a:rPr lang="en-US" sz="2000" i="1">
                        <a:latin typeface="Cambria Math" panose="02040503050406030204" pitchFamily="18" charset="0"/>
                      </a:rPr>
                      <m:t>=</m:t>
                    </m:r>
                    <m:f>
                      <m:fPr>
                        <m:ctrlPr>
                          <a:rPr lang="en-GB" sz="2000" i="1">
                            <a:latin typeface="Cambria Math" panose="02040503050406030204" pitchFamily="18" charset="0"/>
                          </a:rPr>
                        </m:ctrlPr>
                      </m:fPr>
                      <m:num>
                        <m:r>
                          <a:rPr lang="en-US" sz="2000" i="1">
                            <a:latin typeface="Cambria Math" panose="02040503050406030204" pitchFamily="18" charset="0"/>
                          </a:rPr>
                          <m:t> 0.7∗0.7∗0.75</m:t>
                        </m:r>
                      </m:num>
                      <m:den>
                        <m:r>
                          <a:rPr lang="en-US" sz="2000" i="1">
                            <a:latin typeface="Cambria Math" panose="02040503050406030204" pitchFamily="18" charset="0"/>
                          </a:rPr>
                          <m:t>0.36</m:t>
                        </m:r>
                      </m:den>
                    </m:f>
                    <m:r>
                      <a:rPr lang="en-US" sz="2000" i="1">
                        <a:latin typeface="Cambria Math" panose="02040503050406030204" pitchFamily="18" charset="0"/>
                      </a:rPr>
                      <m:t>=0.9932.</m:t>
                    </m:r>
                  </m:oMath>
                </a14:m>
                <a:endParaRPr lang="en-GB" sz="2000" dirty="0"/>
              </a:p>
              <a:p>
                <a:pPr lvl="1"/>
                <a:endParaRPr lang="en-US" sz="2000" dirty="0"/>
              </a:p>
              <a:p>
                <a:pPr lvl="1"/>
                <a:endParaRPr lang="en-GB" sz="2000" dirty="0"/>
              </a:p>
              <a:p>
                <a:pPr lvl="1"/>
                <a:endParaRPr lang="en-GB" sz="20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128336" y="304800"/>
                <a:ext cx="12320336" cy="6368716"/>
              </a:xfrm>
              <a:blipFill>
                <a:blip r:embed="rId2"/>
                <a:stretch>
                  <a:fillRect l="-693" t="-766" r="-940"/>
                </a:stretch>
              </a:blipFill>
            </p:spPr>
            <p:txBody>
              <a:bodyPr/>
              <a:lstStyle/>
              <a:p>
                <a:r>
                  <a:rPr lang="es-ES">
                    <a:noFill/>
                  </a:rPr>
                  <a:t> </a:t>
                </a:r>
              </a:p>
            </p:txBody>
          </p:sp>
        </mc:Fallback>
      </mc:AlternateContent>
      <p:pic>
        <p:nvPicPr>
          <p:cNvPr id="4" name="Imagen 3">
            <a:extLst>
              <a:ext uri="{FF2B5EF4-FFF2-40B4-BE49-F238E27FC236}">
                <a16:creationId xmlns:a16="http://schemas.microsoft.com/office/drawing/2014/main" id="{F4E34059-B9B5-DD0E-3EC4-9FA2D507BB38}"/>
              </a:ext>
            </a:extLst>
          </p:cNvPr>
          <p:cNvPicPr>
            <a:picLocks noChangeAspect="1"/>
          </p:cNvPicPr>
          <p:nvPr/>
        </p:nvPicPr>
        <p:blipFill>
          <a:blip r:embed="rId3"/>
          <a:stretch>
            <a:fillRect/>
          </a:stretch>
        </p:blipFill>
        <p:spPr>
          <a:xfrm>
            <a:off x="2625750" y="4376882"/>
            <a:ext cx="2524125" cy="695325"/>
          </a:xfrm>
          <a:prstGeom prst="rect">
            <a:avLst/>
          </a:prstGeom>
        </p:spPr>
      </p:pic>
      <p:sp>
        <p:nvSpPr>
          <p:cNvPr id="2" name="CuadroTexto 1">
            <a:extLst>
              <a:ext uri="{FF2B5EF4-FFF2-40B4-BE49-F238E27FC236}">
                <a16:creationId xmlns:a16="http://schemas.microsoft.com/office/drawing/2014/main" id="{EC430D75-925F-75C6-8294-04C510FCA2C1}"/>
              </a:ext>
            </a:extLst>
          </p:cNvPr>
          <p:cNvSpPr txBox="1"/>
          <p:nvPr/>
        </p:nvSpPr>
        <p:spPr>
          <a:xfrm>
            <a:off x="4972693" y="4376882"/>
            <a:ext cx="1737655" cy="369332"/>
          </a:xfrm>
          <a:prstGeom prst="rect">
            <a:avLst/>
          </a:prstGeom>
          <a:noFill/>
        </p:spPr>
        <p:txBody>
          <a:bodyPr wrap="none" rtlCol="0">
            <a:spAutoFit/>
          </a:bodyPr>
          <a:lstStyle/>
          <a:p>
            <a:r>
              <a:rPr lang="es-ES" dirty="0"/>
              <a:t>Bayes </a:t>
            </a:r>
            <a:r>
              <a:rPr lang="es-ES" dirty="0" err="1"/>
              <a:t>theorem</a:t>
            </a:r>
            <a:endParaRPr lang="es-ES" dirty="0"/>
          </a:p>
        </p:txBody>
      </p:sp>
      <p:pic>
        <p:nvPicPr>
          <p:cNvPr id="5" name="Imagen 4">
            <a:extLst>
              <a:ext uri="{FF2B5EF4-FFF2-40B4-BE49-F238E27FC236}">
                <a16:creationId xmlns:a16="http://schemas.microsoft.com/office/drawing/2014/main" id="{E70EFB16-6BF0-FA59-0D34-A5B940E0D438}"/>
              </a:ext>
            </a:extLst>
          </p:cNvPr>
          <p:cNvPicPr>
            <a:picLocks noChangeAspect="1"/>
          </p:cNvPicPr>
          <p:nvPr/>
        </p:nvPicPr>
        <p:blipFill>
          <a:blip r:embed="rId4"/>
          <a:stretch>
            <a:fillRect/>
          </a:stretch>
        </p:blipFill>
        <p:spPr>
          <a:xfrm>
            <a:off x="1817314" y="5110950"/>
            <a:ext cx="3837987" cy="761911"/>
          </a:xfrm>
          <a:prstGeom prst="rect">
            <a:avLst/>
          </a:prstGeom>
        </p:spPr>
      </p:pic>
      <p:sp>
        <p:nvSpPr>
          <p:cNvPr id="6" name="CuadroTexto 5">
            <a:extLst>
              <a:ext uri="{FF2B5EF4-FFF2-40B4-BE49-F238E27FC236}">
                <a16:creationId xmlns:a16="http://schemas.microsoft.com/office/drawing/2014/main" id="{F3E1E067-D6E0-499E-6426-8B0B8C2503EA}"/>
              </a:ext>
            </a:extLst>
          </p:cNvPr>
          <p:cNvSpPr txBox="1"/>
          <p:nvPr/>
        </p:nvSpPr>
        <p:spPr>
          <a:xfrm>
            <a:off x="5751817" y="5340533"/>
            <a:ext cx="1819729" cy="369332"/>
          </a:xfrm>
          <a:prstGeom prst="rect">
            <a:avLst/>
          </a:prstGeom>
          <a:noFill/>
        </p:spPr>
        <p:txBody>
          <a:bodyPr wrap="none" rtlCol="0">
            <a:spAutoFit/>
          </a:bodyPr>
          <a:lstStyle/>
          <a:p>
            <a:r>
              <a:rPr lang="es-ES" dirty="0"/>
              <a:t>Bayes </a:t>
            </a:r>
            <a:r>
              <a:rPr lang="es-ES" dirty="0" err="1"/>
              <a:t>networks</a:t>
            </a:r>
            <a:endParaRPr lang="es-ES" dirty="0"/>
          </a:p>
        </p:txBody>
      </p:sp>
    </p:spTree>
    <p:extLst>
      <p:ext uri="{BB962C8B-B14F-4D97-AF65-F5344CB8AC3E}">
        <p14:creationId xmlns:p14="http://schemas.microsoft.com/office/powerpoint/2010/main" val="410422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77F7343-7BE6-EC59-3519-BAEC172D88D6}"/>
              </a:ext>
            </a:extLst>
          </p:cNvPr>
          <p:cNvPicPr>
            <a:picLocks noChangeAspect="1"/>
          </p:cNvPicPr>
          <p:nvPr/>
        </p:nvPicPr>
        <p:blipFill>
          <a:blip r:embed="rId2"/>
          <a:stretch>
            <a:fillRect/>
          </a:stretch>
        </p:blipFill>
        <p:spPr>
          <a:xfrm>
            <a:off x="8784948" y="2219564"/>
            <a:ext cx="3116815" cy="633325"/>
          </a:xfrm>
          <a:prstGeom prst="rect">
            <a:avLst/>
          </a:prstGeom>
        </p:spPr>
      </p:pic>
      <p:sp>
        <p:nvSpPr>
          <p:cNvPr id="3" name="Marcador de contenido 2"/>
          <p:cNvSpPr>
            <a:spLocks noGrp="1"/>
          </p:cNvSpPr>
          <p:nvPr>
            <p:ph idx="1"/>
          </p:nvPr>
        </p:nvSpPr>
        <p:spPr>
          <a:xfrm>
            <a:off x="481263" y="304800"/>
            <a:ext cx="11229474" cy="6368716"/>
          </a:xfrm>
        </p:spPr>
        <p:txBody>
          <a:bodyPr>
            <a:normAutofit fontScale="92500" lnSpcReduction="10000"/>
          </a:bodyPr>
          <a:lstStyle/>
          <a:p>
            <a:r>
              <a:rPr lang="en-US" sz="2400" dirty="0"/>
              <a:t>if we have a patient with both symptoms</a:t>
            </a:r>
          </a:p>
          <a:p>
            <a:pPr lvl="1"/>
            <a:r>
              <a:rPr lang="en-US" sz="2000" dirty="0"/>
              <a:t>What is the predicted class taking into account only the </a:t>
            </a:r>
            <a:r>
              <a:rPr lang="en-US" sz="2000" dirty="0" err="1"/>
              <a:t>prioris</a:t>
            </a:r>
            <a:r>
              <a:rPr lang="en-US" sz="2000" dirty="0"/>
              <a:t>?</a:t>
            </a:r>
          </a:p>
          <a:p>
            <a:pPr marL="914400" lvl="2" indent="0">
              <a:buNone/>
            </a:pPr>
            <a:r>
              <a:rPr lang="en-GB" dirty="0"/>
              <a:t>P(disease=no) = P(disease)</a:t>
            </a:r>
          </a:p>
          <a:p>
            <a:pPr lvl="2"/>
            <a:r>
              <a:rPr lang="en-GB" dirty="0"/>
              <a:t>The prior probability of disease=Yes is equal to the probability of disease=No, so both are equally probable.</a:t>
            </a:r>
          </a:p>
          <a:p>
            <a:pPr lvl="2"/>
            <a:endParaRPr lang="en-US" dirty="0"/>
          </a:p>
          <a:p>
            <a:pPr lvl="1"/>
            <a:r>
              <a:rPr lang="en-US" sz="2000" dirty="0"/>
              <a:t>What is the predicted class using the maximum likelihood (ML) criterion?</a:t>
            </a:r>
          </a:p>
          <a:p>
            <a:pPr marL="914400" lvl="2" indent="0">
              <a:buNone/>
            </a:pPr>
            <a:r>
              <a:rPr lang="en-GB" dirty="0"/>
              <a:t>P(symptom 1,symptom 2 | disease=no) =</a:t>
            </a:r>
          </a:p>
          <a:p>
            <a:pPr marL="914400" lvl="2" indent="0">
              <a:buNone/>
            </a:pPr>
            <a:r>
              <a:rPr lang="en-GB" dirty="0"/>
              <a:t>= #(symp.1,symp.2,disease=no) / #(disease=no) = 0/4</a:t>
            </a:r>
          </a:p>
          <a:p>
            <a:pPr marL="914400" lvl="2" indent="0">
              <a:buNone/>
            </a:pPr>
            <a:r>
              <a:rPr lang="en-GB" dirty="0"/>
              <a:t>P(symptom 1,symptom 2 | disease=yes) =</a:t>
            </a:r>
          </a:p>
          <a:p>
            <a:pPr marL="914400" lvl="2" indent="0">
              <a:buNone/>
            </a:pPr>
            <a:r>
              <a:rPr lang="en-GB" dirty="0"/>
              <a:t>= #(symp.1,symp.2,disease=yes) / #(disease=yes) = 1/4</a:t>
            </a:r>
          </a:p>
          <a:p>
            <a:pPr lvl="2"/>
            <a:endParaRPr lang="en-GB" dirty="0"/>
          </a:p>
          <a:p>
            <a:pPr lvl="2"/>
            <a:endParaRPr lang="en-GB" dirty="0"/>
          </a:p>
          <a:p>
            <a:pPr lvl="2"/>
            <a:r>
              <a:rPr lang="en-GB" dirty="0"/>
              <a:t>ML decides disease=</a:t>
            </a:r>
            <a:r>
              <a:rPr lang="en-GB" dirty="0" err="1"/>
              <a:t>yes,which</a:t>
            </a:r>
            <a:r>
              <a:rPr lang="en-GB" dirty="0"/>
              <a:t> has the highest likelihood</a:t>
            </a:r>
            <a:endParaRPr lang="en-US" dirty="0"/>
          </a:p>
          <a:p>
            <a:pPr lvl="1"/>
            <a:r>
              <a:rPr lang="en-US" sz="2000" dirty="0"/>
              <a:t>What is the predicted class using MAP?</a:t>
            </a:r>
          </a:p>
          <a:p>
            <a:pPr marL="914400" lvl="2" indent="0">
              <a:buNone/>
            </a:pPr>
            <a:r>
              <a:rPr lang="en-US" dirty="0"/>
              <a:t>P(disease=no | symptom 1,symptom 2) =</a:t>
            </a:r>
          </a:p>
          <a:p>
            <a:pPr marL="914400" lvl="2" indent="0">
              <a:buNone/>
            </a:pPr>
            <a:r>
              <a:rPr lang="en-US" dirty="0"/>
              <a:t>= #(symp.1,symp.2,disease=no) / #(symptom1,symptom2) = 0 / 1</a:t>
            </a:r>
          </a:p>
          <a:p>
            <a:pPr marL="914400" lvl="2" indent="0">
              <a:buNone/>
            </a:pPr>
            <a:r>
              <a:rPr lang="en-US" dirty="0"/>
              <a:t>P(disease=yes | symptom 1,symptom 2) =</a:t>
            </a:r>
          </a:p>
          <a:p>
            <a:pPr marL="914400" lvl="2" indent="0">
              <a:buNone/>
            </a:pPr>
            <a:r>
              <a:rPr lang="en-US" dirty="0"/>
              <a:t>= #(symp.1,symp.2,disease=yes) / #(symptom1,symptom2) = 1 / 1</a:t>
            </a:r>
          </a:p>
          <a:p>
            <a:pPr lvl="2"/>
            <a:r>
              <a:rPr lang="en-US" dirty="0"/>
              <a:t>MAP decides disease=yes, which has the highest posterior probability</a:t>
            </a:r>
          </a:p>
          <a:p>
            <a:pPr lvl="2"/>
            <a:endParaRPr lang="en-US" dirty="0"/>
          </a:p>
          <a:p>
            <a:pPr lvl="1"/>
            <a:endParaRPr lang="en-GB" dirty="0"/>
          </a:p>
          <a:p>
            <a:pPr lvl="1"/>
            <a:endParaRPr lang="en-US" dirty="0"/>
          </a:p>
          <a:p>
            <a:pPr lvl="1"/>
            <a:endParaRPr lang="en-GB" dirty="0"/>
          </a:p>
          <a:p>
            <a:pPr lvl="1"/>
            <a:endParaRPr lang="en-GB" dirty="0"/>
          </a:p>
        </p:txBody>
      </p:sp>
      <p:pic>
        <p:nvPicPr>
          <p:cNvPr id="2" name="Imagen 1"/>
          <p:cNvPicPr>
            <a:picLocks noChangeAspect="1"/>
          </p:cNvPicPr>
          <p:nvPr/>
        </p:nvPicPr>
        <p:blipFill>
          <a:blip r:embed="rId3"/>
          <a:stretch>
            <a:fillRect/>
          </a:stretch>
        </p:blipFill>
        <p:spPr>
          <a:xfrm>
            <a:off x="8494712" y="2852889"/>
            <a:ext cx="3697288" cy="1991728"/>
          </a:xfrm>
          <a:prstGeom prst="rect">
            <a:avLst/>
          </a:prstGeom>
        </p:spPr>
      </p:pic>
      <p:pic>
        <p:nvPicPr>
          <p:cNvPr id="7" name="Imagen 6">
            <a:extLst>
              <a:ext uri="{FF2B5EF4-FFF2-40B4-BE49-F238E27FC236}">
                <a16:creationId xmlns:a16="http://schemas.microsoft.com/office/drawing/2014/main" id="{BE2B6818-306C-1E59-98DF-7E63E6E624F9}"/>
              </a:ext>
            </a:extLst>
          </p:cNvPr>
          <p:cNvPicPr>
            <a:picLocks noChangeAspect="1"/>
          </p:cNvPicPr>
          <p:nvPr/>
        </p:nvPicPr>
        <p:blipFill>
          <a:blip r:embed="rId4"/>
          <a:stretch>
            <a:fillRect/>
          </a:stretch>
        </p:blipFill>
        <p:spPr>
          <a:xfrm>
            <a:off x="3292066" y="6226737"/>
            <a:ext cx="6088240" cy="558754"/>
          </a:xfrm>
          <a:prstGeom prst="rect">
            <a:avLst/>
          </a:prstGeom>
        </p:spPr>
      </p:pic>
    </p:spTree>
    <p:extLst>
      <p:ext uri="{BB962C8B-B14F-4D97-AF65-F5344CB8AC3E}">
        <p14:creationId xmlns:p14="http://schemas.microsoft.com/office/powerpoint/2010/main" val="1112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481263" y="304800"/>
                <a:ext cx="11229474" cy="6368716"/>
              </a:xfrm>
            </p:spPr>
            <p:txBody>
              <a:bodyPr>
                <a:normAutofit fontScale="77500" lnSpcReduction="20000"/>
              </a:bodyPr>
              <a:lstStyle/>
              <a:p>
                <a:r>
                  <a:rPr lang="en-GB" dirty="0"/>
                  <a:t>What is the main assumption Naïve Bayes makes</a:t>
                </a:r>
              </a:p>
              <a:p>
                <a:pPr lvl="1"/>
                <a14:m>
                  <m:oMath xmlns:m="http://schemas.openxmlformats.org/officeDocument/2006/math">
                    <m:r>
                      <m:rPr>
                        <m:sty m:val="p"/>
                      </m:rPr>
                      <a:rPr lang="en-US">
                        <a:latin typeface="Cambria Math" panose="02040503050406030204" pitchFamily="18" charset="0"/>
                      </a:rPr>
                      <m:t>Na</m:t>
                    </m:r>
                    <m:r>
                      <a:rPr lang="en-US">
                        <a:latin typeface="Cambria Math" panose="02040503050406030204" pitchFamily="18" charset="0"/>
                      </a:rPr>
                      <m:t>ï</m:t>
                    </m:r>
                    <m:r>
                      <m:rPr>
                        <m:sty m:val="p"/>
                      </m:rPr>
                      <a:rPr lang="en-US">
                        <a:latin typeface="Cambria Math" panose="02040503050406030204" pitchFamily="18" charset="0"/>
                      </a:rPr>
                      <m:t>ve</m:t>
                    </m:r>
                    <m:r>
                      <a:rPr lang="en-US">
                        <a:latin typeface="Cambria Math" panose="02040503050406030204" pitchFamily="18" charset="0"/>
                      </a:rPr>
                      <m:t> </m:t>
                    </m:r>
                    <m:r>
                      <m:rPr>
                        <m:sty m:val="p"/>
                      </m:rPr>
                      <a:rPr lang="en-US">
                        <a:latin typeface="Cambria Math" panose="02040503050406030204" pitchFamily="18" charset="0"/>
                      </a:rPr>
                      <m:t>Bayes</m:t>
                    </m:r>
                    <m:r>
                      <a:rPr lang="en-US">
                        <a:latin typeface="Cambria Math" panose="02040503050406030204" pitchFamily="18" charset="0"/>
                      </a:rPr>
                      <m:t> </m:t>
                    </m:r>
                    <m:r>
                      <m:rPr>
                        <m:sty m:val="p"/>
                      </m:rPr>
                      <a:rPr lang="en-US">
                        <a:latin typeface="Cambria Math" panose="02040503050406030204" pitchFamily="18" charset="0"/>
                      </a:rPr>
                      <m:t>classifier</m:t>
                    </m:r>
                    <m:r>
                      <a:rPr lang="en-US">
                        <a:latin typeface="Cambria Math" panose="02040503050406030204" pitchFamily="18" charset="0"/>
                      </a:rPr>
                      <m:t> </m:t>
                    </m:r>
                    <m:r>
                      <m:rPr>
                        <m:sty m:val="p"/>
                      </m:rPr>
                      <a:rPr lang="en-US">
                        <a:latin typeface="Cambria Math" panose="02040503050406030204" pitchFamily="18" charset="0"/>
                      </a:rPr>
                      <m:t>assumes</m:t>
                    </m:r>
                    <m:r>
                      <a:rPr lang="en-US">
                        <a:latin typeface="Cambria Math" panose="02040503050406030204" pitchFamily="18" charset="0"/>
                      </a:rPr>
                      <m:t> </m:t>
                    </m:r>
                    <m:r>
                      <m:rPr>
                        <m:sty m:val="p"/>
                      </m:rPr>
                      <a:rPr lang="en-US">
                        <a:latin typeface="Cambria Math" panose="02040503050406030204" pitchFamily="18" charset="0"/>
                      </a:rPr>
                      <m:t>that</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features</m:t>
                    </m:r>
                    <m:r>
                      <a:rPr lang="en-US">
                        <a:latin typeface="Cambria Math" panose="02040503050406030204" pitchFamily="18" charset="0"/>
                      </a:rPr>
                      <m:t> </m:t>
                    </m:r>
                    <m:r>
                      <m:rPr>
                        <m:sty m:val="p"/>
                      </m:rPr>
                      <a:rPr lang="en-US">
                        <a:latin typeface="Cambria Math" panose="02040503050406030204" pitchFamily="18" charset="0"/>
                      </a:rPr>
                      <m:t>are</m:t>
                    </m:r>
                    <m:r>
                      <a:rPr lang="en-US">
                        <a:latin typeface="Cambria Math" panose="02040503050406030204" pitchFamily="18" charset="0"/>
                      </a:rPr>
                      <m:t> </m:t>
                    </m:r>
                    <m:r>
                      <m:rPr>
                        <m:sty m:val="p"/>
                      </m:rPr>
                      <a:rPr lang="en-US">
                        <a:latin typeface="Cambria Math" panose="02040503050406030204" pitchFamily="18" charset="0"/>
                      </a:rPr>
                      <m:t>independent</m:t>
                    </m:r>
                    <m:r>
                      <a:rPr lang="en-US">
                        <a:latin typeface="Cambria Math" panose="02040503050406030204" pitchFamily="18" charset="0"/>
                      </a:rPr>
                      <m:t>, </m:t>
                    </m:r>
                    <m:r>
                      <m:rPr>
                        <m:sty m:val="p"/>
                      </m:rPr>
                      <a:rPr lang="en-US">
                        <a:latin typeface="Cambria Math" panose="02040503050406030204" pitchFamily="18" charset="0"/>
                      </a:rPr>
                      <m:t>when</m:t>
                    </m:r>
                    <m:r>
                      <a:rPr lang="en-US">
                        <a:latin typeface="Cambria Math" panose="02040503050406030204" pitchFamily="18" charset="0"/>
                      </a:rPr>
                      <m:t> </m:t>
                    </m:r>
                    <m:r>
                      <m:rPr>
                        <m:sty m:val="p"/>
                      </m:rPr>
                      <a:rPr lang="en-US">
                        <a:latin typeface="Cambria Math" panose="02040503050406030204" pitchFamily="18" charset="0"/>
                      </a:rPr>
                      <m:t>conditioned</m:t>
                    </m:r>
                    <m:r>
                      <a:rPr lang="en-US">
                        <a:latin typeface="Cambria Math" panose="02040503050406030204" pitchFamily="18" charset="0"/>
                      </a:rPr>
                      <m:t> </m:t>
                    </m:r>
                    <m:r>
                      <m:rPr>
                        <m:sty m:val="p"/>
                      </m:rPr>
                      <a:rPr lang="en-US">
                        <a:latin typeface="Cambria Math" panose="02040503050406030204" pitchFamily="18" charset="0"/>
                      </a:rPr>
                      <m:t>on</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class</m:t>
                    </m:r>
                    <m:r>
                      <a:rPr lang="en-US">
                        <a:latin typeface="Cambria Math" panose="02040503050406030204" pitchFamily="18" charset="0"/>
                      </a:rPr>
                      <m:t>.</m:t>
                    </m:r>
                  </m:oMath>
                </a14:m>
                <a:endParaRPr lang="es-ES" dirty="0"/>
              </a:p>
              <a:p>
                <a:pPr lvl="1"/>
                <a:endParaRPr lang="en-GB" dirty="0"/>
              </a:p>
              <a:p>
                <a:pPr lvl="1"/>
                <a:endParaRPr lang="en-GB" dirty="0"/>
              </a:p>
              <a:p>
                <a:pPr lvl="1"/>
                <a:endParaRPr lang="en-GB" dirty="0"/>
              </a:p>
              <a:p>
                <a:r>
                  <a:rPr lang="en-US" dirty="0"/>
                  <a:t>What are the estimates of the posterior probabilities according to Naïve Bayes, and what class would be predicted?</a:t>
                </a:r>
              </a:p>
              <a:p>
                <a:pPr lvl="1"/>
                <a14:m>
                  <m:oMath xmlns:m="http://schemas.openxmlformats.org/officeDocument/2006/math">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Na</m:t>
                    </m:r>
                    <m:r>
                      <a:rPr lang="en-US">
                        <a:latin typeface="Cambria Math" panose="02040503050406030204" pitchFamily="18" charset="0"/>
                      </a:rPr>
                      <m:t>ï</m:t>
                    </m:r>
                    <m:r>
                      <m:rPr>
                        <m:sty m:val="p"/>
                      </m:rPr>
                      <a:rPr lang="en-US">
                        <a:latin typeface="Cambria Math" panose="02040503050406030204" pitchFamily="18" charset="0"/>
                      </a:rPr>
                      <m:t>ve</m:t>
                    </m:r>
                    <m:r>
                      <a:rPr lang="en-US">
                        <a:latin typeface="Cambria Math" panose="02040503050406030204" pitchFamily="18" charset="0"/>
                      </a:rPr>
                      <m:t> </m:t>
                    </m:r>
                    <m:r>
                      <m:rPr>
                        <m:sty m:val="p"/>
                      </m:rPr>
                      <a:rPr lang="en-US">
                        <a:latin typeface="Cambria Math" panose="02040503050406030204" pitchFamily="18" charset="0"/>
                      </a:rPr>
                      <m:t>Bayes</m:t>
                    </m:r>
                    <m:r>
                      <a:rPr lang="en-US">
                        <a:latin typeface="Cambria Math" panose="02040503050406030204" pitchFamily="18" charset="0"/>
                      </a:rPr>
                      <m:t> </m:t>
                    </m:r>
                    <m:r>
                      <m:rPr>
                        <m:sty m:val="p"/>
                      </m:rPr>
                      <a:rPr lang="en-US">
                        <a:latin typeface="Cambria Math" panose="02040503050406030204" pitchFamily="18" charset="0"/>
                      </a:rPr>
                      <m:t>assumption</m:t>
                    </m:r>
                    <m:r>
                      <a:rPr lang="en-US">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a:rPr lang="en-US"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GB"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e>
                      <m:e>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𝑝</m:t>
                            </m:r>
                          </m:sub>
                        </m:sSub>
                      </m:e>
                      <m:e>
                        <m:r>
                          <a:rPr lang="en-US" i="1">
                            <a:latin typeface="Cambria Math" panose="02040503050406030204" pitchFamily="18" charset="0"/>
                          </a:rPr>
                          <m:t>𝑦</m:t>
                        </m:r>
                      </m:e>
                    </m:d>
                    <m:r>
                      <a:rPr lang="en-US"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m:t>
                            </m:r>
                          </m:sub>
                        </m:sSub>
                      </m:e>
                      <m:e>
                        <m:r>
                          <a:rPr lang="en-US" i="1">
                            <a:latin typeface="Cambria Math" panose="02040503050406030204" pitchFamily="18" charset="0"/>
                          </a:rPr>
                          <m:t>𝑦</m:t>
                        </m:r>
                      </m:e>
                    </m:d>
                  </m:oMath>
                </a14:m>
                <a:endParaRPr lang="en-GB" dirty="0"/>
              </a:p>
              <a:p>
                <a:pPr lvl="1"/>
                <a:r>
                  <a:rPr lang="en-US" dirty="0"/>
                  <a:t>P(symptom 1, symptom 2 | disease)·P(disease) ~</a:t>
                </a:r>
                <a:endParaRPr lang="en-GB" dirty="0"/>
              </a:p>
              <a:p>
                <a:pPr marL="457200" lvl="1" indent="0">
                  <a:buNone/>
                </a:pPr>
                <a:r>
                  <a:rPr lang="en-US" dirty="0"/>
                  <a:t>P(symptom 1 | disease) · P(symptom 2 | disease)·P(disease) = 1/4·2/4·1/2 =</a:t>
                </a:r>
                <a:endParaRPr lang="en-GB" dirty="0"/>
              </a:p>
              <a:p>
                <a:pPr marL="457200" lvl="1" indent="0">
                  <a:buNone/>
                </a:pPr>
                <a:r>
                  <a:rPr lang="en-US" dirty="0"/>
                  <a:t>= 1/16= 0,0625</a:t>
                </a:r>
                <a:endParaRPr lang="en-GB" dirty="0"/>
              </a:p>
              <a:p>
                <a:pPr lvl="1"/>
                <a:endParaRPr lang="en-GB" dirty="0"/>
              </a:p>
              <a:p>
                <a:pPr lvl="1"/>
                <a:r>
                  <a:rPr lang="en-US" dirty="0"/>
                  <a:t>P(symptom 1, symptom 2 | not disease)·P(not disease) ~</a:t>
                </a:r>
                <a:endParaRPr lang="en-GB" dirty="0"/>
              </a:p>
              <a:p>
                <a:pPr marL="457200" lvl="1" indent="0">
                  <a:buNone/>
                </a:pPr>
                <a:r>
                  <a:rPr lang="en-US" dirty="0"/>
                  <a:t>P(symptom 1 | not disease)·P(symptom 2 | not disease)·P(not disease) = </a:t>
                </a:r>
                <a:r>
                  <a:rPr lang="en-GB" dirty="0"/>
                  <a:t>	</a:t>
                </a:r>
              </a:p>
              <a:p>
                <a:pPr marL="457200" lvl="1" indent="0">
                  <a:buNone/>
                </a:pPr>
                <a:r>
                  <a:rPr lang="en-US" dirty="0"/>
                  <a:t>= 3/4·1/4·1/2 = 3/32 = 0,09375</a:t>
                </a:r>
              </a:p>
              <a:p>
                <a:pPr marL="457200" lvl="1" indent="0">
                  <a:buNone/>
                </a:pPr>
                <a:r>
                  <a:rPr lang="en-GB" dirty="0"/>
                  <a:t>Answer= no disease</a:t>
                </a:r>
              </a:p>
              <a:p>
                <a:pPr lvl="1"/>
                <a:endParaRPr lang="en-GB" dirty="0"/>
              </a:p>
              <a:p>
                <a:pPr marL="457200" lvl="1" indent="0">
                  <a:buNone/>
                </a:pPr>
                <a:r>
                  <a:rPr lang="en-US" dirty="0"/>
                  <a:t> Normalization factor: 1/16 + 3/32 =P(D)=  5/32</a:t>
                </a:r>
                <a:endParaRPr lang="en-GB" dirty="0"/>
              </a:p>
              <a:p>
                <a:pPr marL="457200" lvl="1" indent="0">
                  <a:buNone/>
                </a:pPr>
                <a:r>
                  <a:rPr lang="en-US" dirty="0"/>
                  <a:t> According to Bayes,</a:t>
                </a:r>
                <a:endParaRPr lang="en-GB" dirty="0"/>
              </a:p>
              <a:p>
                <a:pPr marL="457200" lvl="1" indent="0">
                  <a:buNone/>
                </a:pPr>
                <a:r>
                  <a:rPr lang="en-US" dirty="0"/>
                  <a:t>P(disease | symptom 1, symptom 2) ~ 1/16 / (5/32) = 2/5</a:t>
                </a:r>
                <a:endParaRPr lang="en-GB" dirty="0"/>
              </a:p>
              <a:p>
                <a:pPr marL="457200" lvl="1" indent="0">
                  <a:buNone/>
                </a:pPr>
                <a:r>
                  <a:rPr lang="en-US" dirty="0"/>
                  <a:t>P(not disease | symptom 1, symptom 2) ~ 3/32 / (5/32) = 3/5</a:t>
                </a:r>
                <a:endParaRPr lang="en-GB" dirty="0"/>
              </a:p>
              <a:p>
                <a:pPr marL="457200" lvl="1" indent="0">
                  <a:buNone/>
                </a:pPr>
                <a:r>
                  <a:rPr lang="en-US" dirty="0"/>
                  <a:t>Then, “disease=no” should be predicted</a:t>
                </a:r>
                <a:endParaRPr lang="en-GB" dirty="0"/>
              </a:p>
              <a:p>
                <a:pPr lvl="2"/>
                <a:endParaRPr lang="en-GB" dirty="0"/>
              </a:p>
              <a:p>
                <a:endParaRPr lang="en-GB" dirty="0"/>
              </a:p>
              <a:p>
                <a:endParaRPr lang="en-US" dirty="0"/>
              </a:p>
              <a:p>
                <a:pPr lvl="1"/>
                <a:endParaRPr lang="en-GB" dirty="0"/>
              </a:p>
              <a:p>
                <a:pPr lvl="1"/>
                <a:endParaRPr lang="en-US" dirty="0"/>
              </a:p>
              <a:p>
                <a:pPr lvl="1"/>
                <a:endParaRPr lang="en-GB" dirty="0"/>
              </a:p>
              <a:p>
                <a:pPr lvl="1"/>
                <a:endParaRPr lang="en-GB"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481263" y="304800"/>
                <a:ext cx="11229474" cy="6368716"/>
              </a:xfrm>
              <a:blipFill>
                <a:blip r:embed="rId2"/>
                <a:stretch>
                  <a:fillRect l="-597" t="-2105"/>
                </a:stretch>
              </a:blipFill>
            </p:spPr>
            <p:txBody>
              <a:bodyPr/>
              <a:lstStyle/>
              <a:p>
                <a:r>
                  <a:rPr lang="es-ES">
                    <a:noFill/>
                  </a:rPr>
                  <a:t> </a:t>
                </a:r>
              </a:p>
            </p:txBody>
          </p:sp>
        </mc:Fallback>
      </mc:AlternateContent>
      <p:pic>
        <p:nvPicPr>
          <p:cNvPr id="2" name="Imagen 1"/>
          <p:cNvPicPr>
            <a:picLocks noChangeAspect="1"/>
          </p:cNvPicPr>
          <p:nvPr/>
        </p:nvPicPr>
        <p:blipFill>
          <a:blip r:embed="rId3"/>
          <a:stretch>
            <a:fillRect/>
          </a:stretch>
        </p:blipFill>
        <p:spPr>
          <a:xfrm>
            <a:off x="8494712" y="4681788"/>
            <a:ext cx="3697288" cy="1991728"/>
          </a:xfrm>
          <a:prstGeom prst="rect">
            <a:avLst/>
          </a:prstGeom>
        </p:spPr>
      </p:pic>
      <p:pic>
        <p:nvPicPr>
          <p:cNvPr id="5" name="Imagen 4">
            <a:extLst>
              <a:ext uri="{FF2B5EF4-FFF2-40B4-BE49-F238E27FC236}">
                <a16:creationId xmlns:a16="http://schemas.microsoft.com/office/drawing/2014/main" id="{59C0645A-1BBC-A3C8-6C32-1B63F1FB7D96}"/>
              </a:ext>
            </a:extLst>
          </p:cNvPr>
          <p:cNvPicPr>
            <a:picLocks noChangeAspect="1"/>
          </p:cNvPicPr>
          <p:nvPr/>
        </p:nvPicPr>
        <p:blipFill>
          <a:blip r:embed="rId4"/>
          <a:stretch>
            <a:fillRect/>
          </a:stretch>
        </p:blipFill>
        <p:spPr>
          <a:xfrm>
            <a:off x="9427243" y="3986463"/>
            <a:ext cx="2524125" cy="695325"/>
          </a:xfrm>
          <a:prstGeom prst="rect">
            <a:avLst/>
          </a:prstGeom>
        </p:spPr>
      </p:pic>
      <p:pic>
        <p:nvPicPr>
          <p:cNvPr id="7" name="Imagen 6">
            <a:extLst>
              <a:ext uri="{FF2B5EF4-FFF2-40B4-BE49-F238E27FC236}">
                <a16:creationId xmlns:a16="http://schemas.microsoft.com/office/drawing/2014/main" id="{525C12D1-A0BF-0297-3B13-4991858580D3}"/>
              </a:ext>
            </a:extLst>
          </p:cNvPr>
          <p:cNvPicPr>
            <a:picLocks noChangeAspect="1"/>
          </p:cNvPicPr>
          <p:nvPr/>
        </p:nvPicPr>
        <p:blipFill>
          <a:blip r:embed="rId5"/>
          <a:stretch>
            <a:fillRect/>
          </a:stretch>
        </p:blipFill>
        <p:spPr>
          <a:xfrm>
            <a:off x="6565187" y="895448"/>
            <a:ext cx="2745600" cy="838308"/>
          </a:xfrm>
          <a:prstGeom prst="rect">
            <a:avLst/>
          </a:prstGeom>
        </p:spPr>
      </p:pic>
      <p:sp>
        <p:nvSpPr>
          <p:cNvPr id="8" name="CuadroTexto 7">
            <a:extLst>
              <a:ext uri="{FF2B5EF4-FFF2-40B4-BE49-F238E27FC236}">
                <a16:creationId xmlns:a16="http://schemas.microsoft.com/office/drawing/2014/main" id="{7645B4C5-DB51-0B64-CB0E-E3BA4392B0DE}"/>
              </a:ext>
            </a:extLst>
          </p:cNvPr>
          <p:cNvSpPr txBox="1"/>
          <p:nvPr/>
        </p:nvSpPr>
        <p:spPr>
          <a:xfrm>
            <a:off x="10213713" y="3698787"/>
            <a:ext cx="1737655" cy="369332"/>
          </a:xfrm>
          <a:prstGeom prst="rect">
            <a:avLst/>
          </a:prstGeom>
          <a:noFill/>
        </p:spPr>
        <p:txBody>
          <a:bodyPr wrap="none" rtlCol="0">
            <a:spAutoFit/>
          </a:bodyPr>
          <a:lstStyle/>
          <a:p>
            <a:r>
              <a:rPr lang="es-ES" dirty="0"/>
              <a:t>Bayes </a:t>
            </a:r>
            <a:r>
              <a:rPr lang="es-ES" dirty="0" err="1"/>
              <a:t>theorem</a:t>
            </a:r>
            <a:endParaRPr lang="es-ES" dirty="0"/>
          </a:p>
        </p:txBody>
      </p:sp>
      <p:sp>
        <p:nvSpPr>
          <p:cNvPr id="9" name="CuadroTexto 8">
            <a:extLst>
              <a:ext uri="{FF2B5EF4-FFF2-40B4-BE49-F238E27FC236}">
                <a16:creationId xmlns:a16="http://schemas.microsoft.com/office/drawing/2014/main" id="{70733014-C2F1-B7E2-B66A-EEC458CFA4C3}"/>
              </a:ext>
            </a:extLst>
          </p:cNvPr>
          <p:cNvSpPr txBox="1"/>
          <p:nvPr/>
        </p:nvSpPr>
        <p:spPr>
          <a:xfrm>
            <a:off x="5110173" y="1129936"/>
            <a:ext cx="1455014" cy="369332"/>
          </a:xfrm>
          <a:prstGeom prst="rect">
            <a:avLst/>
          </a:prstGeom>
          <a:noFill/>
        </p:spPr>
        <p:txBody>
          <a:bodyPr wrap="none" rtlCol="0">
            <a:spAutoFit/>
          </a:bodyPr>
          <a:lstStyle/>
          <a:p>
            <a:r>
              <a:rPr lang="es-ES" dirty="0" err="1"/>
              <a:t>Naive</a:t>
            </a:r>
            <a:r>
              <a:rPr lang="es-ES" dirty="0"/>
              <a:t> Bayes</a:t>
            </a:r>
          </a:p>
        </p:txBody>
      </p:sp>
    </p:spTree>
    <p:extLst>
      <p:ext uri="{BB962C8B-B14F-4D97-AF65-F5344CB8AC3E}">
        <p14:creationId xmlns:p14="http://schemas.microsoft.com/office/powerpoint/2010/main" val="115687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0553" y="121286"/>
            <a:ext cx="12189823" cy="967286"/>
          </a:xfrm>
        </p:spPr>
        <p:txBody>
          <a:bodyPr>
            <a:normAutofit fontScale="90000"/>
          </a:bodyPr>
          <a:lstStyle/>
          <a:p>
            <a:r>
              <a:rPr lang="en-US" dirty="0"/>
              <a:t>2. </a:t>
            </a:r>
            <a:r>
              <a:rPr lang="en-GB" b="1" dirty="0"/>
              <a:t>Probability and Bayesian networks</a:t>
            </a:r>
            <a:endParaRPr lang="en-US" dirty="0"/>
          </a:p>
        </p:txBody>
      </p:sp>
      <p:sp>
        <p:nvSpPr>
          <p:cNvPr id="3" name="Marcador de contenido 2"/>
          <p:cNvSpPr>
            <a:spLocks noGrp="1"/>
          </p:cNvSpPr>
          <p:nvPr>
            <p:ph idx="1"/>
          </p:nvPr>
        </p:nvSpPr>
        <p:spPr>
          <a:xfrm>
            <a:off x="80553" y="914400"/>
            <a:ext cx="11632475" cy="5843451"/>
          </a:xfrm>
        </p:spPr>
        <p:txBody>
          <a:bodyPr>
            <a:normAutofit fontScale="62500" lnSpcReduction="20000"/>
          </a:bodyPr>
          <a:lstStyle/>
          <a:p>
            <a:r>
              <a:rPr lang="en-US" dirty="0"/>
              <a:t>The prevalence of a rare disease is one person every 10,000 people. You have some symptoms that indicate that you may have the disease. Your get tested and the outcome of the test is positive.</a:t>
            </a:r>
            <a:endParaRPr lang="en-GB" dirty="0"/>
          </a:p>
          <a:p>
            <a:r>
              <a:rPr lang="en-US" dirty="0"/>
              <a:t>The test is fairly reliable: </a:t>
            </a:r>
            <a:endParaRPr lang="en-GB" dirty="0"/>
          </a:p>
          <a:p>
            <a:pPr lvl="1"/>
            <a:r>
              <a:rPr lang="en-US" dirty="0"/>
              <a:t>If you have the disease, the outcome is positive with 99 percent probability. </a:t>
            </a:r>
            <a:endParaRPr lang="en-GB" dirty="0"/>
          </a:p>
          <a:p>
            <a:pPr lvl="1"/>
            <a:r>
              <a:rPr lang="en-US" dirty="0"/>
              <a:t>If you do not have the disease, the outcome is negative with 95 percent probability.</a:t>
            </a:r>
            <a:endParaRPr lang="en-GB" dirty="0"/>
          </a:p>
          <a:p>
            <a:r>
              <a:rPr lang="en-US" dirty="0"/>
              <a:t>With this information</a:t>
            </a:r>
            <a:endParaRPr lang="en-GB" dirty="0"/>
          </a:p>
          <a:p>
            <a:pPr lvl="1"/>
            <a:r>
              <a:rPr lang="en-US" dirty="0"/>
              <a:t>What is the probability of your having the disease?</a:t>
            </a:r>
            <a:r>
              <a:rPr lang="en-US" b="1" dirty="0"/>
              <a:t> </a:t>
            </a:r>
            <a:endParaRPr lang="en-GB" dirty="0"/>
          </a:p>
          <a:p>
            <a:pPr lvl="1"/>
            <a:r>
              <a:rPr lang="en-US" dirty="0"/>
              <a:t>Besides having tested positive you have also a fever over 41º (symptom F) and a dry cough (symptom C). </a:t>
            </a:r>
            <a:endParaRPr lang="en-GB" dirty="0"/>
          </a:p>
          <a:p>
            <a:pPr lvl="2"/>
            <a:r>
              <a:rPr lang="en-US" dirty="0"/>
              <a:t>The probability of having such a high fever when you have the disease is 95%. </a:t>
            </a:r>
            <a:endParaRPr lang="en-GB" dirty="0"/>
          </a:p>
          <a:p>
            <a:pPr lvl="2"/>
            <a:r>
              <a:rPr lang="en-US" dirty="0"/>
              <a:t>The probability of having such a high fever when you do not have the disease is 0.1%. </a:t>
            </a:r>
            <a:endParaRPr lang="en-GB" dirty="0"/>
          </a:p>
          <a:p>
            <a:pPr lvl="2"/>
            <a:r>
              <a:rPr lang="en-US" dirty="0"/>
              <a:t>The probability of having a dry cough when you have the disease is 60%. </a:t>
            </a:r>
            <a:endParaRPr lang="en-GB" dirty="0"/>
          </a:p>
          <a:p>
            <a:pPr lvl="2"/>
            <a:r>
              <a:rPr lang="en-US" dirty="0"/>
              <a:t>The probability of having a dry cough when you do not have the disease is 1%. </a:t>
            </a:r>
            <a:endParaRPr lang="en-GB" dirty="0"/>
          </a:p>
          <a:p>
            <a:pPr lvl="2"/>
            <a:r>
              <a:rPr lang="en-US" dirty="0"/>
              <a:t>The probability of having have a dry cough when you have a high temperature and have the disease is 90%.</a:t>
            </a:r>
            <a:endParaRPr lang="en-GB" dirty="0"/>
          </a:p>
          <a:p>
            <a:pPr lvl="2"/>
            <a:r>
              <a:rPr lang="en-US" dirty="0"/>
              <a:t>The probability of having have a dry cough when you have a high temperature and do not have the disease is 40%. </a:t>
            </a:r>
            <a:endParaRPr lang="en-GB" dirty="0"/>
          </a:p>
          <a:p>
            <a:pPr lvl="1"/>
            <a:r>
              <a:rPr lang="en-US" dirty="0"/>
              <a:t>What was the probability of your having had the disease today given the results of your test and your symptoms using Naïve Bayes?</a:t>
            </a:r>
            <a:endParaRPr lang="en-GB" dirty="0"/>
          </a:p>
          <a:p>
            <a:pPr lvl="1"/>
            <a:r>
              <a:rPr lang="en-US" dirty="0"/>
              <a:t>Assume that when you know whether you have the disease or not, the following conditional independence relations hold:</a:t>
            </a:r>
            <a:endParaRPr lang="en-GB" dirty="0"/>
          </a:p>
          <a:p>
            <a:pPr lvl="2"/>
            <a:r>
              <a:rPr lang="en-US" dirty="0"/>
              <a:t>The result of the test is independent of whether or not you have any symptoms.</a:t>
            </a:r>
            <a:endParaRPr lang="en-GB" dirty="0"/>
          </a:p>
          <a:p>
            <a:pPr lvl="2"/>
            <a:r>
              <a:rPr lang="en-US" dirty="0"/>
              <a:t>Whether or not you have a high temperature is independent of whether or not you have a dry cough and of the result of the test. </a:t>
            </a:r>
            <a:endParaRPr lang="en-GB" dirty="0"/>
          </a:p>
          <a:p>
            <a:pPr lvl="2"/>
            <a:r>
              <a:rPr lang="en-US" dirty="0"/>
              <a:t>Whether or not you have a dry cough depends on whether or not you have high temperature. It is independent of the result of the test. </a:t>
            </a:r>
            <a:endParaRPr lang="en-GB" dirty="0"/>
          </a:p>
          <a:p>
            <a:pPr lvl="1"/>
            <a:r>
              <a:rPr lang="en-US" dirty="0"/>
              <a:t>With this assumption </a:t>
            </a:r>
            <a:endParaRPr lang="en-GB" dirty="0"/>
          </a:p>
          <a:p>
            <a:pPr lvl="2"/>
            <a:r>
              <a:rPr lang="en-US" dirty="0"/>
              <a:t>Draw the diagram that represents the factorization of the likelihood.</a:t>
            </a:r>
            <a:endParaRPr lang="en-GB" dirty="0"/>
          </a:p>
          <a:p>
            <a:pPr lvl="2"/>
            <a:r>
              <a:rPr lang="en-US" dirty="0"/>
              <a:t>What was the probability of your having the disease?</a:t>
            </a:r>
            <a:endParaRPr lang="en-GB" dirty="0"/>
          </a:p>
          <a:p>
            <a:pPr lvl="2"/>
            <a:r>
              <a:rPr lang="en-US" dirty="0"/>
              <a:t>In this graphical model, is the probability of having the disease lower, equal, or higher than in Naïve Bayes? Why?</a:t>
            </a:r>
            <a:endParaRPr lang="en-GB" dirty="0"/>
          </a:p>
          <a:p>
            <a:endParaRPr lang="en-US" dirty="0"/>
          </a:p>
        </p:txBody>
      </p:sp>
    </p:spTree>
    <p:extLst>
      <p:ext uri="{BB962C8B-B14F-4D97-AF65-F5344CB8AC3E}">
        <p14:creationId xmlns:p14="http://schemas.microsoft.com/office/powerpoint/2010/main" val="402381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36884" y="144379"/>
            <a:ext cx="11373853" cy="6529137"/>
          </a:xfrm>
        </p:spPr>
        <p:txBody>
          <a:bodyPr>
            <a:normAutofit fontScale="62500" lnSpcReduction="20000"/>
          </a:bodyPr>
          <a:lstStyle/>
          <a:p>
            <a:r>
              <a:rPr lang="en-US" dirty="0"/>
              <a:t>The prevalence of a rare disease is one person every 10,000 people. You have some symptoms that indicate that you may have the disease. Your get tested and the outcome of the test is positive.</a:t>
            </a:r>
            <a:endParaRPr lang="en-GB" dirty="0"/>
          </a:p>
          <a:p>
            <a:pPr marL="457200" lvl="1" indent="0">
              <a:buNone/>
            </a:pPr>
            <a:r>
              <a:rPr lang="en-US" b="1" dirty="0"/>
              <a:t>P(D) = 0.0001;  P(¬D) = 0.9999</a:t>
            </a:r>
          </a:p>
          <a:p>
            <a:r>
              <a:rPr lang="en-US" dirty="0"/>
              <a:t>The test is fairly reliable: </a:t>
            </a:r>
            <a:endParaRPr lang="en-GB" dirty="0"/>
          </a:p>
          <a:p>
            <a:pPr lvl="0"/>
            <a:r>
              <a:rPr lang="en-US" dirty="0"/>
              <a:t>If you have the disease, the outcome of the test is positive with 99 percent probability. </a:t>
            </a:r>
            <a:endParaRPr lang="en-GB" dirty="0"/>
          </a:p>
          <a:p>
            <a:pPr marL="457200" lvl="1" indent="0">
              <a:buNone/>
            </a:pPr>
            <a:r>
              <a:rPr lang="es-ES" b="1" dirty="0"/>
              <a:t>P( </a:t>
            </a:r>
            <a:r>
              <a:rPr lang="es-ES" dirty="0"/>
              <a:t>+</a:t>
            </a:r>
            <a:r>
              <a:rPr lang="es-ES" b="1" dirty="0"/>
              <a:t> |  D) = 0.99;  	P( </a:t>
            </a:r>
            <a:r>
              <a:rPr lang="es-ES" dirty="0"/>
              <a:t>-</a:t>
            </a:r>
            <a:r>
              <a:rPr lang="es-ES" b="1" dirty="0"/>
              <a:t> |  D) = 0.01</a:t>
            </a:r>
            <a:endParaRPr lang="en-GB" dirty="0"/>
          </a:p>
          <a:p>
            <a:pPr lvl="0"/>
            <a:r>
              <a:rPr lang="en-US" dirty="0"/>
              <a:t>If you do not have the disease, the outcome of the test is negative with 95 percent probability.</a:t>
            </a:r>
            <a:endParaRPr lang="en-GB" dirty="0"/>
          </a:p>
          <a:p>
            <a:pPr marL="457200" lvl="1" indent="0">
              <a:buNone/>
            </a:pPr>
            <a:r>
              <a:rPr lang="en-US" b="1" dirty="0"/>
              <a:t>P( </a:t>
            </a:r>
            <a:r>
              <a:rPr lang="es-ES" dirty="0"/>
              <a:t>-</a:t>
            </a:r>
            <a:r>
              <a:rPr lang="en-US" b="1" dirty="0"/>
              <a:t>  | ¬D) = 0.95;  	P( </a:t>
            </a:r>
            <a:r>
              <a:rPr lang="es-ES" dirty="0"/>
              <a:t>+</a:t>
            </a:r>
            <a:r>
              <a:rPr lang="en-US" b="1" dirty="0"/>
              <a:t> | ¬D) = 0.05</a:t>
            </a:r>
          </a:p>
          <a:p>
            <a:r>
              <a:rPr lang="en-US" dirty="0"/>
              <a:t>Besides having tested positive you have a fever over 41º (symptom F) and a dry cough (symptom C) as well. </a:t>
            </a:r>
            <a:endParaRPr lang="en-GB" dirty="0"/>
          </a:p>
          <a:p>
            <a:pPr lvl="0"/>
            <a:r>
              <a:rPr lang="en-US" dirty="0"/>
              <a:t>The probability of having such a high fever when you have the disease is 95%.</a:t>
            </a:r>
            <a:endParaRPr lang="en-GB" dirty="0"/>
          </a:p>
          <a:p>
            <a:pPr marL="457200" lvl="1" indent="0">
              <a:buNone/>
            </a:pPr>
            <a:r>
              <a:rPr lang="es-ES" b="1" dirty="0"/>
              <a:t> P( F |  D) = 0.95;  	P( ¬F |  D) = 0.05</a:t>
            </a:r>
            <a:endParaRPr lang="en-GB" dirty="0"/>
          </a:p>
          <a:p>
            <a:pPr lvl="0"/>
            <a:r>
              <a:rPr lang="en-US" dirty="0"/>
              <a:t>The probability of having such a high fever when you do not have the disease is 0.1%. </a:t>
            </a:r>
            <a:endParaRPr lang="en-GB" dirty="0"/>
          </a:p>
          <a:p>
            <a:pPr marL="457200" lvl="1" indent="0">
              <a:buNone/>
            </a:pPr>
            <a:r>
              <a:rPr lang="es-ES" b="1" dirty="0"/>
              <a:t> P( F |  ¬D) = 0.001;  		P( ¬F |  ¬D) = 0.999 </a:t>
            </a:r>
            <a:endParaRPr lang="en-GB" dirty="0"/>
          </a:p>
          <a:p>
            <a:pPr lvl="0"/>
            <a:r>
              <a:rPr lang="en-US" dirty="0"/>
              <a:t>The probability of having a dry cough when you have the disease is 60%. </a:t>
            </a:r>
            <a:endParaRPr lang="en-GB" dirty="0"/>
          </a:p>
          <a:p>
            <a:pPr marL="457200" lvl="1" indent="0">
              <a:buNone/>
            </a:pPr>
            <a:r>
              <a:rPr lang="es-ES" b="1" dirty="0"/>
              <a:t> P( C |  D) = 0.60;  		P( ¬C | D) = 0.40</a:t>
            </a:r>
            <a:endParaRPr lang="en-GB" dirty="0"/>
          </a:p>
          <a:p>
            <a:pPr lvl="0"/>
            <a:r>
              <a:rPr lang="en-US" dirty="0"/>
              <a:t>The probability of having a dry cough when you do not have the disease is 1%. </a:t>
            </a:r>
            <a:endParaRPr lang="en-GB" dirty="0"/>
          </a:p>
          <a:p>
            <a:pPr lvl="1"/>
            <a:r>
              <a:rPr lang="es-ES" b="1" dirty="0"/>
              <a:t>P( C |  ¬D) = 0.01;  		P( ¬C |  ¬D) = 0.99</a:t>
            </a:r>
            <a:endParaRPr lang="en-GB" dirty="0"/>
          </a:p>
          <a:p>
            <a:pPr lvl="0"/>
            <a:r>
              <a:rPr lang="en-US" dirty="0"/>
              <a:t>The probability of having a dry cough when you have a high temperature and have the disease is 90%.</a:t>
            </a:r>
            <a:endParaRPr lang="en-GB" dirty="0"/>
          </a:p>
          <a:p>
            <a:pPr marL="457200" lvl="1" indent="0">
              <a:buNone/>
            </a:pPr>
            <a:r>
              <a:rPr lang="es-ES" b="1" dirty="0"/>
              <a:t> P( C |  F, D) = 0.90;  		P( ¬C | F, D) = 0.10</a:t>
            </a:r>
            <a:endParaRPr lang="en-GB" dirty="0"/>
          </a:p>
          <a:p>
            <a:pPr lvl="0"/>
            <a:r>
              <a:rPr lang="en-US" dirty="0"/>
              <a:t>The probability of having a dry cough when you have a high temperature and do not have the disease is 40%.</a:t>
            </a:r>
            <a:endParaRPr lang="en-GB" dirty="0"/>
          </a:p>
          <a:p>
            <a:pPr marL="457200" lvl="1" indent="0">
              <a:buNone/>
            </a:pPr>
            <a:r>
              <a:rPr lang="en-US" b="1" dirty="0"/>
              <a:t> P( C |  F, ¬D) = 0.40;  	P( ¬C | F, ¬D) = 0.60</a:t>
            </a:r>
            <a:endParaRPr lang="en-GB" dirty="0"/>
          </a:p>
          <a:p>
            <a:pPr marL="0" indent="0">
              <a:buNone/>
            </a:pPr>
            <a:endParaRPr lang="en-GB" dirty="0"/>
          </a:p>
          <a:p>
            <a:endParaRPr lang="en-GB" dirty="0"/>
          </a:p>
        </p:txBody>
      </p:sp>
    </p:spTree>
    <p:extLst>
      <p:ext uri="{BB962C8B-B14F-4D97-AF65-F5344CB8AC3E}">
        <p14:creationId xmlns:p14="http://schemas.microsoft.com/office/powerpoint/2010/main" val="35728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0" y="304800"/>
                <a:ext cx="11710737" cy="6368716"/>
              </a:xfrm>
            </p:spPr>
            <p:txBody>
              <a:bodyPr>
                <a:normAutofit/>
              </a:bodyPr>
              <a:lstStyle/>
              <a:p>
                <a:r>
                  <a:rPr lang="en-US" sz="2000" dirty="0"/>
                  <a:t>What was the probability of your having had the disease today given the results of your test and your symptoms using Naïve Bayes?</a:t>
                </a:r>
                <a:endParaRPr lang="en-GB" sz="2000" dirty="0"/>
              </a:p>
              <a:p>
                <a:pPr marL="457200" lvl="1" indent="0">
                  <a:buNone/>
                </a:pPr>
                <a:r>
                  <a:rPr lang="en-US" sz="1600" b="1" dirty="0"/>
                  <a:t>P(D) = 0.0001;  P(¬D) = 0.9999</a:t>
                </a:r>
                <a:endParaRPr lang="en-GB" sz="1600" dirty="0"/>
              </a:p>
              <a:p>
                <a:pPr marL="457200" lvl="1" indent="0">
                  <a:buNone/>
                </a:pPr>
                <a:r>
                  <a:rPr lang="en-US" sz="1600" b="1" dirty="0"/>
                  <a:t>P( </a:t>
                </a:r>
                <a:r>
                  <a:rPr lang="en-US" sz="1600" dirty="0"/>
                  <a:t>+</a:t>
                </a:r>
                <a:r>
                  <a:rPr lang="en-US" sz="1600" b="1" dirty="0"/>
                  <a:t> |  D) = 0.99;  	P( </a:t>
                </a:r>
                <a:r>
                  <a:rPr lang="en-US" sz="1600" dirty="0"/>
                  <a:t>-</a:t>
                </a:r>
                <a:r>
                  <a:rPr lang="en-US" sz="1600" b="1" dirty="0"/>
                  <a:t> |  D) = 0.01</a:t>
                </a:r>
                <a:endParaRPr lang="en-GB" sz="1600" dirty="0"/>
              </a:p>
              <a:p>
                <a:pPr marL="457200" lvl="1" indent="0">
                  <a:buNone/>
                </a:pPr>
                <a:r>
                  <a:rPr lang="en-US" sz="1600" b="1" dirty="0"/>
                  <a:t>P( </a:t>
                </a:r>
                <a:r>
                  <a:rPr lang="en-US" sz="1600" dirty="0"/>
                  <a:t>-</a:t>
                </a:r>
                <a:r>
                  <a:rPr lang="en-US" sz="1600" b="1" dirty="0"/>
                  <a:t>  | ¬D) = 0.95;  	P( </a:t>
                </a:r>
                <a:r>
                  <a:rPr lang="en-US" sz="1600" dirty="0"/>
                  <a:t>+</a:t>
                </a:r>
                <a:r>
                  <a:rPr lang="en-US" sz="1600" b="1" dirty="0"/>
                  <a:t> | ¬D) = 0.05</a:t>
                </a:r>
                <a:endParaRPr lang="en-GB" sz="1600" dirty="0"/>
              </a:p>
              <a:p>
                <a:pPr marL="457200" lvl="1" indent="0">
                  <a:buNone/>
                </a:pPr>
                <a:r>
                  <a:rPr lang="en-US" sz="1600" b="1" dirty="0"/>
                  <a:t>P( F |  D) = 0.95;  	P( ¬F |  D) = 0.50</a:t>
                </a:r>
                <a:endParaRPr lang="en-GB" sz="1600" dirty="0"/>
              </a:p>
              <a:p>
                <a:pPr marL="457200" lvl="1" indent="0">
                  <a:buNone/>
                </a:pPr>
                <a:r>
                  <a:rPr lang="en-US" sz="1600" b="1" dirty="0"/>
                  <a:t>P( F |  ¬D) = 0.001;  	P( ¬F |  ¬D) = 0.999 </a:t>
                </a:r>
                <a:endParaRPr lang="en-GB" sz="1600" dirty="0"/>
              </a:p>
              <a:p>
                <a:pPr marL="457200" lvl="1" indent="0">
                  <a:buNone/>
                </a:pPr>
                <a:r>
                  <a:rPr lang="en-US" sz="1600" b="1" dirty="0"/>
                  <a:t>P( C |  D) = 0.60;  	P( ¬C | D) = 0.40</a:t>
                </a:r>
                <a:endParaRPr lang="en-GB" sz="1600" dirty="0"/>
              </a:p>
              <a:p>
                <a:pPr marL="457200" lvl="1" indent="0">
                  <a:buNone/>
                </a:pPr>
                <a:r>
                  <a:rPr lang="en-US" sz="1600" b="1" dirty="0"/>
                  <a:t>P( C |  ¬D) = 0.01;  	P( ¬C |  ¬D) = 0.99</a:t>
                </a:r>
                <a:endParaRPr lang="en-GB" sz="1600" dirty="0"/>
              </a:p>
              <a:p>
                <a:pPr marL="457200" lvl="1" indent="0">
                  <a:buNone/>
                </a:pPr>
                <a:endParaRPr lang="en-GB" dirty="0"/>
              </a:p>
              <a:p>
                <a:pPr marL="457200" lvl="1"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𝑫</m:t>
                          </m:r>
                        </m:e>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 </m:t>
                          </m:r>
                          <m:r>
                            <a:rPr lang="en-US" sz="2000" b="1" i="1">
                              <a:latin typeface="Cambria Math" panose="02040503050406030204" pitchFamily="18" charset="0"/>
                            </a:rPr>
                            <m:t>𝑭</m:t>
                          </m:r>
                        </m:e>
                      </m:d>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e>
                              <m:r>
                                <a:rPr lang="en-US" sz="2000" b="1" i="1">
                                  <a:latin typeface="Cambria Math" panose="02040503050406030204" pitchFamily="18" charset="0"/>
                                </a:rPr>
                                <m:t>𝑫</m:t>
                              </m:r>
                            </m:e>
                          </m:d>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𝑫</m:t>
                              </m:r>
                            </m:e>
                          </m:d>
                        </m:num>
                        <m:den>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d>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e>
                            <m:e>
                              <m:r>
                                <a:rPr lang="en-US" sz="2000" b="1" i="1">
                                  <a:latin typeface="Cambria Math" panose="02040503050406030204" pitchFamily="18" charset="0"/>
                                </a:rPr>
                                <m:t>𝑫</m:t>
                              </m:r>
                            </m:e>
                          </m:d>
                          <m:r>
                            <a:rPr lang="en-US" sz="2000" b="1" i="1">
                              <a:latin typeface="Cambria Math" panose="02040503050406030204" pitchFamily="18" charset="0"/>
                            </a:rPr>
                            <m:t> </m:t>
                          </m:r>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𝑪</m:t>
                              </m:r>
                            </m:e>
                            <m:e>
                              <m:r>
                                <a:rPr lang="en-US" sz="2000" b="1" i="1">
                                  <a:latin typeface="Cambria Math" panose="02040503050406030204" pitchFamily="18" charset="0"/>
                                </a:rPr>
                                <m:t>𝑫</m:t>
                              </m:r>
                            </m:e>
                          </m:d>
                          <m:r>
                            <a:rPr lang="en-US" sz="2000" b="1" i="1">
                              <a:latin typeface="Cambria Math" panose="02040503050406030204" pitchFamily="18" charset="0"/>
                            </a:rPr>
                            <m:t> </m:t>
                          </m:r>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𝑭</m:t>
                              </m:r>
                            </m:e>
                            <m:e>
                              <m:r>
                                <a:rPr lang="en-US" sz="2000" b="1" i="1">
                                  <a:latin typeface="Cambria Math" panose="02040503050406030204" pitchFamily="18" charset="0"/>
                                </a:rPr>
                                <m:t>𝑫</m:t>
                              </m:r>
                            </m:e>
                          </m:d>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𝑫</m:t>
                              </m:r>
                            </m:e>
                          </m:d>
                        </m:num>
                        <m:den>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d>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𝟗𝟗</m:t>
                          </m:r>
                          <m:r>
                            <a:rPr lang="en-US" sz="2000" b="1" i="1">
                              <a:latin typeface="Cambria Math" panose="02040503050406030204" pitchFamily="18" charset="0"/>
                            </a:rPr>
                            <m:t> ×</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𝟔𝟎</m:t>
                          </m:r>
                          <m:r>
                            <a:rPr lang="en-US" sz="2000" b="1" i="1">
                              <a:latin typeface="Cambria Math" panose="02040503050406030204" pitchFamily="18" charset="0"/>
                            </a:rPr>
                            <m:t>×</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𝟗𝟓</m:t>
                          </m:r>
                          <m:r>
                            <a:rPr lang="en-US" sz="2000" b="1" i="1">
                              <a:latin typeface="Cambria Math" panose="02040503050406030204" pitchFamily="18" charset="0"/>
                            </a:rPr>
                            <m:t>×</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𝟎𝟎𝟎𝟏</m:t>
                          </m:r>
                        </m:num>
                        <m:den>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d>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𝟔𝟒𝟑𝟎</m:t>
                          </m:r>
                          <m:r>
                            <a:rPr lang="en-US" sz="2000" b="1" i="1">
                              <a:latin typeface="Cambria Math" panose="02040503050406030204" pitchFamily="18" charset="0"/>
                            </a:rPr>
                            <m:t> ×</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𝟓</m:t>
                              </m:r>
                            </m:sup>
                          </m:sSup>
                        </m:num>
                        <m:den>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𝟔𝟒𝟑𝟎</m:t>
                          </m:r>
                          <m:r>
                            <a:rPr lang="en-US" sz="2000" b="1" i="1">
                              <a:latin typeface="Cambria Math" panose="02040503050406030204" pitchFamily="18" charset="0"/>
                            </a:rPr>
                            <m:t> ×</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𝟓</m:t>
                              </m:r>
                            </m:sup>
                          </m:sSup>
                          <m:r>
                            <a:rPr lang="en-US" sz="2000" b="1" i="1">
                              <a:latin typeface="Cambria Math" panose="02040503050406030204" pitchFamily="18" charset="0"/>
                            </a:rPr>
                            <m:t>+</m:t>
                          </m:r>
                          <m:r>
                            <a:rPr lang="en-US" sz="2000" b="1" i="1">
                              <a:latin typeface="Cambria Math" panose="02040503050406030204" pitchFamily="18" charset="0"/>
                            </a:rPr>
                            <m:t>𝟒</m:t>
                          </m:r>
                          <m:r>
                            <a:rPr lang="en-US" sz="2000" b="1" i="1">
                              <a:latin typeface="Cambria Math" panose="02040503050406030204" pitchFamily="18" charset="0"/>
                            </a:rPr>
                            <m:t>.</m:t>
                          </m:r>
                          <m:r>
                            <a:rPr lang="en-US" sz="2000" b="1" i="1">
                              <a:latin typeface="Cambria Math" panose="02040503050406030204" pitchFamily="18" charset="0"/>
                            </a:rPr>
                            <m:t>𝟗𝟗𝟗𝟓</m:t>
                          </m:r>
                          <m:r>
                            <a:rPr lang="en-US" sz="2000" b="1" i="1">
                              <a:latin typeface="Cambria Math" panose="02040503050406030204" pitchFamily="18" charset="0"/>
                            </a:rPr>
                            <m:t>×</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𝟕</m:t>
                              </m:r>
                            </m:sup>
                          </m:sSup>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𝟔𝟒𝟑𝟎</m:t>
                          </m:r>
                          <m:r>
                            <a:rPr lang="en-US" sz="2000" b="1" i="1">
                              <a:latin typeface="Cambria Math" panose="02040503050406030204" pitchFamily="18" charset="0"/>
                            </a:rPr>
                            <m:t> ×</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𝟓</m:t>
                              </m:r>
                            </m:sup>
                          </m:sSup>
                        </m:num>
                        <m:den>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𝟔𝟗𝟑𝟎</m:t>
                          </m:r>
                          <m:r>
                            <a:rPr lang="en-US" sz="2000" b="1" i="1">
                              <a:latin typeface="Cambria Math" panose="02040503050406030204" pitchFamily="18" charset="0"/>
                            </a:rPr>
                            <m:t> ×</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𝟓</m:t>
                              </m:r>
                            </m:sup>
                          </m:sSup>
                        </m:den>
                      </m:f>
                      <m:r>
                        <a:rPr lang="en-US" sz="2000" b="1" i="1">
                          <a:latin typeface="Cambria Math" panose="02040503050406030204" pitchFamily="18" charset="0"/>
                        </a:rPr>
                        <m:t>=</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𝟗𝟗𝟏𝟐</m:t>
                      </m:r>
                    </m:oMath>
                  </m:oMathPara>
                </a14:m>
                <a:endParaRPr lang="en-GB" sz="2000" dirty="0"/>
              </a:p>
              <a:p>
                <a:pPr marL="457200" lvl="1" indent="0">
                  <a:buNone/>
                </a:pPr>
                <a:endParaRPr lang="en-GB" dirty="0"/>
              </a:p>
              <a:p>
                <a:pPr marL="457200" lvl="1" indent="0">
                  <a:buNone/>
                </a:pPr>
                <a14:m>
                  <m:oMathPara xmlns:m="http://schemas.openxmlformats.org/officeDocument/2006/math">
                    <m:oMathParaPr>
                      <m:jc m:val="centerGroup"/>
                    </m:oMathParaPr>
                    <m:oMath xmlns:m="http://schemas.openxmlformats.org/officeDocument/2006/math">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𝑫</m:t>
                          </m:r>
                        </m:e>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d>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e>
                              <m:r>
                                <a:rPr lang="en-US" sz="2000" b="1" i="1">
                                  <a:latin typeface="Cambria Math" panose="02040503050406030204" pitchFamily="18" charset="0"/>
                                </a:rPr>
                                <m:t>¬</m:t>
                              </m:r>
                              <m:r>
                                <a:rPr lang="en-US" sz="2000" b="1" i="1">
                                  <a:latin typeface="Cambria Math" panose="02040503050406030204" pitchFamily="18" charset="0"/>
                                </a:rPr>
                                <m:t>𝑫</m:t>
                              </m:r>
                            </m:e>
                          </m:d>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𝑫</m:t>
                              </m:r>
                            </m:e>
                          </m:d>
                        </m:num>
                        <m:den>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d>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e>
                            <m:e>
                              <m:r>
                                <a:rPr lang="en-US" sz="2000" b="1" i="1">
                                  <a:latin typeface="Cambria Math" panose="02040503050406030204" pitchFamily="18" charset="0"/>
                                </a:rPr>
                                <m:t>¬</m:t>
                              </m:r>
                              <m:r>
                                <a:rPr lang="en-US" sz="2000" b="1" i="1">
                                  <a:latin typeface="Cambria Math" panose="02040503050406030204" pitchFamily="18" charset="0"/>
                                </a:rPr>
                                <m:t>𝑫</m:t>
                              </m:r>
                            </m:e>
                          </m:d>
                          <m:r>
                            <a:rPr lang="en-US" sz="2000" b="1" i="1">
                              <a:latin typeface="Cambria Math" panose="02040503050406030204" pitchFamily="18" charset="0"/>
                            </a:rPr>
                            <m:t> </m:t>
                          </m:r>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𝑪</m:t>
                              </m:r>
                            </m:e>
                            <m:e>
                              <m:r>
                                <a:rPr lang="en-US" sz="2000" b="1" i="1">
                                  <a:latin typeface="Cambria Math" panose="02040503050406030204" pitchFamily="18" charset="0"/>
                                </a:rPr>
                                <m:t>¬</m:t>
                              </m:r>
                              <m:r>
                                <a:rPr lang="en-US" sz="2000" b="1" i="1">
                                  <a:latin typeface="Cambria Math" panose="02040503050406030204" pitchFamily="18" charset="0"/>
                                </a:rPr>
                                <m:t>𝑫</m:t>
                              </m:r>
                            </m:e>
                          </m:d>
                          <m:r>
                            <a:rPr lang="en-US" sz="2000" b="1" i="1">
                              <a:latin typeface="Cambria Math" panose="02040503050406030204" pitchFamily="18" charset="0"/>
                            </a:rPr>
                            <m:t> </m:t>
                          </m:r>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𝑭</m:t>
                              </m:r>
                            </m:e>
                            <m:e>
                              <m:r>
                                <a:rPr lang="en-US" sz="2000" b="1" i="1">
                                  <a:latin typeface="Cambria Math" panose="02040503050406030204" pitchFamily="18" charset="0"/>
                                </a:rPr>
                                <m:t>¬</m:t>
                              </m:r>
                              <m:r>
                                <a:rPr lang="en-US" sz="2000" b="1" i="1">
                                  <a:latin typeface="Cambria Math" panose="02040503050406030204" pitchFamily="18" charset="0"/>
                                </a:rPr>
                                <m:t>𝑫</m:t>
                              </m:r>
                            </m:e>
                          </m:d>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𝑫</m:t>
                              </m:r>
                            </m:e>
                          </m:d>
                        </m:num>
                        <m:den>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d>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𝟎𝟓</m:t>
                          </m:r>
                          <m:r>
                            <a:rPr lang="en-US" sz="2000" b="1" i="1">
                              <a:latin typeface="Cambria Math" panose="02040503050406030204" pitchFamily="18" charset="0"/>
                            </a:rPr>
                            <m:t> ×</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𝟎𝟏</m:t>
                          </m:r>
                          <m:r>
                            <a:rPr lang="en-US" sz="2000" b="1" i="1">
                              <a:latin typeface="Cambria Math" panose="02040503050406030204" pitchFamily="18" charset="0"/>
                            </a:rPr>
                            <m:t>×</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𝟎𝟎𝟏</m:t>
                          </m:r>
                          <m:r>
                            <a:rPr lang="en-US" sz="2000" b="1" i="1">
                              <a:latin typeface="Cambria Math" panose="02040503050406030204" pitchFamily="18" charset="0"/>
                            </a:rPr>
                            <m:t>× </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𝟗𝟗𝟗𝟗</m:t>
                          </m:r>
                        </m:num>
                        <m:den>
                          <m:r>
                            <a:rPr lang="en-US" sz="2000" b="1" i="1">
                              <a:latin typeface="Cambria Math" panose="02040503050406030204" pitchFamily="18" charset="0"/>
                            </a:rPr>
                            <m:t>𝑷</m:t>
                          </m:r>
                          <m:d>
                            <m:dPr>
                              <m:ctrlPr>
                                <a:rPr lang="en-GB"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𝑪</m:t>
                              </m:r>
                              <m:r>
                                <a:rPr lang="en-US" sz="2000" b="1" i="1">
                                  <a:latin typeface="Cambria Math" panose="02040503050406030204" pitchFamily="18" charset="0"/>
                                </a:rPr>
                                <m:t>,</m:t>
                              </m:r>
                              <m:r>
                                <a:rPr lang="en-US" sz="2000" b="1" i="1">
                                  <a:latin typeface="Cambria Math" panose="02040503050406030204" pitchFamily="18" charset="0"/>
                                </a:rPr>
                                <m:t>𝑭</m:t>
                              </m:r>
                            </m:e>
                          </m:d>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𝟒</m:t>
                          </m:r>
                          <m:r>
                            <a:rPr lang="en-US" sz="2000" b="1" i="1">
                              <a:latin typeface="Cambria Math" panose="02040503050406030204" pitchFamily="18" charset="0"/>
                            </a:rPr>
                            <m:t>.</m:t>
                          </m:r>
                          <m:r>
                            <a:rPr lang="en-US" sz="2000" b="1" i="1">
                              <a:latin typeface="Cambria Math" panose="02040503050406030204" pitchFamily="18" charset="0"/>
                            </a:rPr>
                            <m:t>𝟗𝟗𝟗𝟓</m:t>
                          </m:r>
                          <m:r>
                            <a:rPr lang="en-US" sz="2000" b="1" i="1">
                              <a:latin typeface="Cambria Math" panose="02040503050406030204" pitchFamily="18" charset="0"/>
                            </a:rPr>
                            <m:t>×</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𝟕</m:t>
                              </m:r>
                            </m:sup>
                          </m:sSup>
                        </m:num>
                        <m:den>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𝟔𝟒𝟑𝟎</m:t>
                          </m:r>
                          <m:r>
                            <a:rPr lang="en-US" sz="2000" b="1" i="1">
                              <a:latin typeface="Cambria Math" panose="02040503050406030204" pitchFamily="18" charset="0"/>
                            </a:rPr>
                            <m:t>×</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𝟓</m:t>
                              </m:r>
                            </m:sup>
                          </m:sSup>
                          <m:r>
                            <a:rPr lang="en-US" sz="2000" b="1" i="1">
                              <a:latin typeface="Cambria Math" panose="02040503050406030204" pitchFamily="18" charset="0"/>
                            </a:rPr>
                            <m:t>+</m:t>
                          </m:r>
                          <m:r>
                            <a:rPr lang="en-US" sz="2000" b="1" i="1">
                              <a:latin typeface="Cambria Math" panose="02040503050406030204" pitchFamily="18" charset="0"/>
                            </a:rPr>
                            <m:t>𝟒</m:t>
                          </m:r>
                          <m:r>
                            <a:rPr lang="en-US" sz="2000" b="1" i="1">
                              <a:latin typeface="Cambria Math" panose="02040503050406030204" pitchFamily="18" charset="0"/>
                            </a:rPr>
                            <m:t>.</m:t>
                          </m:r>
                          <m:r>
                            <a:rPr lang="en-US" sz="2000" b="1" i="1">
                              <a:latin typeface="Cambria Math" panose="02040503050406030204" pitchFamily="18" charset="0"/>
                            </a:rPr>
                            <m:t>𝟗𝟗𝟗𝟓</m:t>
                          </m:r>
                          <m:r>
                            <a:rPr lang="en-US" sz="2000" b="1" i="1">
                              <a:latin typeface="Cambria Math" panose="02040503050406030204" pitchFamily="18" charset="0"/>
                            </a:rPr>
                            <m:t>×</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𝟕</m:t>
                              </m:r>
                            </m:sup>
                          </m:sSup>
                          <m:r>
                            <a:rPr lang="en-US" sz="2000" b="1" i="1">
                              <a:latin typeface="Cambria Math" panose="02040503050406030204" pitchFamily="18" charset="0"/>
                            </a:rPr>
                            <m:t> </m:t>
                          </m:r>
                        </m:den>
                      </m:f>
                      <m:r>
                        <a:rPr lang="en-US" sz="2000" b="1" i="1">
                          <a:latin typeface="Cambria Math" panose="02040503050406030204" pitchFamily="18" charset="0"/>
                        </a:rPr>
                        <m:t>=</m:t>
                      </m:r>
                      <m:f>
                        <m:fPr>
                          <m:ctrlPr>
                            <a:rPr lang="en-GB" sz="2000" b="1" i="1">
                              <a:latin typeface="Cambria Math" panose="02040503050406030204" pitchFamily="18" charset="0"/>
                            </a:rPr>
                          </m:ctrlPr>
                        </m:fPr>
                        <m:num>
                          <m:r>
                            <a:rPr lang="en-US" sz="2000" b="1" i="1">
                              <a:latin typeface="Cambria Math" panose="02040503050406030204" pitchFamily="18" charset="0"/>
                            </a:rPr>
                            <m:t>𝟒</m:t>
                          </m:r>
                          <m:r>
                            <a:rPr lang="en-US" sz="2000" b="1" i="1">
                              <a:latin typeface="Cambria Math" panose="02040503050406030204" pitchFamily="18" charset="0"/>
                            </a:rPr>
                            <m:t>.</m:t>
                          </m:r>
                          <m:r>
                            <a:rPr lang="en-US" sz="2000" b="1" i="1">
                              <a:latin typeface="Cambria Math" panose="02040503050406030204" pitchFamily="18" charset="0"/>
                            </a:rPr>
                            <m:t>𝟗𝟗𝟗𝟓</m:t>
                          </m:r>
                          <m:r>
                            <a:rPr lang="en-US" sz="2000" b="1" i="1">
                              <a:latin typeface="Cambria Math" panose="02040503050406030204" pitchFamily="18" charset="0"/>
                            </a:rPr>
                            <m:t>×</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𝟕</m:t>
                              </m:r>
                            </m:sup>
                          </m:sSup>
                        </m:num>
                        <m:den>
                          <m:r>
                            <a:rPr lang="en-US" sz="2000" b="1" i="1">
                              <a:latin typeface="Cambria Math" panose="02040503050406030204" pitchFamily="18" charset="0"/>
                            </a:rPr>
                            <m:t>𝟓</m:t>
                          </m:r>
                          <m:r>
                            <a:rPr lang="en-US" sz="2000" b="1" i="1">
                              <a:latin typeface="Cambria Math" panose="02040503050406030204" pitchFamily="18" charset="0"/>
                            </a:rPr>
                            <m:t>.</m:t>
                          </m:r>
                          <m:r>
                            <a:rPr lang="en-US" sz="2000" b="1" i="1">
                              <a:latin typeface="Cambria Math" panose="02040503050406030204" pitchFamily="18" charset="0"/>
                            </a:rPr>
                            <m:t>𝟔𝟗𝟑𝟎</m:t>
                          </m:r>
                          <m:r>
                            <a:rPr lang="en-US" sz="2000" b="1" i="1">
                              <a:latin typeface="Cambria Math" panose="02040503050406030204" pitchFamily="18" charset="0"/>
                            </a:rPr>
                            <m:t>×</m:t>
                          </m:r>
                          <m:sSup>
                            <m:sSupPr>
                              <m:ctrlPr>
                                <a:rPr lang="en-GB" sz="2000" b="1" i="1">
                                  <a:latin typeface="Cambria Math" panose="02040503050406030204" pitchFamily="18" charset="0"/>
                                </a:rPr>
                              </m:ctrlPr>
                            </m:sSupPr>
                            <m:e>
                              <m:r>
                                <a:rPr lang="en-US" sz="2000" b="1" i="1">
                                  <a:latin typeface="Cambria Math" panose="02040503050406030204" pitchFamily="18" charset="0"/>
                                </a:rPr>
                                <m:t>𝟏𝟎</m:t>
                              </m:r>
                            </m:e>
                            <m:sup>
                              <m:r>
                                <a:rPr lang="en-US" sz="2000" b="1" i="1">
                                  <a:latin typeface="Cambria Math" panose="02040503050406030204" pitchFamily="18" charset="0"/>
                                </a:rPr>
                                <m:t>−</m:t>
                              </m:r>
                              <m:r>
                                <a:rPr lang="en-US" sz="2000" b="1" i="1">
                                  <a:latin typeface="Cambria Math" panose="02040503050406030204" pitchFamily="18" charset="0"/>
                                </a:rPr>
                                <m:t>𝟒</m:t>
                              </m:r>
                            </m:sup>
                          </m:sSup>
                        </m:den>
                      </m:f>
                      <m:r>
                        <a:rPr lang="en-US" sz="2000" b="1" i="1">
                          <a:latin typeface="Cambria Math" panose="02040503050406030204" pitchFamily="18" charset="0"/>
                        </a:rPr>
                        <m:t>=</m:t>
                      </m:r>
                      <m:r>
                        <a:rPr lang="en-US" sz="2000" b="1" i="1">
                          <a:latin typeface="Cambria Math" panose="02040503050406030204" pitchFamily="18" charset="0"/>
                        </a:rPr>
                        <m:t>𝟎</m:t>
                      </m:r>
                      <m:r>
                        <a:rPr lang="en-US" sz="2000" b="1" i="1">
                          <a:latin typeface="Cambria Math" panose="02040503050406030204" pitchFamily="18" charset="0"/>
                        </a:rPr>
                        <m:t>.</m:t>
                      </m:r>
                      <m:r>
                        <a:rPr lang="en-US" sz="2000" b="1" i="1">
                          <a:latin typeface="Cambria Math" panose="02040503050406030204" pitchFamily="18" charset="0"/>
                        </a:rPr>
                        <m:t>𝟎𝟎𝟖𝟖</m:t>
                      </m:r>
                    </m:oMath>
                  </m:oMathPara>
                </a14:m>
                <a:endParaRPr lang="en-GB" sz="20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0" y="304800"/>
                <a:ext cx="11710737" cy="6368716"/>
              </a:xfrm>
              <a:blipFill rotWithShape="0">
                <a:blip r:embed="rId2"/>
                <a:stretch>
                  <a:fillRect l="-469" t="-957"/>
                </a:stretch>
              </a:blipFill>
            </p:spPr>
            <p:txBody>
              <a:bodyPr/>
              <a:lstStyle/>
              <a:p>
                <a:r>
                  <a:rPr lang="en-US">
                    <a:noFill/>
                  </a:rPr>
                  <a:t> </a:t>
                </a:r>
              </a:p>
            </p:txBody>
          </p:sp>
        </mc:Fallback>
      </mc:AlternateContent>
      <p:pic>
        <p:nvPicPr>
          <p:cNvPr id="4" name="Imagen 3">
            <a:extLst>
              <a:ext uri="{FF2B5EF4-FFF2-40B4-BE49-F238E27FC236}">
                <a16:creationId xmlns:a16="http://schemas.microsoft.com/office/drawing/2014/main" id="{B6AE81F5-50E9-3696-BBD2-7ED3B4C1DB86}"/>
              </a:ext>
            </a:extLst>
          </p:cNvPr>
          <p:cNvPicPr>
            <a:picLocks noChangeAspect="1"/>
          </p:cNvPicPr>
          <p:nvPr/>
        </p:nvPicPr>
        <p:blipFill>
          <a:blip r:embed="rId3"/>
          <a:stretch>
            <a:fillRect/>
          </a:stretch>
        </p:blipFill>
        <p:spPr>
          <a:xfrm>
            <a:off x="6565187" y="895448"/>
            <a:ext cx="2745600" cy="838308"/>
          </a:xfrm>
          <a:prstGeom prst="rect">
            <a:avLst/>
          </a:prstGeom>
        </p:spPr>
      </p:pic>
      <p:pic>
        <p:nvPicPr>
          <p:cNvPr id="5" name="Imagen 4">
            <a:extLst>
              <a:ext uri="{FF2B5EF4-FFF2-40B4-BE49-F238E27FC236}">
                <a16:creationId xmlns:a16="http://schemas.microsoft.com/office/drawing/2014/main" id="{1EE829A4-DE12-4E07-02EB-6A4E8BE622E3}"/>
              </a:ext>
            </a:extLst>
          </p:cNvPr>
          <p:cNvPicPr>
            <a:picLocks noChangeAspect="1"/>
          </p:cNvPicPr>
          <p:nvPr/>
        </p:nvPicPr>
        <p:blipFill>
          <a:blip r:embed="rId4"/>
          <a:stretch>
            <a:fillRect/>
          </a:stretch>
        </p:blipFill>
        <p:spPr>
          <a:xfrm>
            <a:off x="7012816" y="2075469"/>
            <a:ext cx="2524125" cy="695325"/>
          </a:xfrm>
          <a:prstGeom prst="rect">
            <a:avLst/>
          </a:prstGeom>
        </p:spPr>
      </p:pic>
      <p:sp>
        <p:nvSpPr>
          <p:cNvPr id="6" name="CuadroTexto 5">
            <a:extLst>
              <a:ext uri="{FF2B5EF4-FFF2-40B4-BE49-F238E27FC236}">
                <a16:creationId xmlns:a16="http://schemas.microsoft.com/office/drawing/2014/main" id="{F20DA2F9-20A2-08CA-F834-EF059ABB578E}"/>
              </a:ext>
            </a:extLst>
          </p:cNvPr>
          <p:cNvSpPr txBox="1"/>
          <p:nvPr/>
        </p:nvSpPr>
        <p:spPr>
          <a:xfrm>
            <a:off x="9310787" y="2324404"/>
            <a:ext cx="1737655" cy="369332"/>
          </a:xfrm>
          <a:prstGeom prst="rect">
            <a:avLst/>
          </a:prstGeom>
          <a:noFill/>
        </p:spPr>
        <p:txBody>
          <a:bodyPr wrap="none" rtlCol="0">
            <a:spAutoFit/>
          </a:bodyPr>
          <a:lstStyle/>
          <a:p>
            <a:r>
              <a:rPr lang="es-ES" dirty="0"/>
              <a:t>Bayes </a:t>
            </a:r>
            <a:r>
              <a:rPr lang="es-ES" dirty="0" err="1"/>
              <a:t>theorem</a:t>
            </a:r>
            <a:endParaRPr lang="es-ES" dirty="0"/>
          </a:p>
        </p:txBody>
      </p:sp>
      <p:sp>
        <p:nvSpPr>
          <p:cNvPr id="7" name="CuadroTexto 6">
            <a:extLst>
              <a:ext uri="{FF2B5EF4-FFF2-40B4-BE49-F238E27FC236}">
                <a16:creationId xmlns:a16="http://schemas.microsoft.com/office/drawing/2014/main" id="{3BC2173A-86FE-CC11-7D0B-4DEB0DECDE89}"/>
              </a:ext>
            </a:extLst>
          </p:cNvPr>
          <p:cNvSpPr txBox="1"/>
          <p:nvPr/>
        </p:nvSpPr>
        <p:spPr>
          <a:xfrm>
            <a:off x="5127861" y="1129936"/>
            <a:ext cx="1455014" cy="369332"/>
          </a:xfrm>
          <a:prstGeom prst="rect">
            <a:avLst/>
          </a:prstGeom>
          <a:noFill/>
        </p:spPr>
        <p:txBody>
          <a:bodyPr wrap="none" rtlCol="0">
            <a:spAutoFit/>
          </a:bodyPr>
          <a:lstStyle/>
          <a:p>
            <a:r>
              <a:rPr lang="es-ES" dirty="0" err="1"/>
              <a:t>Naive</a:t>
            </a:r>
            <a:r>
              <a:rPr lang="es-ES" dirty="0"/>
              <a:t> Bayes</a:t>
            </a:r>
          </a:p>
        </p:txBody>
      </p:sp>
    </p:spTree>
    <p:extLst>
      <p:ext uri="{BB962C8B-B14F-4D97-AF65-F5344CB8AC3E}">
        <p14:creationId xmlns:p14="http://schemas.microsoft.com/office/powerpoint/2010/main" val="240840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387" y="112577"/>
            <a:ext cx="11841481" cy="1106623"/>
          </a:xfrm>
        </p:spPr>
        <p:txBody>
          <a:bodyPr>
            <a:normAutofit fontScale="90000"/>
          </a:bodyPr>
          <a:lstStyle/>
          <a:p>
            <a:r>
              <a:rPr lang="en-US" dirty="0"/>
              <a:t>3. </a:t>
            </a:r>
            <a:r>
              <a:rPr lang="en-GB" b="1" dirty="0"/>
              <a:t>Probability and Bayesian networks</a:t>
            </a:r>
            <a:endParaRPr lang="en-US"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1088571"/>
                <a:ext cx="10515600" cy="5538652"/>
              </a:xfrm>
            </p:spPr>
            <p:txBody>
              <a:bodyPr>
                <a:normAutofit fontScale="62500" lnSpcReduction="20000"/>
              </a:bodyPr>
              <a:lstStyle/>
              <a:p>
                <a:r>
                  <a:rPr lang="en-US" dirty="0"/>
                  <a:t>The Surprise Candy Company makes candy in two flavors: 75% are strawberry (S) flavor and 25% are anchovy (A) flavor. Each new piece of candy starts out with a round shape (C); as it moves along the production line, a machine randomly selects a certain percentage to be trimmed into a square (Q); then, each piece is wrapped in a wrapper whose color is chosen randomly to be red (R) or brown (B). 70% of the strawberry candies are round and 70% have a red wrapper, while 90% of the anchovy candies are square and 90% have a brown wrapper. All candies are sold individually in sealed, identical, black boxes.</a:t>
                </a:r>
                <a:endParaRPr lang="en-GB" dirty="0"/>
              </a:p>
              <a:p>
                <a:r>
                  <a:rPr lang="en-US" dirty="0"/>
                  <a:t>You have just bought a Surprise candy at the store but have not yet opened the box. </a:t>
                </a:r>
              </a:p>
              <a:p>
                <a:pPr lvl="1"/>
                <a:r>
                  <a:rPr lang="en-US" dirty="0"/>
                  <a:t>Consider the following networks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For each of these networks express the joint probability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𝑊𝑟𝑎𝑝𝑝𝑒𝑟</m:t>
                    </m:r>
                    <m:r>
                      <a:rPr lang="en-US" i="1">
                        <a:latin typeface="Cambria Math" panose="02040503050406030204" pitchFamily="18" charset="0"/>
                      </a:rPr>
                      <m:t>, </m:t>
                    </m:r>
                    <m:r>
                      <a:rPr lang="en-US" i="1">
                        <a:latin typeface="Cambria Math" panose="02040503050406030204" pitchFamily="18" charset="0"/>
                      </a:rPr>
                      <m:t>𝑆h𝑎𝑝𝑒</m:t>
                    </m:r>
                    <m:r>
                      <a:rPr lang="en-US" i="1">
                        <a:latin typeface="Cambria Math" panose="02040503050406030204" pitchFamily="18" charset="0"/>
                      </a:rPr>
                      <m:t>, </m:t>
                    </m:r>
                    <m:r>
                      <a:rPr lang="en-US" i="1">
                        <a:latin typeface="Cambria Math" panose="02040503050406030204" pitchFamily="18" charset="0"/>
                      </a:rPr>
                      <m:t>𝐹𝑙𝑎𝑣𝑜𝑟</m:t>
                    </m:r>
                    <m:r>
                      <a:rPr lang="en-US" i="1">
                        <a:latin typeface="Cambria Math" panose="02040503050406030204" pitchFamily="18" charset="0"/>
                      </a:rPr>
                      <m:t>)</m:t>
                    </m:r>
                  </m:oMath>
                </a14:m>
                <a:r>
                  <a:rPr lang="en-US" dirty="0"/>
                  <a:t> according to the corresponding factorized expressions.</a:t>
                </a:r>
                <a:endParaRPr lang="en-GB" dirty="0"/>
              </a:p>
              <a:p>
                <a:pPr lvl="1"/>
                <a:r>
                  <a:rPr lang="en-US" dirty="0"/>
                  <a:t>Which network or networks provide a correct representation of the joint probability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𝑊𝑟𝑎𝑝𝑝𝑒𝑟</m:t>
                    </m:r>
                    <m:r>
                      <a:rPr lang="en-US" i="1">
                        <a:latin typeface="Cambria Math" panose="02040503050406030204" pitchFamily="18" charset="0"/>
                      </a:rPr>
                      <m:t>, </m:t>
                    </m:r>
                    <m:r>
                      <a:rPr lang="en-US" i="1">
                        <a:latin typeface="Cambria Math" panose="02040503050406030204" pitchFamily="18" charset="0"/>
                      </a:rPr>
                      <m:t>𝑆h𝑎𝑝𝑒</m:t>
                    </m:r>
                    <m:r>
                      <a:rPr lang="en-US" i="1">
                        <a:latin typeface="Cambria Math" panose="02040503050406030204" pitchFamily="18" charset="0"/>
                      </a:rPr>
                      <m:t>, </m:t>
                    </m:r>
                    <m:r>
                      <a:rPr lang="en-US" i="1">
                        <a:latin typeface="Cambria Math" panose="02040503050406030204" pitchFamily="18" charset="0"/>
                      </a:rPr>
                      <m:t>𝐹𝑙𝑎𝑣𝑜𝑟</m:t>
                    </m:r>
                    <m:r>
                      <a:rPr lang="en-US" i="1">
                        <a:latin typeface="Cambria Math" panose="02040503050406030204" pitchFamily="18" charset="0"/>
                      </a:rPr>
                      <m:t>)</m:t>
                    </m:r>
                  </m:oMath>
                </a14:m>
                <a:r>
                  <a:rPr lang="en-US" dirty="0"/>
                  <a:t> for any such distribution? Derive the corresponding factorized expression making use of the properties of probabilities.</a:t>
                </a:r>
                <a:endParaRPr lang="en-GB" dirty="0"/>
              </a:p>
              <a:p>
                <a:pPr lvl="1"/>
                <a:r>
                  <a:rPr lang="en-US" dirty="0"/>
                  <a:t>Which of the three networks provides the best representation of the joint probability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𝑊𝑟𝑎𝑝𝑝𝑒𝑟</m:t>
                    </m:r>
                    <m:r>
                      <a:rPr lang="en-US" i="1">
                        <a:latin typeface="Cambria Math" panose="02040503050406030204" pitchFamily="18" charset="0"/>
                      </a:rPr>
                      <m:t>, </m:t>
                    </m:r>
                    <m:r>
                      <a:rPr lang="en-US" i="1">
                        <a:latin typeface="Cambria Math" panose="02040503050406030204" pitchFamily="18" charset="0"/>
                      </a:rPr>
                      <m:t>𝑆h𝑎𝑝𝑒</m:t>
                    </m:r>
                    <m:r>
                      <a:rPr lang="en-US" i="1">
                        <a:latin typeface="Cambria Math" panose="02040503050406030204" pitchFamily="18" charset="0"/>
                      </a:rPr>
                      <m:t>, </m:t>
                    </m:r>
                    <m:r>
                      <a:rPr lang="en-US" i="1">
                        <a:latin typeface="Cambria Math" panose="02040503050406030204" pitchFamily="18" charset="0"/>
                      </a:rPr>
                      <m:t>𝐹𝑙𝑎𝑣𝑜𝑟</m:t>
                    </m:r>
                    <m:r>
                      <a:rPr lang="en-US" i="1">
                        <a:latin typeface="Cambria Math" panose="02040503050406030204" pitchFamily="18" charset="0"/>
                      </a:rPr>
                      <m:t>)</m:t>
                    </m:r>
                  </m:oMath>
                </a14:m>
                <a:r>
                  <a:rPr lang="en-US" dirty="0"/>
                  <a:t> for this problem? Justify your answer.</a:t>
                </a:r>
                <a:endParaRPr lang="en-GB" dirty="0"/>
              </a:p>
              <a:p>
                <a:pPr lvl="1"/>
                <a:r>
                  <a:rPr lang="en-US" dirty="0"/>
                  <a:t>What is the probability that your candy has a red wrapper?</a:t>
                </a:r>
                <a:endParaRPr lang="en-GB" dirty="0"/>
              </a:p>
              <a:p>
                <a:pPr lvl="1"/>
                <a:r>
                  <a:rPr lang="en-US" dirty="0"/>
                  <a:t>If the candy in the box has a red wrapper, what is the probability that its flavor is strawberry?</a:t>
                </a:r>
                <a:endParaRPr lang="en-GB" dirty="0"/>
              </a:p>
              <a:p>
                <a:pPr lvl="1"/>
                <a:r>
                  <a:rPr lang="en-US" dirty="0"/>
                  <a:t>What is the probability that your candy is round and has a red wrapper?</a:t>
                </a:r>
                <a:endParaRPr lang="en-GB" dirty="0"/>
              </a:p>
              <a:p>
                <a:pPr lvl="1"/>
                <a:r>
                  <a:rPr lang="en-US" dirty="0"/>
                  <a:t>If there is a round candy with a red wrapper in the box, what is the probability that its flavor is strawberry?</a:t>
                </a:r>
                <a:endParaRPr lang="en-GB" dirty="0"/>
              </a:p>
              <a:p>
                <a:pPr lvl="1"/>
                <a:endParaRPr lang="en-GB" dirty="0"/>
              </a:p>
              <a:p>
                <a:endParaRPr lang="en-GB" dirty="0"/>
              </a:p>
              <a:p>
                <a:endParaRPr lang="en-U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1088571"/>
                <a:ext cx="10515600" cy="5538652"/>
              </a:xfrm>
              <a:blipFill rotWithShape="0">
                <a:blip r:embed="rId2"/>
                <a:stretch>
                  <a:fillRect l="-406" t="-1982" b="-1101"/>
                </a:stretch>
              </a:blipFill>
            </p:spPr>
            <p:txBody>
              <a:bodyPr/>
              <a:lstStyle/>
              <a:p>
                <a:r>
                  <a:rPr lang="en-US">
                    <a:noFill/>
                  </a:rPr>
                  <a:t> </a:t>
                </a:r>
              </a:p>
            </p:txBody>
          </p:sp>
        </mc:Fallback>
      </mc:AlternateContent>
      <p:pic>
        <p:nvPicPr>
          <p:cNvPr id="7" name="Picture 7" descr="Diagram&#10;&#10;Description automatically generated"/>
          <p:cNvPicPr/>
          <p:nvPr/>
        </p:nvPicPr>
        <p:blipFill rotWithShape="1">
          <a:blip r:embed="rId3"/>
          <a:srcRect l="8758" t="49444" r="11405" b="4924"/>
          <a:stretch/>
        </p:blipFill>
        <p:spPr bwMode="auto">
          <a:xfrm>
            <a:off x="5310051" y="2786471"/>
            <a:ext cx="4480560" cy="14592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587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208546" y="160421"/>
                <a:ext cx="11983453" cy="6224337"/>
              </a:xfrm>
            </p:spPr>
            <p:txBody>
              <a:bodyPr>
                <a:normAutofit/>
              </a:bodyPr>
              <a:lstStyle/>
              <a:p>
                <a:r>
                  <a:rPr lang="en-US" sz="2400" dirty="0"/>
                  <a:t>For each of these networks express the joint probability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𝑊𝑟𝑎𝑝𝑝𝑒𝑟</m:t>
                    </m:r>
                    <m:r>
                      <a:rPr lang="en-US" sz="2400" i="1">
                        <a:latin typeface="Cambria Math" panose="02040503050406030204" pitchFamily="18" charset="0"/>
                      </a:rPr>
                      <m:t>, </m:t>
                    </m:r>
                    <m:r>
                      <a:rPr lang="en-US" sz="2400" i="1">
                        <a:latin typeface="Cambria Math" panose="02040503050406030204" pitchFamily="18" charset="0"/>
                      </a:rPr>
                      <m:t>𝑆h𝑎𝑝𝑒</m:t>
                    </m:r>
                    <m:r>
                      <a:rPr lang="en-US" sz="2400" i="1">
                        <a:latin typeface="Cambria Math" panose="02040503050406030204" pitchFamily="18" charset="0"/>
                      </a:rPr>
                      <m:t>, </m:t>
                    </m:r>
                    <m:r>
                      <a:rPr lang="en-US" sz="2400" i="1">
                        <a:latin typeface="Cambria Math" panose="02040503050406030204" pitchFamily="18" charset="0"/>
                      </a:rPr>
                      <m:t>𝐹𝑙𝑎𝑣𝑜𝑟</m:t>
                    </m:r>
                    <m:r>
                      <a:rPr lang="en-US" sz="2400" i="1">
                        <a:latin typeface="Cambria Math" panose="02040503050406030204" pitchFamily="18" charset="0"/>
                      </a:rPr>
                      <m:t>)</m:t>
                    </m:r>
                  </m:oMath>
                </a14:m>
                <a:r>
                  <a:rPr lang="en-US" sz="2400" dirty="0"/>
                  <a:t> according to the corresponding factorized expressions</a:t>
                </a:r>
                <a:endParaRPr lang="en-GB" sz="2400" dirty="0"/>
              </a:p>
              <a:p>
                <a:pPr marL="971550" lvl="1" indent="-514350">
                  <a:buFont typeface="+mj-lt"/>
                  <a:buAutoNum type="romanLcPeriod"/>
                </a:pP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 </m:t>
                        </m:r>
                        <m:r>
                          <a:rPr lang="en-US" sz="2000" i="1">
                            <a:latin typeface="Cambria Math" panose="02040503050406030204" pitchFamily="18" charset="0"/>
                          </a:rPr>
                          <m:t>𝑆h𝑎𝑝𝑒</m:t>
                        </m:r>
                        <m:r>
                          <a:rPr lang="en-US" sz="2000" i="1">
                            <a:latin typeface="Cambria Math" panose="02040503050406030204" pitchFamily="18" charset="0"/>
                          </a:rPr>
                          <m:t>, </m:t>
                        </m:r>
                        <m:r>
                          <a:rPr lang="en-US" sz="2000" i="1">
                            <a:latin typeface="Cambria Math" panose="02040503050406030204" pitchFamily="18" charset="0"/>
                          </a:rPr>
                          <m:t>𝐹𝑙𝑎𝑣𝑜𝑟</m:t>
                        </m:r>
                      </m:e>
                    </m:d>
                    <m:r>
                      <a:rPr lang="en-US" sz="2000" i="1">
                        <a:latin typeface="Cambria Math" panose="02040503050406030204" pitchFamily="18" charset="0"/>
                      </a:rPr>
                      <m:t>=</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e>
                      <m:e>
                        <m:r>
                          <a:rPr lang="en-US" sz="2000" i="1">
                            <a:latin typeface="Cambria Math" panose="02040503050406030204" pitchFamily="18" charset="0"/>
                          </a:rPr>
                          <m:t>𝑊𝑟𝑎𝑝𝑝𝑒𝑟</m:t>
                        </m:r>
                        <m:r>
                          <a:rPr lang="en-US" sz="2000" i="1">
                            <a:latin typeface="Cambria Math" panose="02040503050406030204" pitchFamily="18" charset="0"/>
                          </a:rPr>
                          <m:t>, </m:t>
                        </m:r>
                        <m:r>
                          <a:rPr lang="en-US" sz="2000" i="1">
                            <a:latin typeface="Cambria Math" panose="02040503050406030204" pitchFamily="18" charset="0"/>
                          </a:rPr>
                          <m:t>𝑆h𝑎𝑝𝑒</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e>
                    </m:d>
                  </m:oMath>
                </a14:m>
                <a:endParaRPr lang="en-GB" sz="2000" dirty="0"/>
              </a:p>
              <a:p>
                <a:pPr marL="971550" lvl="1" indent="-514350">
                  <a:buFont typeface="+mj-lt"/>
                  <a:buAutoNum type="romanLcPeriod"/>
                </a:pP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 </m:t>
                        </m:r>
                        <m:r>
                          <a:rPr lang="en-US" sz="2000" i="1">
                            <a:latin typeface="Cambria Math" panose="02040503050406030204" pitchFamily="18" charset="0"/>
                          </a:rPr>
                          <m:t>𝑆h𝑎𝑝𝑒</m:t>
                        </m:r>
                        <m:r>
                          <a:rPr lang="en-US" sz="2000" i="1">
                            <a:latin typeface="Cambria Math" panose="02040503050406030204" pitchFamily="18" charset="0"/>
                          </a:rPr>
                          <m:t>, </m:t>
                        </m:r>
                        <m:r>
                          <a:rPr lang="en-US" sz="2000" i="1">
                            <a:latin typeface="Cambria Math" panose="02040503050406030204" pitchFamily="18" charset="0"/>
                          </a:rPr>
                          <m:t>𝐹𝑙𝑎𝑣𝑜𝑟</m:t>
                        </m:r>
                      </m:e>
                    </m:d>
                  </m:oMath>
                </a14:m>
                <a:endParaRPr lang="en-GB" sz="2000" dirty="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e>
                        <m:e>
                          <m:r>
                            <a:rPr lang="en-US" sz="2000" i="1">
                              <a:latin typeface="Cambria Math" panose="02040503050406030204" pitchFamily="18" charset="0"/>
                            </a:rPr>
                            <m:t>𝑊𝑟𝑎𝑝𝑝𝑒𝑟</m:t>
                          </m:r>
                          <m:r>
                            <a:rPr lang="en-US" sz="2000" i="1">
                              <a:latin typeface="Cambria Math" panose="02040503050406030204" pitchFamily="18" charset="0"/>
                            </a:rPr>
                            <m:t>, </m:t>
                          </m:r>
                          <m:r>
                            <a:rPr lang="en-US" sz="2000" i="1">
                              <a:latin typeface="Cambria Math" panose="02040503050406030204" pitchFamily="18" charset="0"/>
                            </a:rPr>
                            <m:t>𝑆h𝑎𝑝𝑒</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𝑊𝑟𝑎𝑝𝑝𝑒𝑟</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e>
                      </m:d>
                    </m:oMath>
                  </m:oMathPara>
                </a14:m>
                <a:endParaRPr lang="en-GB" sz="2000" dirty="0"/>
              </a:p>
              <a:p>
                <a:pPr marL="971550" lvl="1" indent="-514350">
                  <a:buFont typeface="+mj-lt"/>
                  <a:buAutoNum type="romanLcPeriod" startAt="3"/>
                </a:pP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 </m:t>
                        </m:r>
                        <m:r>
                          <a:rPr lang="en-US" sz="2000" i="1">
                            <a:latin typeface="Cambria Math" panose="02040503050406030204" pitchFamily="18" charset="0"/>
                          </a:rPr>
                          <m:t>𝑆h𝑎𝑝𝑒</m:t>
                        </m:r>
                        <m:r>
                          <a:rPr lang="en-US" sz="2000" i="1">
                            <a:latin typeface="Cambria Math" panose="02040503050406030204" pitchFamily="18" charset="0"/>
                          </a:rPr>
                          <m:t>, </m:t>
                        </m:r>
                        <m:r>
                          <a:rPr lang="en-US" sz="2000" i="1">
                            <a:latin typeface="Cambria Math" panose="02040503050406030204" pitchFamily="18" charset="0"/>
                          </a:rPr>
                          <m:t>𝐹𝑙𝑎𝑣𝑜𝑟</m:t>
                        </m:r>
                      </m:e>
                    </m:d>
                    <m:r>
                      <a:rPr lang="es-ES" sz="2000" i="1">
                        <a:latin typeface="Cambria Math" panose="02040503050406030204" pitchFamily="18" charset="0"/>
                      </a:rPr>
                      <m:t>=</m:t>
                    </m:r>
                    <m:r>
                      <a:rPr lang="es-ES" sz="2000" i="1">
                        <a:latin typeface="Cambria Math" panose="02040503050406030204" pitchFamily="18" charset="0"/>
                      </a:rPr>
                      <m:t>𝑃</m:t>
                    </m:r>
                    <m:d>
                      <m:dPr>
                        <m:ctrlPr>
                          <a:rPr lang="en-GB" sz="2000" i="1">
                            <a:latin typeface="Cambria Math" panose="02040503050406030204" pitchFamily="18" charset="0"/>
                          </a:rPr>
                        </m:ctrlPr>
                      </m:dPr>
                      <m:e>
                        <m:r>
                          <a:rPr lang="es-ES" sz="2000" i="1">
                            <a:latin typeface="Cambria Math" panose="02040503050406030204" pitchFamily="18" charset="0"/>
                          </a:rPr>
                          <m:t>𝑊𝑟𝑎𝑝𝑝𝑒𝑟</m:t>
                        </m:r>
                      </m:e>
                      <m:e>
                        <m:r>
                          <a:rPr lang="es-ES" sz="2000" i="1">
                            <a:latin typeface="Cambria Math" panose="02040503050406030204" pitchFamily="18" charset="0"/>
                          </a:rPr>
                          <m:t>𝐹𝑙𝑎𝑣𝑜𝑟</m:t>
                        </m:r>
                      </m:e>
                    </m:d>
                    <m:r>
                      <a:rPr lang="es-ES" sz="2000" i="1">
                        <a:latin typeface="Cambria Math" panose="02040503050406030204" pitchFamily="18" charset="0"/>
                      </a:rPr>
                      <m:t>𝑃</m:t>
                    </m:r>
                    <m:d>
                      <m:dPr>
                        <m:ctrlPr>
                          <a:rPr lang="en-GB" sz="2000" i="1">
                            <a:latin typeface="Cambria Math" panose="02040503050406030204" pitchFamily="18" charset="0"/>
                          </a:rPr>
                        </m:ctrlPr>
                      </m:dPr>
                      <m:e>
                        <m:r>
                          <a:rPr lang="es-ES" sz="2000" i="1">
                            <a:latin typeface="Cambria Math" panose="02040503050406030204" pitchFamily="18" charset="0"/>
                          </a:rPr>
                          <m:t>𝑆h𝑎𝑝𝑒</m:t>
                        </m:r>
                        <m:r>
                          <a:rPr lang="es-ES" sz="2000" i="1">
                            <a:latin typeface="Cambria Math" panose="02040503050406030204" pitchFamily="18" charset="0"/>
                          </a:rPr>
                          <m:t>|</m:t>
                        </m:r>
                        <m:r>
                          <a:rPr lang="es-ES" sz="2000" i="1">
                            <a:latin typeface="Cambria Math" panose="02040503050406030204" pitchFamily="18" charset="0"/>
                          </a:rPr>
                          <m:t>𝐹𝑙𝑎𝑣𝑜𝑟</m:t>
                        </m:r>
                      </m:e>
                    </m:d>
                    <m:r>
                      <a:rPr lang="es-ES" sz="2000" i="1">
                        <a:latin typeface="Cambria Math" panose="02040503050406030204" pitchFamily="18" charset="0"/>
                      </a:rPr>
                      <m:t>𝑃</m:t>
                    </m:r>
                    <m:d>
                      <m:dPr>
                        <m:ctrlPr>
                          <a:rPr lang="en-GB" sz="2000" i="1">
                            <a:latin typeface="Cambria Math" panose="02040503050406030204" pitchFamily="18" charset="0"/>
                          </a:rPr>
                        </m:ctrlPr>
                      </m:dPr>
                      <m:e>
                        <m:r>
                          <a:rPr lang="es-ES" sz="2000" i="1">
                            <a:latin typeface="Cambria Math" panose="02040503050406030204" pitchFamily="18" charset="0"/>
                          </a:rPr>
                          <m:t>𝐹𝑙𝑎𝑣𝑜𝑟</m:t>
                        </m:r>
                      </m:e>
                    </m:d>
                  </m:oMath>
                </a14:m>
                <a:endParaRPr lang="en-GB" sz="2000" dirty="0"/>
              </a:p>
              <a:p>
                <a:pPr marL="971550" lvl="1" indent="-514350">
                  <a:buFont typeface="+mj-lt"/>
                  <a:buAutoNum type="romanLcPeriod" startAt="3"/>
                </a:pPr>
                <a:endParaRPr lang="en-GB" sz="2000" dirty="0"/>
              </a:p>
              <a:p>
                <a:pPr marL="971550" lvl="1" indent="-514350">
                  <a:buFont typeface="+mj-lt"/>
                  <a:buAutoNum type="romanLcPeriod" startAt="3"/>
                </a:pPr>
                <a:endParaRPr lang="en-GB" sz="2000" dirty="0"/>
              </a:p>
              <a:p>
                <a:pPr marL="971550" lvl="1" indent="-514350">
                  <a:buFont typeface="+mj-lt"/>
                  <a:buAutoNum type="romanLcPeriod" startAt="3"/>
                </a:pPr>
                <a:endParaRPr lang="en-GB" sz="2000" dirty="0"/>
              </a:p>
              <a:p>
                <a:pPr marL="971550" lvl="1" indent="-514350">
                  <a:buFont typeface="+mj-lt"/>
                  <a:buAutoNum type="romanLcPeriod" startAt="3"/>
                </a:pPr>
                <a:endParaRPr lang="en-GB" sz="2000" dirty="0"/>
              </a:p>
              <a:p>
                <a:pPr marL="971550" lvl="1" indent="-514350">
                  <a:buFont typeface="+mj-lt"/>
                  <a:buAutoNum type="romanLcPeriod" startAt="3"/>
                </a:pPr>
                <a:endParaRPr lang="en-GB" sz="2000" dirty="0"/>
              </a:p>
              <a:p>
                <a:pPr marL="971550" lvl="1" indent="-514350">
                  <a:buFont typeface="+mj-lt"/>
                  <a:buAutoNum type="romanLcPeriod" startAt="3"/>
                </a:pPr>
                <a:endParaRPr lang="en-GB" sz="2000" dirty="0"/>
              </a:p>
              <a:p>
                <a:pPr marL="971550" lvl="1" indent="-514350">
                  <a:buFont typeface="+mj-lt"/>
                  <a:buAutoNum type="romanLcPeriod" startAt="3"/>
                </a:pPr>
                <a:endParaRPr lang="en-GB" sz="2000" dirty="0"/>
              </a:p>
              <a:p>
                <a:r>
                  <a:rPr lang="en-US" sz="2400" dirty="0"/>
                  <a:t>Which network or networks provide a correct representation of the joint probability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𝑊𝑟𝑎𝑝𝑝𝑒𝑟</m:t>
                    </m:r>
                    <m:r>
                      <a:rPr lang="en-US" sz="2400" i="1">
                        <a:latin typeface="Cambria Math" panose="02040503050406030204" pitchFamily="18" charset="0"/>
                      </a:rPr>
                      <m:t>, </m:t>
                    </m:r>
                    <m:r>
                      <a:rPr lang="en-US" sz="2400" i="1">
                        <a:latin typeface="Cambria Math" panose="02040503050406030204" pitchFamily="18" charset="0"/>
                      </a:rPr>
                      <m:t>𝑆h𝑎𝑝𝑒</m:t>
                    </m:r>
                    <m:r>
                      <a:rPr lang="en-US" sz="2400" i="1">
                        <a:latin typeface="Cambria Math" panose="02040503050406030204" pitchFamily="18" charset="0"/>
                      </a:rPr>
                      <m:t>, </m:t>
                    </m:r>
                    <m:r>
                      <a:rPr lang="en-US" sz="2400" i="1">
                        <a:latin typeface="Cambria Math" panose="02040503050406030204" pitchFamily="18" charset="0"/>
                      </a:rPr>
                      <m:t>𝐹𝑙𝑎𝑣𝑜𝑟</m:t>
                    </m:r>
                    <m:r>
                      <a:rPr lang="en-US" sz="2400" i="1">
                        <a:latin typeface="Cambria Math" panose="02040503050406030204" pitchFamily="18" charset="0"/>
                      </a:rPr>
                      <m:t>)</m:t>
                    </m:r>
                  </m:oMath>
                </a14:m>
                <a:r>
                  <a:rPr lang="en-US" sz="2400" dirty="0"/>
                  <a:t> for any such distribution? Derive the corresponding factorized expression making use of the properties of probabilities.</a:t>
                </a:r>
                <a:endParaRPr lang="en-GB" sz="2400" dirty="0"/>
              </a:p>
              <a:p>
                <a:pPr marL="971550" lvl="1" indent="-514350">
                  <a:buFont typeface="+mj-lt"/>
                  <a:buAutoNum type="romanLcPeriod" startAt="2"/>
                </a:pP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 </m:t>
                        </m:r>
                        <m:r>
                          <a:rPr lang="en-US" sz="2000" i="1">
                            <a:latin typeface="Cambria Math" panose="02040503050406030204" pitchFamily="18" charset="0"/>
                          </a:rPr>
                          <m:t>𝑆h𝑎𝑝𝑒</m:t>
                        </m:r>
                        <m:r>
                          <a:rPr lang="en-US" sz="2000" i="1">
                            <a:latin typeface="Cambria Math" panose="02040503050406030204" pitchFamily="18" charset="0"/>
                          </a:rPr>
                          <m:t>, </m:t>
                        </m:r>
                        <m:r>
                          <a:rPr lang="en-US" sz="2000" i="1">
                            <a:latin typeface="Cambria Math" panose="02040503050406030204" pitchFamily="18" charset="0"/>
                          </a:rPr>
                          <m:t>𝐹𝑙𝑎𝑣𝑜𝑟</m:t>
                        </m:r>
                      </m:e>
                    </m:d>
                  </m:oMath>
                </a14:m>
                <a:endParaRPr lang="en-GB" sz="2000" dirty="0"/>
              </a:p>
              <a:p>
                <a:pPr marL="457200" lvl="1"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e>
                        <m:e>
                          <m:r>
                            <a:rPr lang="en-US" sz="2000" i="1">
                              <a:latin typeface="Cambria Math" panose="02040503050406030204" pitchFamily="18" charset="0"/>
                            </a:rPr>
                            <m:t>𝑊𝑟𝑎𝑝𝑝𝑒𝑟</m:t>
                          </m:r>
                          <m:r>
                            <a:rPr lang="en-US" sz="2000" i="1">
                              <a:latin typeface="Cambria Math" panose="02040503050406030204" pitchFamily="18" charset="0"/>
                            </a:rPr>
                            <m:t>, </m:t>
                          </m:r>
                          <m:r>
                            <a:rPr lang="en-US" sz="2000" i="1">
                              <a:latin typeface="Cambria Math" panose="02040503050406030204" pitchFamily="18" charset="0"/>
                            </a:rPr>
                            <m:t>𝑆h𝑎𝑝𝑒</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𝑊𝑟𝑎𝑝𝑝𝑒𝑟</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e>
                      </m:d>
                    </m:oMath>
                  </m:oMathPara>
                </a14:m>
                <a:endParaRPr lang="en-GB" sz="2000" dirty="0"/>
              </a:p>
              <a:p>
                <a:pPr lvl="1"/>
                <a:endParaRPr lang="en-GB"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208546" y="160421"/>
                <a:ext cx="11983453" cy="6224337"/>
              </a:xfrm>
              <a:blipFill rotWithShape="0">
                <a:blip r:embed="rId2"/>
                <a:stretch>
                  <a:fillRect l="-661" t="-1469" r="-814"/>
                </a:stretch>
              </a:blipFill>
            </p:spPr>
            <p:txBody>
              <a:bodyPr/>
              <a:lstStyle/>
              <a:p>
                <a:r>
                  <a:rPr lang="en-US">
                    <a:noFill/>
                  </a:rPr>
                  <a:t> </a:t>
                </a:r>
              </a:p>
            </p:txBody>
          </p:sp>
        </mc:Fallback>
      </mc:AlternateContent>
      <p:pic>
        <p:nvPicPr>
          <p:cNvPr id="4" name="Picture 7" descr="Diagram&#10;&#10;Description automatically generated"/>
          <p:cNvPicPr/>
          <p:nvPr/>
        </p:nvPicPr>
        <p:blipFill rotWithShape="1">
          <a:blip r:embed="rId3"/>
          <a:srcRect l="8758" t="49444" r="11405" b="4924"/>
          <a:stretch/>
        </p:blipFill>
        <p:spPr bwMode="auto">
          <a:xfrm>
            <a:off x="3930317" y="2211382"/>
            <a:ext cx="5748000" cy="2122413"/>
          </a:xfrm>
          <a:prstGeom prst="rect">
            <a:avLst/>
          </a:prstGeom>
          <a:ln>
            <a:noFill/>
          </a:ln>
          <a:extLst>
            <a:ext uri="{53640926-AAD7-44D8-BBD7-CCE9431645EC}">
              <a14:shadowObscured xmlns:a14="http://schemas.microsoft.com/office/drawing/2010/main"/>
            </a:ext>
          </a:extLst>
        </p:spPr>
      </p:pic>
      <p:pic>
        <p:nvPicPr>
          <p:cNvPr id="5" name="Imagen 4">
            <a:extLst>
              <a:ext uri="{FF2B5EF4-FFF2-40B4-BE49-F238E27FC236}">
                <a16:creationId xmlns:a16="http://schemas.microsoft.com/office/drawing/2014/main" id="{5D40C6A3-767E-F03E-1A9B-E3448A91D3E6}"/>
              </a:ext>
            </a:extLst>
          </p:cNvPr>
          <p:cNvPicPr>
            <a:picLocks noChangeAspect="1"/>
          </p:cNvPicPr>
          <p:nvPr/>
        </p:nvPicPr>
        <p:blipFill>
          <a:blip r:embed="rId4"/>
          <a:stretch>
            <a:fillRect/>
          </a:stretch>
        </p:blipFill>
        <p:spPr>
          <a:xfrm>
            <a:off x="594689" y="3571884"/>
            <a:ext cx="3837987" cy="761911"/>
          </a:xfrm>
          <a:prstGeom prst="rect">
            <a:avLst/>
          </a:prstGeom>
        </p:spPr>
      </p:pic>
      <p:sp>
        <p:nvSpPr>
          <p:cNvPr id="6" name="CuadroTexto 5">
            <a:extLst>
              <a:ext uri="{FF2B5EF4-FFF2-40B4-BE49-F238E27FC236}">
                <a16:creationId xmlns:a16="http://schemas.microsoft.com/office/drawing/2014/main" id="{39C0FBD3-B828-C49B-439A-A2C4DF052A14}"/>
              </a:ext>
            </a:extLst>
          </p:cNvPr>
          <p:cNvSpPr txBox="1"/>
          <p:nvPr/>
        </p:nvSpPr>
        <p:spPr>
          <a:xfrm>
            <a:off x="570986" y="3286116"/>
            <a:ext cx="1819729" cy="369332"/>
          </a:xfrm>
          <a:prstGeom prst="rect">
            <a:avLst/>
          </a:prstGeom>
          <a:noFill/>
        </p:spPr>
        <p:txBody>
          <a:bodyPr wrap="none" rtlCol="0">
            <a:spAutoFit/>
          </a:bodyPr>
          <a:lstStyle/>
          <a:p>
            <a:r>
              <a:rPr lang="es-ES" dirty="0"/>
              <a:t>Bayes </a:t>
            </a:r>
            <a:r>
              <a:rPr lang="es-ES" dirty="0" err="1"/>
              <a:t>networks</a:t>
            </a:r>
            <a:endParaRPr lang="es-ES" dirty="0"/>
          </a:p>
        </p:txBody>
      </p:sp>
    </p:spTree>
    <p:extLst>
      <p:ext uri="{BB962C8B-B14F-4D97-AF65-F5344CB8AC3E}">
        <p14:creationId xmlns:p14="http://schemas.microsoft.com/office/powerpoint/2010/main" val="310386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Diagram&#10;&#10;Description automatically generated"/>
          <p:cNvPicPr/>
          <p:nvPr/>
        </p:nvPicPr>
        <p:blipFill rotWithShape="1">
          <a:blip r:embed="rId2" cstate="print">
            <a:extLst>
              <a:ext uri="{28A0092B-C50C-407E-A947-70E740481C1C}">
                <a14:useLocalDpi xmlns:a14="http://schemas.microsoft.com/office/drawing/2010/main" val="0"/>
              </a:ext>
            </a:extLst>
          </a:blip>
          <a:srcRect l="63612" t="49444" r="11405" b="11596"/>
          <a:stretch/>
        </p:blipFill>
        <p:spPr bwMode="auto">
          <a:xfrm>
            <a:off x="10031308" y="1039269"/>
            <a:ext cx="2064619" cy="1396967"/>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336884" y="304800"/>
                <a:ext cx="11373853" cy="6368716"/>
              </a:xfrm>
            </p:spPr>
            <p:txBody>
              <a:bodyPr>
                <a:normAutofit/>
              </a:bodyPr>
              <a:lstStyle/>
              <a:p>
                <a:r>
                  <a:rPr lang="en-US" sz="2400" dirty="0"/>
                  <a:t>Which of the three networks provides the best representation of the joint probability </a:t>
                </a:r>
                <a14:m>
                  <m:oMath xmlns:m="http://schemas.openxmlformats.org/officeDocument/2006/math">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𝑊𝑟𝑎𝑝𝑝𝑒𝑟</m:t>
                    </m:r>
                    <m:r>
                      <a:rPr lang="en-US" sz="2400" i="1">
                        <a:latin typeface="Cambria Math" panose="02040503050406030204" pitchFamily="18" charset="0"/>
                      </a:rPr>
                      <m:t>, </m:t>
                    </m:r>
                    <m:r>
                      <a:rPr lang="en-US" sz="2400" i="1">
                        <a:latin typeface="Cambria Math" panose="02040503050406030204" pitchFamily="18" charset="0"/>
                      </a:rPr>
                      <m:t>𝑆h𝑎𝑝𝑒</m:t>
                    </m:r>
                    <m:r>
                      <a:rPr lang="en-US" sz="2400" i="1">
                        <a:latin typeface="Cambria Math" panose="02040503050406030204" pitchFamily="18" charset="0"/>
                      </a:rPr>
                      <m:t>, </m:t>
                    </m:r>
                    <m:r>
                      <a:rPr lang="en-US" sz="2400" i="1">
                        <a:latin typeface="Cambria Math" panose="02040503050406030204" pitchFamily="18" charset="0"/>
                      </a:rPr>
                      <m:t>𝐹𝑙𝑎𝑣𝑜𝑟</m:t>
                    </m:r>
                    <m:r>
                      <a:rPr lang="en-US" sz="2400" i="1">
                        <a:latin typeface="Cambria Math" panose="02040503050406030204" pitchFamily="18" charset="0"/>
                      </a:rPr>
                      <m:t>)</m:t>
                    </m:r>
                  </m:oMath>
                </a14:m>
                <a:r>
                  <a:rPr lang="en-US" sz="2400" dirty="0"/>
                  <a:t> for this problem? Justify your answer.</a:t>
                </a:r>
                <a:endParaRPr lang="en-GB" sz="2400" dirty="0"/>
              </a:p>
              <a:p>
                <a:pPr lvl="1"/>
                <a:r>
                  <a:rPr lang="en-US" sz="2000" dirty="0"/>
                  <a:t>Once the flavor is known, the probabilities of the candy’s shape and wrapper are independent of each other</a:t>
                </a:r>
              </a:p>
              <a:p>
                <a:pPr lvl="1"/>
                <a:endParaRPr lang="en-US" sz="2000" dirty="0"/>
              </a:p>
              <a:p>
                <a:r>
                  <a:rPr lang="en-US" sz="2400" dirty="0"/>
                  <a:t>What is the probability that your candy has a red wrapper?</a:t>
                </a:r>
                <a:endParaRPr lang="en-GB" sz="24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=0.75;</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=0.3; </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=0.7;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=0.3; </m:t>
                    </m:r>
                  </m:oMath>
                </a14:m>
                <a:endParaRPr lang="en-GB" sz="2000" dirty="0"/>
              </a:p>
              <a:p>
                <a:pPr lvl="1"/>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=0.25;</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𝐶</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=0.1; </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𝑆h𝑎𝑝𝑒</m:t>
                        </m:r>
                        <m:r>
                          <a:rPr lang="en-US" sz="2000" i="1">
                            <a:latin typeface="Cambria Math" panose="02040503050406030204" pitchFamily="18" charset="0"/>
                          </a:rPr>
                          <m:t>=</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=0.9</m:t>
                    </m:r>
                  </m:oMath>
                </a14:m>
                <a:endParaRPr lang="en-GB"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=0.1</m:t>
                    </m:r>
                  </m:oMath>
                </a14:m>
                <a:r>
                  <a:rPr lang="en-US" sz="2000" dirty="0"/>
                  <a:t>;	</a:t>
                </a:r>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𝐵</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=0.9</m:t>
                    </m:r>
                  </m:oMath>
                </a14:m>
                <a:endParaRPr lang="en-GB" sz="2000" dirty="0"/>
              </a:p>
              <a:p>
                <a:pPr lvl="1"/>
                <a:endParaRPr lang="en-US" sz="2000" dirty="0"/>
              </a:p>
              <a:p>
                <a:pPr lvl="1"/>
                <a14:m>
                  <m:oMath xmlns:m="http://schemas.openxmlformats.org/officeDocument/2006/math">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e>
                    </m:d>
                    <m:r>
                      <a:rPr lang="en-US" sz="2000" i="1">
                        <a:latin typeface="Cambria Math" panose="02040503050406030204" pitchFamily="18" charset="0"/>
                      </a:rPr>
                      <m:t>=</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𝑆</m:t>
                        </m:r>
                      </m:e>
                    </m:d>
                    <m:r>
                      <a:rPr lang="en-US" sz="2000" i="1">
                        <a:latin typeface="Cambria Math" panose="02040503050406030204" pitchFamily="18" charset="0"/>
                      </a:rPr>
                      <m:t>+ </m:t>
                    </m:r>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𝑊𝑟𝑎𝑝𝑝𝑒𝑟</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 |</m:t>
                        </m:r>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𝑃</m:t>
                    </m:r>
                    <m:d>
                      <m:dPr>
                        <m:ctrlPr>
                          <a:rPr lang="en-GB" sz="2000" i="1">
                            <a:latin typeface="Cambria Math" panose="02040503050406030204" pitchFamily="18" charset="0"/>
                          </a:rPr>
                        </m:ctrlPr>
                      </m:dPr>
                      <m:e>
                        <m:r>
                          <a:rPr lang="en-US" sz="2000" i="1">
                            <a:latin typeface="Cambria Math" panose="02040503050406030204" pitchFamily="18" charset="0"/>
                          </a:rPr>
                          <m:t>𝐹𝑙𝑎𝑣𝑜𝑟</m:t>
                        </m:r>
                        <m:r>
                          <a:rPr lang="en-US" sz="2000" i="1">
                            <a:latin typeface="Cambria Math" panose="02040503050406030204" pitchFamily="18" charset="0"/>
                          </a:rPr>
                          <m:t>=</m:t>
                        </m:r>
                        <m:r>
                          <a:rPr lang="en-US" sz="2000" i="1">
                            <a:latin typeface="Cambria Math" panose="02040503050406030204" pitchFamily="18" charset="0"/>
                          </a:rPr>
                          <m:t>𝐴</m:t>
                        </m:r>
                      </m:e>
                    </m:d>
                    <m:r>
                      <a:rPr lang="en-US" sz="2000" i="1">
                        <a:latin typeface="Cambria Math" panose="02040503050406030204" pitchFamily="18" charset="0"/>
                      </a:rPr>
                      <m:t>=0.7∗0.75+ 0.1∗0.25=0.55;</m:t>
                    </m:r>
                  </m:oMath>
                </a14:m>
                <a:endParaRPr lang="en-GB" sz="2000" dirty="0"/>
              </a:p>
              <a:p>
                <a:pPr lvl="1"/>
                <a:endParaRPr lang="en-GB" sz="2000" dirty="0"/>
              </a:p>
              <a:p>
                <a:pPr lvl="1"/>
                <a:endParaRPr lang="en-GB" sz="20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336884" y="304800"/>
                <a:ext cx="11373853" cy="6368716"/>
              </a:xfrm>
              <a:blipFill>
                <a:blip r:embed="rId3"/>
                <a:stretch>
                  <a:fillRect l="-697" t="-1435"/>
                </a:stretch>
              </a:blipFill>
            </p:spPr>
            <p:txBody>
              <a:bodyPr/>
              <a:lstStyle/>
              <a:p>
                <a:r>
                  <a:rPr lang="es-ES">
                    <a:noFill/>
                  </a:rPr>
                  <a:t> </a:t>
                </a:r>
              </a:p>
            </p:txBody>
          </p:sp>
        </mc:Fallback>
      </mc:AlternateContent>
      <p:pic>
        <p:nvPicPr>
          <p:cNvPr id="5" name="Imagen 4">
            <a:extLst>
              <a:ext uri="{FF2B5EF4-FFF2-40B4-BE49-F238E27FC236}">
                <a16:creationId xmlns:a16="http://schemas.microsoft.com/office/drawing/2014/main" id="{4D6CAE3D-3CAA-0F03-5A00-4A09912429B2}"/>
              </a:ext>
            </a:extLst>
          </p:cNvPr>
          <p:cNvPicPr>
            <a:picLocks noChangeAspect="1"/>
          </p:cNvPicPr>
          <p:nvPr/>
        </p:nvPicPr>
        <p:blipFill>
          <a:blip r:embed="rId4"/>
          <a:stretch>
            <a:fillRect/>
          </a:stretch>
        </p:blipFill>
        <p:spPr>
          <a:xfrm>
            <a:off x="2177800" y="6047491"/>
            <a:ext cx="7219950" cy="504825"/>
          </a:xfrm>
          <a:prstGeom prst="rect">
            <a:avLst/>
          </a:prstGeom>
        </p:spPr>
      </p:pic>
      <p:sp>
        <p:nvSpPr>
          <p:cNvPr id="6" name="CuadroTexto 5">
            <a:extLst>
              <a:ext uri="{FF2B5EF4-FFF2-40B4-BE49-F238E27FC236}">
                <a16:creationId xmlns:a16="http://schemas.microsoft.com/office/drawing/2014/main" id="{0B717A69-54B2-F600-5ABD-7C9E98DD9F86}"/>
              </a:ext>
            </a:extLst>
          </p:cNvPr>
          <p:cNvSpPr txBox="1"/>
          <p:nvPr/>
        </p:nvSpPr>
        <p:spPr>
          <a:xfrm>
            <a:off x="9226733" y="5971188"/>
            <a:ext cx="2011933" cy="646331"/>
          </a:xfrm>
          <a:prstGeom prst="rect">
            <a:avLst/>
          </a:prstGeom>
          <a:noFill/>
        </p:spPr>
        <p:txBody>
          <a:bodyPr wrap="square" rtlCol="0">
            <a:spAutoFit/>
          </a:bodyPr>
          <a:lstStyle/>
          <a:p>
            <a:r>
              <a:rPr lang="es-ES" dirty="0" err="1"/>
              <a:t>Law</a:t>
            </a:r>
            <a:r>
              <a:rPr lang="es-ES" dirty="0"/>
              <a:t> </a:t>
            </a:r>
            <a:r>
              <a:rPr lang="es-ES" dirty="0" err="1"/>
              <a:t>of</a:t>
            </a:r>
            <a:r>
              <a:rPr lang="es-ES" dirty="0"/>
              <a:t> total </a:t>
            </a:r>
            <a:r>
              <a:rPr lang="es-ES" dirty="0" err="1"/>
              <a:t>probability</a:t>
            </a:r>
            <a:endParaRPr lang="es-ES" dirty="0"/>
          </a:p>
        </p:txBody>
      </p:sp>
    </p:spTree>
    <p:extLst>
      <p:ext uri="{BB962C8B-B14F-4D97-AF65-F5344CB8AC3E}">
        <p14:creationId xmlns:p14="http://schemas.microsoft.com/office/powerpoint/2010/main" val="262166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aTraspasClas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LaraPresentaciones">
      <a:majorFont>
        <a:latin typeface="Rockwell Extra Bold"/>
        <a:ea typeface=""/>
        <a:cs typeface=""/>
      </a:majorFont>
      <a:minorFont>
        <a:latin typeface="Rockwel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raTraspasClase" id="{F5085A6F-408B-4B62-BBCF-7BD6666AF020}" vid="{97DCD89E-974E-40BC-A116-37EEBBA5361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07ED4F46652B34C946504172471270E" ma:contentTypeVersion="5" ma:contentTypeDescription="Crear nuevo documento." ma:contentTypeScope="" ma:versionID="060d04cecccac41690ad3f3a27fc57a5">
  <xsd:schema xmlns:xsd="http://www.w3.org/2001/XMLSchema" xmlns:xs="http://www.w3.org/2001/XMLSchema" xmlns:p="http://schemas.microsoft.com/office/2006/metadata/properties" xmlns:ns2="3542602b-f0ae-4b08-b766-653cfe8363c4" targetNamespace="http://schemas.microsoft.com/office/2006/metadata/properties" ma:root="true" ma:fieldsID="0c540fcaa2ed55e8fdf9bf3423f7ff9e" ns2:_="">
    <xsd:import namespace="3542602b-f0ae-4b08-b766-653cfe8363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42602b-f0ae-4b08-b766-653cfe8363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8EC4F5-F80B-452A-836C-761B55A4D9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42602b-f0ae-4b08-b766-653cfe8363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60929B-43CE-4D74-ADB9-2876CDA5069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78D8A5D-EBBA-4F0C-B505-E011350754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LaraTraspasClase</Template>
  <TotalTime>226</TotalTime>
  <Words>2458</Words>
  <Application>Microsoft Office PowerPoint</Application>
  <PresentationFormat>Widescreen</PresentationFormat>
  <Paragraphs>230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LaraTraspasClase</vt:lpstr>
      <vt:lpstr>1.Uncertainty</vt:lpstr>
      <vt:lpstr>PowerPoint Presentation</vt:lpstr>
      <vt:lpstr>PowerPoint Presentation</vt:lpstr>
      <vt:lpstr>2. Probability and Bayesian networks</vt:lpstr>
      <vt:lpstr>PowerPoint Presentation</vt:lpstr>
      <vt:lpstr>PowerPoint Presentation</vt:lpstr>
      <vt:lpstr>3. Probability and Bayesian networks</vt:lpstr>
      <vt:lpstr>PowerPoint Presentation</vt:lpstr>
      <vt:lpstr>PowerPoint Presentation</vt:lpstr>
      <vt:lpstr>PowerPoint Presentation</vt:lpstr>
      <vt:lpstr>PowerPoint Presentation</vt:lpstr>
    </vt:vector>
  </TitlesOfParts>
  <Company>Universidad Carlos III de Madrid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1.Predicate logic</dc:title>
  <dc:creator>QUIJANO SANCHEZ, LARA</dc:creator>
  <cp:lastModifiedBy>Lara Quijano Sanchez</cp:lastModifiedBy>
  <cp:revision>51</cp:revision>
  <dcterms:created xsi:type="dcterms:W3CDTF">2022-01-30T17:25:03Z</dcterms:created>
  <dcterms:modified xsi:type="dcterms:W3CDTF">2022-05-03T21:30:29Z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0x010100607ED4F46652B34C946504172471270E</vt:lpwstr>
  </property>
</Properties>
</file>