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sldIdLst>
    <p:sldId id="256" r:id="rId5"/>
    <p:sldId id="269" r:id="rId6"/>
    <p:sldId id="261" r:id="rId7"/>
    <p:sldId id="272" r:id="rId8"/>
    <p:sldId id="271" r:id="rId9"/>
    <p:sldId id="273" r:id="rId10"/>
    <p:sldId id="262" r:id="rId11"/>
    <p:sldId id="263" r:id="rId12"/>
    <p:sldId id="264" r:id="rId13"/>
    <p:sldId id="265" r:id="rId14"/>
    <p:sldId id="274" r:id="rId15"/>
    <p:sldId id="275" r:id="rId16"/>
    <p:sldId id="266" r:id="rId17"/>
    <p:sldId id="267" r:id="rId18"/>
    <p:sldId id="276" r:id="rId19"/>
    <p:sldId id="278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A53FF-B1C2-4919-9B5C-5A78032DA059}" v="4" dt="2022-05-03T13:15:35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Ramiro López" userId="S::irene.ramirol@estudiante.uam.es::e999f966-2ff9-4f48-8069-242011b33039" providerId="AD" clId="Web-{FE4A53FF-B1C2-4919-9B5C-5A78032DA059}"/>
    <pc:docChg chg="modSld">
      <pc:chgData name="Irene Ramiro López" userId="S::irene.ramirol@estudiante.uam.es::e999f966-2ff9-4f48-8069-242011b33039" providerId="AD" clId="Web-{FE4A53FF-B1C2-4919-9B5C-5A78032DA059}" dt="2022-05-03T13:15:35.198" v="3"/>
      <pc:docMkLst>
        <pc:docMk/>
      </pc:docMkLst>
      <pc:sldChg chg="addSp delSp modSp">
        <pc:chgData name="Irene Ramiro López" userId="S::irene.ramirol@estudiante.uam.es::e999f966-2ff9-4f48-8069-242011b33039" providerId="AD" clId="Web-{FE4A53FF-B1C2-4919-9B5C-5A78032DA059}" dt="2022-05-03T13:15:35.198" v="3"/>
        <pc:sldMkLst>
          <pc:docMk/>
          <pc:sldMk cId="2278866026" sldId="279"/>
        </pc:sldMkLst>
        <pc:spChg chg="add del">
          <ac:chgData name="Irene Ramiro López" userId="S::irene.ramirol@estudiante.uam.es::e999f966-2ff9-4f48-8069-242011b33039" providerId="AD" clId="Web-{FE4A53FF-B1C2-4919-9B5C-5A78032DA059}" dt="2022-05-03T13:15:35.198" v="3"/>
          <ac:spMkLst>
            <pc:docMk/>
            <pc:sldMk cId="2278866026" sldId="279"/>
            <ac:spMk id="6" creationId="{CD3E3C0A-1D94-74AA-480A-00EF6FC42C59}"/>
          </ac:spMkLst>
        </pc:spChg>
        <pc:picChg chg="mod">
          <ac:chgData name="Irene Ramiro López" userId="S::irene.ramirol@estudiante.uam.es::e999f966-2ff9-4f48-8069-242011b33039" providerId="AD" clId="Web-{FE4A53FF-B1C2-4919-9B5C-5A78032DA059}" dt="2022-05-03T13:15:17.619" v="1" actId="1076"/>
          <ac:picMkLst>
            <pc:docMk/>
            <pc:sldMk cId="2278866026" sldId="27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0" i="0">
                <a:solidFill>
                  <a:srgbClr val="2D4F4F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1530-18E3-456E-B567-CF2FC9E408C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E908-789C-4761-ACC6-584BC14B8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GB" b="1" dirty="0"/>
              <a:t>Decision trees.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5485" y="1135813"/>
            <a:ext cx="11548138" cy="54914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Consider the following data that will be used to train a C4.5 decision tree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The class label is indicated in last column of this table.  </a:t>
            </a:r>
            <a:endParaRPr lang="en-GB" sz="3200" dirty="0"/>
          </a:p>
          <a:p>
            <a:pPr lvl="1" fontAlgn="base"/>
            <a:r>
              <a:rPr lang="en-US" dirty="0"/>
              <a:t>Which question would appear at the root of a C4.5 decision tree? </a:t>
            </a:r>
            <a:endParaRPr lang="en-GB" dirty="0"/>
          </a:p>
          <a:p>
            <a:pPr lvl="2" fontAlgn="base"/>
            <a:r>
              <a:rPr lang="en-US" dirty="0"/>
              <a:t>First, perform a numerical encoding of the attributes. </a:t>
            </a:r>
            <a:endParaRPr lang="en-GB" dirty="0"/>
          </a:p>
          <a:p>
            <a:pPr lvl="1"/>
            <a:r>
              <a:rPr lang="en-US" dirty="0"/>
              <a:t>Detail the calculations you needed to perform to determine the optimal split at the root of the tree </a:t>
            </a:r>
            <a:r>
              <a:rPr lang="en-GB" b="1" dirty="0"/>
              <a:t>using Information Gain.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80" y="1656097"/>
            <a:ext cx="4560220" cy="28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355250" y="176463"/>
            <a:ext cx="12593052" cy="6368716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In total there are 4 “Yes”, 4 “No”, and 8 rows</a:t>
            </a:r>
            <a:endParaRPr lang="es-ES" dirty="0"/>
          </a:p>
          <a:p>
            <a:pPr lvl="2"/>
            <a:r>
              <a:rPr lang="es-ES" dirty="0" err="1"/>
              <a:t>Entropy</a:t>
            </a:r>
            <a:r>
              <a:rPr lang="es-ES" dirty="0"/>
              <a:t>(</a:t>
            </a:r>
            <a:r>
              <a:rPr lang="es-ES" dirty="0" err="1"/>
              <a:t>ClassChange</a:t>
            </a:r>
            <a:r>
              <a:rPr lang="es-ES" dirty="0"/>
              <a:t>) = – p(Yes) * log2p(Yes) – p(No) * log2p(No) =</a:t>
            </a:r>
          </a:p>
          <a:p>
            <a:pPr marL="914400" lvl="2" indent="0">
              <a:buNone/>
            </a:pPr>
            <a:r>
              <a:rPr lang="es-ES" dirty="0"/>
              <a:t>– (4/8) *log2(4/8) – (4/8) *log2(4/8) = -0.5*(-1) -0.5*(-1) = 1</a:t>
            </a:r>
          </a:p>
          <a:p>
            <a:pPr marL="914400" lvl="2" indent="0">
              <a:buNone/>
            </a:pPr>
            <a:r>
              <a:rPr lang="es-ES" dirty="0">
                <a:solidFill>
                  <a:srgbClr val="FF0000"/>
                </a:solidFill>
              </a:rPr>
              <a:t>IG </a:t>
            </a:r>
            <a:r>
              <a:rPr lang="es-ES" dirty="0" err="1">
                <a:solidFill>
                  <a:srgbClr val="FF0000"/>
                </a:solidFill>
              </a:rPr>
              <a:t>will</a:t>
            </a:r>
            <a:r>
              <a:rPr lang="es-ES" dirty="0">
                <a:solidFill>
                  <a:srgbClr val="FF0000"/>
                </a:solidFill>
              </a:rPr>
              <a:t> be 1-H(C|A) so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lowest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value</a:t>
            </a:r>
            <a:r>
              <a:rPr lang="es-ES" dirty="0">
                <a:solidFill>
                  <a:srgbClr val="FF0000"/>
                </a:solidFill>
              </a:rPr>
              <a:t> of H </a:t>
            </a:r>
            <a:r>
              <a:rPr lang="es-ES" dirty="0" err="1">
                <a:solidFill>
                  <a:srgbClr val="FF0000"/>
                </a:solidFill>
              </a:rPr>
              <a:t>will</a:t>
            </a:r>
            <a:r>
              <a:rPr lang="es-ES" dirty="0">
                <a:solidFill>
                  <a:srgbClr val="FF0000"/>
                </a:solidFill>
              </a:rPr>
              <a:t> be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biggest</a:t>
            </a:r>
            <a:r>
              <a:rPr lang="es-ES" dirty="0">
                <a:solidFill>
                  <a:srgbClr val="FF0000"/>
                </a:solidFill>
              </a:rPr>
              <a:t> of IG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n-US" b="1" dirty="0"/>
              <a:t>Conditional Entropy of C|A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/>
              <a:t>of C conditioned on 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2"/>
            <a:r>
              <a:rPr lang="es-ES" dirty="0" err="1"/>
              <a:t>Kids</a:t>
            </a:r>
            <a:r>
              <a:rPr lang="es-ES" dirty="0"/>
              <a:t>:</a:t>
            </a:r>
            <a:endParaRPr lang="en-GB" dirty="0"/>
          </a:p>
          <a:p>
            <a:pPr lvl="2"/>
            <a:r>
              <a:rPr lang="es-ES" dirty="0" err="1"/>
              <a:t>Kids</a:t>
            </a:r>
            <a:r>
              <a:rPr lang="es-ES" dirty="0"/>
              <a:t>= yes:	2 yes, 2 no.</a:t>
            </a:r>
            <a:endParaRPr lang="en-GB" dirty="0"/>
          </a:p>
          <a:p>
            <a:pPr lvl="2"/>
            <a:r>
              <a:rPr lang="es-ES" dirty="0" err="1"/>
              <a:t>Kids</a:t>
            </a:r>
            <a:r>
              <a:rPr lang="es-ES" dirty="0"/>
              <a:t>= no:	2 yes, 2 no.</a:t>
            </a:r>
            <a:endParaRPr lang="en-GB" dirty="0"/>
          </a:p>
          <a:p>
            <a:pPr lvl="2"/>
            <a:r>
              <a:rPr lang="es-ES" dirty="0"/>
              <a:t>H(</a:t>
            </a:r>
            <a:r>
              <a:rPr lang="es-ES" dirty="0" err="1"/>
              <a:t>Class</a:t>
            </a:r>
            <a:r>
              <a:rPr lang="es-ES" dirty="0"/>
              <a:t> | </a:t>
            </a:r>
            <a:r>
              <a:rPr lang="es-ES" dirty="0" err="1"/>
              <a:t>kids</a:t>
            </a:r>
            <a:r>
              <a:rPr lang="es-ES" dirty="0"/>
              <a:t>) = 4/8 · H(2/4, 2/4) + 4/8 · H(2/4, 2/4) = -0.5*(-1) -0.5*(-1) = 1</a:t>
            </a:r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757487"/>
            <a:ext cx="4067175" cy="1952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83" y="1542286"/>
            <a:ext cx="8225955" cy="10360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250" y="2854038"/>
            <a:ext cx="9623648" cy="10135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827" y="4143296"/>
            <a:ext cx="5718544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355250" y="176463"/>
            <a:ext cx="12593052" cy="6368716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In total there are 4 “Yes”, 4 “No”, and 8 rows</a:t>
            </a:r>
            <a:endParaRPr lang="es-ES" dirty="0"/>
          </a:p>
          <a:p>
            <a:pPr lvl="1"/>
            <a:r>
              <a:rPr lang="en-US" b="1" dirty="0"/>
              <a:t>Conditional Entropy of C|A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/>
              <a:t>of C conditioned on 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2"/>
            <a:r>
              <a:rPr lang="es-ES" dirty="0" err="1"/>
              <a:t>change</a:t>
            </a:r>
            <a:r>
              <a:rPr lang="es-ES" dirty="0"/>
              <a:t>:</a:t>
            </a:r>
            <a:endParaRPr lang="en-GB" dirty="0"/>
          </a:p>
          <a:p>
            <a:pPr lvl="2"/>
            <a:r>
              <a:rPr lang="es-ES" dirty="0" err="1"/>
              <a:t>change</a:t>
            </a:r>
            <a:r>
              <a:rPr lang="es-ES" dirty="0"/>
              <a:t> = yes:	3 yes, 0 no.</a:t>
            </a:r>
            <a:endParaRPr lang="en-GB" dirty="0"/>
          </a:p>
          <a:p>
            <a:pPr lvl="2"/>
            <a:r>
              <a:rPr lang="es-ES" dirty="0" err="1"/>
              <a:t>change</a:t>
            </a:r>
            <a:r>
              <a:rPr lang="es-ES" dirty="0"/>
              <a:t> = no:	1 yes, 4 no.</a:t>
            </a:r>
            <a:endParaRPr lang="en-GB" dirty="0"/>
          </a:p>
          <a:p>
            <a:pPr lvl="2"/>
            <a:r>
              <a:rPr lang="es-ES" dirty="0"/>
              <a:t>H(</a:t>
            </a:r>
            <a:r>
              <a:rPr lang="es-ES" dirty="0" err="1"/>
              <a:t>Class</a:t>
            </a:r>
            <a:r>
              <a:rPr lang="es-ES" dirty="0"/>
              <a:t> | </a:t>
            </a:r>
            <a:r>
              <a:rPr lang="es-ES" dirty="0" err="1"/>
              <a:t>change</a:t>
            </a:r>
            <a:r>
              <a:rPr lang="es-ES" dirty="0"/>
              <a:t>) = 3/8 · H(3/3, 0/3) + 5/8 · H(4/5, 1/5) = -0.375*(0) -0.625*(--0.72) = 0.45</a:t>
            </a:r>
          </a:p>
          <a:p>
            <a:pPr lvl="3"/>
            <a:r>
              <a:rPr lang="es-ES" dirty="0"/>
              <a:t>3/3*log</a:t>
            </a:r>
            <a:r>
              <a:rPr lang="es-ES" baseline="-25000" dirty="0"/>
              <a:t>2</a:t>
            </a:r>
            <a:r>
              <a:rPr lang="es-ES" dirty="0"/>
              <a:t>3/3 +0*log</a:t>
            </a:r>
            <a:r>
              <a:rPr lang="es-ES" baseline="-25000" dirty="0"/>
              <a:t>2</a:t>
            </a:r>
            <a:r>
              <a:rPr lang="es-ES" dirty="0"/>
              <a:t>0= 0</a:t>
            </a:r>
          </a:p>
          <a:p>
            <a:pPr lvl="3"/>
            <a:r>
              <a:rPr lang="es-ES" dirty="0"/>
              <a:t>4/5*log</a:t>
            </a:r>
            <a:r>
              <a:rPr lang="es-ES" baseline="-25000" dirty="0"/>
              <a:t>2</a:t>
            </a:r>
            <a:r>
              <a:rPr lang="es-ES" dirty="0"/>
              <a:t>4/5 +1/5*log</a:t>
            </a:r>
            <a:r>
              <a:rPr lang="es-ES" baseline="-25000" dirty="0"/>
              <a:t>2</a:t>
            </a:r>
            <a:r>
              <a:rPr lang="es-ES" dirty="0"/>
              <a:t>1/5= 0.8*0.32 +0.2*2.32=0,256 +0,464=0,72</a:t>
            </a:r>
            <a:endParaRPr lang="en-GB" dirty="0"/>
          </a:p>
          <a:p>
            <a:pPr lvl="3"/>
            <a:endParaRPr lang="en-GB" dirty="0"/>
          </a:p>
          <a:p>
            <a:pPr lvl="1"/>
            <a:r>
              <a:rPr lang="en-GB" dirty="0"/>
              <a:t>We need to compute Age…Next slide</a:t>
            </a:r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31" y="159391"/>
            <a:ext cx="5114569" cy="24554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8945" y="877100"/>
            <a:ext cx="9623648" cy="10135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07" y="2112016"/>
            <a:ext cx="5718544" cy="8291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951769" y="5178527"/>
            <a:ext cx="4079809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“Change" is chosen at the root as it has the maximum gain of information (minimum entropy of the class given the question)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355250" y="176463"/>
            <a:ext cx="12593052" cy="6368716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/>
              <a:t>In total there are 4 “Yes”, 4 “No”, and 8 rows</a:t>
            </a:r>
            <a:endParaRPr lang="es-ES" dirty="0"/>
          </a:p>
          <a:p>
            <a:pPr lvl="1"/>
            <a:r>
              <a:rPr lang="en-US" b="1" dirty="0"/>
              <a:t>Conditional Entropy of C|A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/>
              <a:t>of C conditioned on 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2"/>
            <a:r>
              <a:rPr lang="es-ES" dirty="0" err="1"/>
              <a:t>Age</a:t>
            </a:r>
            <a:r>
              <a:rPr lang="es-ES" dirty="0"/>
              <a:t> &gt;1:	</a:t>
            </a:r>
            <a:endParaRPr lang="en-GB" dirty="0"/>
          </a:p>
          <a:p>
            <a:pPr lvl="3"/>
            <a:r>
              <a:rPr lang="es-ES" dirty="0" err="1"/>
              <a:t>Branch</a:t>
            </a:r>
            <a:r>
              <a:rPr lang="es-ES" dirty="0"/>
              <a:t> yes : 3 yes , 2 no = 5</a:t>
            </a:r>
            <a:endParaRPr lang="en-GB" dirty="0"/>
          </a:p>
          <a:p>
            <a:pPr lvl="3"/>
            <a:r>
              <a:rPr lang="es-ES" dirty="0" err="1"/>
              <a:t>Branch</a:t>
            </a:r>
            <a:r>
              <a:rPr lang="es-ES" dirty="0"/>
              <a:t> no: 1 yes , 2 no =3</a:t>
            </a:r>
            <a:endParaRPr lang="en-GB" dirty="0"/>
          </a:p>
          <a:p>
            <a:pPr lvl="3">
              <a:lnSpc>
                <a:spcPct val="160000"/>
              </a:lnSpc>
            </a:pPr>
            <a:r>
              <a:rPr lang="es-ES" dirty="0"/>
              <a:t>H(</a:t>
            </a:r>
            <a:r>
              <a:rPr lang="es-ES" dirty="0" err="1"/>
              <a:t>Class</a:t>
            </a:r>
            <a:r>
              <a:rPr lang="es-ES" dirty="0"/>
              <a:t> | </a:t>
            </a:r>
            <a:r>
              <a:rPr lang="es-ES" dirty="0" err="1"/>
              <a:t>Age</a:t>
            </a:r>
            <a:r>
              <a:rPr lang="es-ES" dirty="0"/>
              <a:t> &gt;1) = 5/8·H(3/5,2/5) + 3/8·H(1/3,2/3) = = - 0.625 *(- 0.968) - 0.375 *(-0.924) =0.605 + 0.3465=0.95.</a:t>
            </a:r>
          </a:p>
          <a:p>
            <a:pPr lvl="4"/>
            <a:r>
              <a:rPr lang="es-ES" dirty="0"/>
              <a:t>3/5*log</a:t>
            </a:r>
            <a:r>
              <a:rPr lang="es-ES" baseline="-25000" dirty="0"/>
              <a:t>2</a:t>
            </a:r>
            <a:r>
              <a:rPr lang="es-ES" dirty="0"/>
              <a:t>3/5 +2/5*log</a:t>
            </a:r>
            <a:r>
              <a:rPr lang="es-ES" baseline="-25000" dirty="0"/>
              <a:t>2</a:t>
            </a:r>
            <a:r>
              <a:rPr lang="es-ES" dirty="0"/>
              <a:t>2/5= 0.6*0.74 +0.4*1.32=0.44 +0.528=0.968</a:t>
            </a:r>
            <a:endParaRPr lang="en-GB" dirty="0"/>
          </a:p>
          <a:p>
            <a:pPr lvl="4"/>
            <a:r>
              <a:rPr lang="es-ES" dirty="0"/>
              <a:t>1/3*log</a:t>
            </a:r>
            <a:r>
              <a:rPr lang="es-ES" baseline="-25000" dirty="0"/>
              <a:t>2</a:t>
            </a:r>
            <a:r>
              <a:rPr lang="es-ES" dirty="0"/>
              <a:t>1/3 +2/3*log</a:t>
            </a:r>
            <a:r>
              <a:rPr lang="es-ES" baseline="-25000" dirty="0"/>
              <a:t>2</a:t>
            </a:r>
            <a:r>
              <a:rPr lang="es-ES" dirty="0"/>
              <a:t>2/3= 0.33*1.6 +0.66*0.6=0,528 +0,396=0,924</a:t>
            </a:r>
            <a:endParaRPr lang="en-GB" dirty="0"/>
          </a:p>
          <a:p>
            <a:pPr lvl="4"/>
            <a:endParaRPr lang="en-GB" dirty="0"/>
          </a:p>
          <a:p>
            <a:pPr lvl="2"/>
            <a:r>
              <a:rPr lang="es-ES" dirty="0" err="1"/>
              <a:t>Age</a:t>
            </a:r>
            <a:r>
              <a:rPr lang="es-ES" dirty="0"/>
              <a:t> &gt;2:</a:t>
            </a:r>
            <a:endParaRPr lang="en-GB" dirty="0"/>
          </a:p>
          <a:p>
            <a:pPr lvl="3"/>
            <a:r>
              <a:rPr lang="es-ES" dirty="0" err="1"/>
              <a:t>Branch</a:t>
            </a:r>
            <a:r>
              <a:rPr lang="es-ES" dirty="0"/>
              <a:t> yes :1 yes , 1 no.</a:t>
            </a:r>
            <a:endParaRPr lang="en-GB" dirty="0"/>
          </a:p>
          <a:p>
            <a:pPr lvl="3"/>
            <a:r>
              <a:rPr lang="es-ES" dirty="0" err="1"/>
              <a:t>Branch</a:t>
            </a:r>
            <a:r>
              <a:rPr lang="es-ES" dirty="0"/>
              <a:t> no : 3 yes , 3 no.</a:t>
            </a:r>
            <a:endParaRPr lang="en-GB" dirty="0"/>
          </a:p>
          <a:p>
            <a:pPr lvl="3"/>
            <a:r>
              <a:rPr lang="es-ES" dirty="0"/>
              <a:t>H(</a:t>
            </a:r>
            <a:r>
              <a:rPr lang="es-ES" dirty="0" err="1"/>
              <a:t>Class</a:t>
            </a:r>
            <a:r>
              <a:rPr lang="es-ES" dirty="0"/>
              <a:t> | </a:t>
            </a:r>
            <a:r>
              <a:rPr lang="es-ES" dirty="0" err="1"/>
              <a:t>Age</a:t>
            </a:r>
            <a:r>
              <a:rPr lang="es-ES" dirty="0"/>
              <a:t> &gt;2) = 2/8·H(1/2,1/2) + 6/8·H(3/6,3/6) = -0.5*(-1) -0.5*(-1)=  1.</a:t>
            </a:r>
            <a:endParaRPr lang="en-GB" dirty="0"/>
          </a:p>
          <a:p>
            <a:pPr lvl="4"/>
            <a:endParaRPr lang="en-GB" dirty="0"/>
          </a:p>
          <a:p>
            <a:pPr lvl="1"/>
            <a:endParaRPr lang="en-GB" dirty="0"/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31" y="159391"/>
            <a:ext cx="5114569" cy="24554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766" y="748764"/>
            <a:ext cx="8724777" cy="9188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87" y="1907737"/>
            <a:ext cx="5718544" cy="8291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11915" y="4202663"/>
            <a:ext cx="2885255" cy="150810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“Age&gt;1" is chosen as separation criteria as it has the maximum gain of information (minimum entropy of the class given the question)</a:t>
            </a:r>
            <a:r>
              <a:rPr lang="en-GB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2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2. 1. </a:t>
            </a:r>
            <a:r>
              <a:rPr lang="en-US" b="1" dirty="0" err="1"/>
              <a:t>Knn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5485" y="1135813"/>
            <a:ext cx="11548138" cy="549141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b. If now the problem is trying to solve using a model based on nearest </a:t>
            </a:r>
            <a:r>
              <a:rPr lang="en-GB" dirty="0" err="1"/>
              <a:t>neighbors</a:t>
            </a:r>
            <a:r>
              <a:rPr lang="en-GB" dirty="0"/>
              <a:t>. What does your k-NN model predict with k = 3 for the test pattern “age = 2, kids = yes, changed = no”?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37" y="2710084"/>
            <a:ext cx="7019200" cy="33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410505" y="79625"/>
            <a:ext cx="12512842" cy="6368716"/>
          </a:xfrm>
        </p:spPr>
        <p:txBody>
          <a:bodyPr>
            <a:normAutofit/>
          </a:bodyPr>
          <a:lstStyle/>
          <a:p>
            <a:pPr lvl="1" fontAlgn="base"/>
            <a:r>
              <a:rPr lang="en-GB" dirty="0"/>
              <a:t>k=3: there are four tied patterns with d2=1. Three are of the “no” class, and one is of the “yes” class. Take the three that are taken, the majority class is "no", so k-NN with k=3 predicts "no".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68" y="4218044"/>
            <a:ext cx="5114569" cy="245547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20238"/>
              </p:ext>
            </p:extLst>
          </p:nvPr>
        </p:nvGraphicFramePr>
        <p:xfrm>
          <a:off x="584104" y="1154891"/>
          <a:ext cx="9063790" cy="251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6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 err="1">
                          <a:effectLst/>
                        </a:rPr>
                        <a:t>Age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¿</a:t>
                      </a:r>
                      <a:r>
                        <a:rPr lang="es-ES_tradnl" sz="1400" dirty="0" err="1">
                          <a:effectLst/>
                        </a:rPr>
                        <a:t>Kids</a:t>
                      </a:r>
                      <a:r>
                        <a:rPr lang="es-ES_tradnl" sz="1400" dirty="0">
                          <a:effectLst/>
                        </a:rPr>
                        <a:t>?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¿ </a:t>
                      </a:r>
                      <a:r>
                        <a:rPr lang="es-ES_tradnl" sz="1400" dirty="0" err="1">
                          <a:effectLst/>
                        </a:rPr>
                        <a:t>changed</a:t>
                      </a:r>
                      <a:r>
                        <a:rPr lang="es-ES_tradnl" sz="1400" dirty="0">
                          <a:effectLst/>
                        </a:rPr>
                        <a:t> </a:t>
                      </a:r>
                      <a:r>
                        <a:rPr lang="es-ES_tradnl" sz="1400" dirty="0" err="1">
                          <a:effectLst/>
                        </a:rPr>
                        <a:t>before</a:t>
                      </a:r>
                      <a:r>
                        <a:rPr lang="es-ES_tradnl" sz="1400" dirty="0">
                          <a:effectLst/>
                        </a:rPr>
                        <a:t>?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¿</a:t>
                      </a:r>
                      <a:r>
                        <a:rPr lang="es-ES_tradnl" sz="1400" dirty="0" err="1">
                          <a:effectLst/>
                        </a:rPr>
                        <a:t>predict</a:t>
                      </a:r>
                      <a:r>
                        <a:rPr lang="es-ES_tradnl" sz="1400" baseline="0" dirty="0">
                          <a:effectLst/>
                        </a:rPr>
                        <a:t> </a:t>
                      </a:r>
                      <a:r>
                        <a:rPr lang="es-ES_tradnl" sz="1400" baseline="0" dirty="0" err="1">
                          <a:effectLst/>
                        </a:rPr>
                        <a:t>change</a:t>
                      </a:r>
                      <a:r>
                        <a:rPr lang="es-ES_tradnl" sz="1400" dirty="0">
                          <a:effectLst/>
                        </a:rPr>
                        <a:t>?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d</a:t>
                      </a:r>
                      <a:r>
                        <a:rPr lang="es-ES_tradnl" sz="1400" baseline="300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sí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sí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sí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no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8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sí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84104" y="3674470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Test:	   	     2	            1	     	          0	         		 ?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3778"/>
          <a:stretch/>
        </p:blipFill>
        <p:spPr>
          <a:xfrm>
            <a:off x="2350419" y="4780546"/>
            <a:ext cx="3718463" cy="15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GB" b="1" dirty="0"/>
              <a:t>Logistic Regression.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5485" y="1135813"/>
            <a:ext cx="11548138" cy="549141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lvl="1"/>
            <a:r>
              <a:rPr lang="en-US" dirty="0"/>
              <a:t>We want to train a logistic regression using this dataset.</a:t>
            </a:r>
            <a:endParaRPr lang="en-GB" dirty="0"/>
          </a:p>
          <a:p>
            <a:pPr lvl="1"/>
            <a:r>
              <a:rPr lang="en-US" dirty="0"/>
              <a:t>All the initial weights are 0.1 and the learning rate is 1. Online training is used.</a:t>
            </a:r>
            <a:endParaRPr lang="en-GB" dirty="0"/>
          </a:p>
          <a:p>
            <a:pPr lvl="1"/>
            <a:r>
              <a:rPr lang="en-US" dirty="0"/>
              <a:t>What is the result after the first epoch?</a:t>
            </a:r>
            <a:endParaRPr lang="en-GB" dirty="0"/>
          </a:p>
          <a:p>
            <a:pPr lvl="1"/>
            <a:r>
              <a:rPr lang="en-US" dirty="0"/>
              <a:t>Write all the steps necessary to perform these calculations.</a:t>
            </a:r>
            <a:r>
              <a:rPr lang="en-GB" dirty="0"/>
              <a:t> 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03" y="1749758"/>
            <a:ext cx="4610952" cy="17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410505" y="79625"/>
            <a:ext cx="12512842" cy="6368716"/>
          </a:xfrm>
        </p:spPr>
        <p:txBody>
          <a:bodyPr>
            <a:normAutofit/>
          </a:bodyPr>
          <a:lstStyle/>
          <a:p>
            <a:pPr lvl="1" fontAlgn="base"/>
            <a:r>
              <a:rPr lang="en-GB" dirty="0"/>
              <a:t>In a logistic regression with 2 classes, the estimated probability of class 1 is:</a:t>
            </a:r>
          </a:p>
          <a:p>
            <a:pPr lvl="1" fontAlgn="base"/>
            <a:r>
              <a:rPr lang="en-GB" dirty="0"/>
              <a:t>σ(z) = 1 / [1 + e^(-z)]</a:t>
            </a:r>
          </a:p>
          <a:p>
            <a:pPr lvl="1" fontAlgn="base"/>
            <a:r>
              <a:rPr lang="en-GB" dirty="0"/>
              <a:t>with  z = 𝐰T𝐱 = w0 + w1·x1 + w2·x2 + w3·x3    (in our case there are 3 attributes)</a:t>
            </a:r>
          </a:p>
          <a:p>
            <a:pPr lvl="1" fontAlgn="base"/>
            <a:r>
              <a:rPr lang="en-GB" dirty="0"/>
              <a:t>If the logistic regression is trained using on online training, each weight is updated as:</a:t>
            </a:r>
          </a:p>
          <a:p>
            <a:pPr lvl="1" fontAlgn="base"/>
            <a:r>
              <a:rPr lang="en-GB" dirty="0"/>
              <a:t>𝐰</a:t>
            </a:r>
            <a:r>
              <a:rPr lang="en-GB" baseline="-25000" dirty="0"/>
              <a:t>i</a:t>
            </a:r>
            <a:r>
              <a:rPr lang="en-GB" dirty="0"/>
              <a:t>(new) = 𝐰</a:t>
            </a:r>
            <a:r>
              <a:rPr lang="en-GB" baseline="-25000" dirty="0"/>
              <a:t>i</a:t>
            </a:r>
            <a:r>
              <a:rPr lang="en-GB" dirty="0"/>
              <a:t>(old) − 𝜂 𝛿</a:t>
            </a:r>
            <a:r>
              <a:rPr lang="en-GB" baseline="-25000" dirty="0"/>
              <a:t>𝑛</a:t>
            </a:r>
            <a:r>
              <a:rPr lang="en-GB" dirty="0"/>
              <a:t> 𝐱</a:t>
            </a:r>
            <a:r>
              <a:rPr lang="en-GB" baseline="-25000" dirty="0"/>
              <a:t>i𝑛  </a:t>
            </a:r>
          </a:p>
          <a:p>
            <a:pPr lvl="1" fontAlgn="base"/>
            <a:r>
              <a:rPr lang="en-GB" dirty="0"/>
              <a:t>with 𝜂 being the learning rate and  𝛿</a:t>
            </a:r>
            <a:r>
              <a:rPr lang="en-GB" baseline="-25000" dirty="0"/>
              <a:t>𝑛</a:t>
            </a:r>
            <a:r>
              <a:rPr lang="en-GB" dirty="0"/>
              <a:t> = 𝜎(𝐰</a:t>
            </a:r>
            <a:r>
              <a:rPr lang="en-GB" baseline="30000" dirty="0"/>
              <a:t>T</a:t>
            </a:r>
            <a:r>
              <a:rPr lang="en-GB" dirty="0"/>
              <a:t>𝐱</a:t>
            </a:r>
            <a:r>
              <a:rPr lang="en-GB" baseline="-25000" dirty="0"/>
              <a:t>𝑛</a:t>
            </a:r>
            <a:r>
              <a:rPr lang="en-GB" dirty="0"/>
              <a:t>) − 𝑡</a:t>
            </a:r>
            <a:r>
              <a:rPr lang="en-GB" baseline="-25000" dirty="0"/>
              <a:t>𝑛</a:t>
            </a:r>
            <a:r>
              <a:rPr lang="en-GB" dirty="0"/>
              <a:t>  ,  with n being training example n.					</a:t>
            </a:r>
          </a:p>
          <a:p>
            <a:pPr lvl="1" fontAlgn="base"/>
            <a:r>
              <a:rPr lang="en-GB" dirty="0"/>
              <a:t>The calculations and weights after the first epoch are:</a:t>
            </a:r>
          </a:p>
          <a:p>
            <a:pPr lvl="2" fontAlgn="base"/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Imagen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8" y="4215581"/>
            <a:ext cx="10780295" cy="24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GB" b="1" dirty="0"/>
              <a:t>Neural networks and logistic regression.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24853" y="1809582"/>
            <a:ext cx="11548138" cy="549141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lvl="1"/>
            <a:r>
              <a:rPr lang="en-US" dirty="0"/>
              <a:t>We want to train a logistic regression using this dataset.</a:t>
            </a:r>
            <a:endParaRPr lang="en-GB" dirty="0"/>
          </a:p>
          <a:p>
            <a:pPr lvl="1"/>
            <a:r>
              <a:rPr lang="en-US" dirty="0"/>
              <a:t>All the initial weights are 1 and the learning rate is 0.5. </a:t>
            </a:r>
            <a:r>
              <a:rPr lang="en-US" b="1" dirty="0"/>
              <a:t>Batch training</a:t>
            </a:r>
            <a:r>
              <a:rPr lang="en-US" dirty="0"/>
              <a:t> is used.</a:t>
            </a:r>
            <a:endParaRPr lang="en-GB" dirty="0"/>
          </a:p>
          <a:p>
            <a:pPr lvl="1"/>
            <a:r>
              <a:rPr lang="en-US" dirty="0"/>
              <a:t>What is the result after the first epoch? Write all the steps necessary to perform these calculations.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53" y="1577949"/>
            <a:ext cx="5329738" cy="25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3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410505" y="79625"/>
            <a:ext cx="12512842" cy="6368716"/>
          </a:xfrm>
        </p:spPr>
        <p:txBody>
          <a:bodyPr>
            <a:normAutofit/>
          </a:bodyPr>
          <a:lstStyle/>
          <a:p>
            <a:pPr lvl="1" fontAlgn="base"/>
            <a:r>
              <a:rPr lang="en-GB" dirty="0"/>
              <a:t>In a logistic regression with 2 classes, the estimated probability of class 1 is:</a:t>
            </a:r>
          </a:p>
          <a:p>
            <a:pPr lvl="1" fontAlgn="base"/>
            <a:r>
              <a:rPr lang="en-GB" dirty="0"/>
              <a:t>σ(z) = 1 / [1 + e^(-z)]</a:t>
            </a:r>
          </a:p>
          <a:p>
            <a:pPr lvl="1" fontAlgn="base"/>
            <a:r>
              <a:rPr lang="en-GB" dirty="0"/>
              <a:t>with  z = 𝐰</a:t>
            </a:r>
            <a:r>
              <a:rPr lang="en-GB" baseline="30000" dirty="0"/>
              <a:t>T</a:t>
            </a:r>
            <a:r>
              <a:rPr lang="en-GB" dirty="0"/>
              <a:t>𝐱 = w0 + w1·x1 + w2·x2 + w3·x3 + w4·x4  (in our case there are 4 attributes)</a:t>
            </a:r>
          </a:p>
          <a:p>
            <a:pPr lvl="1" fontAlgn="base"/>
            <a:r>
              <a:rPr lang="en-GB" dirty="0"/>
              <a:t>If the logistic regression is trained using on online training, each weight is updated as:</a:t>
            </a:r>
          </a:p>
          <a:p>
            <a:pPr lvl="1" fontAlgn="base"/>
            <a:r>
              <a:rPr lang="en-GB" dirty="0"/>
              <a:t>𝐰</a:t>
            </a:r>
            <a:r>
              <a:rPr lang="en-GB" baseline="-25000" dirty="0"/>
              <a:t>i</a:t>
            </a:r>
            <a:r>
              <a:rPr lang="en-GB" dirty="0"/>
              <a:t>(new) = 𝐰</a:t>
            </a:r>
            <a:r>
              <a:rPr lang="en-GB" baseline="-25000" dirty="0"/>
              <a:t>i</a:t>
            </a:r>
            <a:r>
              <a:rPr lang="en-GB" dirty="0"/>
              <a:t>(old) − 𝜂 𝛿</a:t>
            </a:r>
            <a:r>
              <a:rPr lang="en-GB" baseline="-25000" dirty="0"/>
              <a:t>𝑛</a:t>
            </a:r>
            <a:r>
              <a:rPr lang="en-GB" dirty="0"/>
              <a:t> 𝐱</a:t>
            </a:r>
            <a:r>
              <a:rPr lang="en-GB" baseline="-25000" dirty="0"/>
              <a:t>i𝑛  </a:t>
            </a:r>
          </a:p>
          <a:p>
            <a:pPr lvl="1" fontAlgn="base"/>
            <a:r>
              <a:rPr lang="en-GB" dirty="0"/>
              <a:t>with 𝜂 being the learning rate and  𝛿</a:t>
            </a:r>
            <a:r>
              <a:rPr lang="en-GB" baseline="-25000" dirty="0"/>
              <a:t>𝑛</a:t>
            </a:r>
            <a:r>
              <a:rPr lang="en-GB" dirty="0"/>
              <a:t> = 𝜎(𝐰</a:t>
            </a:r>
            <a:r>
              <a:rPr lang="en-GB" baseline="30000" dirty="0"/>
              <a:t>T</a:t>
            </a:r>
            <a:r>
              <a:rPr lang="en-GB" dirty="0"/>
              <a:t>𝐱</a:t>
            </a:r>
            <a:r>
              <a:rPr lang="en-GB" baseline="-25000" dirty="0"/>
              <a:t>𝑛</a:t>
            </a:r>
            <a:r>
              <a:rPr lang="en-GB" dirty="0"/>
              <a:t>) − 𝑡</a:t>
            </a:r>
            <a:r>
              <a:rPr lang="en-GB" baseline="-25000" dirty="0"/>
              <a:t>𝑛</a:t>
            </a:r>
            <a:r>
              <a:rPr lang="en-GB" dirty="0"/>
              <a:t>  ,  with n being training example n.				</a:t>
            </a:r>
          </a:p>
          <a:p>
            <a:pPr lvl="1" fontAlgn="base"/>
            <a:r>
              <a:rPr lang="en-GB" dirty="0"/>
              <a:t>The calculations and weights after the first epoch are:</a:t>
            </a:r>
          </a:p>
          <a:p>
            <a:pPr lvl="2" fontAlgn="base"/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24302835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9" y="4010443"/>
            <a:ext cx="10554453" cy="258227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07" y="6128836"/>
            <a:ext cx="1605714" cy="6390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22823" y="6079008"/>
            <a:ext cx="625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1,25</a:t>
            </a:r>
          </a:p>
        </p:txBody>
      </p:sp>
    </p:spTree>
    <p:extLst>
      <p:ext uri="{BB962C8B-B14F-4D97-AF65-F5344CB8AC3E}">
        <p14:creationId xmlns:p14="http://schemas.microsoft.com/office/powerpoint/2010/main" val="22788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263" y="304800"/>
            <a:ext cx="11229474" cy="6368716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Option 1 with id3.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a) Entropy of a feature:</a:t>
            </a:r>
          </a:p>
          <a:p>
            <a:pPr lvl="2"/>
            <a:r>
              <a:rPr lang="es-ES" dirty="0" err="1"/>
              <a:t>Entropy</a:t>
            </a:r>
            <a:r>
              <a:rPr lang="es-ES" dirty="0"/>
              <a:t>(</a:t>
            </a:r>
            <a:r>
              <a:rPr lang="es-ES" dirty="0" err="1"/>
              <a:t>ClassFake</a:t>
            </a:r>
            <a:r>
              <a:rPr lang="es-ES" dirty="0"/>
              <a:t>) = – p(Yes) * log2p(Yes) – p(No) * log2p(No) =</a:t>
            </a:r>
          </a:p>
          <a:p>
            <a:pPr marL="914400" lvl="2" indent="0">
              <a:buNone/>
            </a:pPr>
            <a:r>
              <a:rPr lang="es-ES" dirty="0"/>
              <a:t>– (3/6) *log2(3/6) – (3/6) *log2(3/6) = -0.5*(-1) -0.5*(-1) = 1</a:t>
            </a:r>
          </a:p>
          <a:p>
            <a:pPr marL="914400" lvl="2" indent="0">
              <a:buNone/>
            </a:pPr>
            <a:endParaRPr lang="es-ES" dirty="0"/>
          </a:p>
          <a:p>
            <a:pPr lvl="2"/>
            <a:endParaRPr lang="es-ES" dirty="0"/>
          </a:p>
          <a:p>
            <a:pPr lvl="2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52" y="3962401"/>
            <a:ext cx="4077155" cy="25908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41" y="2541330"/>
            <a:ext cx="8225955" cy="10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262" y="304800"/>
            <a:ext cx="11671467" cy="65532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dirty="0"/>
              <a:t>Option 1 with id3.</a:t>
            </a:r>
          </a:p>
          <a:p>
            <a:pPr lvl="1"/>
            <a:r>
              <a:rPr lang="en-US" b="1" dirty="0"/>
              <a:t>Conditional Entropy of C|A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/>
              <a:t>of C conditioned on 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US" b="1" dirty="0"/>
              <a:t>Partition using Capitals</a:t>
            </a:r>
            <a:r>
              <a:rPr lang="en-GB" b="1" dirty="0"/>
              <a:t> </a:t>
            </a:r>
            <a:endParaRPr lang="en-GB" dirty="0"/>
          </a:p>
          <a:p>
            <a:pPr lvl="0" fontAlgn="base"/>
            <a:r>
              <a:rPr lang="es-ES_tradnl" dirty="0" err="1"/>
              <a:t>Step</a:t>
            </a:r>
            <a:r>
              <a:rPr lang="es-ES_tradnl" dirty="0"/>
              <a:t> 1)</a:t>
            </a:r>
            <a:endParaRPr lang="en-GB" dirty="0"/>
          </a:p>
          <a:p>
            <a:pPr lvl="1" fontAlgn="base"/>
            <a:r>
              <a:rPr lang="es-ES_tradnl" dirty="0"/>
              <a:t>P(</a:t>
            </a:r>
            <a:r>
              <a:rPr lang="es-ES_tradnl" dirty="0" err="1"/>
              <a:t>CapitalsYes</a:t>
            </a:r>
            <a:r>
              <a:rPr lang="es-ES_tradnl" dirty="0"/>
              <a:t>) =4/6=0.66</a:t>
            </a:r>
            <a:endParaRPr lang="en-GB" dirty="0"/>
          </a:p>
          <a:p>
            <a:pPr lvl="1" fontAlgn="base"/>
            <a:r>
              <a:rPr lang="es-ES_tradnl" dirty="0"/>
              <a:t>P(</a:t>
            </a:r>
            <a:r>
              <a:rPr lang="es-ES_tradnl" dirty="0" err="1"/>
              <a:t>CapitalsNo</a:t>
            </a:r>
            <a:r>
              <a:rPr lang="es-ES_tradnl" dirty="0"/>
              <a:t>) = 2/6= 0.33; </a:t>
            </a:r>
            <a:endParaRPr lang="en-GB" dirty="0"/>
          </a:p>
          <a:p>
            <a:pPr lvl="0" fontAlgn="base"/>
            <a:r>
              <a:rPr lang="en-GB" dirty="0"/>
              <a:t>Step 2)</a:t>
            </a:r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Class|Capitals</a:t>
            </a:r>
            <a:r>
              <a:rPr lang="es-ES_tradnl" dirty="0"/>
              <a:t>=Yes) = – p(No) log</a:t>
            </a:r>
            <a:r>
              <a:rPr lang="es-ES_tradnl" baseline="-25000" dirty="0"/>
              <a:t>2</a:t>
            </a:r>
            <a:r>
              <a:rPr lang="es-ES_tradnl" dirty="0"/>
              <a:t>p(No) – p(Yes) log</a:t>
            </a:r>
            <a:r>
              <a:rPr lang="es-ES_tradnl" baseline="-25000" dirty="0"/>
              <a:t>2</a:t>
            </a:r>
            <a:r>
              <a:rPr lang="es-ES_tradnl" dirty="0"/>
              <a:t>p(Yes) = – (3/3)log</a:t>
            </a:r>
            <a:r>
              <a:rPr lang="es-ES_tradnl" baseline="-25000" dirty="0"/>
              <a:t>2</a:t>
            </a:r>
            <a:r>
              <a:rPr lang="es-ES_tradnl" dirty="0"/>
              <a:t>(3/6) – (3/6)log</a:t>
            </a:r>
            <a:r>
              <a:rPr lang="es-ES_tradnl" baseline="-25000" dirty="0"/>
              <a:t>2</a:t>
            </a:r>
            <a:r>
              <a:rPr lang="es-ES_tradnl" dirty="0"/>
              <a:t>(3/6) = 1 </a:t>
            </a:r>
            <a:endParaRPr lang="en-GB" dirty="0"/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</a:t>
            </a:r>
            <a:r>
              <a:rPr lang="es-ES_tradnl" dirty="0"/>
              <a:t>| Capitals =No) = – (1/2)log</a:t>
            </a:r>
            <a:r>
              <a:rPr lang="es-ES_tradnl" baseline="-25000" dirty="0"/>
              <a:t>2</a:t>
            </a:r>
            <a:r>
              <a:rPr lang="es-ES_tradnl" dirty="0"/>
              <a:t>(1/2) – (1/2)log</a:t>
            </a:r>
            <a:r>
              <a:rPr lang="es-ES_tradnl" baseline="-25000" dirty="0"/>
              <a:t>2</a:t>
            </a:r>
            <a:r>
              <a:rPr lang="es-ES_tradnl" dirty="0"/>
              <a:t>(1/2) = 1</a:t>
            </a:r>
            <a:endParaRPr lang="en-GB" dirty="0"/>
          </a:p>
          <a:p>
            <a:pPr lvl="0" fontAlgn="base"/>
            <a:r>
              <a:rPr lang="en-GB" dirty="0"/>
              <a:t>Step 3) </a:t>
            </a:r>
          </a:p>
          <a:p>
            <a:pPr lvl="1" fontAlgn="base"/>
            <a:r>
              <a:rPr lang="en-GB" dirty="0"/>
              <a:t>Entropy(</a:t>
            </a:r>
            <a:r>
              <a:rPr lang="en-GB" dirty="0" err="1"/>
              <a:t>Class|Capitals</a:t>
            </a:r>
            <a:r>
              <a:rPr lang="en-GB" dirty="0"/>
              <a:t>) =</a:t>
            </a:r>
            <a:r>
              <a:rPr lang="es-ES_tradnl" dirty="0"/>
              <a:t>0.66</a:t>
            </a:r>
            <a:r>
              <a:rPr lang="en-GB" dirty="0"/>
              <a:t>*1 + </a:t>
            </a:r>
            <a:r>
              <a:rPr lang="es-ES_tradnl" dirty="0"/>
              <a:t>0.33</a:t>
            </a:r>
            <a:r>
              <a:rPr lang="en-GB" dirty="0"/>
              <a:t>*1= 1</a:t>
            </a:r>
          </a:p>
          <a:p>
            <a:pPr lvl="0" fontAlgn="base"/>
            <a:r>
              <a:rPr lang="en-GB" dirty="0"/>
              <a:t>Step 4) </a:t>
            </a:r>
            <a:r>
              <a:rPr lang="en-GB" b="1" dirty="0"/>
              <a:t>IG(</a:t>
            </a:r>
            <a:r>
              <a:rPr lang="en-GB" b="1" dirty="0" err="1"/>
              <a:t>Class|A</a:t>
            </a:r>
            <a:r>
              <a:rPr lang="en-GB" b="1" dirty="0"/>
              <a:t>)= H(C)-H(C|A)</a:t>
            </a:r>
            <a:endParaRPr lang="en-GB" dirty="0"/>
          </a:p>
          <a:p>
            <a:pPr lvl="1" fontAlgn="base"/>
            <a:r>
              <a:rPr lang="en-US" dirty="0"/>
              <a:t>IG(</a:t>
            </a:r>
            <a:r>
              <a:rPr lang="en-US" dirty="0" err="1"/>
              <a:t>Class|Capitals</a:t>
            </a:r>
            <a:r>
              <a:rPr lang="en-US" dirty="0"/>
              <a:t>) = H(Class) -</a:t>
            </a:r>
            <a:r>
              <a:rPr lang="en-GB" dirty="0"/>
              <a:t> H(</a:t>
            </a:r>
            <a:r>
              <a:rPr lang="en-GB" dirty="0" err="1"/>
              <a:t>Class|Capitals</a:t>
            </a:r>
            <a:r>
              <a:rPr lang="en-GB" dirty="0"/>
              <a:t>)= 1-1= 0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770" y="1531703"/>
            <a:ext cx="3762375" cy="2390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77" y="492871"/>
            <a:ext cx="9623648" cy="101356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70" y="1694507"/>
            <a:ext cx="5718544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262" y="304800"/>
            <a:ext cx="11671467" cy="6553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Option 1 with id3.</a:t>
            </a:r>
          </a:p>
          <a:p>
            <a:pPr lvl="1"/>
            <a:r>
              <a:rPr lang="en-US" b="1" dirty="0"/>
              <a:t>Conditional Entropy of C|A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/>
              <a:t>of C conditioned on 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fontAlgn="base"/>
            <a:r>
              <a:rPr lang="en-US" b="1" dirty="0"/>
              <a:t>Partition using Origin</a:t>
            </a:r>
            <a:r>
              <a:rPr lang="en-GB" b="1" dirty="0"/>
              <a:t> </a:t>
            </a:r>
            <a:endParaRPr lang="en-GB" sz="3200" dirty="0"/>
          </a:p>
          <a:p>
            <a:pPr lvl="0" fontAlgn="base"/>
            <a:r>
              <a:rPr lang="es-ES_tradnl" dirty="0" err="1"/>
              <a:t>Step</a:t>
            </a:r>
            <a:r>
              <a:rPr lang="es-ES_tradnl" dirty="0"/>
              <a:t> 1)</a:t>
            </a:r>
            <a:endParaRPr lang="en-GB" dirty="0"/>
          </a:p>
          <a:p>
            <a:pPr lvl="1" fontAlgn="base"/>
            <a:r>
              <a:rPr lang="es-ES_tradnl" dirty="0"/>
              <a:t>P(Blog) =2/6=0.33</a:t>
            </a:r>
            <a:endParaRPr lang="en-GB" dirty="0"/>
          </a:p>
          <a:p>
            <a:pPr lvl="1" fontAlgn="base"/>
            <a:r>
              <a:rPr lang="en-US" dirty="0"/>
              <a:t>P(Newspaper) = 3/6= 0.5; </a:t>
            </a:r>
            <a:endParaRPr lang="en-GB" dirty="0"/>
          </a:p>
          <a:p>
            <a:pPr lvl="1" fontAlgn="base"/>
            <a:r>
              <a:rPr lang="en-US" dirty="0"/>
              <a:t>P(SN) = 1/6= 0.17; </a:t>
            </a:r>
            <a:endParaRPr lang="en-GB" dirty="0"/>
          </a:p>
          <a:p>
            <a:pPr lvl="1" fontAlgn="base"/>
            <a:r>
              <a:rPr lang="en-US" dirty="0"/>
              <a:t> </a:t>
            </a:r>
            <a:endParaRPr lang="en-GB" dirty="0"/>
          </a:p>
          <a:p>
            <a:pPr lvl="0" fontAlgn="base"/>
            <a:r>
              <a:rPr lang="en-GB" dirty="0"/>
              <a:t>Step 2)</a:t>
            </a:r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</a:t>
            </a:r>
            <a:r>
              <a:rPr lang="es-ES_tradnl" dirty="0"/>
              <a:t>| Blog) = – p(No) log</a:t>
            </a:r>
            <a:r>
              <a:rPr lang="es-ES_tradnl" baseline="-25000" dirty="0"/>
              <a:t>2</a:t>
            </a:r>
            <a:r>
              <a:rPr lang="es-ES_tradnl" dirty="0"/>
              <a:t>p(No) – p(Yes) log</a:t>
            </a:r>
            <a:r>
              <a:rPr lang="es-ES_tradnl" baseline="-25000" dirty="0"/>
              <a:t>2</a:t>
            </a:r>
            <a:r>
              <a:rPr lang="es-ES_tradnl" dirty="0"/>
              <a:t>p(Yes) = – (1/2)log</a:t>
            </a:r>
            <a:r>
              <a:rPr lang="es-ES_tradnl" baseline="-25000" dirty="0"/>
              <a:t>2</a:t>
            </a:r>
            <a:r>
              <a:rPr lang="es-ES_tradnl" dirty="0"/>
              <a:t>(1/2) – (1/2)log</a:t>
            </a:r>
            <a:r>
              <a:rPr lang="es-ES_tradnl" baseline="-25000" dirty="0"/>
              <a:t>2</a:t>
            </a:r>
            <a:r>
              <a:rPr lang="es-ES_tradnl" dirty="0"/>
              <a:t>(1/2) = 1 </a:t>
            </a:r>
            <a:endParaRPr lang="en-GB" dirty="0"/>
          </a:p>
          <a:p>
            <a:pPr lvl="1" fontAlgn="base"/>
            <a:r>
              <a:rPr lang="en-US" dirty="0"/>
              <a:t>Entropy(Class| Newspaper) = – (2/3)log</a:t>
            </a:r>
            <a:r>
              <a:rPr lang="en-US" baseline="-25000" dirty="0"/>
              <a:t>2</a:t>
            </a:r>
            <a:r>
              <a:rPr lang="en-US" dirty="0"/>
              <a:t>(2/3) – (1/3)log</a:t>
            </a:r>
            <a:r>
              <a:rPr lang="en-US" baseline="-25000" dirty="0"/>
              <a:t>2</a:t>
            </a:r>
            <a:r>
              <a:rPr lang="en-US" dirty="0"/>
              <a:t>(1/3) = -0.67*(- 0.58) -0.33*(-1.6) = 0.389 +0,528= 0,917</a:t>
            </a:r>
            <a:endParaRPr lang="en-GB" dirty="0"/>
          </a:p>
          <a:p>
            <a:pPr lvl="1" fontAlgn="base"/>
            <a:r>
              <a:rPr lang="en-US" dirty="0"/>
              <a:t>Entropy(Class| SN) = – (0/1)log</a:t>
            </a:r>
            <a:r>
              <a:rPr lang="en-US" baseline="-25000" dirty="0"/>
              <a:t>2</a:t>
            </a:r>
            <a:r>
              <a:rPr lang="en-US" dirty="0"/>
              <a:t>(0/1) – (1/1)log</a:t>
            </a:r>
            <a:r>
              <a:rPr lang="en-US" baseline="-25000" dirty="0"/>
              <a:t>2</a:t>
            </a:r>
            <a:r>
              <a:rPr lang="en-US" dirty="0"/>
              <a:t>(1/1) = 0</a:t>
            </a:r>
            <a:endParaRPr lang="en-GB" dirty="0"/>
          </a:p>
          <a:p>
            <a:pPr lvl="0" fontAlgn="base"/>
            <a:r>
              <a:rPr lang="en-GB" dirty="0"/>
              <a:t>Step 3) </a:t>
            </a:r>
          </a:p>
          <a:p>
            <a:pPr lvl="1" fontAlgn="base"/>
            <a:r>
              <a:rPr lang="en-GB" dirty="0"/>
              <a:t>Entropy(</a:t>
            </a:r>
            <a:r>
              <a:rPr lang="en-GB" dirty="0" err="1"/>
              <a:t>Class|Origin</a:t>
            </a:r>
            <a:r>
              <a:rPr lang="en-GB" dirty="0"/>
              <a:t>) =</a:t>
            </a:r>
            <a:r>
              <a:rPr lang="en-US" dirty="0"/>
              <a:t>0.33</a:t>
            </a:r>
            <a:r>
              <a:rPr lang="en-GB" dirty="0"/>
              <a:t>*1 + </a:t>
            </a:r>
            <a:r>
              <a:rPr lang="en-US" dirty="0"/>
              <a:t>0.5</a:t>
            </a:r>
            <a:r>
              <a:rPr lang="en-GB" dirty="0"/>
              <a:t>*0.917 + </a:t>
            </a:r>
            <a:r>
              <a:rPr lang="en-US" dirty="0"/>
              <a:t>0.16</a:t>
            </a:r>
            <a:r>
              <a:rPr lang="en-GB" dirty="0"/>
              <a:t>*0  = 0,789</a:t>
            </a:r>
          </a:p>
          <a:p>
            <a:pPr lvl="0" fontAlgn="base"/>
            <a:r>
              <a:rPr lang="en-GB" dirty="0"/>
              <a:t>Step 4) </a:t>
            </a:r>
            <a:r>
              <a:rPr lang="en-GB" b="1" dirty="0"/>
              <a:t>IG(</a:t>
            </a:r>
            <a:r>
              <a:rPr lang="en-GB" b="1" dirty="0" err="1"/>
              <a:t>Class|A</a:t>
            </a:r>
            <a:r>
              <a:rPr lang="en-GB" b="1" dirty="0"/>
              <a:t>)= H(C)-H(C|A)</a:t>
            </a:r>
            <a:endParaRPr lang="en-GB" dirty="0"/>
          </a:p>
          <a:p>
            <a:pPr lvl="1" fontAlgn="base"/>
            <a:r>
              <a:rPr lang="en-US" dirty="0"/>
              <a:t>IG(</a:t>
            </a:r>
            <a:r>
              <a:rPr lang="en-US" dirty="0" err="1"/>
              <a:t>Class|Origin</a:t>
            </a:r>
            <a:r>
              <a:rPr lang="en-US" dirty="0"/>
              <a:t>) = H(Class) -</a:t>
            </a:r>
            <a:r>
              <a:rPr lang="en-GB" dirty="0"/>
              <a:t> H(</a:t>
            </a:r>
            <a:r>
              <a:rPr lang="en-GB" dirty="0" err="1"/>
              <a:t>Class|Origin</a:t>
            </a:r>
            <a:r>
              <a:rPr lang="en-GB" dirty="0"/>
              <a:t>)= 1-0,789= 0.21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770" y="1531703"/>
            <a:ext cx="3762375" cy="2390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77" y="492871"/>
            <a:ext cx="9623648" cy="101356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70" y="1694507"/>
            <a:ext cx="5718544" cy="82912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951769" y="5325979"/>
            <a:ext cx="4079809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"Origin " is chosen at the root as it has the maximum gain of information (minimum entropy of the class given the question)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304800"/>
            <a:ext cx="11566358" cy="6368716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dirty="0"/>
              <a:t>OPTION 2. If we do it as c4.5 and hence pass to binary each categorical variable  (one hot encoding) for attribute Capitals is the same But for attribute Origin:</a:t>
            </a:r>
            <a:endParaRPr lang="en-GB" sz="3200" dirty="0"/>
          </a:p>
          <a:p>
            <a:pPr fontAlgn="base"/>
            <a:r>
              <a:rPr lang="en-GB" b="1" dirty="0"/>
              <a:t>Partition using Blog</a:t>
            </a:r>
            <a:endParaRPr lang="en-GB" sz="3200" dirty="0"/>
          </a:p>
          <a:p>
            <a:pPr lvl="0" fontAlgn="base"/>
            <a:r>
              <a:rPr lang="es-ES_tradnl" dirty="0" err="1"/>
              <a:t>Step</a:t>
            </a:r>
            <a:r>
              <a:rPr lang="es-ES_tradnl" dirty="0"/>
              <a:t> 1)</a:t>
            </a:r>
            <a:endParaRPr lang="en-GB" dirty="0"/>
          </a:p>
          <a:p>
            <a:pPr lvl="1" fontAlgn="base"/>
            <a:r>
              <a:rPr lang="es-ES_tradnl" dirty="0"/>
              <a:t>P(Blog) =2/6=0.33</a:t>
            </a:r>
            <a:endParaRPr lang="en-GB" dirty="0"/>
          </a:p>
          <a:p>
            <a:pPr lvl="1" fontAlgn="base"/>
            <a:r>
              <a:rPr lang="en-US" dirty="0"/>
              <a:t>P(</a:t>
            </a:r>
            <a:r>
              <a:rPr lang="en-US" dirty="0" err="1"/>
              <a:t>NoBlog</a:t>
            </a:r>
            <a:r>
              <a:rPr lang="en-US" dirty="0"/>
              <a:t>) = 4/6= 0.66; </a:t>
            </a:r>
            <a:endParaRPr lang="en-GB" dirty="0"/>
          </a:p>
          <a:p>
            <a:pPr lvl="0" fontAlgn="base"/>
            <a:r>
              <a:rPr lang="en-GB" dirty="0"/>
              <a:t>Step 2)</a:t>
            </a:r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</a:t>
            </a:r>
            <a:r>
              <a:rPr lang="es-ES_tradnl" dirty="0"/>
              <a:t>| Blog) = – p(No) log</a:t>
            </a:r>
            <a:r>
              <a:rPr lang="es-ES_tradnl" baseline="-25000" dirty="0"/>
              <a:t>2</a:t>
            </a:r>
            <a:r>
              <a:rPr lang="es-ES_tradnl" dirty="0"/>
              <a:t>p(No) – p(Yes) log</a:t>
            </a:r>
            <a:r>
              <a:rPr lang="es-ES_tradnl" baseline="-25000" dirty="0"/>
              <a:t>2</a:t>
            </a:r>
            <a:r>
              <a:rPr lang="es-ES_tradnl" dirty="0"/>
              <a:t>p(Yes) = – (1/2)log</a:t>
            </a:r>
            <a:r>
              <a:rPr lang="es-ES_tradnl" baseline="-25000" dirty="0"/>
              <a:t>2</a:t>
            </a:r>
            <a:r>
              <a:rPr lang="es-ES_tradnl" dirty="0"/>
              <a:t>(1/2) – (1/2)log</a:t>
            </a:r>
            <a:r>
              <a:rPr lang="es-ES_tradnl" baseline="-25000" dirty="0"/>
              <a:t>2</a:t>
            </a:r>
            <a:r>
              <a:rPr lang="es-ES_tradnl" dirty="0"/>
              <a:t>(1/2) = 1 </a:t>
            </a:r>
            <a:endParaRPr lang="en-GB" dirty="0"/>
          </a:p>
          <a:p>
            <a:pPr lvl="1" fontAlgn="base"/>
            <a:r>
              <a:rPr lang="en-US" dirty="0"/>
              <a:t>Entropy(</a:t>
            </a:r>
            <a:r>
              <a:rPr lang="en-US" dirty="0" err="1"/>
              <a:t>Class|NoBlog</a:t>
            </a:r>
            <a:r>
              <a:rPr lang="en-US" dirty="0"/>
              <a:t>) = – (2/4)log</a:t>
            </a:r>
            <a:r>
              <a:rPr lang="en-US" baseline="-25000" dirty="0"/>
              <a:t>2</a:t>
            </a:r>
            <a:r>
              <a:rPr lang="en-US" dirty="0"/>
              <a:t>(2/4) – (2/4)log</a:t>
            </a:r>
            <a:r>
              <a:rPr lang="en-US" baseline="-25000" dirty="0"/>
              <a:t>2</a:t>
            </a:r>
            <a:r>
              <a:rPr lang="en-US" dirty="0"/>
              <a:t>(1/2) = 1</a:t>
            </a:r>
            <a:endParaRPr lang="en-GB" dirty="0"/>
          </a:p>
          <a:p>
            <a:pPr lvl="0" fontAlgn="base"/>
            <a:r>
              <a:rPr lang="en-GB" dirty="0"/>
              <a:t>Step 3) </a:t>
            </a:r>
          </a:p>
          <a:p>
            <a:pPr lvl="1" fontAlgn="base"/>
            <a:r>
              <a:rPr lang="en-GB" dirty="0"/>
              <a:t>Entropy(</a:t>
            </a:r>
            <a:r>
              <a:rPr lang="en-GB" dirty="0" err="1"/>
              <a:t>Class|Blog</a:t>
            </a:r>
            <a:r>
              <a:rPr lang="en-GB" dirty="0"/>
              <a:t>) =</a:t>
            </a:r>
            <a:r>
              <a:rPr lang="en-US" dirty="0"/>
              <a:t>0.33</a:t>
            </a:r>
            <a:r>
              <a:rPr lang="en-GB" dirty="0"/>
              <a:t>*1 + </a:t>
            </a:r>
            <a:r>
              <a:rPr lang="en-US" dirty="0"/>
              <a:t>0.66</a:t>
            </a:r>
            <a:r>
              <a:rPr lang="en-GB" dirty="0"/>
              <a:t>*01 = 1</a:t>
            </a:r>
          </a:p>
          <a:p>
            <a:pPr lvl="0" fontAlgn="base"/>
            <a:r>
              <a:rPr lang="en-GB" dirty="0"/>
              <a:t>Step 4) </a:t>
            </a:r>
            <a:r>
              <a:rPr lang="en-GB" b="1" dirty="0"/>
              <a:t>IG(</a:t>
            </a:r>
            <a:r>
              <a:rPr lang="en-GB" b="1" dirty="0" err="1"/>
              <a:t>Class|A</a:t>
            </a:r>
            <a:r>
              <a:rPr lang="en-GB" b="1" dirty="0"/>
              <a:t>)= H(C)-H(C|A)</a:t>
            </a:r>
            <a:endParaRPr lang="en-GB" dirty="0"/>
          </a:p>
          <a:p>
            <a:pPr lvl="1" fontAlgn="base"/>
            <a:r>
              <a:rPr lang="en-US" dirty="0"/>
              <a:t>IG(</a:t>
            </a:r>
            <a:r>
              <a:rPr lang="en-US" dirty="0" err="1"/>
              <a:t>Class|Blog</a:t>
            </a:r>
            <a:r>
              <a:rPr lang="en-US" dirty="0"/>
              <a:t>) = H(Class) -</a:t>
            </a:r>
            <a:r>
              <a:rPr lang="en-GB" dirty="0"/>
              <a:t> H(</a:t>
            </a:r>
            <a:r>
              <a:rPr lang="en-GB" dirty="0" err="1"/>
              <a:t>Class|Blog</a:t>
            </a:r>
            <a:r>
              <a:rPr lang="en-GB" dirty="0"/>
              <a:t>)= 1-1= 0</a:t>
            </a:r>
          </a:p>
          <a:p>
            <a:pPr fontAlgn="base"/>
            <a:r>
              <a:rPr lang="en-GB" b="1" dirty="0"/>
              <a:t>Partition using Newspaper</a:t>
            </a:r>
            <a:endParaRPr lang="en-GB" sz="3200" dirty="0"/>
          </a:p>
          <a:p>
            <a:pPr lvl="0" fontAlgn="base"/>
            <a:r>
              <a:rPr lang="es-ES_tradnl" dirty="0" err="1"/>
              <a:t>Step</a:t>
            </a:r>
            <a:r>
              <a:rPr lang="es-ES_tradnl" dirty="0"/>
              <a:t> 1)</a:t>
            </a:r>
            <a:endParaRPr lang="en-GB" dirty="0"/>
          </a:p>
          <a:p>
            <a:pPr lvl="1" fontAlgn="base"/>
            <a:r>
              <a:rPr lang="es-ES_tradnl" dirty="0"/>
              <a:t>P(News) =3/6=0.5</a:t>
            </a:r>
            <a:endParaRPr lang="en-GB" dirty="0"/>
          </a:p>
          <a:p>
            <a:pPr lvl="1" fontAlgn="base"/>
            <a:r>
              <a:rPr lang="en-US" dirty="0"/>
              <a:t>P(</a:t>
            </a:r>
            <a:r>
              <a:rPr lang="en-US" dirty="0" err="1"/>
              <a:t>NoNews</a:t>
            </a:r>
            <a:r>
              <a:rPr lang="en-US" dirty="0"/>
              <a:t>) = 3/6= 0.5; </a:t>
            </a:r>
            <a:endParaRPr lang="en-GB" dirty="0"/>
          </a:p>
          <a:p>
            <a:pPr lvl="0" fontAlgn="base"/>
            <a:r>
              <a:rPr lang="en-GB" dirty="0"/>
              <a:t>Step 2)</a:t>
            </a:r>
          </a:p>
          <a:p>
            <a:pPr lvl="1" fontAlgn="base"/>
            <a:r>
              <a:rPr lang="en-US" dirty="0"/>
              <a:t>Entropy(Class| News) = – p(No) log</a:t>
            </a:r>
            <a:r>
              <a:rPr lang="en-US" baseline="-25000" dirty="0"/>
              <a:t>2</a:t>
            </a:r>
            <a:r>
              <a:rPr lang="en-US" dirty="0"/>
              <a:t>p(No) – p(Yes) log</a:t>
            </a:r>
            <a:r>
              <a:rPr lang="en-US" baseline="-25000" dirty="0"/>
              <a:t>2</a:t>
            </a:r>
            <a:r>
              <a:rPr lang="en-US" dirty="0"/>
              <a:t>p(Yes) = – (2/3)log</a:t>
            </a:r>
            <a:r>
              <a:rPr lang="en-US" baseline="-25000" dirty="0"/>
              <a:t>2</a:t>
            </a:r>
            <a:r>
              <a:rPr lang="en-US" dirty="0"/>
              <a:t>(2/3) – (1/3)log</a:t>
            </a:r>
            <a:r>
              <a:rPr lang="en-US" baseline="-25000" dirty="0"/>
              <a:t>2</a:t>
            </a:r>
            <a:r>
              <a:rPr lang="en-US" dirty="0"/>
              <a:t>(1/3) = 0.9183 </a:t>
            </a:r>
            <a:endParaRPr lang="en-GB" dirty="0"/>
          </a:p>
          <a:p>
            <a:pPr lvl="1" fontAlgn="base"/>
            <a:r>
              <a:rPr lang="en-US" dirty="0"/>
              <a:t>Entropy(</a:t>
            </a:r>
            <a:r>
              <a:rPr lang="en-US" dirty="0" err="1"/>
              <a:t>Class|NoNews</a:t>
            </a:r>
            <a:r>
              <a:rPr lang="en-US" dirty="0"/>
              <a:t>) = – (1/3)log</a:t>
            </a:r>
            <a:r>
              <a:rPr lang="en-US" baseline="-25000" dirty="0"/>
              <a:t>2</a:t>
            </a:r>
            <a:r>
              <a:rPr lang="en-US" dirty="0"/>
              <a:t>(1/3) – (2/3)log</a:t>
            </a:r>
            <a:r>
              <a:rPr lang="en-US" baseline="-25000" dirty="0"/>
              <a:t>2</a:t>
            </a:r>
            <a:r>
              <a:rPr lang="en-US" dirty="0"/>
              <a:t>(2/3) = 0.9183</a:t>
            </a:r>
            <a:endParaRPr lang="en-GB" dirty="0"/>
          </a:p>
          <a:p>
            <a:pPr lvl="0" fontAlgn="base"/>
            <a:r>
              <a:rPr lang="en-GB" dirty="0"/>
              <a:t>Step 3) </a:t>
            </a:r>
          </a:p>
          <a:p>
            <a:pPr lvl="1" fontAlgn="base"/>
            <a:r>
              <a:rPr lang="en-GB" dirty="0"/>
              <a:t>Entropy(Class|</a:t>
            </a:r>
            <a:r>
              <a:rPr lang="en-US" dirty="0"/>
              <a:t> News</a:t>
            </a:r>
            <a:r>
              <a:rPr lang="en-GB" dirty="0"/>
              <a:t>) =</a:t>
            </a:r>
            <a:r>
              <a:rPr lang="en-US" dirty="0"/>
              <a:t>0.5</a:t>
            </a:r>
            <a:r>
              <a:rPr lang="en-GB" dirty="0"/>
              <a:t>*</a:t>
            </a:r>
            <a:r>
              <a:rPr lang="en-US" dirty="0"/>
              <a:t>0.9183</a:t>
            </a:r>
            <a:r>
              <a:rPr lang="en-GB" dirty="0"/>
              <a:t> + </a:t>
            </a:r>
            <a:r>
              <a:rPr lang="en-US" dirty="0"/>
              <a:t>0.5</a:t>
            </a:r>
            <a:r>
              <a:rPr lang="en-GB" dirty="0"/>
              <a:t>*</a:t>
            </a:r>
            <a:r>
              <a:rPr lang="en-US" dirty="0"/>
              <a:t>0.9183</a:t>
            </a:r>
            <a:r>
              <a:rPr lang="en-GB" dirty="0"/>
              <a:t> = </a:t>
            </a:r>
            <a:r>
              <a:rPr lang="en-US" dirty="0"/>
              <a:t>0.9183</a:t>
            </a:r>
            <a:endParaRPr lang="en-GB" dirty="0"/>
          </a:p>
          <a:p>
            <a:pPr lvl="0" fontAlgn="base"/>
            <a:r>
              <a:rPr lang="en-GB" dirty="0"/>
              <a:t>Step 4) </a:t>
            </a:r>
            <a:r>
              <a:rPr lang="en-GB" b="1" dirty="0"/>
              <a:t>IG(</a:t>
            </a:r>
            <a:r>
              <a:rPr lang="en-GB" b="1" dirty="0" err="1"/>
              <a:t>Class|A</a:t>
            </a:r>
            <a:r>
              <a:rPr lang="en-GB" b="1" dirty="0"/>
              <a:t>)= H(C)-H(C|A)</a:t>
            </a:r>
            <a:endParaRPr lang="en-GB" dirty="0"/>
          </a:p>
          <a:p>
            <a:pPr lvl="1" fontAlgn="base"/>
            <a:r>
              <a:rPr lang="en-US" dirty="0"/>
              <a:t>IG(Class| News) = H(Class) -</a:t>
            </a:r>
            <a:r>
              <a:rPr lang="en-GB" dirty="0"/>
              <a:t> H(Class|</a:t>
            </a:r>
            <a:r>
              <a:rPr lang="en-US" dirty="0"/>
              <a:t> News</a:t>
            </a:r>
            <a:r>
              <a:rPr lang="en-GB" dirty="0"/>
              <a:t>)= 1-</a:t>
            </a:r>
            <a:r>
              <a:rPr lang="en-US" dirty="0"/>
              <a:t>0.9183 </a:t>
            </a:r>
            <a:r>
              <a:rPr lang="en-GB" dirty="0"/>
              <a:t>= 0.0817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55" y="2538724"/>
            <a:ext cx="3762375" cy="2390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04" y="694227"/>
            <a:ext cx="9623648" cy="10135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1" y="5562642"/>
            <a:ext cx="6252981" cy="10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304800"/>
            <a:ext cx="11566358" cy="425424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GB" dirty="0"/>
              <a:t>OPTION 2. If we do it as c4.5 and hence pass to binary each categorical variable  (one hot encoding) for attribute Capitals is the same But for attribute Origin:</a:t>
            </a:r>
            <a:endParaRPr lang="en-GB" sz="3200" dirty="0"/>
          </a:p>
          <a:p>
            <a:pPr fontAlgn="base"/>
            <a:r>
              <a:rPr lang="en-GB" dirty="0"/>
              <a:t> </a:t>
            </a:r>
            <a:r>
              <a:rPr lang="en-GB" b="1" dirty="0"/>
              <a:t>Partition using SN</a:t>
            </a:r>
            <a:endParaRPr lang="en-GB" sz="3200" dirty="0"/>
          </a:p>
          <a:p>
            <a:pPr lvl="0" fontAlgn="base"/>
            <a:r>
              <a:rPr lang="es-ES_tradnl" dirty="0" err="1"/>
              <a:t>Step</a:t>
            </a:r>
            <a:r>
              <a:rPr lang="es-ES_tradnl" dirty="0"/>
              <a:t> 1)</a:t>
            </a:r>
            <a:endParaRPr lang="en-GB" dirty="0"/>
          </a:p>
          <a:p>
            <a:pPr lvl="1" fontAlgn="base"/>
            <a:r>
              <a:rPr lang="es-ES_tradnl" dirty="0"/>
              <a:t>P(SN) =1/6=</a:t>
            </a:r>
            <a:r>
              <a:rPr lang="en-US" dirty="0"/>
              <a:t>0.17</a:t>
            </a:r>
            <a:endParaRPr lang="en-GB" dirty="0"/>
          </a:p>
          <a:p>
            <a:pPr lvl="1" fontAlgn="base"/>
            <a:r>
              <a:rPr lang="en-US" dirty="0"/>
              <a:t>P(</a:t>
            </a:r>
            <a:r>
              <a:rPr lang="en-US" dirty="0" err="1"/>
              <a:t>NoSN</a:t>
            </a:r>
            <a:r>
              <a:rPr lang="en-US" dirty="0"/>
              <a:t>) = 5/6= 0.83; </a:t>
            </a:r>
            <a:endParaRPr lang="en-GB" dirty="0"/>
          </a:p>
          <a:p>
            <a:pPr lvl="0" fontAlgn="base"/>
            <a:r>
              <a:rPr lang="en-GB" dirty="0"/>
              <a:t>Step 2)</a:t>
            </a:r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</a:t>
            </a:r>
            <a:r>
              <a:rPr lang="es-ES_tradnl" dirty="0"/>
              <a:t>| SN) = – p(No) log</a:t>
            </a:r>
            <a:r>
              <a:rPr lang="es-ES_tradnl" baseline="-25000" dirty="0"/>
              <a:t>2</a:t>
            </a:r>
            <a:r>
              <a:rPr lang="es-ES_tradnl" dirty="0"/>
              <a:t>p(No) – p(Yes) log</a:t>
            </a:r>
            <a:r>
              <a:rPr lang="es-ES_tradnl" baseline="-25000" dirty="0"/>
              <a:t>2</a:t>
            </a:r>
            <a:r>
              <a:rPr lang="es-ES_tradnl" dirty="0"/>
              <a:t>p(Yes) = – (0/1)log</a:t>
            </a:r>
            <a:r>
              <a:rPr lang="es-ES_tradnl" baseline="-25000" dirty="0"/>
              <a:t>2</a:t>
            </a:r>
            <a:r>
              <a:rPr lang="es-ES_tradnl" dirty="0"/>
              <a:t>(0/1) – (1/1)log</a:t>
            </a:r>
            <a:r>
              <a:rPr lang="es-ES_tradnl" baseline="-25000" dirty="0"/>
              <a:t>2</a:t>
            </a:r>
            <a:r>
              <a:rPr lang="es-ES_tradnl" dirty="0"/>
              <a:t>(1/1) = 0 </a:t>
            </a:r>
            <a:endParaRPr lang="en-GB" dirty="0"/>
          </a:p>
          <a:p>
            <a:pPr lvl="1" fontAlgn="base"/>
            <a:r>
              <a:rPr lang="es-ES_tradnl" dirty="0" err="1"/>
              <a:t>Entropy</a:t>
            </a:r>
            <a:r>
              <a:rPr lang="es-ES_tradnl" dirty="0"/>
              <a:t>(</a:t>
            </a:r>
            <a:r>
              <a:rPr lang="es-ES_tradnl" dirty="0" err="1"/>
              <a:t>Class|NoSN</a:t>
            </a:r>
            <a:r>
              <a:rPr lang="es-ES_tradnl" dirty="0"/>
              <a:t>) = – (3/5)log</a:t>
            </a:r>
            <a:r>
              <a:rPr lang="es-ES_tradnl" baseline="-25000" dirty="0"/>
              <a:t>2</a:t>
            </a:r>
            <a:r>
              <a:rPr lang="es-ES_tradnl" dirty="0"/>
              <a:t>(3/5) – (2/5)log</a:t>
            </a:r>
            <a:r>
              <a:rPr lang="es-ES_tradnl" baseline="-25000" dirty="0"/>
              <a:t>2</a:t>
            </a:r>
            <a:r>
              <a:rPr lang="es-ES_tradnl" dirty="0"/>
              <a:t>(2/5) = 0.9709</a:t>
            </a:r>
            <a:endParaRPr lang="en-GB" dirty="0"/>
          </a:p>
          <a:p>
            <a:pPr lvl="0" fontAlgn="base"/>
            <a:r>
              <a:rPr lang="en-GB" dirty="0"/>
              <a:t>Step 3) </a:t>
            </a:r>
          </a:p>
          <a:p>
            <a:pPr lvl="1" fontAlgn="base"/>
            <a:r>
              <a:rPr lang="en-GB" dirty="0"/>
              <a:t>Entropy(Class|</a:t>
            </a:r>
            <a:r>
              <a:rPr lang="en-US" dirty="0"/>
              <a:t> SN</a:t>
            </a:r>
            <a:r>
              <a:rPr lang="en-GB" dirty="0"/>
              <a:t>) =</a:t>
            </a:r>
            <a:r>
              <a:rPr lang="en-US" dirty="0"/>
              <a:t>0.17</a:t>
            </a:r>
            <a:r>
              <a:rPr lang="en-GB" dirty="0"/>
              <a:t>*</a:t>
            </a:r>
            <a:r>
              <a:rPr lang="en-US" dirty="0"/>
              <a:t>0</a:t>
            </a:r>
            <a:r>
              <a:rPr lang="en-GB" dirty="0"/>
              <a:t> + </a:t>
            </a:r>
            <a:r>
              <a:rPr lang="en-US" dirty="0"/>
              <a:t>0.83</a:t>
            </a:r>
            <a:r>
              <a:rPr lang="en-GB" dirty="0"/>
              <a:t>*</a:t>
            </a:r>
            <a:r>
              <a:rPr lang="es-ES_tradnl" dirty="0"/>
              <a:t>0.9709</a:t>
            </a:r>
            <a:r>
              <a:rPr lang="en-GB" dirty="0"/>
              <a:t>= </a:t>
            </a:r>
            <a:r>
              <a:rPr lang="en-US" dirty="0"/>
              <a:t>0.809</a:t>
            </a:r>
            <a:endParaRPr lang="en-GB" dirty="0"/>
          </a:p>
          <a:p>
            <a:pPr lvl="0" fontAlgn="base"/>
            <a:r>
              <a:rPr lang="en-GB" dirty="0"/>
              <a:t>Step 4) </a:t>
            </a:r>
            <a:r>
              <a:rPr lang="en-GB" b="1" dirty="0"/>
              <a:t>IG(</a:t>
            </a:r>
            <a:r>
              <a:rPr lang="en-GB" b="1" dirty="0" err="1"/>
              <a:t>Class|A</a:t>
            </a:r>
            <a:r>
              <a:rPr lang="en-GB" b="1" dirty="0"/>
              <a:t>)= H(C)-H(C|A)</a:t>
            </a:r>
            <a:endParaRPr lang="en-GB" dirty="0"/>
          </a:p>
          <a:p>
            <a:pPr lvl="1" fontAlgn="base"/>
            <a:r>
              <a:rPr lang="en-US" dirty="0"/>
              <a:t>IG(Class| SN) = H(Class) -</a:t>
            </a:r>
            <a:r>
              <a:rPr lang="en-GB" dirty="0"/>
              <a:t> H(Class|</a:t>
            </a:r>
            <a:r>
              <a:rPr lang="en-US" dirty="0"/>
              <a:t> SN</a:t>
            </a:r>
            <a:r>
              <a:rPr lang="en-GB" dirty="0"/>
              <a:t>)= 1-</a:t>
            </a:r>
            <a:r>
              <a:rPr lang="en-US" dirty="0"/>
              <a:t>0.809</a:t>
            </a:r>
            <a:r>
              <a:rPr lang="en-GB" dirty="0"/>
              <a:t>= 0.191</a:t>
            </a:r>
          </a:p>
          <a:p>
            <a:pPr lvl="1"/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362" y="2877943"/>
            <a:ext cx="3762375" cy="2390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15" y="738961"/>
            <a:ext cx="9623648" cy="10135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295" y="4508187"/>
            <a:ext cx="6252981" cy="103197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51769" y="5325979"/>
            <a:ext cx="4079809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“Blog" is chosen at the root as it has the maximum gain of information (minimum entropy of the class given the question)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1.b </a:t>
            </a:r>
            <a:r>
              <a:rPr lang="en-GB" b="1" dirty="0"/>
              <a:t>Decision trees.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65485" y="1135813"/>
            <a:ext cx="11548138" cy="5491410"/>
          </a:xfrm>
        </p:spPr>
        <p:txBody>
          <a:bodyPr>
            <a:normAutofit/>
          </a:bodyPr>
          <a:lstStyle/>
          <a:p>
            <a:r>
              <a:rPr lang="en-US" dirty="0"/>
              <a:t>Consider now the enlarged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lvl="1" fontAlgn="base"/>
            <a:r>
              <a:rPr lang="en-US" dirty="0"/>
              <a:t>If we develop a k-NN model with k=3, what is the model's prediction for a new instance with capitals "T", Origin "Newspaper" and topic "sports"? </a:t>
            </a:r>
            <a:endParaRPr lang="en-GB" dirty="0"/>
          </a:p>
          <a:p>
            <a:pPr lvl="1" fontAlgn="base"/>
            <a:r>
              <a:rPr lang="en-US" dirty="0"/>
              <a:t>To answer this question, encode variables in the way you think is most convenient. Explain your decisions and reasoning. 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26" y="1646069"/>
            <a:ext cx="7044489" cy="28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513348" y="176463"/>
            <a:ext cx="12384505" cy="6368716"/>
          </a:xfrm>
        </p:spPr>
        <p:txBody>
          <a:bodyPr>
            <a:normAutofit/>
          </a:bodyPr>
          <a:lstStyle/>
          <a:p>
            <a:pPr lvl="1" fontAlgn="base"/>
            <a:r>
              <a:rPr lang="en-US" dirty="0"/>
              <a:t>The 3 closest to &lt; capitals ="T", Origin= "Newspaper" and topic= "sports"? &gt; are 2, 3, 4.   If we use Hamming distance.</a:t>
            </a:r>
          </a:p>
          <a:p>
            <a:pPr lvl="2" fontAlgn="base"/>
            <a:r>
              <a:rPr lang="en-GB" dirty="0"/>
              <a:t>It is normal to choose one hot </a:t>
            </a:r>
            <a:r>
              <a:rPr lang="en-US" dirty="0"/>
              <a:t>encoding.</a:t>
            </a:r>
          </a:p>
          <a:p>
            <a:pPr lvl="2" fontAlgn="base"/>
            <a:r>
              <a:rPr lang="en-US" dirty="0"/>
              <a:t> In general, we should take that nominal qualitative variables (non-ordinal variables) transformed into a Boolean variable for each value other than the attribute. </a:t>
            </a:r>
          </a:p>
          <a:p>
            <a:pPr lvl="2" fontAlgn="base"/>
            <a:r>
              <a:rPr lang="en-US" dirty="0"/>
              <a:t> The most appropriate coding could be -&gt;</a:t>
            </a:r>
          </a:p>
          <a:p>
            <a:pPr lvl="2" fontAlgn="base"/>
            <a:r>
              <a:rPr lang="en-US" dirty="0"/>
              <a:t> capitals </a:t>
            </a:r>
            <a:r>
              <a:rPr lang="en-GB" dirty="0"/>
              <a:t>: </a:t>
            </a:r>
            <a:r>
              <a:rPr lang="en-US" dirty="0"/>
              <a:t>F=0, T= 1. </a:t>
            </a:r>
          </a:p>
          <a:p>
            <a:pPr lvl="2" fontAlgn="base"/>
            <a:r>
              <a:rPr lang="en-US" dirty="0"/>
              <a:t>origin: blog Yes=1. </a:t>
            </a:r>
          </a:p>
          <a:p>
            <a:pPr lvl="2" fontAlgn="base"/>
            <a:r>
              <a:rPr lang="en-US" dirty="0"/>
              <a:t>Newspaper Yes=1</a:t>
            </a:r>
          </a:p>
          <a:p>
            <a:pPr lvl="2" fontAlgn="base"/>
            <a:r>
              <a:rPr lang="en-US" dirty="0"/>
              <a:t> (we can  assume those two </a:t>
            </a:r>
            <a:r>
              <a:rPr lang="en-US" dirty="0" err="1"/>
              <a:t>colums</a:t>
            </a:r>
            <a:r>
              <a:rPr lang="en-US" dirty="0"/>
              <a:t> to 0 are </a:t>
            </a:r>
            <a:r>
              <a:rPr lang="en-US" dirty="0" err="1"/>
              <a:t>socialNetworks</a:t>
            </a:r>
            <a:r>
              <a:rPr lang="en-US" dirty="0"/>
              <a:t>). </a:t>
            </a:r>
          </a:p>
          <a:p>
            <a:pPr lvl="2" fontAlgn="base"/>
            <a:r>
              <a:rPr lang="en-US" dirty="0"/>
              <a:t>Topic Politics No(sports)=0 </a:t>
            </a:r>
            <a:r>
              <a:rPr lang="en-US" dirty="0" err="1"/>
              <a:t>politicsYes</a:t>
            </a:r>
            <a:r>
              <a:rPr lang="en-US" dirty="0"/>
              <a:t>=1 .</a:t>
            </a:r>
          </a:p>
          <a:p>
            <a:pPr lvl="2" fontAlgn="base"/>
            <a:r>
              <a:rPr lang="en-US" dirty="0"/>
              <a:t> Encoded we look for the three vectors closest to (1,0,1,0</a:t>
            </a:r>
            <a:r>
              <a:rPr lang="en-GB" dirty="0"/>
              <a:t>). The answers are 1 yes and 2 no’s</a:t>
            </a:r>
            <a:r>
              <a:rPr lang="en-US" dirty="0"/>
              <a:t>. Then the model responds no it is not a fake new</a:t>
            </a:r>
            <a:r>
              <a:rPr lang="en-GB" dirty="0"/>
              <a:t>. </a:t>
            </a:r>
          </a:p>
          <a:p>
            <a:pPr lvl="1" fontAlgn="base"/>
            <a:r>
              <a:rPr lang="en-GB" dirty="0"/>
              <a:t> 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042" y="1932753"/>
            <a:ext cx="4555958" cy="18451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505494"/>
            <a:ext cx="7713740" cy="23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5485" y="0"/>
            <a:ext cx="10515600" cy="1325563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GB" b="1" dirty="0"/>
              <a:t>Decision trees.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0475" y="1135813"/>
            <a:ext cx="11851104" cy="5491410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en-GB" dirty="0"/>
              <a:t>An electricity company is conducting a customer acquisition campaign. To make the campaign as efficient as possible, they will make calls only to customers who are interested in changing companies. To do this, a model will be developed, based on the data obtained in a survey conducted with a subset of clients, that predicts whether a client is interested in changing companies or not: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lvl="1" fontAlgn="base"/>
            <a:r>
              <a:rPr lang="en-GB" dirty="0"/>
              <a:t>The prediction system is a decision tree that predicts if a customer is interested in changing companies.</a:t>
            </a:r>
          </a:p>
          <a:p>
            <a:pPr lvl="1" fontAlgn="base"/>
            <a:r>
              <a:rPr lang="en-GB" dirty="0"/>
              <a:t>a. What question would put the C4.5 algorithm in the root? Encode variables to numeric first. Detail the calculations you have to perform to correctly answer this question. Note: </a:t>
            </a:r>
            <a:r>
              <a:rPr lang="en-GB" b="1" dirty="0"/>
              <a:t>Consider the Information Gain as a measure</a:t>
            </a:r>
            <a:r>
              <a:rPr lang="en-GB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602" y="2461376"/>
            <a:ext cx="5145756" cy="24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50700"/>
      </p:ext>
    </p:extLst>
  </p:cSld>
  <p:clrMapOvr>
    <a:masterClrMapping/>
  </p:clrMapOvr>
</p:sld>
</file>

<file path=ppt/theme/theme1.xml><?xml version="1.0" encoding="utf-8"?>
<a:theme xmlns:a="http://schemas.openxmlformats.org/drawingml/2006/main" name="LaraTraspasClas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LaraPresentaciones">
      <a:majorFont>
        <a:latin typeface="Rockwell Extra Bol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raTraspasClase" id="{F5085A6F-408B-4B62-BBCF-7BD6666AF020}" vid="{97DCD89E-974E-40BC-A116-37EEBBA536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ED4F46652B34C946504172471270E" ma:contentTypeVersion="5" ma:contentTypeDescription="Crear nuevo documento." ma:contentTypeScope="" ma:versionID="060d04cecccac41690ad3f3a27fc57a5">
  <xsd:schema xmlns:xsd="http://www.w3.org/2001/XMLSchema" xmlns:xs="http://www.w3.org/2001/XMLSchema" xmlns:p="http://schemas.microsoft.com/office/2006/metadata/properties" xmlns:ns2="3542602b-f0ae-4b08-b766-653cfe8363c4" targetNamespace="http://schemas.microsoft.com/office/2006/metadata/properties" ma:root="true" ma:fieldsID="0c540fcaa2ed55e8fdf9bf3423f7ff9e" ns2:_="">
    <xsd:import namespace="3542602b-f0ae-4b08-b766-653cfe836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2602b-f0ae-4b08-b766-653cfe836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88F7F2-001C-4E07-A03B-4C6253D91F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A9335D-84DF-42EA-B930-A4FDD5B53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2602b-f0ae-4b08-b766-653cfe8363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64D369-E2BC-4D2A-BB34-1C10DDD9A1A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LaraTraspasClase</Template>
  <TotalTime>2893</TotalTime>
  <Words>1342</Words>
  <Application>Microsoft Office PowerPoint</Application>
  <PresentationFormat>Panorámica</PresentationFormat>
  <Paragraphs>321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LaraTraspasClase</vt:lpstr>
      <vt:lpstr>1. Decision trees.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1.b Decision trees.</vt:lpstr>
      <vt:lpstr>Presentación de PowerPoint</vt:lpstr>
      <vt:lpstr>2. Decision trees.</vt:lpstr>
      <vt:lpstr>Presentación de PowerPoint</vt:lpstr>
      <vt:lpstr>Presentación de PowerPoint</vt:lpstr>
      <vt:lpstr>Presentación de PowerPoint</vt:lpstr>
      <vt:lpstr>2. 1. Knn </vt:lpstr>
      <vt:lpstr>Presentación de PowerPoint</vt:lpstr>
      <vt:lpstr>3. Logistic Regression. </vt:lpstr>
      <vt:lpstr>Presentación de PowerPoint</vt:lpstr>
      <vt:lpstr>4. Neural networks and logistic regression. </vt:lpstr>
      <vt:lpstr>Presentación de PowerPoint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1.Predicate logic</dc:title>
  <dc:creator>QUIJANO SANCHEZ, LARA</dc:creator>
  <cp:lastModifiedBy>QUIJANO SANCHEZ, LARA</cp:lastModifiedBy>
  <cp:revision>69</cp:revision>
  <dcterms:created xsi:type="dcterms:W3CDTF">2022-01-30T17:25:03Z</dcterms:created>
  <dcterms:modified xsi:type="dcterms:W3CDTF">2022-05-03T13:15:43Z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0x010100607ED4F46652B34C946504172471270E</vt:lpwstr>
  </property>
</Properties>
</file>