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6" r:id="rId3"/>
    <p:sldId id="388" r:id="rId4"/>
    <p:sldId id="389" r:id="rId5"/>
    <p:sldId id="370" r:id="rId6"/>
    <p:sldId id="421" r:id="rId7"/>
    <p:sldId id="371" r:id="rId8"/>
    <p:sldId id="372" r:id="rId9"/>
    <p:sldId id="399" r:id="rId10"/>
    <p:sldId id="373" r:id="rId11"/>
    <p:sldId id="397" r:id="rId12"/>
    <p:sldId id="374" r:id="rId13"/>
    <p:sldId id="419" r:id="rId14"/>
    <p:sldId id="375" r:id="rId15"/>
    <p:sldId id="400" r:id="rId16"/>
    <p:sldId id="401" r:id="rId17"/>
    <p:sldId id="411" r:id="rId18"/>
    <p:sldId id="412" r:id="rId19"/>
    <p:sldId id="413" r:id="rId20"/>
    <p:sldId id="418" r:id="rId21"/>
    <p:sldId id="379" r:id="rId22"/>
    <p:sldId id="376" r:id="rId23"/>
    <p:sldId id="377" r:id="rId24"/>
    <p:sldId id="403" r:id="rId25"/>
    <p:sldId id="380" r:id="rId26"/>
    <p:sldId id="407" r:id="rId27"/>
    <p:sldId id="406" r:id="rId28"/>
    <p:sldId id="408" r:id="rId29"/>
    <p:sldId id="404" r:id="rId30"/>
    <p:sldId id="405" r:id="rId31"/>
    <p:sldId id="414" r:id="rId32"/>
    <p:sldId id="415" r:id="rId33"/>
    <p:sldId id="409" r:id="rId34"/>
    <p:sldId id="381" r:id="rId35"/>
    <p:sldId id="410" r:id="rId36"/>
    <p:sldId id="382" r:id="rId37"/>
    <p:sldId id="416" r:id="rId38"/>
    <p:sldId id="420" r:id="rId39"/>
    <p:sldId id="378" r:id="rId40"/>
    <p:sldId id="417" r:id="rId41"/>
    <p:sldId id="423" r:id="rId42"/>
    <p:sldId id="424" r:id="rId43"/>
    <p:sldId id="425" r:id="rId4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1A1512A-4C6D-1D49-9076-F7C77186EE9E}" type="datetime1">
              <a:rPr lang="en-US" smtClean="0"/>
              <a:t>10/18/2021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9975598-BED7-4E4C-B7F5-36361F23C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23737E1-1FAD-F34A-BFB5-1B6353CEC268}" type="datetime1">
              <a:rPr lang="en-US" smtClean="0"/>
              <a:t>10/18/2021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1D08E1E-B36E-7A4C-96FF-3394E0005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0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Hash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8E527-2740-0146-BE08-0C573FCFC5C7}" type="datetime1">
              <a:rPr lang="en-US" sz="1300" smtClean="0"/>
              <a:t>10/18/2021</a:t>
            </a:fld>
            <a:endParaRPr lang="en-US" sz="130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CE6969-90CA-9E42-ACA5-2F09F94B402B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4607A-3865-0C49-BF7D-3623CB93F9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8664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E49A-E298-A84E-AD6E-6BDA603E4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C1D1-C35B-2D45-A3C7-1A4085BA5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5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25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Godlwasser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F655FA-3EB8-5147-BC0B-75B168A4A0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92F7AB-73BC-4E44-9E9C-D82F6E28904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Tables</a:t>
            </a:r>
          </a:p>
        </p:txBody>
      </p:sp>
      <p:sp>
        <p:nvSpPr>
          <p:cNvPr id="12293" name="Rectangle 384"/>
          <p:cNvSpPr>
            <a:spLocks noChangeArrowheads="1"/>
          </p:cNvSpPr>
          <p:nvPr/>
        </p:nvSpPr>
        <p:spPr bwMode="auto">
          <a:xfrm>
            <a:off x="5594350" y="3429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2294" name="Rectangle 385"/>
          <p:cNvSpPr>
            <a:spLocks noChangeArrowheads="1"/>
          </p:cNvSpPr>
          <p:nvPr/>
        </p:nvSpPr>
        <p:spPr bwMode="auto">
          <a:xfrm>
            <a:off x="5594350" y="3733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386"/>
          <p:cNvSpPr>
            <a:spLocks noChangeArrowheads="1"/>
          </p:cNvSpPr>
          <p:nvPr/>
        </p:nvSpPr>
        <p:spPr bwMode="auto">
          <a:xfrm>
            <a:off x="5594350" y="4038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2296" name="Rectangle 387"/>
          <p:cNvSpPr>
            <a:spLocks noChangeArrowheads="1"/>
          </p:cNvSpPr>
          <p:nvPr/>
        </p:nvSpPr>
        <p:spPr bwMode="auto">
          <a:xfrm>
            <a:off x="5594350" y="4343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2297" name="Rectangle 388"/>
          <p:cNvSpPr>
            <a:spLocks noChangeArrowheads="1"/>
          </p:cNvSpPr>
          <p:nvPr/>
        </p:nvSpPr>
        <p:spPr bwMode="auto">
          <a:xfrm>
            <a:off x="5594350" y="4648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92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2299" name="Text Box 393"/>
          <p:cNvSpPr txBox="1">
            <a:spLocks noChangeArrowheads="1"/>
          </p:cNvSpPr>
          <p:nvPr/>
        </p:nvSpPr>
        <p:spPr bwMode="auto">
          <a:xfrm>
            <a:off x="5257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2300" name="Text Box 39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2301" name="Text Box 395"/>
          <p:cNvSpPr txBox="1">
            <a:spLocks noChangeArrowheads="1"/>
          </p:cNvSpPr>
          <p:nvPr/>
        </p:nvSpPr>
        <p:spPr bwMode="auto">
          <a:xfrm>
            <a:off x="5257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2302" name="Text Box 396"/>
          <p:cNvSpPr txBox="1">
            <a:spLocks noChangeArrowheads="1"/>
          </p:cNvSpPr>
          <p:nvPr/>
        </p:nvSpPr>
        <p:spPr bwMode="auto">
          <a:xfrm>
            <a:off x="52578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2303" name="AutoShape 401"/>
          <p:cNvSpPr>
            <a:spLocks noChangeArrowheads="1"/>
          </p:cNvSpPr>
          <p:nvPr/>
        </p:nvSpPr>
        <p:spPr bwMode="auto">
          <a:xfrm>
            <a:off x="6172200" y="46482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2304" name="AutoShape 402"/>
          <p:cNvSpPr>
            <a:spLocks noChangeArrowheads="1"/>
          </p:cNvSpPr>
          <p:nvPr/>
        </p:nvSpPr>
        <p:spPr bwMode="auto">
          <a:xfrm>
            <a:off x="6172200" y="4038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2305" name="Line 403"/>
          <p:cNvSpPr>
            <a:spLocks noChangeShapeType="1"/>
          </p:cNvSpPr>
          <p:nvPr/>
        </p:nvSpPr>
        <p:spPr bwMode="auto">
          <a:xfrm>
            <a:off x="5746750" y="48006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406"/>
          <p:cNvSpPr>
            <a:spLocks noChangeArrowheads="1"/>
          </p:cNvSpPr>
          <p:nvPr/>
        </p:nvSpPr>
        <p:spPr bwMode="auto">
          <a:xfrm>
            <a:off x="6172200" y="37338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2307" name="Line 407"/>
          <p:cNvSpPr>
            <a:spLocks noChangeShapeType="1"/>
          </p:cNvSpPr>
          <p:nvPr/>
        </p:nvSpPr>
        <p:spPr bwMode="auto">
          <a:xfrm>
            <a:off x="5746750" y="38862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408"/>
          <p:cNvSpPr>
            <a:spLocks noChangeShapeType="1"/>
          </p:cNvSpPr>
          <p:nvPr/>
        </p:nvSpPr>
        <p:spPr bwMode="auto">
          <a:xfrm>
            <a:off x="5715000" y="4191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2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(Example 2)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5438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  <a:ea typeface="+mn-ea"/>
              </a:rPr>
              <a:t>Integer cast</a:t>
            </a:r>
            <a:r>
              <a:rPr lang="en-US" sz="2400" dirty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Suitable for keys of length less than or equal to the number of bits of the integer type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e.g., byte, short, </a:t>
            </a:r>
            <a:r>
              <a:rPr lang="en-US" sz="1600" dirty="0" err="1"/>
              <a:t>int</a:t>
            </a:r>
            <a:r>
              <a:rPr lang="en-US" sz="1600" dirty="0"/>
              <a:t> and float in Java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(Example 3)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Component sum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partition the bits of the key into components of fixed length (e.g., 16 or 32 bits)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sum the components (ignoring overflows)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Suitable for numeric keys of fixed length greater than or equal to the number of bits of the integer type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e.g., long and double in Java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(Example 4)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Polynomial accumulation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partition the bits of the key into a sequence of components of fixed length (e.g., 8, 16 or 32 bits)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 		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0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 …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evaluate the polynomial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p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… 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			 …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="1" i="1" baseline="30000" dirty="0">
                <a:latin typeface="Times New Roman" charset="0"/>
              </a:rPr>
              <a:t>n</a:t>
            </a:r>
            <a:r>
              <a:rPr lang="en-US" sz="2000" baseline="30000" dirty="0">
                <a:latin typeface="Symbol" charset="0"/>
              </a:rPr>
              <a:t>-</a:t>
            </a:r>
            <a:r>
              <a:rPr lang="en-US" sz="2000" baseline="30000" dirty="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at a fixed value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ahoma" charset="0"/>
              </a:rPr>
              <a:t>, ignoring overflows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Especially suitable for strings (e.g., the choice </a:t>
            </a:r>
            <a:r>
              <a:rPr lang="en-US" sz="2000" b="1" i="1" dirty="0">
                <a:latin typeface="Times New Roman" charset="0"/>
              </a:rPr>
              <a:t>z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33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gives at most 6 collisions on a set of 50,000 English words)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(Example 4)</a:t>
            </a: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29265" y="1371600"/>
            <a:ext cx="80010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Polynomial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can be evaluated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using Horner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sz="2400" dirty="0">
                <a:latin typeface="Tahoma" charset="0"/>
              </a:rPr>
              <a:t>s rule: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following polynomials are successively computed, each from the previous one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(1)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zp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 	(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1, 2, …,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imes New Roman" charset="0"/>
              </a:rPr>
              <a:t>1)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have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p</a:t>
            </a:r>
            <a:r>
              <a:rPr lang="en-US" sz="2400" b="1" i="1" baseline="-25000" dirty="0">
                <a:latin typeface="Times New Roman" charset="0"/>
              </a:rPr>
              <a:t>n</a:t>
            </a:r>
            <a:r>
              <a:rPr lang="en-US" sz="2400" baseline="-25000" dirty="0">
                <a:latin typeface="Symbol" charset="0"/>
              </a:rPr>
              <a:t>-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</a:p>
          <a:p>
            <a:pPr eaLnBrk="1" hangingPunct="1"/>
            <a:r>
              <a:rPr lang="en-US" sz="2400" dirty="0">
                <a:latin typeface="Times New Roman" charset="0"/>
              </a:rPr>
              <a:t>9x</a:t>
            </a:r>
            <a:r>
              <a:rPr lang="en-US" sz="2400" baseline="30000" dirty="0">
                <a:latin typeface="Times New Roman" charset="0"/>
              </a:rPr>
              <a:t>3</a:t>
            </a:r>
            <a:r>
              <a:rPr lang="en-US" sz="2400" dirty="0">
                <a:latin typeface="Times New Roman" charset="0"/>
              </a:rPr>
              <a:t> + 4x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 + 2x + 1</a:t>
            </a:r>
          </a:p>
          <a:p>
            <a:pPr lvl="1" eaLnBrk="1" hangingPunct="1"/>
            <a:r>
              <a:rPr lang="en-US" sz="2000" dirty="0">
                <a:latin typeface="Times New Roman" charset="0"/>
              </a:rPr>
              <a:t>p0(z) = 9</a:t>
            </a:r>
          </a:p>
          <a:p>
            <a:pPr lvl="1" eaLnBrk="1" hangingPunct="1"/>
            <a:r>
              <a:rPr lang="en-US" sz="2000" dirty="0">
                <a:latin typeface="Times New Roman" charset="0"/>
              </a:rPr>
              <a:t>p1(z) = 4 + z * 9 = 4 + 9z</a:t>
            </a:r>
          </a:p>
          <a:p>
            <a:pPr lvl="1" eaLnBrk="1" hangingPunct="1"/>
            <a:r>
              <a:rPr lang="en-US" sz="2000" dirty="0">
                <a:latin typeface="Times New Roman" charset="0"/>
              </a:rPr>
              <a:t>p2(z) = 2 + z(4 + 9z) = 2+ 4z + 9z</a:t>
            </a:r>
            <a:r>
              <a:rPr lang="en-US" sz="2000" baseline="30000" dirty="0">
                <a:latin typeface="Times New Roman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imes New Roman" charset="0"/>
              </a:rPr>
              <a:t>P3(z) = 1 + z(2 + 4z + 9z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)= 1 + 2z + 4z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 + 9z</a:t>
            </a:r>
            <a:r>
              <a:rPr lang="en-US" sz="2000" baseline="30000" dirty="0">
                <a:latin typeface="Times New Roman" charset="0"/>
              </a:rPr>
              <a:t>3</a:t>
            </a:r>
            <a:endParaRPr lang="en-US" sz="1800" baseline="30000" dirty="0">
              <a:latin typeface="Times New Roman" charset="0"/>
            </a:endParaRPr>
          </a:p>
          <a:p>
            <a:pPr lvl="1" eaLnBrk="1" hangingPunct="1"/>
            <a:endParaRPr lang="en-US" sz="2000" dirty="0">
              <a:latin typeface="Times New Roman" charset="0"/>
            </a:endParaRP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© 2014 Goodrich, 	</a:t>
            </a:r>
            <a:r>
              <a:rPr lang="en-US" sz="1400" dirty="0" err="1"/>
              <a:t>Tamassia</a:t>
            </a:r>
            <a:r>
              <a:rPr lang="en-US" sz="1400" dirty="0"/>
              <a:t>, </a:t>
            </a:r>
            <a:r>
              <a:rPr lang="en-US" sz="1400" dirty="0" err="1"/>
              <a:t>Godlwasser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89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Functions (Example 1)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162800" cy="3505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Division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The size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of the hash table is usually chosen to be a prime 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The reason has to do with number theory and is beyond the scope of this course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Functions (Example 2)</a:t>
            </a: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828800"/>
            <a:ext cx="7467600" cy="426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Multiply, Add and Divide (MAD)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[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ay </a:t>
            </a:r>
            <a:r>
              <a:rPr lang="en-US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b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p</a:t>
            </a:r>
            <a:r>
              <a:rPr lang="en-US" b="1" dirty="0">
                <a:latin typeface="Times New Roman" charset="0"/>
              </a:rPr>
              <a:t> </a:t>
            </a:r>
            <a:r>
              <a:rPr lang="en-US" b="1">
                <a:latin typeface="Times New Roman" charset="0"/>
              </a:rPr>
              <a:t>] mod </a:t>
            </a:r>
            <a:r>
              <a:rPr lang="en-US" b="1" i="1">
                <a:latin typeface="Times New Roman" charset="0"/>
              </a:rPr>
              <a:t>N</a:t>
            </a:r>
            <a:endParaRPr lang="en-US" b="1" i="1" dirty="0">
              <a:latin typeface="Times New Roman" charset="0"/>
            </a:endParaRPr>
          </a:p>
          <a:p>
            <a:pPr lvl="1" eaLnBrk="1" hangingPunct="1"/>
            <a:r>
              <a:rPr lang="en-US" b="1" i="1" dirty="0">
                <a:latin typeface="Times New Roman" charset="0"/>
              </a:rPr>
              <a:t>p </a:t>
            </a:r>
            <a:r>
              <a:rPr lang="en-US" dirty="0">
                <a:latin typeface="Times New Roman" charset="0"/>
              </a:rPr>
              <a:t>is a prime number </a:t>
            </a:r>
            <a:r>
              <a:rPr lang="en-US" b="1" i="1" dirty="0">
                <a:latin typeface="Times New Roman" charset="0"/>
              </a:rPr>
              <a:t>&gt; N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 and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are nonnegative integers in [0, p-1]</a:t>
            </a:r>
          </a:p>
          <a:p>
            <a:pPr lvl="2" eaLnBrk="1" hangingPunct="1"/>
            <a:r>
              <a:rPr lang="en-US" b="1" i="1" dirty="0">
                <a:latin typeface="Tahoma" charset="0"/>
                <a:sym typeface="Symbol" charset="0"/>
              </a:rPr>
              <a:t>a</a:t>
            </a:r>
            <a:r>
              <a:rPr lang="en-US" dirty="0">
                <a:latin typeface="Tahoma" charset="0"/>
                <a:sym typeface="Symbol" charset="0"/>
              </a:rPr>
              <a:t> &gt; 0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321547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Different keys are hashed to the same cell in the hash table—same hash value</a:t>
            </a:r>
          </a:p>
          <a:p>
            <a:pPr eaLnBrk="1" hangingPunct="1"/>
            <a:r>
              <a:rPr lang="en-US" dirty="0">
                <a:latin typeface="Tahoma" charset="0"/>
              </a:rPr>
              <a:t>If key is SSN and hash function is last 4 digits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Same hash value for: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12345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>
                <a:latin typeface="Tahoma" charset="0"/>
              </a:rPr>
              <a:t>11111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>
                <a:latin typeface="Tahoma" charset="0"/>
              </a:rPr>
              <a:t>22222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eaLnBrk="1" hangingPunct="1"/>
            <a:r>
              <a:rPr lang="en-US" dirty="0">
                <a:latin typeface="Tahoma" charset="0"/>
              </a:rPr>
              <a:t>The main reason for hash values to be “dispersed”</a:t>
            </a:r>
          </a:p>
          <a:p>
            <a:pPr eaLnBrk="1" hangingPunct="1"/>
            <a:r>
              <a:rPr lang="en-US" dirty="0">
                <a:latin typeface="Tahoma" charset="0"/>
              </a:rPr>
              <a:t>Different ways to handle collisions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359994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54114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9203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put(): replace value if key exists (unique keys)</a:t>
            </a:r>
          </a:p>
        </p:txBody>
      </p:sp>
    </p:spTree>
    <p:extLst>
      <p:ext uri="{BB962C8B-B14F-4D97-AF65-F5344CB8AC3E}">
        <p14:creationId xmlns:p14="http://schemas.microsoft.com/office/powerpoint/2010/main" val="12727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45919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9201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put(): replace value if key exists (unique keys)</a:t>
            </a:r>
          </a:p>
        </p:txBody>
      </p:sp>
    </p:spTree>
    <p:extLst>
      <p:ext uri="{BB962C8B-B14F-4D97-AF65-F5344CB8AC3E}">
        <p14:creationId xmlns:p14="http://schemas.microsoft.com/office/powerpoint/2010/main" val="219761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43976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O(n)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419898"/>
            <a:ext cx="430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071" y="5788967"/>
            <a:ext cx="584499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disadvantage of Hash Tables?</a:t>
            </a:r>
          </a:p>
        </p:txBody>
      </p:sp>
    </p:spTree>
    <p:extLst>
      <p:ext uri="{BB962C8B-B14F-4D97-AF65-F5344CB8AC3E}">
        <p14:creationId xmlns:p14="http://schemas.microsoft.com/office/powerpoint/2010/main" val="21553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EB664C-66D2-3844-8BFA-7B44C97E51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the Map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get</a:t>
            </a:r>
            <a:r>
              <a:rPr lang="en-US" sz="2800" dirty="0">
                <a:ea typeface="+mn-ea"/>
              </a:rPr>
              <a:t>(k)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put</a:t>
            </a:r>
            <a:r>
              <a:rPr lang="en-US" sz="2800" dirty="0">
                <a:ea typeface="+mn-ea"/>
              </a:rPr>
              <a:t>(k, v)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800" dirty="0">
                <a:ea typeface="+mn-ea"/>
              </a:rPr>
              <a:t>(k)</a:t>
            </a:r>
          </a:p>
        </p:txBody>
      </p:sp>
      <p:pic>
        <p:nvPicPr>
          <p:cNvPr id="13318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space</a:t>
            </a:r>
          </a:p>
          <a:p>
            <a:pPr lvl="1"/>
            <a:r>
              <a:rPr lang="en-US" dirty="0"/>
              <a:t>Separate Chaining</a:t>
            </a:r>
          </a:p>
          <a:p>
            <a:endParaRPr lang="en-US" dirty="0"/>
          </a:p>
          <a:p>
            <a:r>
              <a:rPr lang="en-US" dirty="0"/>
              <a:t>No additional space</a:t>
            </a:r>
          </a:p>
          <a:p>
            <a:pPr lvl="1"/>
            <a:r>
              <a:rPr lang="en-US" dirty="0"/>
              <a:t>Linear probing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Double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Separate Chaining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1910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each cell in the table points to a linked list of entries</a:t>
            </a:r>
          </a:p>
          <a:p>
            <a:pPr eaLnBrk="1" hangingPunct="1"/>
            <a:r>
              <a:rPr lang="en-US" dirty="0">
                <a:latin typeface="Tahoma" charset="0"/>
              </a:rPr>
              <a:t>simple, but requires additional memory outside the table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4716463" y="19050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Verdana" charset="0"/>
              </a:rPr>
              <a:t>Open addressing</a:t>
            </a:r>
            <a:endParaRPr lang="en-US" sz="2000" dirty="0">
              <a:latin typeface="Verdana" charset="0"/>
            </a:endParaRPr>
          </a:p>
          <a:p>
            <a:pPr lvl="1" eaLnBrk="1" hangingPunct="1"/>
            <a:r>
              <a:rPr lang="en-US" sz="1600" dirty="0">
                <a:latin typeface="Verdana" charset="0"/>
              </a:rPr>
              <a:t>the colliding item is placed in a different cell of the table</a:t>
            </a:r>
            <a:endParaRPr lang="en-US" sz="1600" b="1" dirty="0">
              <a:latin typeface="Tahoma" charset="0"/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Linear probing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placing the colliding item in the next (circularly) available table cell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table cell inspected is referred to as a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probe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Colliding items lump together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causing future collisions to cause a longer sequence of probes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“clustering”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57357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h(k) =</a:t>
                      </a:r>
                    </a:p>
                    <a:p>
                      <a:pPr algn="ctr"/>
                      <a:r>
                        <a:rPr lang="en-US" dirty="0"/>
                        <a:t>k mod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6,7,8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5,6,7,8,9,10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8,9,10,11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start at 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probe consecutive locations until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key 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An empty cell is found,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0  // number of probes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start at 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probe consecutive locations until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key 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An empty cell is found</a:t>
            </a:r>
            <a:r>
              <a:rPr lang="en-US" sz="1800" dirty="0">
                <a:latin typeface="Tahoma" charset="0"/>
              </a:rPr>
              <a:t>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0   // number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probes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562600"/>
            <a:ext cx="509165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stop when empty cell is found?</a:t>
            </a:r>
          </a:p>
        </p:txBody>
      </p:sp>
    </p:spTree>
    <p:extLst>
      <p:ext uri="{BB962C8B-B14F-4D97-AF65-F5344CB8AC3E}">
        <p14:creationId xmlns:p14="http://schemas.microsoft.com/office/powerpoint/2010/main" val="304274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Updates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696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To handle insertions and deletions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we introduce a special object, called </a:t>
            </a:r>
            <a:r>
              <a:rPr lang="en-US" sz="2000" b="1" i="1" dirty="0">
                <a:latin typeface="Times New Roman" pitchFamily="18" charset="0"/>
                <a:ea typeface="+mn-ea"/>
              </a:rPr>
              <a:t>DEFUNCT</a:t>
            </a:r>
            <a:r>
              <a:rPr lang="en-US" sz="2000" dirty="0">
                <a:ea typeface="+mn-ea"/>
              </a:rPr>
              <a:t>, which replaces deleted elements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sz="2000" dirty="0">
              <a:ea typeface="+mn-ea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Why do we need DEFUNCT, separate from EMPTY?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DEFUNCT?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02649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h(k) =</a:t>
                      </a:r>
                    </a:p>
                    <a:p>
                      <a:pPr algn="ctr"/>
                      <a:r>
                        <a:rPr lang="en-US" dirty="0"/>
                        <a:t>k mod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6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DEFUNCT?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2358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h(k) =</a:t>
                      </a:r>
                    </a:p>
                    <a:p>
                      <a:pPr algn="ctr"/>
                      <a:r>
                        <a:rPr lang="en-US" dirty="0"/>
                        <a:t>k mod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Hint: remove 18</a:t>
            </a:r>
          </a:p>
        </p:txBody>
      </p:sp>
    </p:spTree>
    <p:extLst>
      <p:ext uri="{BB962C8B-B14F-4D97-AF65-F5344CB8AC3E}">
        <p14:creationId xmlns:p14="http://schemas.microsoft.com/office/powerpoint/2010/main" val="303274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DEFUNCT?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991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h(k) =</a:t>
                      </a:r>
                    </a:p>
                    <a:p>
                      <a:pPr algn="ctr"/>
                      <a:r>
                        <a:rPr lang="en-US" dirty="0"/>
                        <a:t>k mod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Hint: remove 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we need to change get()?</a:t>
            </a:r>
          </a:p>
        </p:txBody>
      </p:sp>
    </p:spTree>
    <p:extLst>
      <p:ext uri="{BB962C8B-B14F-4D97-AF65-F5344CB8AC3E}">
        <p14:creationId xmlns:p14="http://schemas.microsoft.com/office/powerpoint/2010/main" val="3267240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4676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400" dirty="0">
                <a:latin typeface="Times New Roman" pitchFamily="18" charset="0"/>
                <a:ea typeface="+mn-ea"/>
              </a:rPr>
              <a:t>(</a:t>
            </a:r>
            <a:r>
              <a:rPr lang="en-US" sz="2400" b="1" i="1" dirty="0">
                <a:latin typeface="Times New Roman" pitchFamily="18" charset="0"/>
                <a:ea typeface="+mn-ea"/>
              </a:rPr>
              <a:t>k</a:t>
            </a:r>
            <a:r>
              <a:rPr lang="en-US" sz="2400" dirty="0">
                <a:latin typeface="Times New Roman" pitchFamily="18" charset="0"/>
                <a:ea typeface="+mn-ea"/>
              </a:rPr>
              <a:t>)</a:t>
            </a:r>
            <a:endParaRPr lang="en-US" sz="24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search for an entry with key 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en-US" sz="2000" dirty="0"/>
              <a:t>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If such an entry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k, o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sz="2000" dirty="0"/>
              <a:t> is found, we replace it with the special item </a:t>
            </a:r>
            <a:r>
              <a:rPr lang="en-US" sz="2000" b="1" i="1" dirty="0">
                <a:latin typeface="Times New Roman" pitchFamily="18" charset="0"/>
              </a:rPr>
              <a:t>DEFUNCT</a:t>
            </a:r>
            <a:r>
              <a:rPr lang="en-US" sz="2000" dirty="0"/>
              <a:t> and we return element </a:t>
            </a:r>
            <a:r>
              <a:rPr lang="en-US" b="1" i="1" dirty="0">
                <a:latin typeface="Times New Roman" pitchFamily="18" charset="0"/>
              </a:rPr>
              <a:t>o</a:t>
            </a: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Else, we return </a:t>
            </a:r>
            <a:r>
              <a:rPr lang="en-US" sz="2000" b="1" i="1" dirty="0">
                <a:latin typeface="Times New Roman" pitchFamily="18" charset="0"/>
              </a:rPr>
              <a:t>null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76FC85-E67E-E24B-8996-C0C357BF9D5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Intuitive Notion of a Map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200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Intuitively, a map M supports the abstraction of using keys as indices</a:t>
            </a:r>
          </a:p>
          <a:p>
            <a:pPr lvl="1">
              <a:defRPr/>
            </a:pPr>
            <a:r>
              <a:rPr lang="en-US" sz="2400" dirty="0">
                <a:cs typeface="+mn-cs"/>
              </a:rPr>
              <a:t>with a syntax such as M[k]. 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consider a restricted setting </a:t>
            </a:r>
          </a:p>
          <a:p>
            <a:pPr lvl="1">
              <a:defRPr/>
            </a:pPr>
            <a:r>
              <a:rPr lang="en-US" sz="2400" dirty="0">
                <a:cs typeface="+mn-cs"/>
              </a:rPr>
              <a:t>keys that are known to be integers in a range from 0 to N </a:t>
            </a:r>
            <a:r>
              <a:rPr lang="en-US" sz="2400" b="1" dirty="0">
                <a:cs typeface="+mn-cs"/>
              </a:rPr>
              <a:t>− </a:t>
            </a:r>
            <a:r>
              <a:rPr lang="en-US" sz="2400" dirty="0">
                <a:cs typeface="+mn-cs"/>
              </a:rPr>
              <a:t>1, for some N </a:t>
            </a:r>
            <a:r>
              <a:rPr lang="en-US" sz="2400" b="1" dirty="0">
                <a:cs typeface="+mn-cs"/>
              </a:rPr>
              <a:t>≥ </a:t>
            </a:r>
            <a:r>
              <a:rPr lang="en-US" sz="2400" dirty="0">
                <a:cs typeface="+mn-cs"/>
              </a:rPr>
              <a:t>n.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9221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800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Insertion with Linear Probing</a:t>
            </a:r>
          </a:p>
        </p:txBody>
      </p:sp>
      <p:sp>
        <p:nvSpPr>
          <p:cNvPr id="1546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2"/>
                </a:solidFill>
                <a:ea typeface="+mn-ea"/>
              </a:rPr>
              <a:t>put</a:t>
            </a:r>
            <a:r>
              <a:rPr lang="en-US" dirty="0">
                <a:latin typeface="Times New Roman" pitchFamily="18" charset="0"/>
                <a:ea typeface="+mn-ea"/>
              </a:rPr>
              <a:t>(</a:t>
            </a:r>
            <a:r>
              <a:rPr lang="en-US" b="1" i="1" dirty="0">
                <a:latin typeface="Times New Roman" pitchFamily="18" charset="0"/>
                <a:ea typeface="+mn-ea"/>
              </a:rPr>
              <a:t>k, o</a:t>
            </a:r>
            <a:r>
              <a:rPr lang="en-US" dirty="0">
                <a:latin typeface="Times New Roman" pitchFamily="18" charset="0"/>
                <a:ea typeface="+mn-ea"/>
              </a:rPr>
              <a:t>)</a:t>
            </a: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throw an exception if the table is full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start at cell </a:t>
            </a:r>
            <a:r>
              <a:rPr lang="en-US" b="1" i="1" dirty="0">
                <a:latin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) </a:t>
            </a: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probe consecutive cells until one of the following occurs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dirty="0"/>
              <a:t>A cell </a:t>
            </a:r>
            <a:r>
              <a:rPr lang="en-US" b="1" i="1" dirty="0" err="1">
                <a:latin typeface="Times New Roman" pitchFamily="18" charset="0"/>
              </a:rPr>
              <a:t>i</a:t>
            </a:r>
            <a:r>
              <a:rPr lang="en-US" dirty="0"/>
              <a:t> is found that is either empty or stores </a:t>
            </a:r>
            <a:r>
              <a:rPr lang="en-US" b="1" i="1" dirty="0">
                <a:latin typeface="Times New Roman" pitchFamily="18" charset="0"/>
              </a:rPr>
              <a:t>DEFUNCT</a:t>
            </a:r>
            <a:r>
              <a:rPr lang="en-US" dirty="0"/>
              <a:t>, or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/>
              <a:t> cells have been unsuccessfully probed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We store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k, o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in cell </a:t>
            </a:r>
            <a:r>
              <a:rPr lang="en-US" b="1" i="1" dirty="0" err="1">
                <a:latin typeface="Times New Roman" pitchFamily="18" charset="0"/>
              </a:rPr>
              <a:t>i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84432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299845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73404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368943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pPr lvl="1"/>
            <a:r>
              <a:rPr lang="en-US" dirty="0"/>
              <a:t>Probe (h(k) +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/>
              <a:t>) mod N</a:t>
            </a:r>
            <a:endParaRPr lang="en-US" baseline="30000" dirty="0"/>
          </a:p>
          <a:p>
            <a:pPr lvl="2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</a:t>
            </a:r>
            <a:r>
              <a:rPr lang="en-US" dirty="0" err="1"/>
              <a:t>i-th</a:t>
            </a:r>
            <a:r>
              <a:rPr lang="en-US" dirty="0"/>
              <a:t> collision</a:t>
            </a:r>
          </a:p>
          <a:p>
            <a:r>
              <a:rPr lang="en-US" dirty="0"/>
              <a:t>Quadratic probing</a:t>
            </a:r>
          </a:p>
          <a:p>
            <a:pPr lvl="1"/>
            <a:r>
              <a:rPr lang="en-US" dirty="0"/>
              <a:t>Probe (h(k) +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/>
              <a:t>) mod N</a:t>
            </a:r>
          </a:p>
          <a:p>
            <a:pPr lvl="1"/>
            <a:endParaRPr lang="en-US" baseline="30000" dirty="0"/>
          </a:p>
          <a:p>
            <a:r>
              <a:rPr lang="en-US" dirty="0"/>
              <a:t>Reduce clustering near the keys</a:t>
            </a:r>
          </a:p>
          <a:p>
            <a:pPr lvl="1"/>
            <a:r>
              <a:rPr lang="en-US" dirty="0"/>
              <a:t>But it could still form “secondary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25600"/>
            <a:ext cx="7772400" cy="462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use a secondary hash function </a:t>
            </a:r>
            <a:r>
              <a:rPr lang="en-US" sz="2200" b="1" i="1" dirty="0">
                <a:latin typeface="Times New Roman" charset="0"/>
              </a:rPr>
              <a:t>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Probe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h(k)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*d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) mod </a:t>
            </a:r>
            <a:r>
              <a:rPr lang="en-US" b="1" i="1" dirty="0">
                <a:latin typeface="Times New Roman" charset="0"/>
              </a:rPr>
              <a:t>N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ahoma" charset="0"/>
              </a:rPr>
              <a:t>where</a:t>
            </a:r>
            <a:r>
              <a:rPr lang="en-US" i="1" dirty="0">
                <a:latin typeface="Tahoma" charset="0"/>
              </a:rPr>
              <a:t> </a:t>
            </a:r>
            <a:r>
              <a:rPr lang="en-US" i="1" dirty="0" err="1">
                <a:latin typeface="Tahoma" charset="0"/>
              </a:rPr>
              <a:t>i</a:t>
            </a:r>
            <a:r>
              <a:rPr lang="en-US" i="1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is the </a:t>
            </a:r>
            <a:r>
              <a:rPr lang="en-US" i="1" dirty="0" err="1">
                <a:latin typeface="Tahoma" charset="0"/>
              </a:rPr>
              <a:t>i</a:t>
            </a:r>
            <a:r>
              <a:rPr lang="en-US" dirty="0" err="1">
                <a:latin typeface="Tahoma" charset="0"/>
              </a:rPr>
              <a:t>-th</a:t>
            </a:r>
            <a:r>
              <a:rPr lang="en-US" dirty="0">
                <a:latin typeface="Tahoma" charset="0"/>
              </a:rPr>
              <a:t> collision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cannot have zero values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2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ahoma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00200"/>
            <a:ext cx="769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000" dirty="0">
                <a:latin typeface="Times New Roman" charset="0"/>
                <a:cs typeface="Times New Roman" charset="0"/>
              </a:rPr>
              <a:t>(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000" dirty="0">
                <a:latin typeface="Times New Roman" charset="0"/>
                <a:cs typeface="Times New Roman" charset="0"/>
              </a:rPr>
              <a:t>)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b="1" dirty="0">
                <a:latin typeface="Times New Roman" charset="0"/>
              </a:rPr>
              <a:t>)    // “complement </a:t>
            </a:r>
            <a:r>
              <a:rPr lang="en-US" sz="2000" b="1">
                <a:latin typeface="Times New Roman" charset="0"/>
              </a:rPr>
              <a:t>of mod”</a:t>
            </a:r>
            <a:endParaRPr lang="en-US" sz="2000" b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dirty="0">
                <a:latin typeface="Tahoma" charset="0"/>
              </a:rPr>
              <a:t> is a prime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possible values for 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(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Times New Roman" charset="0"/>
                <a:cs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are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	 </a:t>
            </a:r>
            <a:r>
              <a:rPr lang="en-US" sz="2400" dirty="0">
                <a:latin typeface="Times New Roman" charset="0"/>
              </a:rPr>
              <a:t>1, 2, … , </a:t>
            </a:r>
            <a:r>
              <a:rPr lang="en-US" sz="2400" b="1" i="1" dirty="0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endParaRPr lang="en-US" sz="2400" b="1" i="1" dirty="0">
              <a:latin typeface="Times New Roman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40011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</a:t>
            </a:r>
            <a:r>
              <a:rPr lang="en-US" sz="2000" b="1" i="1" dirty="0">
                <a:latin typeface="Times New Roman" charset="0"/>
              </a:rPr>
              <a:t>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4270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4572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8736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51752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54768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7785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60801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3817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6683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6985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72294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75311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78327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4270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4572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48736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51752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54768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57785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60801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63817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6683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6985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72294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75311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78327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4724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447800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 i="1" kern="0" dirty="0">
                <a:latin typeface="Symbol" charset="0"/>
              </a:rPr>
              <a:t>a</a:t>
            </a:r>
            <a:r>
              <a:rPr lang="en-US" sz="2800" kern="0" dirty="0">
                <a:latin typeface="Times New Roman" charset="0"/>
              </a:rPr>
              <a:t> </a:t>
            </a:r>
            <a:r>
              <a:rPr lang="en-US" sz="2800" kern="0" dirty="0">
                <a:latin typeface="Symbol" charset="0"/>
              </a:rPr>
              <a:t>=</a:t>
            </a:r>
            <a:r>
              <a:rPr lang="en-US" sz="2800" kern="0" dirty="0">
                <a:latin typeface="Times New Roman" charset="0"/>
              </a:rPr>
              <a:t> </a:t>
            </a:r>
            <a:r>
              <a:rPr lang="en-US" sz="2800" b="1" i="1" kern="0" dirty="0">
                <a:latin typeface="Times New Roman" charset="0"/>
              </a:rPr>
              <a:t>n</a:t>
            </a:r>
            <a:r>
              <a:rPr lang="en-US" sz="2800" kern="0" dirty="0">
                <a:latin typeface="Symbol" charset="0"/>
              </a:rPr>
              <a:t>/</a:t>
            </a:r>
            <a:r>
              <a:rPr lang="en-US" sz="2800" b="1" i="1" kern="0" dirty="0">
                <a:latin typeface="Times New Roman" charset="0"/>
              </a:rPr>
              <a:t>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>
                <a:latin typeface="Times New Roman" charset="0"/>
              </a:rPr>
              <a:t>n =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>
                <a:latin typeface="Times New Roman" charset="0"/>
              </a:rPr>
              <a:t>N = size of hash table</a:t>
            </a:r>
          </a:p>
          <a:p>
            <a:pPr eaLnBrk="1" hangingPunct="1">
              <a:lnSpc>
                <a:spcPct val="90000"/>
              </a:lnSpc>
            </a:pPr>
            <a:endParaRPr lang="en-US" sz="2800" b="1" i="1" kern="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>
                <a:latin typeface="Tahoma" charset="0"/>
              </a:rPr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endParaRPr lang="en-US" sz="2800" kern="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>
                <a:latin typeface="Tahoma" charset="0"/>
              </a:rPr>
              <a:t>Assuming hash values are like random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kern="0" dirty="0">
                <a:latin typeface="Tahoma" charset="0"/>
              </a:rPr>
              <a:t>it can be shown that the expected number of probes for an insertion is</a:t>
            </a:r>
            <a:br>
              <a:rPr lang="en-US" sz="2400" kern="0" dirty="0">
                <a:latin typeface="Tahoma" charset="0"/>
              </a:rPr>
            </a:br>
            <a:r>
              <a:rPr lang="en-US" sz="2400" kern="0" dirty="0">
                <a:latin typeface="Tahoma" charset="0"/>
              </a:rPr>
              <a:t>	</a:t>
            </a:r>
            <a:r>
              <a:rPr lang="en-US" sz="2400" kern="0" dirty="0">
                <a:latin typeface="Times New Roman" charset="0"/>
              </a:rPr>
              <a:t>1</a:t>
            </a:r>
            <a:r>
              <a:rPr lang="en-US" sz="2400" b="1" i="1" kern="0" dirty="0">
                <a:latin typeface="Times New Roman" charset="0"/>
              </a:rPr>
              <a:t> </a:t>
            </a:r>
            <a:r>
              <a:rPr lang="en-US" sz="2400" kern="0" dirty="0">
                <a:latin typeface="Symbol" charset="0"/>
              </a:rPr>
              <a:t>/ </a:t>
            </a:r>
            <a:r>
              <a:rPr lang="en-US" sz="2400" kern="0" dirty="0">
                <a:latin typeface="Times New Roman" charset="0"/>
              </a:rPr>
              <a:t>(1 </a:t>
            </a:r>
            <a:r>
              <a:rPr lang="en-US" sz="2400" kern="0" dirty="0">
                <a:latin typeface="Symbol" charset="0"/>
              </a:rPr>
              <a:t>-</a:t>
            </a:r>
            <a:r>
              <a:rPr lang="en-US" sz="2400" b="1" i="1" kern="0" dirty="0">
                <a:latin typeface="Times New Roman" charset="0"/>
              </a:rPr>
              <a:t> </a:t>
            </a:r>
            <a:r>
              <a:rPr lang="en-US" sz="2400" b="1" i="1" kern="0" dirty="0">
                <a:latin typeface="Symbol" charset="0"/>
              </a:rPr>
              <a:t>a</a:t>
            </a:r>
            <a:r>
              <a:rPr lang="en-US" sz="2400" kern="0" dirty="0">
                <a:latin typeface="Times New Roman" charset="0"/>
              </a:rPr>
              <a:t>)</a:t>
            </a:r>
            <a:r>
              <a:rPr lang="en-US" sz="2400" kern="0" dirty="0">
                <a:latin typeface="Symbo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466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Desirable Load </a:t>
            </a:r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  <a:p>
            <a:pPr lvl="1"/>
            <a:r>
              <a:rPr lang="en-US" dirty="0"/>
              <a:t>Load factor &lt; 0.9</a:t>
            </a:r>
          </a:p>
          <a:p>
            <a:r>
              <a:rPr lang="en-US" dirty="0"/>
              <a:t>Open addressing: linear probing</a:t>
            </a:r>
          </a:p>
          <a:p>
            <a:pPr lvl="1"/>
            <a:r>
              <a:rPr lang="en-US" dirty="0"/>
              <a:t>Load factor &lt; 0.5</a:t>
            </a:r>
          </a:p>
          <a:p>
            <a:pPr lvl="1"/>
            <a:endParaRPr lang="en-US" dirty="0"/>
          </a:p>
          <a:p>
            <a:r>
              <a:rPr lang="en-US" dirty="0"/>
              <a:t>When the load factor is too high</a:t>
            </a:r>
          </a:p>
          <a:p>
            <a:pPr lvl="1"/>
            <a:r>
              <a:rPr lang="en-US" dirty="0"/>
              <a:t>Resize the hash table and</a:t>
            </a:r>
          </a:p>
          <a:p>
            <a:pPr lvl="1"/>
            <a:r>
              <a:rPr lang="en-US" dirty="0"/>
              <a:t>Rehash the entries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5562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7526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“expected” time complexity for get/put/remove</a:t>
            </a:r>
            <a:endParaRPr lang="en-US" sz="2400" b="1" i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practice, hashing is very fast provided the load factor is not close to 100%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browser caches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More General Kinds of Keys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9530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But what should we do if our keys are not integers in the range from 0 to N – 1?</a:t>
            </a:r>
          </a:p>
          <a:p>
            <a:pPr lvl="1"/>
            <a:r>
              <a:rPr lang="en-US" sz="2400" b="1" dirty="0">
                <a:latin typeface="Tahoma" charset="0"/>
              </a:rPr>
              <a:t>hash function </a:t>
            </a:r>
            <a:endParaRPr lang="en-US" sz="2400" dirty="0">
              <a:latin typeface="Tahoma" charset="0"/>
            </a:endParaRPr>
          </a:p>
          <a:p>
            <a:pPr lvl="2"/>
            <a:r>
              <a:rPr lang="en-US" sz="2000" dirty="0">
                <a:latin typeface="Tahoma" charset="0"/>
              </a:rPr>
              <a:t>map general keys to corresponding indices in a table.</a:t>
            </a:r>
          </a:p>
          <a:p>
            <a:pPr lvl="1"/>
            <a:r>
              <a:rPr lang="en-US" sz="2400" dirty="0">
                <a:latin typeface="Tahoma" charset="0"/>
              </a:rPr>
              <a:t>For instance, the last four digits of a Social Security number.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 Tables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880455-608B-4D49-A079-025340FE059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6" name="Rectangle 384"/>
          <p:cNvSpPr>
            <a:spLocks noChangeArrowheads="1"/>
          </p:cNvSpPr>
          <p:nvPr/>
        </p:nvSpPr>
        <p:spPr bwMode="auto">
          <a:xfrm>
            <a:off x="3765550" y="4114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0247" name="Rectangle 385"/>
          <p:cNvSpPr>
            <a:spLocks noChangeArrowheads="1"/>
          </p:cNvSpPr>
          <p:nvPr/>
        </p:nvSpPr>
        <p:spPr bwMode="auto">
          <a:xfrm>
            <a:off x="3765550" y="4419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386"/>
          <p:cNvSpPr>
            <a:spLocks noChangeArrowheads="1"/>
          </p:cNvSpPr>
          <p:nvPr/>
        </p:nvSpPr>
        <p:spPr bwMode="auto">
          <a:xfrm>
            <a:off x="3765550" y="4724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0249" name="Rectangle 387"/>
          <p:cNvSpPr>
            <a:spLocks noChangeArrowheads="1"/>
          </p:cNvSpPr>
          <p:nvPr/>
        </p:nvSpPr>
        <p:spPr bwMode="auto">
          <a:xfrm>
            <a:off x="3765550" y="502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0250" name="Rectangle 388"/>
          <p:cNvSpPr>
            <a:spLocks noChangeArrowheads="1"/>
          </p:cNvSpPr>
          <p:nvPr/>
        </p:nvSpPr>
        <p:spPr bwMode="auto">
          <a:xfrm>
            <a:off x="3765550" y="533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392"/>
          <p:cNvSpPr txBox="1">
            <a:spLocks noChangeArrowheads="1"/>
          </p:cNvSpPr>
          <p:nvPr/>
        </p:nvSpPr>
        <p:spPr bwMode="auto">
          <a:xfrm>
            <a:off x="3429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0252" name="Text Box 393"/>
          <p:cNvSpPr txBox="1">
            <a:spLocks noChangeArrowheads="1"/>
          </p:cNvSpPr>
          <p:nvPr/>
        </p:nvSpPr>
        <p:spPr bwMode="auto">
          <a:xfrm>
            <a:off x="3429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0253" name="Text Box 394"/>
          <p:cNvSpPr txBox="1">
            <a:spLocks noChangeArrowheads="1"/>
          </p:cNvSpPr>
          <p:nvPr/>
        </p:nvSpPr>
        <p:spPr bwMode="auto">
          <a:xfrm>
            <a:off x="3429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0254" name="Text Box 395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0255" name="Text Box 396"/>
          <p:cNvSpPr txBox="1">
            <a:spLocks noChangeArrowheads="1"/>
          </p:cNvSpPr>
          <p:nvPr/>
        </p:nvSpPr>
        <p:spPr bwMode="auto">
          <a:xfrm>
            <a:off x="3429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0256" name="AutoShape 401"/>
          <p:cNvSpPr>
            <a:spLocks noChangeArrowheads="1"/>
          </p:cNvSpPr>
          <p:nvPr/>
        </p:nvSpPr>
        <p:spPr bwMode="auto">
          <a:xfrm>
            <a:off x="4343400" y="53340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0257" name="AutoShape 402"/>
          <p:cNvSpPr>
            <a:spLocks noChangeArrowheads="1"/>
          </p:cNvSpPr>
          <p:nvPr/>
        </p:nvSpPr>
        <p:spPr bwMode="auto">
          <a:xfrm>
            <a:off x="4343400" y="47244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0258" name="Line 403"/>
          <p:cNvSpPr>
            <a:spLocks noChangeShapeType="1"/>
          </p:cNvSpPr>
          <p:nvPr/>
        </p:nvSpPr>
        <p:spPr bwMode="auto">
          <a:xfrm>
            <a:off x="3917950" y="54864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406"/>
          <p:cNvSpPr>
            <a:spLocks noChangeArrowheads="1"/>
          </p:cNvSpPr>
          <p:nvPr/>
        </p:nvSpPr>
        <p:spPr bwMode="auto">
          <a:xfrm>
            <a:off x="4343400" y="4419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0260" name="Line 407"/>
          <p:cNvSpPr>
            <a:spLocks noChangeShapeType="1"/>
          </p:cNvSpPr>
          <p:nvPr/>
        </p:nvSpPr>
        <p:spPr bwMode="auto">
          <a:xfrm>
            <a:off x="3917950" y="4572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408"/>
          <p:cNvSpPr>
            <a:spLocks noChangeShapeType="1"/>
          </p:cNvSpPr>
          <p:nvPr/>
        </p:nvSpPr>
        <p:spPr bwMode="auto">
          <a:xfrm>
            <a:off x="3886200" y="48768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 rot="5400000">
            <a:off x="3794125" y="5730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3317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24190"/>
              </p:ext>
            </p:extLst>
          </p:nvPr>
        </p:nvGraphicFramePr>
        <p:xfrm>
          <a:off x="76200" y="2438400"/>
          <a:ext cx="8974756" cy="37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6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DoublyLinkedList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(unsorted)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(no collisions;</a:t>
                      </a:r>
                    </a:p>
                    <a:p>
                      <a:pPr algn="ctr"/>
                      <a:r>
                        <a:rPr lang="en-US" baseline="0" dirty="0"/>
                        <a:t>Best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Table</a:t>
                      </a:r>
                    </a:p>
                    <a:p>
                      <a:pPr algn="ctr"/>
                      <a:r>
                        <a:rPr lang="en-US" baseline="0" dirty="0"/>
                        <a:t>(with collisions; worst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Table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/>
                        <a:t>expected case)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Counting #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84796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prime for hash table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keys are uniformly distributed (each key is equally likely)</a:t>
            </a:r>
          </a:p>
          <a:p>
            <a:pPr lvl="1"/>
            <a:r>
              <a:rPr lang="en-US" dirty="0"/>
              <a:t>Prime is not important</a:t>
            </a:r>
          </a:p>
          <a:p>
            <a:r>
              <a:rPr lang="en-US" dirty="0"/>
              <a:t>However, keys might have some underlying patterns</a:t>
            </a:r>
          </a:p>
          <a:p>
            <a:pPr lvl="1"/>
            <a:r>
              <a:rPr lang="en-US" dirty="0"/>
              <a:t>E.g. memory address (common/fast key)</a:t>
            </a:r>
          </a:p>
          <a:p>
            <a:pPr lvl="2"/>
            <a:r>
              <a:rPr lang="en-US" dirty="0"/>
              <a:t>Multiple of word size</a:t>
            </a:r>
          </a:p>
          <a:p>
            <a:pPr lvl="3"/>
            <a:r>
              <a:rPr lang="en-US" dirty="0"/>
              <a:t>4 bytes (32 bits), 8 bytes (64 bits)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vs non-prime table size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1"/>
          <a:ext cx="484632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4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address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</a:t>
                      </a:r>
                      <a:r>
                        <a:rPr lang="en-US" baseline="0" dirty="0"/>
                        <a:t> mod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 mod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</a:t>
            </a:r>
            <a:r>
              <a:rPr lang="en-US" dirty="0" err="1"/>
              <a:t>Godlwasser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vs non-prime table size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1"/>
          <a:ext cx="8077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4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address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</a:t>
                      </a:r>
                      <a:r>
                        <a:rPr lang="en-US" baseline="0" dirty="0"/>
                        <a:t> mod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 mod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 mod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 mod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102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</a:t>
            </a:r>
            <a:r>
              <a:rPr lang="en-US" dirty="0" err="1"/>
              <a:t>Godlwasser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082" y="381000"/>
            <a:ext cx="756828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Between size 10 and 12, which would you choose?  Implications?</a:t>
            </a:r>
          </a:p>
        </p:txBody>
      </p:sp>
    </p:spTree>
    <p:extLst>
      <p:ext uri="{BB962C8B-B14F-4D97-AF65-F5344CB8AC3E}">
        <p14:creationId xmlns:p14="http://schemas.microsoft.com/office/powerpoint/2010/main" val="7584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maps keys to 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maps keys to 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Verdan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 dirty="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 dirty="0">
                <a:latin typeface="Verdana" charset="0"/>
              </a:rPr>
              <a:t>Hash function </a:t>
            </a:r>
            <a:r>
              <a:rPr lang="en-US" b="1" i="1" dirty="0">
                <a:latin typeface="Times New Roman" charset="0"/>
              </a:rPr>
              <a:t>h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Array (called table) of size </a:t>
            </a:r>
            <a:r>
              <a:rPr lang="en-US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When implementing a map with a hash table, the goal is to store item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at index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33944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773658-3948-9A40-92D0-7A6F00EA8B4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343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design a hash table for a map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storing entries as (SSN, Name)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SSN (social security number) is a nine-digit positive integer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Our hash table uses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 array of size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10,000</a:t>
            </a:r>
            <a:r>
              <a:rPr lang="en-US" sz="2000" dirty="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 hash function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Symbol" charset="0"/>
              </a:rPr>
              <a:t> = </a:t>
            </a:r>
            <a:r>
              <a:rPr lang="en-US" sz="2000" dirty="0">
                <a:latin typeface="Times New Roman" charset="0"/>
              </a:rPr>
              <a:t>last four digits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5257800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200-751-9998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4AD76-D02D-9943-A761-B47B0E97814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Functions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37949" y="1651000"/>
            <a:ext cx="4419600" cy="426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Hash code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: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keys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integers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Compression function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: integers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imes New Roman" charset="0"/>
              </a:rPr>
              <a:t> [0,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b="1" i="1" dirty="0">
                <a:latin typeface="Symbol" charset="0"/>
              </a:rPr>
              <a:t> </a:t>
            </a:r>
            <a:r>
              <a:rPr lang="en-US" dirty="0">
                <a:latin typeface="Symbol" charset="0"/>
              </a:rPr>
              <a:t>- </a:t>
            </a:r>
            <a:r>
              <a:rPr lang="en-US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))</a:t>
            </a:r>
          </a:p>
          <a:p>
            <a:pPr eaLnBrk="1" hangingPunct="1"/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disperse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the keys in an apparently random way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239000" y="228600"/>
          <a:ext cx="1563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Clip" r:id="rId3" imgW="1585440" imgH="1854720" progId="MS_ClipArt_Gallery.2">
                  <p:embed/>
                </p:oleObj>
              </mc:Choice>
              <mc:Fallback>
                <p:oleObj name="Clip" r:id="rId3" imgW="1585440" imgH="1854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636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4038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(Example 1)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  <a:ea typeface="+mn-ea"/>
              </a:rPr>
              <a:t>Memory address</a:t>
            </a:r>
            <a:r>
              <a:rPr lang="en-US" sz="2400" dirty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We reinterpret the memory address of the key object as an integer (default hash code of all Java objects)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Good in general, except for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numeric keys (same number 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 string keys (same string 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1600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5806</TotalTime>
  <Words>3542</Words>
  <Application>Microsoft Office PowerPoint</Application>
  <PresentationFormat>On-screen Show (4:3)</PresentationFormat>
  <Paragraphs>1047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Symbol</vt:lpstr>
      <vt:lpstr>Tahoma</vt:lpstr>
      <vt:lpstr>Times New Roman</vt:lpstr>
      <vt:lpstr>Verdana</vt:lpstr>
      <vt:lpstr>Wingdings</vt:lpstr>
      <vt:lpstr>Blueprint</vt:lpstr>
      <vt:lpstr>Clip</vt:lpstr>
      <vt:lpstr>Worksheet</vt:lpstr>
      <vt:lpstr>Hash Tables</vt:lpstr>
      <vt:lpstr>Recall the Map ADT</vt:lpstr>
      <vt:lpstr>Intuitive Notion of a Map</vt:lpstr>
      <vt:lpstr>More General Kinds of Keys</vt:lpstr>
      <vt:lpstr>Hash Functions and Hash Tables</vt:lpstr>
      <vt:lpstr>Hash Functions and Hash Tables</vt:lpstr>
      <vt:lpstr>Example</vt:lpstr>
      <vt:lpstr>Hash Functions</vt:lpstr>
      <vt:lpstr>Hash Codes (Example 1)</vt:lpstr>
      <vt:lpstr>Hash Codes (Example 2)</vt:lpstr>
      <vt:lpstr>Hash Codes (Example 3)</vt:lpstr>
      <vt:lpstr>Hash Codes (Example 4)</vt:lpstr>
      <vt:lpstr>Hash Codes (Example 4)</vt:lpstr>
      <vt:lpstr>Compression Functions (Example 1)</vt:lpstr>
      <vt:lpstr>Compression Functions (Example 2)</vt:lpstr>
      <vt:lpstr>Collisions</vt:lpstr>
      <vt:lpstr>Worst-case Time Complexity</vt:lpstr>
      <vt:lpstr>Worst-case Time Complexity</vt:lpstr>
      <vt:lpstr>Worst-case Time Complexity</vt:lpstr>
      <vt:lpstr>Handling Collisions</vt:lpstr>
      <vt:lpstr>Separate Chaining</vt:lpstr>
      <vt:lpstr>Linear Probing</vt:lpstr>
      <vt:lpstr>Search with Linear Probing</vt:lpstr>
      <vt:lpstr>Search with Linear Probing</vt:lpstr>
      <vt:lpstr>Updates with Linear Probing</vt:lpstr>
      <vt:lpstr>Why DEFUNCT?</vt:lpstr>
      <vt:lpstr>Why DEFUNCT?</vt:lpstr>
      <vt:lpstr>Why DEFUNCT?</vt:lpstr>
      <vt:lpstr>Deletion with Linear Probing</vt:lpstr>
      <vt:lpstr>Insertion with Linear Probing</vt:lpstr>
      <vt:lpstr>Worst-case Time Complexity</vt:lpstr>
      <vt:lpstr>Worst-case Time Complexity</vt:lpstr>
      <vt:lpstr>Quadratic Probing</vt:lpstr>
      <vt:lpstr>Double Hashing</vt:lpstr>
      <vt:lpstr>Double Hashing</vt:lpstr>
      <vt:lpstr>Example of Double Hashing</vt:lpstr>
      <vt:lpstr>Load Factor</vt:lpstr>
      <vt:lpstr>Desirable Load Factor</vt:lpstr>
      <vt:lpstr>Performance of Hashing</vt:lpstr>
      <vt:lpstr>Time Complexity</vt:lpstr>
      <vt:lpstr>Why prime for hash table size?</vt:lpstr>
      <vt:lpstr>Prime vs non-prime table size</vt:lpstr>
      <vt:lpstr>Prime vs non-prime table size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Philip Chan</cp:lastModifiedBy>
  <cp:revision>1096</cp:revision>
  <cp:lastPrinted>2014-03-20T01:25:57Z</cp:lastPrinted>
  <dcterms:created xsi:type="dcterms:W3CDTF">2002-01-21T02:22:10Z</dcterms:created>
  <dcterms:modified xsi:type="dcterms:W3CDTF">2021-10-18T20:34:42Z</dcterms:modified>
</cp:coreProperties>
</file>