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0BD6-C690-4D46-B46C-8CF463711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AAFF6D-A988-49DA-9993-FEBF86A15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130B0A-B9EE-44AF-A3C9-0484E737A885}"/>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5" name="Footer Placeholder 4">
            <a:extLst>
              <a:ext uri="{FF2B5EF4-FFF2-40B4-BE49-F238E27FC236}">
                <a16:creationId xmlns:a16="http://schemas.microsoft.com/office/drawing/2014/main" id="{822A0E57-8EF1-44DD-8778-56C624D89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56F74-F3B6-425C-AECA-1339C7F0F9D8}"/>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30002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9619-87C5-4551-9969-46861D98C7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9C36A-1F0A-4896-886E-D7CCBDCF6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AAADD-0D0B-48CC-849C-D356813E1832}"/>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5" name="Footer Placeholder 4">
            <a:extLst>
              <a:ext uri="{FF2B5EF4-FFF2-40B4-BE49-F238E27FC236}">
                <a16:creationId xmlns:a16="http://schemas.microsoft.com/office/drawing/2014/main" id="{84B3A370-164D-4198-B48E-FDAC6B9C5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91FF9-5143-4097-9CC8-2FBA8390EDDF}"/>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98039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7115A-EA9A-46A5-81E7-834513C34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8DD6DB-B4E3-4580-84F4-BF18DEB09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3EA34-F930-4ADC-9D58-FCB411EA1D48}"/>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5" name="Footer Placeholder 4">
            <a:extLst>
              <a:ext uri="{FF2B5EF4-FFF2-40B4-BE49-F238E27FC236}">
                <a16:creationId xmlns:a16="http://schemas.microsoft.com/office/drawing/2014/main" id="{0B2336CC-49EA-455F-AEAB-8E5735081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F451D-5850-40FC-9F85-E313A7713CE9}"/>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145678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F719-9674-4B8D-B629-80A65CFD3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C72E86-6AF3-41B8-AB77-645D6D81F7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D79EED-4DEE-4BDB-A54C-17EA0DAC2065}"/>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5" name="Footer Placeholder 4">
            <a:extLst>
              <a:ext uri="{FF2B5EF4-FFF2-40B4-BE49-F238E27FC236}">
                <a16:creationId xmlns:a16="http://schemas.microsoft.com/office/drawing/2014/main" id="{6CE9C27F-230D-4DE5-BED1-90CE0B710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12BA8-47DC-45D7-99A0-655084F594C6}"/>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4172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DE5B-515A-47C9-A257-27001C59E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B968DA-2B56-412E-A299-4A926CAEF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DEBA33-AC3D-4392-AAA8-C704D8B2374F}"/>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5" name="Footer Placeholder 4">
            <a:extLst>
              <a:ext uri="{FF2B5EF4-FFF2-40B4-BE49-F238E27FC236}">
                <a16:creationId xmlns:a16="http://schemas.microsoft.com/office/drawing/2014/main" id="{CDDD24F3-8336-4668-B888-26967CCE2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C5432-2140-451E-B17F-C452070C9B7D}"/>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41116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2794-3746-4466-B638-AFD7347B5D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A9E552-316C-40DC-9329-82D2F8F1B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5924D-282B-4E10-A2A2-3F03598D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F02303-5591-4039-BC3E-EE12B09E70E6}"/>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6" name="Footer Placeholder 5">
            <a:extLst>
              <a:ext uri="{FF2B5EF4-FFF2-40B4-BE49-F238E27FC236}">
                <a16:creationId xmlns:a16="http://schemas.microsoft.com/office/drawing/2014/main" id="{4BE4AD3E-6F30-49F3-926B-1A993EAB3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F2D9BF-A1AF-4407-9D26-5879C34186E4}"/>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30668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C2AE-04C7-40F2-8164-B687905B35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9AC3F-B992-4DA8-9CEF-B7D4B1935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94FA42-EB24-4405-8948-D4906623E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24ED57-79C8-467B-BD22-E0170455F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F17DF-F35F-43E5-98F1-EE6ABD419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0C5614-B7D3-41A8-B160-811230B88EC2}"/>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8" name="Footer Placeholder 7">
            <a:extLst>
              <a:ext uri="{FF2B5EF4-FFF2-40B4-BE49-F238E27FC236}">
                <a16:creationId xmlns:a16="http://schemas.microsoft.com/office/drawing/2014/main" id="{F9A67A59-3BAC-41D2-95F3-90B9C2BF52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287BC2-FBD0-45D7-9A6F-5E61F154CEAB}"/>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175481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DE23-8F00-496D-BE93-AE0B6B45F1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8F23ED-0550-4B07-902E-DD0847610585}"/>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4" name="Footer Placeholder 3">
            <a:extLst>
              <a:ext uri="{FF2B5EF4-FFF2-40B4-BE49-F238E27FC236}">
                <a16:creationId xmlns:a16="http://schemas.microsoft.com/office/drawing/2014/main" id="{68AF9CFB-D18F-4F40-B7F3-8765EF1E94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F18AA5-8170-406F-93B9-CA962A698866}"/>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186854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404078-D4CB-4E8E-A201-FF68355D40E0}"/>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3" name="Footer Placeholder 2">
            <a:extLst>
              <a:ext uri="{FF2B5EF4-FFF2-40B4-BE49-F238E27FC236}">
                <a16:creationId xmlns:a16="http://schemas.microsoft.com/office/drawing/2014/main" id="{EAFC04CD-CF98-4201-96CB-5ABC53C8C1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CC675F-1AE3-4719-A02F-C1448C0D1027}"/>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293239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4072-0C98-414A-A99F-4F9CB7122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44C737-8605-4871-B53E-41DA0F39A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8CDA56-17BC-4F72-92AC-C5A24A7E9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E5C6E-6F12-49D6-880B-75A4870131A0}"/>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6" name="Footer Placeholder 5">
            <a:extLst>
              <a:ext uri="{FF2B5EF4-FFF2-40B4-BE49-F238E27FC236}">
                <a16:creationId xmlns:a16="http://schemas.microsoft.com/office/drawing/2014/main" id="{ECADBE5D-4768-4DB4-B1B9-1543AD6795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623746-4376-4DB5-8CBE-178E107C2BC1}"/>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132011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1934-443D-4FE3-A210-8E0E0E7EE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E9D4-C433-4BF5-AAFB-3B89FF648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CF7924-14FA-41C0-A5F3-A427C4664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375F1-180F-49AF-8628-A32F88AF7A1C}"/>
              </a:ext>
            </a:extLst>
          </p:cNvPr>
          <p:cNvSpPr>
            <a:spLocks noGrp="1"/>
          </p:cNvSpPr>
          <p:nvPr>
            <p:ph type="dt" sz="half" idx="10"/>
          </p:nvPr>
        </p:nvSpPr>
        <p:spPr/>
        <p:txBody>
          <a:bodyPr/>
          <a:lstStyle/>
          <a:p>
            <a:fld id="{D41FB3EE-BB49-46AD-A98C-C8C1506BA6C4}" type="datetimeFigureOut">
              <a:rPr lang="en-IN" smtClean="0"/>
              <a:t>01-12-2021</a:t>
            </a:fld>
            <a:endParaRPr lang="en-IN"/>
          </a:p>
        </p:txBody>
      </p:sp>
      <p:sp>
        <p:nvSpPr>
          <p:cNvPr id="6" name="Footer Placeholder 5">
            <a:extLst>
              <a:ext uri="{FF2B5EF4-FFF2-40B4-BE49-F238E27FC236}">
                <a16:creationId xmlns:a16="http://schemas.microsoft.com/office/drawing/2014/main" id="{E7C2E07E-DC74-4BE3-8A8F-EDB0A547E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10E27-DA84-4D68-9815-2EEF09A32E2A}"/>
              </a:ext>
            </a:extLst>
          </p:cNvPr>
          <p:cNvSpPr>
            <a:spLocks noGrp="1"/>
          </p:cNvSpPr>
          <p:nvPr>
            <p:ph type="sldNum" sz="quarter" idx="12"/>
          </p:nvPr>
        </p:nvSpPr>
        <p:spPr/>
        <p:txBody>
          <a:bodyPr/>
          <a:lstStyle/>
          <a:p>
            <a:fld id="{31989ADA-1CB5-4946-9469-6D90C79B4917}" type="slidenum">
              <a:rPr lang="en-IN" smtClean="0"/>
              <a:t>‹#›</a:t>
            </a:fld>
            <a:endParaRPr lang="en-IN"/>
          </a:p>
        </p:txBody>
      </p:sp>
    </p:spTree>
    <p:extLst>
      <p:ext uri="{BB962C8B-B14F-4D97-AF65-F5344CB8AC3E}">
        <p14:creationId xmlns:p14="http://schemas.microsoft.com/office/powerpoint/2010/main" val="207880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1D219-6FC8-40A0-8A4B-C959E2F3D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C6CAC9-BDAA-44F1-9D6E-003FE9E5D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6387F-7C00-430C-A7C7-7BB053986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FB3EE-BB49-46AD-A98C-C8C1506BA6C4}" type="datetimeFigureOut">
              <a:rPr lang="en-IN" smtClean="0"/>
              <a:t>01-12-2021</a:t>
            </a:fld>
            <a:endParaRPr lang="en-IN"/>
          </a:p>
        </p:txBody>
      </p:sp>
      <p:sp>
        <p:nvSpPr>
          <p:cNvPr id="5" name="Footer Placeholder 4">
            <a:extLst>
              <a:ext uri="{FF2B5EF4-FFF2-40B4-BE49-F238E27FC236}">
                <a16:creationId xmlns:a16="http://schemas.microsoft.com/office/drawing/2014/main" id="{190BB35E-EA32-45D1-8C9C-BE1BF8A5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15F614-E476-4222-A0DF-EE04036B6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89ADA-1CB5-4946-9469-6D90C79B4917}" type="slidenum">
              <a:rPr lang="en-IN" smtClean="0"/>
              <a:t>‹#›</a:t>
            </a:fld>
            <a:endParaRPr lang="en-IN"/>
          </a:p>
        </p:txBody>
      </p:sp>
    </p:spTree>
    <p:extLst>
      <p:ext uri="{BB962C8B-B14F-4D97-AF65-F5344CB8AC3E}">
        <p14:creationId xmlns:p14="http://schemas.microsoft.com/office/powerpoint/2010/main" val="399461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create-react-app.dev/docs/getting-started/" TargetMode="External"/><Relationship Id="rId1" Type="http://schemas.openxmlformats.org/officeDocument/2006/relationships/slideLayout" Target="../slideLayouts/slideLayout2.xml"/><Relationship Id="rId5" Type="http://schemas.openxmlformats.org/officeDocument/2006/relationships/hyperlink" Target="https://reactjs.org/tutorial/tutorial.html" TargetMode="External"/><Relationship Id="rId4" Type="http://schemas.openxmlformats.org/officeDocument/2006/relationships/hyperlink" Target="https://cli.vuej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6888-A28E-46E6-B8A8-10AB5916D5C6}"/>
              </a:ext>
            </a:extLst>
          </p:cNvPr>
          <p:cNvSpPr>
            <a:spLocks noGrp="1"/>
          </p:cNvSpPr>
          <p:nvPr>
            <p:ph type="ctrTitle"/>
          </p:nvPr>
        </p:nvSpPr>
        <p:spPr/>
        <p:txBody>
          <a:bodyPr/>
          <a:lstStyle/>
          <a:p>
            <a:r>
              <a:rPr lang="en-IN" dirty="0"/>
              <a:t>Angular Vs React Vs Vue</a:t>
            </a:r>
          </a:p>
        </p:txBody>
      </p:sp>
    </p:spTree>
    <p:extLst>
      <p:ext uri="{BB962C8B-B14F-4D97-AF65-F5344CB8AC3E}">
        <p14:creationId xmlns:p14="http://schemas.microsoft.com/office/powerpoint/2010/main" val="150375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DFB9-F850-4E43-80E6-4B25A1EEFEAE}"/>
              </a:ext>
            </a:extLst>
          </p:cNvPr>
          <p:cNvSpPr>
            <a:spLocks noGrp="1"/>
          </p:cNvSpPr>
          <p:nvPr>
            <p:ph type="title"/>
          </p:nvPr>
        </p:nvSpPr>
        <p:spPr/>
        <p:txBody>
          <a:bodyPr>
            <a:normAutofit/>
          </a:bodyPr>
          <a:lstStyle/>
          <a:p>
            <a:r>
              <a:rPr lang="en-US" sz="2800" b="0" i="0" dirty="0">
                <a:solidFill>
                  <a:srgbClr val="333333"/>
                </a:solidFill>
                <a:effectLst/>
                <a:latin typeface="BlinkMacSystemFont"/>
              </a:rPr>
              <a:t>When you want to know if a version is newer than a different version you have to start reading from left to right:</a:t>
            </a:r>
            <a:endParaRPr lang="en-IN" sz="2800" dirty="0"/>
          </a:p>
        </p:txBody>
      </p:sp>
      <p:sp>
        <p:nvSpPr>
          <p:cNvPr id="3" name="Content Placeholder 2">
            <a:extLst>
              <a:ext uri="{FF2B5EF4-FFF2-40B4-BE49-F238E27FC236}">
                <a16:creationId xmlns:a16="http://schemas.microsoft.com/office/drawing/2014/main" id="{E985B19F-D047-47D2-8924-DAE9A1731366}"/>
              </a:ext>
            </a:extLst>
          </p:cNvPr>
          <p:cNvSpPr>
            <a:spLocks noGrp="1"/>
          </p:cNvSpPr>
          <p:nvPr>
            <p:ph idx="1"/>
          </p:nvPr>
        </p:nvSpPr>
        <p:spPr/>
        <p:txBody>
          <a:bodyPr/>
          <a:lstStyle/>
          <a:p>
            <a:pPr algn="just">
              <a:buFont typeface="Arial" panose="020B0604020202020204" pitchFamily="34" charset="0"/>
              <a:buChar char="•"/>
            </a:pPr>
            <a:r>
              <a:rPr lang="en-US" b="0" i="0" dirty="0">
                <a:solidFill>
                  <a:srgbClr val="333333"/>
                </a:solidFill>
                <a:effectLst/>
                <a:latin typeface="BlinkMacSystemFont"/>
              </a:rPr>
              <a:t>If the major version is higher, your version is newer. If it is lower, your version is older. If it's the same, continue reading.</a:t>
            </a:r>
          </a:p>
          <a:p>
            <a:pPr algn="just">
              <a:buFont typeface="Arial" panose="020B0604020202020204" pitchFamily="34" charset="0"/>
              <a:buChar char="•"/>
            </a:pPr>
            <a:r>
              <a:rPr lang="en-US" b="0" i="0" dirty="0">
                <a:solidFill>
                  <a:srgbClr val="333333"/>
                </a:solidFill>
                <a:effectLst/>
                <a:latin typeface="BlinkMacSystemFont"/>
              </a:rPr>
              <a:t>If the minor version is higher, your version is newer. If it is lower, your version is older. If it's the same, continue reading.</a:t>
            </a:r>
          </a:p>
          <a:p>
            <a:pPr algn="just">
              <a:buFont typeface="Arial" panose="020B0604020202020204" pitchFamily="34" charset="0"/>
              <a:buChar char="•"/>
            </a:pPr>
            <a:r>
              <a:rPr lang="en-US" b="0" i="0" dirty="0">
                <a:solidFill>
                  <a:srgbClr val="333333"/>
                </a:solidFill>
                <a:effectLst/>
                <a:latin typeface="BlinkMacSystemFont"/>
              </a:rPr>
              <a:t>Trailing zeros in the revision do count. Do not strip them. If the revision is higher, your version is newer. If it is lower, your version is older. If it's the same you have the same version.</a:t>
            </a:r>
          </a:p>
          <a:p>
            <a:pPr marL="0" indent="0">
              <a:buNone/>
            </a:pPr>
            <a:endParaRPr lang="en-IN" dirty="0"/>
          </a:p>
        </p:txBody>
      </p:sp>
    </p:spTree>
    <p:extLst>
      <p:ext uri="{BB962C8B-B14F-4D97-AF65-F5344CB8AC3E}">
        <p14:creationId xmlns:p14="http://schemas.microsoft.com/office/powerpoint/2010/main" val="102790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30A1-9A87-4888-ACAE-1515B165D6D2}"/>
              </a:ext>
            </a:extLst>
          </p:cNvPr>
          <p:cNvSpPr>
            <a:spLocks noGrp="1"/>
          </p:cNvSpPr>
          <p:nvPr>
            <p:ph type="title"/>
          </p:nvPr>
        </p:nvSpPr>
        <p:spPr>
          <a:xfrm>
            <a:off x="838200" y="365126"/>
            <a:ext cx="10515600" cy="575908"/>
          </a:xfrm>
        </p:spPr>
        <p:txBody>
          <a:bodyPr>
            <a:normAutofit fontScale="90000"/>
          </a:bodyPr>
          <a:lstStyle/>
          <a:p>
            <a:r>
              <a:rPr lang="en-IN" b="0" i="0" dirty="0">
                <a:solidFill>
                  <a:srgbClr val="333333"/>
                </a:solidFill>
                <a:effectLst/>
                <a:latin typeface="Ridley"/>
              </a:rPr>
              <a:t>Examples</a:t>
            </a:r>
            <a:br>
              <a:rPr lang="en-IN" b="0" i="0" dirty="0">
                <a:solidFill>
                  <a:srgbClr val="333333"/>
                </a:solidFill>
                <a:effectLst/>
                <a:latin typeface="Ridley"/>
              </a:rPr>
            </a:br>
            <a:endParaRPr lang="en-IN" dirty="0"/>
          </a:p>
        </p:txBody>
      </p:sp>
      <p:sp>
        <p:nvSpPr>
          <p:cNvPr id="3" name="Content Placeholder 2">
            <a:extLst>
              <a:ext uri="{FF2B5EF4-FFF2-40B4-BE49-F238E27FC236}">
                <a16:creationId xmlns:a16="http://schemas.microsoft.com/office/drawing/2014/main" id="{C7C5401A-B6CB-4AE3-BA82-18B304A966F1}"/>
              </a:ext>
            </a:extLst>
          </p:cNvPr>
          <p:cNvSpPr>
            <a:spLocks noGrp="1"/>
          </p:cNvSpPr>
          <p:nvPr>
            <p:ph idx="1"/>
          </p:nvPr>
        </p:nvSpPr>
        <p:spPr>
          <a:xfrm>
            <a:off x="678402" y="790114"/>
            <a:ext cx="10995734" cy="6067886"/>
          </a:xfrm>
        </p:spPr>
        <p:txBody>
          <a:bodyPr>
            <a:normAutofit/>
          </a:bodyPr>
          <a:lstStyle/>
          <a:p>
            <a:pPr algn="just"/>
            <a:r>
              <a:rPr lang="en-US" sz="2400" b="0" i="0" dirty="0">
                <a:solidFill>
                  <a:srgbClr val="333333"/>
                </a:solidFill>
                <a:effectLst/>
                <a:latin typeface="BlinkMacSystemFont"/>
              </a:rPr>
              <a:t>Let's check version 5.3.22 against version 5.3.4. </a:t>
            </a:r>
          </a:p>
          <a:p>
            <a:pPr marL="0" indent="0" algn="just">
              <a:buNone/>
            </a:pPr>
            <a:r>
              <a:rPr lang="en-US" sz="2400" b="0" i="0" dirty="0">
                <a:solidFill>
                  <a:srgbClr val="333333"/>
                </a:solidFill>
                <a:effectLst/>
                <a:latin typeface="BlinkMacSystemFont"/>
              </a:rPr>
              <a:t>The major version 5 is the same, we continue. The minor version 3 is the same, we continue. The revision is 22 which is higher than 4, therefore 5.3.22 is newer than 5.3.4.</a:t>
            </a:r>
          </a:p>
          <a:p>
            <a:pPr algn="just"/>
            <a:endParaRPr lang="en-US" sz="2400" dirty="0">
              <a:solidFill>
                <a:srgbClr val="333333"/>
              </a:solidFill>
              <a:latin typeface="BlinkMacSystemFont"/>
            </a:endParaRPr>
          </a:p>
          <a:p>
            <a:pPr algn="just"/>
            <a:r>
              <a:rPr lang="en-US" sz="2400" b="0" i="0" dirty="0">
                <a:solidFill>
                  <a:srgbClr val="333333"/>
                </a:solidFill>
                <a:effectLst/>
                <a:latin typeface="BlinkMacSystemFont"/>
              </a:rPr>
              <a:t>Let's check version 5.4.2 against version 5.3.4.</a:t>
            </a:r>
          </a:p>
          <a:p>
            <a:pPr marL="0" indent="0" algn="just">
              <a:buNone/>
            </a:pPr>
            <a:r>
              <a:rPr lang="en-US" sz="2400" b="0" i="0" dirty="0">
                <a:solidFill>
                  <a:srgbClr val="333333"/>
                </a:solidFill>
                <a:effectLst/>
                <a:latin typeface="BlinkMacSystemFont"/>
              </a:rPr>
              <a:t> The major version 5 is the same, we continue. The minor version 4 is higher than minor version 3, therefore 5.4.2 is newer than 5.3.4.</a:t>
            </a:r>
          </a:p>
          <a:p>
            <a:pPr marL="0" indent="0" algn="just">
              <a:buNone/>
            </a:pPr>
            <a:endParaRPr lang="en-US" sz="2400" dirty="0">
              <a:solidFill>
                <a:srgbClr val="333333"/>
              </a:solidFill>
              <a:latin typeface="BlinkMacSystemFont"/>
            </a:endParaRPr>
          </a:p>
          <a:p>
            <a:pPr algn="just"/>
            <a:r>
              <a:rPr lang="en-US" sz="2400" b="0" i="0" dirty="0">
                <a:solidFill>
                  <a:srgbClr val="333333"/>
                </a:solidFill>
                <a:effectLst/>
                <a:latin typeface="BlinkMacSystemFont"/>
              </a:rPr>
              <a:t>Let's check version 6.0.0 against version 5.3.4. </a:t>
            </a:r>
          </a:p>
          <a:p>
            <a:pPr marL="0" indent="0" algn="just">
              <a:buNone/>
            </a:pPr>
            <a:r>
              <a:rPr lang="en-US" sz="2400" b="0" i="0" dirty="0">
                <a:solidFill>
                  <a:srgbClr val="333333"/>
                </a:solidFill>
                <a:effectLst/>
                <a:latin typeface="BlinkMacSystemFont"/>
              </a:rPr>
              <a:t>The major version 6 is higher than major version 5, therefore 6.0.0 is newer than 5.3.4.</a:t>
            </a:r>
          </a:p>
          <a:p>
            <a:pPr algn="just"/>
            <a:endParaRPr lang="en-US" sz="2400" dirty="0">
              <a:solidFill>
                <a:srgbClr val="333333"/>
              </a:solidFill>
              <a:latin typeface="BlinkMacSystemFont"/>
            </a:endParaRPr>
          </a:p>
          <a:p>
            <a:pPr algn="just"/>
            <a:r>
              <a:rPr lang="en-US" sz="2400" b="0" i="0" dirty="0">
                <a:solidFill>
                  <a:srgbClr val="333333"/>
                </a:solidFill>
                <a:effectLst/>
                <a:latin typeface="BlinkMacSystemFont"/>
              </a:rPr>
              <a:t>Let's check version 5.2.6 against version 5.3.4. </a:t>
            </a:r>
          </a:p>
          <a:p>
            <a:pPr marL="0" indent="0" algn="just">
              <a:buNone/>
            </a:pPr>
            <a:r>
              <a:rPr lang="en-US" sz="2400" b="0" i="0" dirty="0">
                <a:solidFill>
                  <a:srgbClr val="333333"/>
                </a:solidFill>
                <a:effectLst/>
                <a:latin typeface="BlinkMacSystemFont"/>
              </a:rPr>
              <a:t>The major version 5 is the same, we continue. The minor version is 2 which is lower than 3, therefore 5.2.6 is older than 5.3.4.</a:t>
            </a:r>
            <a:endParaRPr lang="en-IN" sz="2400" dirty="0"/>
          </a:p>
        </p:txBody>
      </p:sp>
    </p:spTree>
    <p:extLst>
      <p:ext uri="{BB962C8B-B14F-4D97-AF65-F5344CB8AC3E}">
        <p14:creationId xmlns:p14="http://schemas.microsoft.com/office/powerpoint/2010/main" val="388050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CECAAD5-0B04-4BF1-A41F-1AC52D4F9699}"/>
              </a:ext>
            </a:extLst>
          </p:cNvPr>
          <p:cNvGraphicFramePr>
            <a:graphicFrameLocks noGrp="1"/>
          </p:cNvGraphicFramePr>
          <p:nvPr>
            <p:ph idx="1"/>
            <p:extLst>
              <p:ext uri="{D42A27DB-BD31-4B8C-83A1-F6EECF244321}">
                <p14:modId xmlns:p14="http://schemas.microsoft.com/office/powerpoint/2010/main" val="2014545478"/>
              </p:ext>
            </p:extLst>
          </p:nvPr>
        </p:nvGraphicFramePr>
        <p:xfrm>
          <a:off x="687280" y="263155"/>
          <a:ext cx="10773792" cy="5995604"/>
        </p:xfrm>
        <a:graphic>
          <a:graphicData uri="http://schemas.openxmlformats.org/drawingml/2006/table">
            <a:tbl>
              <a:tblPr firstRow="1" bandRow="1">
                <a:tableStyleId>{5C22544A-7EE6-4342-B048-85BDC9FD1C3A}</a:tableStyleId>
              </a:tblPr>
              <a:tblGrid>
                <a:gridCol w="2693448">
                  <a:extLst>
                    <a:ext uri="{9D8B030D-6E8A-4147-A177-3AD203B41FA5}">
                      <a16:colId xmlns:a16="http://schemas.microsoft.com/office/drawing/2014/main" val="903490298"/>
                    </a:ext>
                  </a:extLst>
                </a:gridCol>
                <a:gridCol w="2693448">
                  <a:extLst>
                    <a:ext uri="{9D8B030D-6E8A-4147-A177-3AD203B41FA5}">
                      <a16:colId xmlns:a16="http://schemas.microsoft.com/office/drawing/2014/main" val="4133208216"/>
                    </a:ext>
                  </a:extLst>
                </a:gridCol>
                <a:gridCol w="2693448">
                  <a:extLst>
                    <a:ext uri="{9D8B030D-6E8A-4147-A177-3AD203B41FA5}">
                      <a16:colId xmlns:a16="http://schemas.microsoft.com/office/drawing/2014/main" val="3828759712"/>
                    </a:ext>
                  </a:extLst>
                </a:gridCol>
                <a:gridCol w="2693448">
                  <a:extLst>
                    <a:ext uri="{9D8B030D-6E8A-4147-A177-3AD203B41FA5}">
                      <a16:colId xmlns:a16="http://schemas.microsoft.com/office/drawing/2014/main" val="815139365"/>
                    </a:ext>
                  </a:extLst>
                </a:gridCol>
              </a:tblGrid>
              <a:tr h="474192">
                <a:tc>
                  <a:txBody>
                    <a:bodyPr/>
                    <a:lstStyle/>
                    <a:p>
                      <a:r>
                        <a:rPr lang="en-IN" dirty="0"/>
                        <a:t>Technology</a:t>
                      </a:r>
                    </a:p>
                  </a:txBody>
                  <a:tcPr/>
                </a:tc>
                <a:tc>
                  <a:txBody>
                    <a:bodyPr/>
                    <a:lstStyle/>
                    <a:p>
                      <a:r>
                        <a:rPr lang="en-IN" dirty="0"/>
                        <a:t>Angular </a:t>
                      </a:r>
                    </a:p>
                  </a:txBody>
                  <a:tcPr/>
                </a:tc>
                <a:tc>
                  <a:txBody>
                    <a:bodyPr/>
                    <a:lstStyle/>
                    <a:p>
                      <a:r>
                        <a:rPr lang="en-IN" dirty="0"/>
                        <a:t>React</a:t>
                      </a:r>
                    </a:p>
                  </a:txBody>
                  <a:tcPr/>
                </a:tc>
                <a:tc>
                  <a:txBody>
                    <a:bodyPr/>
                    <a:lstStyle/>
                    <a:p>
                      <a:r>
                        <a:rPr lang="en-IN" dirty="0"/>
                        <a:t>Vue</a:t>
                      </a:r>
                    </a:p>
                  </a:txBody>
                  <a:tcPr/>
                </a:tc>
                <a:extLst>
                  <a:ext uri="{0D108BD9-81ED-4DB2-BD59-A6C34878D82A}">
                    <a16:rowId xmlns:a16="http://schemas.microsoft.com/office/drawing/2014/main" val="2155408070"/>
                  </a:ext>
                </a:extLst>
              </a:tr>
              <a:tr h="474192">
                <a:tc>
                  <a:txBody>
                    <a:bodyPr/>
                    <a:lstStyle/>
                    <a:p>
                      <a:r>
                        <a:rPr lang="en-IN" dirty="0"/>
                        <a:t>Technology Type</a:t>
                      </a:r>
                    </a:p>
                  </a:txBody>
                  <a:tcPr/>
                </a:tc>
                <a:tc>
                  <a:txBody>
                    <a:bodyPr/>
                    <a:lstStyle/>
                    <a:p>
                      <a:r>
                        <a:rPr lang="en-IN" dirty="0"/>
                        <a:t>MVC Framework</a:t>
                      </a:r>
                    </a:p>
                  </a:txBody>
                  <a:tcPr/>
                </a:tc>
                <a:tc>
                  <a:txBody>
                    <a:bodyPr/>
                    <a:lstStyle/>
                    <a:p>
                      <a:r>
                        <a:rPr lang="en-IN" dirty="0"/>
                        <a:t>JavaScript</a:t>
                      </a:r>
                    </a:p>
                  </a:txBody>
                  <a:tcPr/>
                </a:tc>
                <a:tc>
                  <a:txBody>
                    <a:bodyPr/>
                    <a:lstStyle/>
                    <a:p>
                      <a:r>
                        <a:rPr lang="en-IN" dirty="0"/>
                        <a:t>MVVM Framework</a:t>
                      </a:r>
                    </a:p>
                  </a:txBody>
                  <a:tcPr/>
                </a:tc>
                <a:extLst>
                  <a:ext uri="{0D108BD9-81ED-4DB2-BD59-A6C34878D82A}">
                    <a16:rowId xmlns:a16="http://schemas.microsoft.com/office/drawing/2014/main" val="244963606"/>
                  </a:ext>
                </a:extLst>
              </a:tr>
              <a:tr h="818468">
                <a:tc>
                  <a:txBody>
                    <a:bodyPr/>
                    <a:lstStyle/>
                    <a:p>
                      <a:r>
                        <a:rPr lang="en-IN" dirty="0"/>
                        <a:t>Founders</a:t>
                      </a:r>
                    </a:p>
                  </a:txBody>
                  <a:tcPr/>
                </a:tc>
                <a:tc>
                  <a:txBody>
                    <a:bodyPr/>
                    <a:lstStyle/>
                    <a:p>
                      <a:r>
                        <a:rPr lang="en-IN" dirty="0"/>
                        <a:t>Google</a:t>
                      </a:r>
                    </a:p>
                  </a:txBody>
                  <a:tcPr/>
                </a:tc>
                <a:tc>
                  <a:txBody>
                    <a:bodyPr/>
                    <a:lstStyle/>
                    <a:p>
                      <a:r>
                        <a:rPr lang="en-IN" dirty="0"/>
                        <a:t>Facebook</a:t>
                      </a:r>
                    </a:p>
                  </a:txBody>
                  <a:tcPr/>
                </a:tc>
                <a:tc>
                  <a:txBody>
                    <a:bodyPr/>
                    <a:lstStyle/>
                    <a:p>
                      <a:r>
                        <a:rPr lang="en-IN" dirty="0"/>
                        <a:t>A Former Google Employee</a:t>
                      </a:r>
                    </a:p>
                  </a:txBody>
                  <a:tcPr/>
                </a:tc>
                <a:extLst>
                  <a:ext uri="{0D108BD9-81ED-4DB2-BD59-A6C34878D82A}">
                    <a16:rowId xmlns:a16="http://schemas.microsoft.com/office/drawing/2014/main" val="2704998014"/>
                  </a:ext>
                </a:extLst>
              </a:tr>
              <a:tr h="474192">
                <a:tc>
                  <a:txBody>
                    <a:bodyPr/>
                    <a:lstStyle/>
                    <a:p>
                      <a:r>
                        <a:rPr lang="en-IN" dirty="0"/>
                        <a:t>Written in </a:t>
                      </a:r>
                    </a:p>
                  </a:txBody>
                  <a:tcPr/>
                </a:tc>
                <a:tc>
                  <a:txBody>
                    <a:bodyPr/>
                    <a:lstStyle/>
                    <a:p>
                      <a:r>
                        <a:rPr lang="en-IN" dirty="0"/>
                        <a:t>Typescript</a:t>
                      </a:r>
                    </a:p>
                  </a:txBody>
                  <a:tcPr/>
                </a:tc>
                <a:tc>
                  <a:txBody>
                    <a:bodyPr/>
                    <a:lstStyle/>
                    <a:p>
                      <a:r>
                        <a:rPr lang="en-IN" dirty="0"/>
                        <a:t>JavaScript</a:t>
                      </a:r>
                    </a:p>
                  </a:txBody>
                  <a:tcPr/>
                </a:tc>
                <a:tc>
                  <a:txBody>
                    <a:bodyPr/>
                    <a:lstStyle/>
                    <a:p>
                      <a:r>
                        <a:rPr lang="en-IN" dirty="0"/>
                        <a:t>JavaScript</a:t>
                      </a:r>
                    </a:p>
                  </a:txBody>
                  <a:tcPr/>
                </a:tc>
                <a:extLst>
                  <a:ext uri="{0D108BD9-81ED-4DB2-BD59-A6C34878D82A}">
                    <a16:rowId xmlns:a16="http://schemas.microsoft.com/office/drawing/2014/main" val="2577506068"/>
                  </a:ext>
                </a:extLst>
              </a:tr>
              <a:tr h="1169240">
                <a:tc>
                  <a:txBody>
                    <a:bodyPr/>
                    <a:lstStyle/>
                    <a:p>
                      <a:r>
                        <a:rPr lang="en-IN" dirty="0"/>
                        <a:t>Popularity</a:t>
                      </a:r>
                    </a:p>
                  </a:txBody>
                  <a:tcPr/>
                </a:tc>
                <a:tc>
                  <a:txBody>
                    <a:bodyPr/>
                    <a:lstStyle/>
                    <a:p>
                      <a:r>
                        <a:rPr lang="en-IN" dirty="0"/>
                        <a:t>Popular for log period of time</a:t>
                      </a:r>
                    </a:p>
                  </a:txBody>
                  <a:tcPr/>
                </a:tc>
                <a:tc>
                  <a:txBody>
                    <a:bodyPr/>
                    <a:lstStyle/>
                    <a:p>
                      <a:r>
                        <a:rPr lang="en-IN" dirty="0"/>
                        <a:t>The most popular</a:t>
                      </a:r>
                    </a:p>
                  </a:txBody>
                  <a:tcPr/>
                </a:tc>
                <a:tc>
                  <a:txBody>
                    <a:bodyPr/>
                    <a:lstStyle/>
                    <a:p>
                      <a:r>
                        <a:rPr lang="en-IN" dirty="0"/>
                        <a:t>Gaining popularity fast, the biggest number on git-hub</a:t>
                      </a:r>
                    </a:p>
                  </a:txBody>
                  <a:tcPr/>
                </a:tc>
                <a:extLst>
                  <a:ext uri="{0D108BD9-81ED-4DB2-BD59-A6C34878D82A}">
                    <a16:rowId xmlns:a16="http://schemas.microsoft.com/office/drawing/2014/main" val="1994413566"/>
                  </a:ext>
                </a:extLst>
              </a:tr>
              <a:tr h="474192">
                <a:tc>
                  <a:txBody>
                    <a:bodyPr/>
                    <a:lstStyle/>
                    <a:p>
                      <a:r>
                        <a:rPr lang="en-IN" dirty="0"/>
                        <a:t>Performance</a:t>
                      </a:r>
                    </a:p>
                  </a:txBody>
                  <a:tcPr/>
                </a:tc>
                <a:tc>
                  <a:txBody>
                    <a:bodyPr/>
                    <a:lstStyle/>
                    <a:p>
                      <a:r>
                        <a:rPr lang="en-IN" dirty="0"/>
                        <a:t>Low</a:t>
                      </a:r>
                    </a:p>
                  </a:txBody>
                  <a:tcPr/>
                </a:tc>
                <a:tc>
                  <a:txBody>
                    <a:bodyPr/>
                    <a:lstStyle/>
                    <a:p>
                      <a:r>
                        <a:rPr lang="en-IN" dirty="0"/>
                        <a:t>High</a:t>
                      </a:r>
                    </a:p>
                  </a:txBody>
                  <a:tcPr/>
                </a:tc>
                <a:tc>
                  <a:txBody>
                    <a:bodyPr/>
                    <a:lstStyle/>
                    <a:p>
                      <a:r>
                        <a:rPr lang="en-IN" dirty="0"/>
                        <a:t>High</a:t>
                      </a:r>
                    </a:p>
                  </a:txBody>
                  <a:tcPr/>
                </a:tc>
                <a:extLst>
                  <a:ext uri="{0D108BD9-81ED-4DB2-BD59-A6C34878D82A}">
                    <a16:rowId xmlns:a16="http://schemas.microsoft.com/office/drawing/2014/main" val="1023787273"/>
                  </a:ext>
                </a:extLst>
              </a:tr>
              <a:tr h="474192">
                <a:tc>
                  <a:txBody>
                    <a:bodyPr/>
                    <a:lstStyle/>
                    <a:p>
                      <a:r>
                        <a:rPr lang="en-IN" dirty="0"/>
                        <a:t>Size</a:t>
                      </a:r>
                    </a:p>
                  </a:txBody>
                  <a:tcPr/>
                </a:tc>
                <a:tc>
                  <a:txBody>
                    <a:bodyPr/>
                    <a:lstStyle/>
                    <a:p>
                      <a:r>
                        <a:rPr lang="en-IN" dirty="0"/>
                        <a:t>500kb</a:t>
                      </a:r>
                    </a:p>
                  </a:txBody>
                  <a:tcPr/>
                </a:tc>
                <a:tc>
                  <a:txBody>
                    <a:bodyPr/>
                    <a:lstStyle/>
                    <a:p>
                      <a:r>
                        <a:rPr lang="en-IN" dirty="0"/>
                        <a:t>100kb</a:t>
                      </a:r>
                    </a:p>
                  </a:txBody>
                  <a:tcPr/>
                </a:tc>
                <a:tc>
                  <a:txBody>
                    <a:bodyPr/>
                    <a:lstStyle/>
                    <a:p>
                      <a:r>
                        <a:rPr lang="en-IN" dirty="0"/>
                        <a:t>80kb</a:t>
                      </a:r>
                    </a:p>
                  </a:txBody>
                  <a:tcPr/>
                </a:tc>
                <a:extLst>
                  <a:ext uri="{0D108BD9-81ED-4DB2-BD59-A6C34878D82A}">
                    <a16:rowId xmlns:a16="http://schemas.microsoft.com/office/drawing/2014/main" val="864738415"/>
                  </a:ext>
                </a:extLst>
              </a:tr>
              <a:tr h="818468">
                <a:tc>
                  <a:txBody>
                    <a:bodyPr/>
                    <a:lstStyle/>
                    <a:p>
                      <a:r>
                        <a:rPr lang="en-IN" dirty="0"/>
                        <a:t>Learning Curve</a:t>
                      </a:r>
                    </a:p>
                  </a:txBody>
                  <a:tcPr/>
                </a:tc>
                <a:tc>
                  <a:txBody>
                    <a:bodyPr/>
                    <a:lstStyle/>
                    <a:p>
                      <a:r>
                        <a:rPr lang="en-IN" dirty="0"/>
                        <a:t>Steep</a:t>
                      </a:r>
                    </a:p>
                  </a:txBody>
                  <a:tcPr/>
                </a:tc>
                <a:tc>
                  <a:txBody>
                    <a:bodyPr/>
                    <a:lstStyle/>
                    <a:p>
                      <a:r>
                        <a:rPr lang="en-IN" dirty="0"/>
                        <a:t>Easer to Angular but constantly updated</a:t>
                      </a:r>
                    </a:p>
                  </a:txBody>
                  <a:tcPr/>
                </a:tc>
                <a:tc>
                  <a:txBody>
                    <a:bodyPr/>
                    <a:lstStyle/>
                    <a:p>
                      <a:r>
                        <a:rPr lang="en-IN" dirty="0"/>
                        <a:t>Small </a:t>
                      </a:r>
                    </a:p>
                  </a:txBody>
                  <a:tcPr/>
                </a:tc>
                <a:extLst>
                  <a:ext uri="{0D108BD9-81ED-4DB2-BD59-A6C34878D82A}">
                    <a16:rowId xmlns:a16="http://schemas.microsoft.com/office/drawing/2014/main" val="777126851"/>
                  </a:ext>
                </a:extLst>
              </a:tr>
              <a:tr h="818468">
                <a:tc>
                  <a:txBody>
                    <a:bodyPr/>
                    <a:lstStyle/>
                    <a:p>
                      <a:r>
                        <a:rPr lang="en-IN" dirty="0"/>
                        <a:t>Companies using</a:t>
                      </a:r>
                    </a:p>
                  </a:txBody>
                  <a:tcPr/>
                </a:tc>
                <a:tc>
                  <a:txBody>
                    <a:bodyPr/>
                    <a:lstStyle/>
                    <a:p>
                      <a:r>
                        <a:rPr lang="en-IN" dirty="0"/>
                        <a:t>Nike, </a:t>
                      </a:r>
                      <a:r>
                        <a:rPr lang="en-IN" dirty="0" err="1"/>
                        <a:t>Paypal</a:t>
                      </a:r>
                      <a:endParaRPr lang="en-IN" dirty="0"/>
                    </a:p>
                  </a:txBody>
                  <a:tcPr/>
                </a:tc>
                <a:tc>
                  <a:txBody>
                    <a:bodyPr/>
                    <a:lstStyle/>
                    <a:p>
                      <a:r>
                        <a:rPr lang="en-IN" dirty="0"/>
                        <a:t>Fb, twitter, Instagram,</a:t>
                      </a:r>
                    </a:p>
                    <a:p>
                      <a:r>
                        <a:rPr lang="en-IN" dirty="0"/>
                        <a:t>WhatsApp</a:t>
                      </a:r>
                    </a:p>
                  </a:txBody>
                  <a:tcPr/>
                </a:tc>
                <a:tc>
                  <a:txBody>
                    <a:bodyPr/>
                    <a:lstStyle/>
                    <a:p>
                      <a:r>
                        <a:rPr lang="en-IN" dirty="0"/>
                        <a:t>Grammarly, GitLab</a:t>
                      </a:r>
                    </a:p>
                  </a:txBody>
                  <a:tcPr/>
                </a:tc>
                <a:extLst>
                  <a:ext uri="{0D108BD9-81ED-4DB2-BD59-A6C34878D82A}">
                    <a16:rowId xmlns:a16="http://schemas.microsoft.com/office/drawing/2014/main" val="3121793230"/>
                  </a:ext>
                </a:extLst>
              </a:tr>
            </a:tbl>
          </a:graphicData>
        </a:graphic>
      </p:graphicFrame>
    </p:spTree>
    <p:extLst>
      <p:ext uri="{BB962C8B-B14F-4D97-AF65-F5344CB8AC3E}">
        <p14:creationId xmlns:p14="http://schemas.microsoft.com/office/powerpoint/2010/main" val="123690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C346-489A-41E0-AA11-74989F04B6D8}"/>
              </a:ext>
            </a:extLst>
          </p:cNvPr>
          <p:cNvSpPr>
            <a:spLocks noGrp="1"/>
          </p:cNvSpPr>
          <p:nvPr>
            <p:ph type="title"/>
          </p:nvPr>
        </p:nvSpPr>
        <p:spPr>
          <a:xfrm>
            <a:off x="2622612" y="0"/>
            <a:ext cx="9016014" cy="824483"/>
          </a:xfrm>
        </p:spPr>
        <p:txBody>
          <a:bodyPr>
            <a:normAutofit/>
          </a:bodyPr>
          <a:lstStyle/>
          <a:p>
            <a:r>
              <a:rPr lang="en-US" sz="2800" b="1" i="0" dirty="0">
                <a:solidFill>
                  <a:srgbClr val="292929"/>
                </a:solidFill>
                <a:effectLst/>
                <a:latin typeface="sohne"/>
              </a:rPr>
              <a:t>Angular, Vue.js and React components</a:t>
            </a:r>
            <a:endParaRPr lang="en-IN" sz="2800" dirty="0"/>
          </a:p>
        </p:txBody>
      </p:sp>
      <p:sp>
        <p:nvSpPr>
          <p:cNvPr id="3" name="Content Placeholder 2">
            <a:extLst>
              <a:ext uri="{FF2B5EF4-FFF2-40B4-BE49-F238E27FC236}">
                <a16:creationId xmlns:a16="http://schemas.microsoft.com/office/drawing/2014/main" id="{585916AD-2862-480A-80E4-B2775C4627CF}"/>
              </a:ext>
            </a:extLst>
          </p:cNvPr>
          <p:cNvSpPr>
            <a:spLocks noGrp="1"/>
          </p:cNvSpPr>
          <p:nvPr>
            <p:ph idx="1"/>
          </p:nvPr>
        </p:nvSpPr>
        <p:spPr>
          <a:xfrm>
            <a:off x="838200" y="923277"/>
            <a:ext cx="10880324" cy="5835927"/>
          </a:xfrm>
        </p:spPr>
        <p:txBody>
          <a:bodyPr>
            <a:normAutofit/>
          </a:bodyPr>
          <a:lstStyle/>
          <a:p>
            <a:pPr marL="0" indent="0">
              <a:buNone/>
            </a:pPr>
            <a:r>
              <a:rPr lang="en-IN" b="1" i="0" dirty="0">
                <a:solidFill>
                  <a:srgbClr val="292929"/>
                </a:solidFill>
                <a:effectLst/>
                <a:latin typeface="sohne"/>
              </a:rPr>
              <a:t>Angular</a:t>
            </a:r>
            <a:endParaRPr lang="en-IN" b="0" i="0" dirty="0">
              <a:solidFill>
                <a:srgbClr val="292929"/>
              </a:solidFill>
              <a:effectLst/>
              <a:latin typeface="sohne"/>
            </a:endParaRPr>
          </a:p>
          <a:p>
            <a:pPr marL="0" indent="0">
              <a:buNone/>
            </a:pPr>
            <a:r>
              <a:rPr lang="en-US" sz="2400" b="0" i="0" dirty="0">
                <a:solidFill>
                  <a:srgbClr val="292929"/>
                </a:solidFill>
                <a:effectLst/>
                <a:latin typeface="charter"/>
              </a:rPr>
              <a:t>Components of Angular are named directives. They are markers on DOM elements, which are tracked by Angular. Angular separates the UI parts of components as attributes of HTML tags and their behavior in the form of JavaScript code.</a:t>
            </a:r>
          </a:p>
          <a:p>
            <a:pPr marL="0" indent="0">
              <a:buNone/>
            </a:pPr>
            <a:endParaRPr lang="en-US" sz="2400" b="0" i="0" dirty="0">
              <a:solidFill>
                <a:srgbClr val="292929"/>
              </a:solidFill>
              <a:effectLst/>
              <a:latin typeface="charter"/>
            </a:endParaRPr>
          </a:p>
          <a:p>
            <a:pPr marL="0" indent="0">
              <a:buNone/>
            </a:pPr>
            <a:r>
              <a:rPr lang="en-IN" b="1" i="0" dirty="0">
                <a:solidFill>
                  <a:srgbClr val="292929"/>
                </a:solidFill>
                <a:effectLst/>
                <a:latin typeface="sohne"/>
              </a:rPr>
              <a:t>React</a:t>
            </a:r>
            <a:endParaRPr lang="en-IN" b="0" i="0" dirty="0">
              <a:solidFill>
                <a:srgbClr val="292929"/>
              </a:solidFill>
              <a:effectLst/>
              <a:latin typeface="sohne"/>
            </a:endParaRPr>
          </a:p>
          <a:p>
            <a:pPr marL="0" indent="0">
              <a:buNone/>
            </a:pPr>
            <a:r>
              <a:rPr lang="en-US" sz="2400" b="0" i="0" dirty="0">
                <a:solidFill>
                  <a:srgbClr val="292929"/>
                </a:solidFill>
                <a:effectLst/>
                <a:latin typeface="charter"/>
              </a:rPr>
              <a:t>Contrary to Angular, React combines the UI and components behavior. To put it simply, the same part of the code is responsible for UI element creation and command of its behavior.</a:t>
            </a:r>
          </a:p>
          <a:p>
            <a:pPr marL="0" indent="0">
              <a:buNone/>
            </a:pPr>
            <a:endParaRPr lang="en-US" sz="2400" b="0" i="0" dirty="0">
              <a:solidFill>
                <a:srgbClr val="292929"/>
              </a:solidFill>
              <a:effectLst/>
              <a:latin typeface="charter"/>
            </a:endParaRPr>
          </a:p>
          <a:p>
            <a:pPr marL="0" indent="0">
              <a:buNone/>
            </a:pPr>
            <a:r>
              <a:rPr lang="en-IN" b="1" i="0" dirty="0">
                <a:solidFill>
                  <a:srgbClr val="292929"/>
                </a:solidFill>
                <a:effectLst/>
                <a:latin typeface="sohne"/>
              </a:rPr>
              <a:t>Vue.js</a:t>
            </a:r>
            <a:endParaRPr lang="en-IN" b="0" i="0" dirty="0">
              <a:solidFill>
                <a:srgbClr val="292929"/>
              </a:solidFill>
              <a:effectLst/>
              <a:latin typeface="sohne"/>
            </a:endParaRPr>
          </a:p>
          <a:p>
            <a:pPr marL="0" indent="0">
              <a:buNone/>
            </a:pPr>
            <a:r>
              <a:rPr lang="en-US" sz="2400" b="0" i="0" dirty="0">
                <a:solidFill>
                  <a:srgbClr val="292929"/>
                </a:solidFill>
                <a:effectLst/>
                <a:latin typeface="charter"/>
              </a:rPr>
              <a:t>In Vue.js UI and behavior are a part of the components. The framework is also very customizable which allows combining UI and components behavior within a script.</a:t>
            </a:r>
            <a:endParaRPr lang="en-US" sz="2400" dirty="0">
              <a:solidFill>
                <a:srgbClr val="292929"/>
              </a:solidFill>
              <a:latin typeface="charter"/>
            </a:endParaRPr>
          </a:p>
        </p:txBody>
      </p:sp>
    </p:spTree>
    <p:extLst>
      <p:ext uri="{BB962C8B-B14F-4D97-AF65-F5344CB8AC3E}">
        <p14:creationId xmlns:p14="http://schemas.microsoft.com/office/powerpoint/2010/main" val="2282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28BB-6490-4BEE-AFFC-F609A9DFDF92}"/>
              </a:ext>
            </a:extLst>
          </p:cNvPr>
          <p:cNvSpPr>
            <a:spLocks noGrp="1"/>
          </p:cNvSpPr>
          <p:nvPr>
            <p:ph type="title"/>
          </p:nvPr>
        </p:nvSpPr>
        <p:spPr>
          <a:xfrm>
            <a:off x="1166673" y="249716"/>
            <a:ext cx="10063579" cy="522642"/>
          </a:xfrm>
        </p:spPr>
        <p:txBody>
          <a:bodyPr>
            <a:noAutofit/>
          </a:bodyPr>
          <a:lstStyle/>
          <a:p>
            <a:r>
              <a:rPr lang="en-US" sz="3200" b="1" i="0" dirty="0">
                <a:solidFill>
                  <a:srgbClr val="292929"/>
                </a:solidFill>
                <a:effectLst/>
                <a:latin typeface="sohne"/>
              </a:rPr>
              <a:t>Vue vs React vs Angular performance and framework size</a:t>
            </a:r>
            <a:br>
              <a:rPr lang="en-US" sz="3200" b="0" i="0" dirty="0">
                <a:solidFill>
                  <a:srgbClr val="292929"/>
                </a:solidFill>
                <a:effectLst/>
                <a:latin typeface="sohne"/>
              </a:rPr>
            </a:br>
            <a:endParaRPr lang="en-IN" sz="3200" dirty="0"/>
          </a:p>
        </p:txBody>
      </p:sp>
      <p:sp>
        <p:nvSpPr>
          <p:cNvPr id="3" name="Content Placeholder 2">
            <a:extLst>
              <a:ext uri="{FF2B5EF4-FFF2-40B4-BE49-F238E27FC236}">
                <a16:creationId xmlns:a16="http://schemas.microsoft.com/office/drawing/2014/main" id="{E5F98509-E34E-4A61-B0D3-260385D5281F}"/>
              </a:ext>
            </a:extLst>
          </p:cNvPr>
          <p:cNvSpPr>
            <a:spLocks noGrp="1"/>
          </p:cNvSpPr>
          <p:nvPr>
            <p:ph idx="1"/>
          </p:nvPr>
        </p:nvSpPr>
        <p:spPr>
          <a:xfrm>
            <a:off x="714652" y="772357"/>
            <a:ext cx="11216936" cy="5912527"/>
          </a:xfrm>
        </p:spPr>
        <p:txBody>
          <a:bodyPr>
            <a:normAutofit lnSpcReduction="10000"/>
          </a:bodyPr>
          <a:lstStyle/>
          <a:p>
            <a:pPr marL="0" indent="0">
              <a:buNone/>
            </a:pPr>
            <a:r>
              <a:rPr lang="en-IN" b="1" i="0" dirty="0">
                <a:solidFill>
                  <a:srgbClr val="292929"/>
                </a:solidFill>
                <a:effectLst/>
                <a:latin typeface="sohne"/>
              </a:rPr>
              <a:t>Angular</a:t>
            </a:r>
            <a:endParaRPr lang="en-IN" sz="2400" b="0" i="0" dirty="0">
              <a:solidFill>
                <a:srgbClr val="292929"/>
              </a:solidFill>
              <a:effectLst/>
              <a:latin typeface="sohne"/>
            </a:endParaRPr>
          </a:p>
          <a:p>
            <a:pPr marL="0" indent="0" algn="just">
              <a:buNone/>
            </a:pPr>
            <a:r>
              <a:rPr lang="en-US" sz="2400" b="0" i="0" dirty="0">
                <a:solidFill>
                  <a:srgbClr val="292929"/>
                </a:solidFill>
                <a:effectLst/>
                <a:latin typeface="charter"/>
              </a:rPr>
              <a:t>Angular uses a real DOM, therefore it’s best suited for the single-page-applications where content is updated from time to time. It makes the process of updating much slower and in case of losing the flow, it will take a lot of time to find out the issue. Thankfully to the two-way data binding process, all the changes made in the Model are replicated into the views in a secure and efficient way. Due to the wide range of features available, the application is much heavier (approximately 500KB) in comparison to Vue and React that slows down the performance a little.</a:t>
            </a:r>
          </a:p>
          <a:p>
            <a:pPr marL="0" indent="0" algn="just">
              <a:buNone/>
            </a:pPr>
            <a:endParaRPr lang="en-US" sz="2400" dirty="0">
              <a:solidFill>
                <a:srgbClr val="292929"/>
              </a:solidFill>
              <a:latin typeface="charter"/>
            </a:endParaRPr>
          </a:p>
          <a:p>
            <a:pPr marL="0" indent="0" algn="just">
              <a:buNone/>
            </a:pPr>
            <a:r>
              <a:rPr lang="en-IN" b="1" i="0" dirty="0">
                <a:solidFill>
                  <a:srgbClr val="292929"/>
                </a:solidFill>
                <a:effectLst/>
                <a:latin typeface="sohne"/>
              </a:rPr>
              <a:t>React</a:t>
            </a:r>
          </a:p>
          <a:p>
            <a:pPr marL="0" indent="0" algn="just">
              <a:buNone/>
            </a:pPr>
            <a:r>
              <a:rPr lang="en-US" sz="2600" b="0" i="0" dirty="0">
                <a:solidFill>
                  <a:srgbClr val="292929"/>
                </a:solidFill>
                <a:effectLst/>
                <a:latin typeface="charter"/>
              </a:rPr>
              <a:t>Contrary to Angular, React uses a virtual DOM that enhances the performance of all-sizes applications that need regular content updates. Single-direction data allows better control over the project. The disadvantage might be the need of developers to constantly upgrade their skills as to the constantly evolving nature of React. As React doesn’t provide a wide range of libraries, its size is much smaller than the size of Angular (approximately 100KB).</a:t>
            </a:r>
            <a:endParaRPr lang="en-IN" sz="2600" b="0" i="0" dirty="0">
              <a:solidFill>
                <a:srgbClr val="292929"/>
              </a:solidFill>
              <a:effectLst/>
              <a:latin typeface="sohne"/>
            </a:endParaRPr>
          </a:p>
          <a:p>
            <a:pPr marL="0" indent="0" algn="just">
              <a:buNone/>
            </a:pPr>
            <a:endParaRPr lang="en-IN" sz="2400" dirty="0"/>
          </a:p>
        </p:txBody>
      </p:sp>
    </p:spTree>
    <p:extLst>
      <p:ext uri="{BB962C8B-B14F-4D97-AF65-F5344CB8AC3E}">
        <p14:creationId xmlns:p14="http://schemas.microsoft.com/office/powerpoint/2010/main" val="410462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175C8-629B-4EDE-881B-E890550FA0E6}"/>
              </a:ext>
            </a:extLst>
          </p:cNvPr>
          <p:cNvSpPr>
            <a:spLocks noGrp="1"/>
          </p:cNvSpPr>
          <p:nvPr>
            <p:ph idx="1"/>
          </p:nvPr>
        </p:nvSpPr>
        <p:spPr/>
        <p:txBody>
          <a:bodyPr/>
          <a:lstStyle/>
          <a:p>
            <a:pPr marL="0" indent="0">
              <a:buNone/>
            </a:pPr>
            <a:r>
              <a:rPr lang="en-IN" b="1" i="0" dirty="0">
                <a:solidFill>
                  <a:srgbClr val="292929"/>
                </a:solidFill>
                <a:effectLst/>
                <a:latin typeface="sohne"/>
              </a:rPr>
              <a:t>Vue.js</a:t>
            </a:r>
            <a:endParaRPr lang="en-IN" b="0" i="0" dirty="0">
              <a:solidFill>
                <a:srgbClr val="292929"/>
              </a:solidFill>
              <a:effectLst/>
              <a:latin typeface="sohne"/>
            </a:endParaRPr>
          </a:p>
          <a:p>
            <a:pPr marL="0" indent="0">
              <a:buNone/>
            </a:pPr>
            <a:r>
              <a:rPr lang="en-US" sz="2400" b="0" i="0" dirty="0">
                <a:solidFill>
                  <a:srgbClr val="292929"/>
                </a:solidFill>
                <a:effectLst/>
                <a:latin typeface="charter"/>
              </a:rPr>
              <a:t>Vue also uses a virtual DOM, so the changes within a project are made without affecting the DOM properly. Vue possesses the smallest size of the three (approximately 80KB ) which significantly speeds up its performance.</a:t>
            </a:r>
          </a:p>
          <a:p>
            <a:pPr marL="0" indent="0">
              <a:buNone/>
            </a:pPr>
            <a:endParaRPr lang="en-US" sz="2400" dirty="0">
              <a:solidFill>
                <a:srgbClr val="292929"/>
              </a:solidFill>
              <a:latin typeface="charter"/>
            </a:endParaRPr>
          </a:p>
          <a:p>
            <a:pPr marL="0" indent="0">
              <a:buNone/>
            </a:pPr>
            <a:r>
              <a:rPr lang="en-US" sz="2400" b="1" dirty="0">
                <a:solidFill>
                  <a:srgbClr val="292929"/>
                </a:solidFill>
                <a:latin typeface="charter"/>
              </a:rPr>
              <a:t>Conclusion</a:t>
            </a:r>
          </a:p>
          <a:p>
            <a:pPr marL="0" indent="0">
              <a:buNone/>
            </a:pPr>
            <a:r>
              <a:rPr lang="en-US" sz="2600" b="0" i="0" dirty="0">
                <a:solidFill>
                  <a:srgbClr val="292929"/>
                </a:solidFill>
                <a:effectLst/>
                <a:latin typeface="charter"/>
              </a:rPr>
              <a:t>To conclude, considering performance, Vue and React are more convenient in developing easy-to-maintain and bug-free web applications.</a:t>
            </a:r>
            <a:endParaRPr lang="en-IN" sz="2600" dirty="0"/>
          </a:p>
        </p:txBody>
      </p:sp>
    </p:spTree>
    <p:extLst>
      <p:ext uri="{BB962C8B-B14F-4D97-AF65-F5344CB8AC3E}">
        <p14:creationId xmlns:p14="http://schemas.microsoft.com/office/powerpoint/2010/main" val="25485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8B19-A726-4998-84D2-B78B273550AE}"/>
              </a:ext>
            </a:extLst>
          </p:cNvPr>
          <p:cNvSpPr>
            <a:spLocks noGrp="1"/>
          </p:cNvSpPr>
          <p:nvPr>
            <p:ph type="title"/>
          </p:nvPr>
        </p:nvSpPr>
        <p:spPr>
          <a:xfrm>
            <a:off x="1512903" y="587068"/>
            <a:ext cx="10010313" cy="620296"/>
          </a:xfrm>
        </p:spPr>
        <p:txBody>
          <a:bodyPr>
            <a:normAutofit fontScale="90000"/>
          </a:bodyPr>
          <a:lstStyle/>
          <a:p>
            <a:r>
              <a:rPr lang="en-US" b="1" i="0" dirty="0">
                <a:solidFill>
                  <a:srgbClr val="292929"/>
                </a:solidFill>
                <a:effectLst/>
                <a:latin typeface="sohne"/>
              </a:rPr>
              <a:t>Angular, Vue and React learning curve</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82579930-B0BD-4778-A11E-5868965ABF87}"/>
              </a:ext>
            </a:extLst>
          </p:cNvPr>
          <p:cNvSpPr>
            <a:spLocks noGrp="1"/>
          </p:cNvSpPr>
          <p:nvPr>
            <p:ph idx="1"/>
          </p:nvPr>
        </p:nvSpPr>
        <p:spPr>
          <a:xfrm>
            <a:off x="847077" y="1701338"/>
            <a:ext cx="10862569" cy="5720394"/>
          </a:xfrm>
        </p:spPr>
        <p:txBody>
          <a:bodyPr/>
          <a:lstStyle/>
          <a:p>
            <a:pPr algn="l"/>
            <a:r>
              <a:rPr lang="en-US" b="0" i="0" dirty="0">
                <a:solidFill>
                  <a:srgbClr val="292929"/>
                </a:solidFill>
                <a:effectLst/>
                <a:latin typeface="charter"/>
              </a:rPr>
              <a:t>Vue.js is probably the easiest to learn. And it’s dictated by two major reasons:</a:t>
            </a:r>
          </a:p>
          <a:p>
            <a:pPr marL="0" indent="0" algn="l">
              <a:buNone/>
            </a:pPr>
            <a:endParaRPr lang="en-US" b="0" i="0" dirty="0">
              <a:solidFill>
                <a:srgbClr val="292929"/>
              </a:solidFill>
              <a:effectLst/>
              <a:latin typeface="charter"/>
            </a:endParaRPr>
          </a:p>
          <a:p>
            <a:pPr algn="just">
              <a:buFont typeface="+mj-lt"/>
              <a:buAutoNum type="arabicPeriod"/>
            </a:pPr>
            <a:r>
              <a:rPr lang="en-US" sz="2400" b="0" i="0" dirty="0">
                <a:solidFill>
                  <a:srgbClr val="292929"/>
                </a:solidFill>
                <a:effectLst/>
                <a:latin typeface="charter"/>
              </a:rPr>
              <a:t>It doesn’t require a special setup. To start, you just need to import the Vue library into HTML file and add some JS (but for bigger Vue projects).</a:t>
            </a:r>
          </a:p>
          <a:p>
            <a:pPr marL="0" indent="0" algn="just">
              <a:buNone/>
            </a:pPr>
            <a:endParaRPr lang="en-US" sz="2400" b="0" i="0" dirty="0">
              <a:solidFill>
                <a:srgbClr val="292929"/>
              </a:solidFill>
              <a:effectLst/>
              <a:latin typeface="charter"/>
            </a:endParaRPr>
          </a:p>
          <a:p>
            <a:pPr marL="0" indent="0" algn="just">
              <a:buNone/>
            </a:pPr>
            <a:r>
              <a:rPr lang="en-US" sz="2400" b="0" i="0" dirty="0">
                <a:solidFill>
                  <a:srgbClr val="292929"/>
                </a:solidFill>
                <a:effectLst/>
                <a:latin typeface="charter"/>
              </a:rPr>
              <a:t>2.No need to learn big special syntax. The usage of Vue is based on JavaScript and     HTML, enhancing it with directives like v-for that are pretty self-explanatory.</a:t>
            </a:r>
          </a:p>
          <a:p>
            <a:pPr marL="0" indent="0">
              <a:buNone/>
            </a:pPr>
            <a:endParaRPr lang="en-IN" dirty="0"/>
          </a:p>
        </p:txBody>
      </p:sp>
    </p:spTree>
    <p:extLst>
      <p:ext uri="{BB962C8B-B14F-4D97-AF65-F5344CB8AC3E}">
        <p14:creationId xmlns:p14="http://schemas.microsoft.com/office/powerpoint/2010/main" val="154298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D4579B-2EB0-4D82-A130-8D08BE31F49E}"/>
              </a:ext>
            </a:extLst>
          </p:cNvPr>
          <p:cNvSpPr>
            <a:spLocks noGrp="1"/>
          </p:cNvSpPr>
          <p:nvPr>
            <p:ph idx="1"/>
          </p:nvPr>
        </p:nvSpPr>
        <p:spPr>
          <a:xfrm>
            <a:off x="749423" y="280910"/>
            <a:ext cx="10693893" cy="5862438"/>
          </a:xfrm>
        </p:spPr>
        <p:txBody>
          <a:bodyPr>
            <a:normAutofit lnSpcReduction="10000"/>
          </a:bodyPr>
          <a:lstStyle/>
          <a:p>
            <a:pPr algn="just">
              <a:lnSpc>
                <a:spcPct val="100000"/>
              </a:lnSpc>
            </a:pPr>
            <a:r>
              <a:rPr lang="en-US" sz="2400" b="0" i="0" dirty="0">
                <a:solidFill>
                  <a:srgbClr val="292929"/>
                </a:solidFill>
                <a:effectLst/>
                <a:latin typeface="charter"/>
              </a:rPr>
              <a:t>Angular and React require a more complex project setup. Though, the task is simplified by the availability of fitting setups: </a:t>
            </a:r>
            <a:r>
              <a:rPr lang="en-US" sz="2400" b="0" i="0" u="sng" dirty="0">
                <a:solidFill>
                  <a:srgbClr val="292929"/>
                </a:solidFill>
                <a:effectLst/>
                <a:latin typeface="charter"/>
                <a:hlinkClick r:id="rId2"/>
              </a:rPr>
              <a:t>create-react-app</a:t>
            </a:r>
            <a:r>
              <a:rPr lang="en-US" sz="2400" b="0" i="0" dirty="0">
                <a:solidFill>
                  <a:srgbClr val="292929"/>
                </a:solidFill>
                <a:effectLst/>
                <a:latin typeface="charter"/>
              </a:rPr>
              <a:t>, </a:t>
            </a:r>
            <a:r>
              <a:rPr lang="en-US" sz="2400" b="0" i="0" u="sng" dirty="0">
                <a:solidFill>
                  <a:srgbClr val="292929"/>
                </a:solidFill>
                <a:effectLst/>
                <a:latin typeface="charter"/>
                <a:hlinkClick r:id="rId3"/>
              </a:rPr>
              <a:t>Angular CLI</a:t>
            </a:r>
            <a:r>
              <a:rPr lang="en-US" sz="2400" b="0" i="0" dirty="0">
                <a:solidFill>
                  <a:srgbClr val="292929"/>
                </a:solidFill>
                <a:effectLst/>
                <a:latin typeface="charter"/>
              </a:rPr>
              <a:t>, and </a:t>
            </a:r>
            <a:r>
              <a:rPr lang="en-US" sz="2400" b="0" i="0" u="sng" dirty="0">
                <a:solidFill>
                  <a:srgbClr val="292929"/>
                </a:solidFill>
                <a:effectLst/>
                <a:latin typeface="charter"/>
                <a:hlinkClick r:id="rId4"/>
              </a:rPr>
              <a:t>Vue CLI</a:t>
            </a:r>
            <a:r>
              <a:rPr lang="en-US" sz="2400" b="0" i="0" dirty="0">
                <a:solidFill>
                  <a:srgbClr val="292929"/>
                </a:solidFill>
                <a:effectLst/>
                <a:latin typeface="charter"/>
              </a:rPr>
              <a:t> (for more complex projects).</a:t>
            </a:r>
          </a:p>
          <a:p>
            <a:pPr algn="just">
              <a:lnSpc>
                <a:spcPct val="100000"/>
              </a:lnSpc>
            </a:pPr>
            <a:endParaRPr lang="en-US" sz="2400" b="0" i="0" dirty="0">
              <a:solidFill>
                <a:srgbClr val="292929"/>
              </a:solidFill>
              <a:effectLst/>
              <a:latin typeface="charter"/>
            </a:endParaRPr>
          </a:p>
          <a:p>
            <a:pPr algn="just">
              <a:lnSpc>
                <a:spcPct val="100000"/>
              </a:lnSpc>
            </a:pPr>
            <a:r>
              <a:rPr lang="en-US" sz="2400" b="0" i="0" dirty="0">
                <a:solidFill>
                  <a:srgbClr val="292929"/>
                </a:solidFill>
                <a:effectLst/>
                <a:latin typeface="charter"/>
              </a:rPr>
              <a:t>Mastering Angular and React also requires learning TypeScript or JSX syntax correspondingly.</a:t>
            </a:r>
          </a:p>
          <a:p>
            <a:pPr algn="just">
              <a:lnSpc>
                <a:spcPct val="100000"/>
              </a:lnSpc>
            </a:pPr>
            <a:endParaRPr lang="en-US" sz="2400" b="0" i="0" dirty="0">
              <a:solidFill>
                <a:srgbClr val="292929"/>
              </a:solidFill>
              <a:effectLst/>
              <a:latin typeface="charter"/>
            </a:endParaRPr>
          </a:p>
          <a:p>
            <a:pPr algn="just">
              <a:lnSpc>
                <a:spcPct val="100000"/>
              </a:lnSpc>
            </a:pPr>
            <a:r>
              <a:rPr lang="en-US" sz="2400" b="0" i="0" dirty="0">
                <a:solidFill>
                  <a:srgbClr val="292929"/>
                </a:solidFill>
                <a:effectLst/>
                <a:latin typeface="charter"/>
              </a:rPr>
              <a:t>Though, the learning curve of Angular is considered to be much steeper than of React. It’s a complex framework that is constantly developed and offers multiple options to solve a single problem.</a:t>
            </a:r>
          </a:p>
          <a:p>
            <a:pPr algn="just">
              <a:lnSpc>
                <a:spcPct val="100000"/>
              </a:lnSpc>
            </a:pPr>
            <a:endParaRPr lang="en-US" sz="2400" b="0" i="0" dirty="0">
              <a:solidFill>
                <a:srgbClr val="292929"/>
              </a:solidFill>
              <a:effectLst/>
              <a:latin typeface="charter"/>
            </a:endParaRPr>
          </a:p>
          <a:p>
            <a:pPr algn="just">
              <a:lnSpc>
                <a:spcPct val="100000"/>
              </a:lnSpc>
            </a:pPr>
            <a:r>
              <a:rPr lang="en-US" sz="2400" b="0" i="0" dirty="0">
                <a:solidFill>
                  <a:srgbClr val="292929"/>
                </a:solidFill>
                <a:effectLst/>
                <a:latin typeface="charter"/>
              </a:rPr>
              <a:t>React also requires constant learning as it’s frequently updated but learning it comes much easier with </a:t>
            </a:r>
            <a:r>
              <a:rPr lang="en-US" sz="2400" b="0" i="0" u="sng" dirty="0">
                <a:solidFill>
                  <a:srgbClr val="292929"/>
                </a:solidFill>
                <a:effectLst/>
                <a:latin typeface="charter"/>
                <a:hlinkClick r:id="rId5"/>
              </a:rPr>
              <a:t>tutorial for beginners</a:t>
            </a:r>
            <a:r>
              <a:rPr lang="en-US" sz="2400" b="0" i="0" dirty="0">
                <a:solidFill>
                  <a:srgbClr val="292929"/>
                </a:solidFill>
                <a:effectLst/>
                <a:latin typeface="charter"/>
              </a:rPr>
              <a:t> and basic JavaScript knowledge. The main difficulty is the Redux library.</a:t>
            </a:r>
          </a:p>
          <a:p>
            <a:endParaRPr lang="en-IN" dirty="0"/>
          </a:p>
        </p:txBody>
      </p:sp>
    </p:spTree>
    <p:extLst>
      <p:ext uri="{BB962C8B-B14F-4D97-AF65-F5344CB8AC3E}">
        <p14:creationId xmlns:p14="http://schemas.microsoft.com/office/powerpoint/2010/main" val="355342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2783-7864-48C3-AA5A-2936C5A7DB96}"/>
              </a:ext>
            </a:extLst>
          </p:cNvPr>
          <p:cNvSpPr>
            <a:spLocks noGrp="1"/>
          </p:cNvSpPr>
          <p:nvPr>
            <p:ph type="title"/>
          </p:nvPr>
        </p:nvSpPr>
        <p:spPr>
          <a:xfrm>
            <a:off x="1628313" y="428593"/>
            <a:ext cx="9344487" cy="504887"/>
          </a:xfrm>
        </p:spPr>
        <p:txBody>
          <a:bodyPr>
            <a:normAutofit fontScale="90000"/>
          </a:bodyPr>
          <a:lstStyle/>
          <a:p>
            <a:r>
              <a:rPr lang="en-US" b="1" i="0" dirty="0">
                <a:solidFill>
                  <a:srgbClr val="292929"/>
                </a:solidFill>
                <a:effectLst/>
                <a:latin typeface="sohne"/>
              </a:rPr>
              <a:t>Vue, Angular and React use cases</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3220FA53-D058-4111-AE2A-FDF8AB5C33E4}"/>
              </a:ext>
            </a:extLst>
          </p:cNvPr>
          <p:cNvSpPr>
            <a:spLocks noGrp="1"/>
          </p:cNvSpPr>
          <p:nvPr>
            <p:ph idx="1"/>
          </p:nvPr>
        </p:nvSpPr>
        <p:spPr>
          <a:xfrm>
            <a:off x="740544" y="866835"/>
            <a:ext cx="11093389" cy="5818049"/>
          </a:xfrm>
        </p:spPr>
        <p:txBody>
          <a:bodyPr/>
          <a:lstStyle/>
          <a:p>
            <a:pPr marL="0" indent="0" algn="l">
              <a:buNone/>
            </a:pPr>
            <a:r>
              <a:rPr lang="en-IN" b="1" i="0" dirty="0">
                <a:solidFill>
                  <a:srgbClr val="292929"/>
                </a:solidFill>
                <a:effectLst/>
                <a:latin typeface="sohne"/>
              </a:rPr>
              <a:t>Angular</a:t>
            </a:r>
          </a:p>
          <a:p>
            <a:pPr marL="0" indent="0" algn="just">
              <a:buNone/>
            </a:pPr>
            <a:r>
              <a:rPr lang="en-US" sz="2400" b="0" i="0" dirty="0">
                <a:solidFill>
                  <a:srgbClr val="292929"/>
                </a:solidFill>
                <a:effectLst/>
                <a:latin typeface="charter"/>
              </a:rPr>
              <a:t>Being developed by Google, it’s actively used in its AdWords applications for maximizing the performance. Among other famous web resources that utilize Angular, we can name the Guardian, Lego, Nike, PayPal, and Weather.com.</a:t>
            </a:r>
          </a:p>
          <a:p>
            <a:pPr marL="0" indent="0" algn="l">
              <a:buNone/>
            </a:pPr>
            <a:endParaRPr lang="en-US" dirty="0">
              <a:solidFill>
                <a:srgbClr val="292929"/>
              </a:solidFill>
              <a:latin typeface="charter"/>
            </a:endParaRPr>
          </a:p>
          <a:p>
            <a:pPr marL="0" indent="0">
              <a:buNone/>
            </a:pPr>
            <a:r>
              <a:rPr lang="en-IN" b="1" i="0" dirty="0">
                <a:solidFill>
                  <a:srgbClr val="292929"/>
                </a:solidFill>
                <a:effectLst/>
                <a:latin typeface="sohne"/>
              </a:rPr>
              <a:t>React</a:t>
            </a:r>
            <a:endParaRPr lang="en-IN" b="0" i="0" dirty="0">
              <a:solidFill>
                <a:srgbClr val="292929"/>
              </a:solidFill>
              <a:effectLst/>
              <a:latin typeface="sohne"/>
            </a:endParaRPr>
          </a:p>
          <a:p>
            <a:pPr marL="0" indent="0" algn="just">
              <a:buNone/>
            </a:pPr>
            <a:r>
              <a:rPr lang="en-US" sz="2400" b="0" i="0" dirty="0">
                <a:solidFill>
                  <a:srgbClr val="292929"/>
                </a:solidFill>
                <a:effectLst/>
                <a:latin typeface="charter"/>
              </a:rPr>
              <a:t>Initially designed for Facebook, React is still actively used by the company for creating a variety of its products. Twitter, Instagram, WhatsApp, and WordPress also embrace this framework.</a:t>
            </a:r>
          </a:p>
          <a:p>
            <a:pPr marL="0" indent="0" algn="just">
              <a:buNone/>
            </a:pPr>
            <a:endParaRPr lang="en-US" sz="2400" dirty="0">
              <a:solidFill>
                <a:srgbClr val="292929"/>
              </a:solidFill>
              <a:latin typeface="charter"/>
            </a:endParaRPr>
          </a:p>
          <a:p>
            <a:pPr marL="0" indent="0" algn="just">
              <a:buNone/>
            </a:pPr>
            <a:r>
              <a:rPr lang="en-IN" b="1" i="0" dirty="0">
                <a:solidFill>
                  <a:srgbClr val="292929"/>
                </a:solidFill>
                <a:effectLst/>
                <a:latin typeface="sohne"/>
              </a:rPr>
              <a:t>Vue.js</a:t>
            </a:r>
            <a:endParaRPr lang="en-IN" b="0" i="0" dirty="0">
              <a:solidFill>
                <a:srgbClr val="292929"/>
              </a:solidFill>
              <a:effectLst/>
              <a:latin typeface="sohne"/>
            </a:endParaRPr>
          </a:p>
          <a:p>
            <a:pPr marL="0" indent="0" algn="just">
              <a:buNone/>
            </a:pPr>
            <a:r>
              <a:rPr lang="en-US" sz="2400" b="0" i="0" dirty="0">
                <a:solidFill>
                  <a:srgbClr val="292929"/>
                </a:solidFill>
                <a:effectLst/>
                <a:latin typeface="charter"/>
              </a:rPr>
              <a:t>Unlike Angular and React, Vue doesn’t have powerful patrons to implement it in each of its products. Though thankfully to its flexibility, it has gained popularity among such popular brands: 9Gag, Nintendo, GitLab, and Grammarly.</a:t>
            </a:r>
            <a:endParaRPr lang="en-IN" sz="2400" b="0" i="0" dirty="0">
              <a:solidFill>
                <a:srgbClr val="292929"/>
              </a:solidFill>
              <a:effectLst/>
              <a:latin typeface="sohne"/>
            </a:endParaRPr>
          </a:p>
        </p:txBody>
      </p:sp>
    </p:spTree>
    <p:extLst>
      <p:ext uri="{BB962C8B-B14F-4D97-AF65-F5344CB8AC3E}">
        <p14:creationId xmlns:p14="http://schemas.microsoft.com/office/powerpoint/2010/main" val="28759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542-B2A2-4156-AEFA-52C26354ED51}"/>
              </a:ext>
            </a:extLst>
          </p:cNvPr>
          <p:cNvSpPr>
            <a:spLocks noGrp="1"/>
          </p:cNvSpPr>
          <p:nvPr>
            <p:ph type="title"/>
          </p:nvPr>
        </p:nvSpPr>
        <p:spPr/>
        <p:txBody>
          <a:bodyPr/>
          <a:lstStyle/>
          <a:p>
            <a:r>
              <a:rPr lang="en-IN" b="0" i="0" dirty="0">
                <a:solidFill>
                  <a:srgbClr val="333333"/>
                </a:solidFill>
                <a:effectLst/>
                <a:latin typeface="Ridley"/>
              </a:rPr>
              <a:t>Reading version numbers</a:t>
            </a:r>
            <a:br>
              <a:rPr lang="en-IN" b="0" i="0" dirty="0">
                <a:solidFill>
                  <a:srgbClr val="333333"/>
                </a:solidFill>
                <a:effectLst/>
                <a:latin typeface="Ridley"/>
              </a:rPr>
            </a:br>
            <a:endParaRPr lang="en-IN" dirty="0"/>
          </a:p>
        </p:txBody>
      </p:sp>
      <p:sp>
        <p:nvSpPr>
          <p:cNvPr id="3" name="Content Placeholder 2">
            <a:extLst>
              <a:ext uri="{FF2B5EF4-FFF2-40B4-BE49-F238E27FC236}">
                <a16:creationId xmlns:a16="http://schemas.microsoft.com/office/drawing/2014/main" id="{F0F2C657-789F-45C0-BA38-625D3028C5C8}"/>
              </a:ext>
            </a:extLst>
          </p:cNvPr>
          <p:cNvSpPr>
            <a:spLocks noGrp="1"/>
          </p:cNvSpPr>
          <p:nvPr>
            <p:ph idx="1"/>
          </p:nvPr>
        </p:nvSpPr>
        <p:spPr/>
        <p:txBody>
          <a:bodyPr/>
          <a:lstStyle/>
          <a:p>
            <a:pPr algn="just"/>
            <a:r>
              <a:rPr lang="en-US" b="0" i="0" dirty="0">
                <a:solidFill>
                  <a:srgbClr val="333333"/>
                </a:solidFill>
                <a:effectLst/>
                <a:latin typeface="BlinkMacSystemFont"/>
              </a:rPr>
              <a:t>Version numbers usually consist of three numbers separated by dots. For example: 1.2.3 These numbers have names. </a:t>
            </a:r>
          </a:p>
          <a:p>
            <a:pPr marL="0" indent="0" algn="just">
              <a:buNone/>
            </a:pPr>
            <a:endParaRPr lang="en-US" b="0" i="0" dirty="0">
              <a:solidFill>
                <a:srgbClr val="333333"/>
              </a:solidFill>
              <a:effectLst/>
              <a:latin typeface="BlinkMacSystemFont"/>
            </a:endParaRPr>
          </a:p>
          <a:p>
            <a:pPr algn="just"/>
            <a:r>
              <a:rPr lang="en-US" b="0" i="0" dirty="0">
                <a:solidFill>
                  <a:srgbClr val="333333"/>
                </a:solidFill>
                <a:effectLst/>
                <a:latin typeface="BlinkMacSystemFont"/>
              </a:rPr>
              <a:t>The leftmost number (1) is called the </a:t>
            </a:r>
            <a:r>
              <a:rPr lang="en-US" b="1" i="0" dirty="0">
                <a:solidFill>
                  <a:srgbClr val="333333"/>
                </a:solidFill>
                <a:effectLst/>
                <a:latin typeface="BlinkMacSystemFont"/>
              </a:rPr>
              <a:t>major version</a:t>
            </a:r>
            <a:r>
              <a:rPr lang="en-US" b="0" i="0" dirty="0">
                <a:solidFill>
                  <a:srgbClr val="333333"/>
                </a:solidFill>
                <a:effectLst/>
                <a:latin typeface="BlinkMacSystemFont"/>
              </a:rPr>
              <a:t>. </a:t>
            </a:r>
          </a:p>
          <a:p>
            <a:pPr algn="just"/>
            <a:r>
              <a:rPr lang="en-US" b="0" i="0" dirty="0">
                <a:solidFill>
                  <a:srgbClr val="333333"/>
                </a:solidFill>
                <a:effectLst/>
                <a:latin typeface="BlinkMacSystemFont"/>
              </a:rPr>
              <a:t>The middle number (2) is called the </a:t>
            </a:r>
            <a:r>
              <a:rPr lang="en-US" b="1" i="0" dirty="0">
                <a:solidFill>
                  <a:srgbClr val="333333"/>
                </a:solidFill>
                <a:effectLst/>
                <a:latin typeface="BlinkMacSystemFont"/>
              </a:rPr>
              <a:t>minor version</a:t>
            </a:r>
            <a:r>
              <a:rPr lang="en-US" b="0" i="0" dirty="0">
                <a:solidFill>
                  <a:srgbClr val="333333"/>
                </a:solidFill>
                <a:effectLst/>
                <a:latin typeface="BlinkMacSystemFont"/>
              </a:rPr>
              <a:t>. </a:t>
            </a:r>
          </a:p>
          <a:p>
            <a:pPr algn="just"/>
            <a:r>
              <a:rPr lang="en-US" b="0" i="0" dirty="0">
                <a:solidFill>
                  <a:srgbClr val="333333"/>
                </a:solidFill>
                <a:effectLst/>
                <a:latin typeface="BlinkMacSystemFont"/>
              </a:rPr>
              <a:t>The rightmost number (3) is called the </a:t>
            </a:r>
            <a:r>
              <a:rPr lang="en-US" b="1" i="0" dirty="0">
                <a:solidFill>
                  <a:srgbClr val="333333"/>
                </a:solidFill>
                <a:effectLst/>
                <a:latin typeface="BlinkMacSystemFont"/>
              </a:rPr>
              <a:t>revision</a:t>
            </a:r>
            <a:r>
              <a:rPr lang="en-US" b="0" i="0" dirty="0">
                <a:solidFill>
                  <a:srgbClr val="333333"/>
                </a:solidFill>
                <a:effectLst/>
                <a:latin typeface="BlinkMacSystemFont"/>
              </a:rPr>
              <a:t> but it may also be referred to as a "point release" or "sub minor version".</a:t>
            </a:r>
            <a:endParaRPr lang="en-IN" dirty="0"/>
          </a:p>
        </p:txBody>
      </p:sp>
    </p:spTree>
    <p:extLst>
      <p:ext uri="{BB962C8B-B14F-4D97-AF65-F5344CB8AC3E}">
        <p14:creationId xmlns:p14="http://schemas.microsoft.com/office/powerpoint/2010/main" val="170895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1159</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BlinkMacSystemFont</vt:lpstr>
      <vt:lpstr>Calibri</vt:lpstr>
      <vt:lpstr>Calibri Light</vt:lpstr>
      <vt:lpstr>charter</vt:lpstr>
      <vt:lpstr>Ridley</vt:lpstr>
      <vt:lpstr>sohne</vt:lpstr>
      <vt:lpstr>Office Theme</vt:lpstr>
      <vt:lpstr>Angular Vs React Vs Vue</vt:lpstr>
      <vt:lpstr>PowerPoint Presentation</vt:lpstr>
      <vt:lpstr>Angular, Vue.js and React components</vt:lpstr>
      <vt:lpstr>Vue vs React vs Angular performance and framework size </vt:lpstr>
      <vt:lpstr>PowerPoint Presentation</vt:lpstr>
      <vt:lpstr>Angular, Vue and React learning curve </vt:lpstr>
      <vt:lpstr>PowerPoint Presentation</vt:lpstr>
      <vt:lpstr>Vue, Angular and React use cases </vt:lpstr>
      <vt:lpstr>Reading version numbers </vt:lpstr>
      <vt:lpstr>When you want to know if a version is newer than a different version you have to start reading from left to right:</vt:lpstr>
      <vt:lpstr>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Vs React Vs Vue</dc:title>
  <dc:creator>parag vora</dc:creator>
  <cp:lastModifiedBy>parag vora</cp:lastModifiedBy>
  <cp:revision>59</cp:revision>
  <dcterms:created xsi:type="dcterms:W3CDTF">2021-12-01T04:43:18Z</dcterms:created>
  <dcterms:modified xsi:type="dcterms:W3CDTF">2021-12-01T05:14:32Z</dcterms:modified>
</cp:coreProperties>
</file>