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81" r:id="rId3"/>
    <p:sldId id="282" r:id="rId4"/>
    <p:sldId id="283" r:id="rId5"/>
    <p:sldId id="340" r:id="rId6"/>
    <p:sldId id="341" r:id="rId7"/>
    <p:sldId id="280" r:id="rId8"/>
    <p:sldId id="342" r:id="rId9"/>
    <p:sldId id="343" r:id="rId10"/>
    <p:sldId id="348" r:id="rId11"/>
    <p:sldId id="276" r:id="rId12"/>
    <p:sldId id="279" r:id="rId13"/>
    <p:sldId id="278" r:id="rId14"/>
    <p:sldId id="271" r:id="rId15"/>
    <p:sldId id="275" r:id="rId16"/>
    <p:sldId id="272" r:id="rId17"/>
    <p:sldId id="274" r:id="rId18"/>
    <p:sldId id="277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  <p:sldId id="346" r:id="rId75"/>
    <p:sldId id="339" r:id="rId76"/>
    <p:sldId id="344" r:id="rId77"/>
    <p:sldId id="345" r:id="rId78"/>
    <p:sldId id="347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17" autoAdjust="0"/>
    <p:restoredTop sz="96238" autoAdjust="0"/>
  </p:normalViewPr>
  <p:slideViewPr>
    <p:cSldViewPr snapToGrid="0">
      <p:cViewPr varScale="1">
        <p:scale>
          <a:sx n="110" d="100"/>
          <a:sy n="110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12539-79B8-46D7-8CF9-E1DB0C4F9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FD7D6-56B8-4A6B-8C04-9F8AFBBE1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DA732-0C48-46A7-99DF-9713948F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23613-8E16-43ED-A7F3-1C5ED6B9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06786-BDB0-4DB4-928C-EA518F5E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6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073E8-F0C9-4323-8794-EFFF6A8C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946B7C-6D17-44C8-95F1-5570F459F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92148-FA55-4E4B-BC46-62198DEB8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22901-89C9-4735-BF0C-98E6370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F92AB-6024-4CA1-A3D6-6F8A1C50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6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A0BD80-B8F9-46D3-9562-34727F1B6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858F6B-7DCE-4AC0-A3CB-37A288D80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217E2-0612-4615-B352-FB877C0B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53B54-D094-484F-BDA8-BB195EE5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CB371-6B20-491A-A766-80519C51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9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5F4F2-69CE-4585-AD60-AAEF8E5A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AE6E4-BF05-436F-8F42-39AB02544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F2881-4177-4EDF-B843-0FD06983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10A9F-07FE-4954-94B0-9883E585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06B07-C18D-496A-AB32-E3DF6825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7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34BDD-A87F-4849-86B0-C958C86E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7CD16F-3BAC-4751-B001-48127E32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341DD-85ED-420E-A3A5-DF26EEDE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FB5F6-8F9A-4B72-A978-0CE864C7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4BCF7-6AE4-4BB1-8D96-DE57585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6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A670C-74DA-4556-8232-85FB1B62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09B58-726F-4C62-B771-D2C86A3CE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621539-E3DC-40FC-B51F-C53A3F633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5896D-DD82-4862-B067-CEFF44CC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F0C3D-1976-4542-A042-E50B3D39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A30D05-A47C-41E3-913A-E9EC14DE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2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DAF4D-57DE-41D4-A5AB-B18A4054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1A0D29-EEC8-425E-A18B-F6B4DD217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EF4908-F7F7-40F7-9E91-74E470C40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5E7438-08AA-4F8E-9DAC-393735199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BB4025-BA75-4E40-A08B-858D0678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934F3F-83CD-46C7-8AA3-03612F6D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F71303-9444-4055-819E-A834ADD7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304748-E6E9-4FAB-8C75-1D1C9BC9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1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22B43-94AE-4D1D-8A7D-78B11874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050733-2748-4BEF-8105-9D604CF4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61DF6-AF31-4B27-B090-6C7274C7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02AC5-7253-4D72-A0AD-13262B39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9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E145F5-4C44-423B-B94A-2F9DD4F7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71DA35-AB26-4C13-9A27-90A7B2C5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89564-CA98-4760-B5BD-0FB1CF74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6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95BC3-E8F6-4F9A-AE68-4CE3DE71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34444-7DDB-46D5-AD1F-CEFACB190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E525E3-5EA0-486D-AC7F-A514DE132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CAFF95-DFE5-4A98-A403-B398ABDF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C92-B5C6-465D-9A62-402617E9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73B5CB-A17F-4E69-BAF9-B13F8260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7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D0389-1258-44E5-8D73-978DEAF4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32A11A-2202-4EAB-8953-C1E9B0014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1C7B49-4CC2-42E4-BFAD-633ABBB20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EB2239-3715-46B3-9DD5-56DDAF7F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8AE-A150-436C-A66E-79C9DB882BA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8EEF27-EE4B-4982-87E8-4B1282BF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627BF5-C27D-43AB-B3CD-0A9938C5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5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BF2522-A8F1-428E-9D42-A78A15E0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539133-A600-4868-BEF2-C5B438EE6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310545-7FE0-49F6-8813-6DBBDA566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F58AE-A150-436C-A66E-79C9DB882BA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38061-0037-4376-8AB2-43E692EEB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816C4-D147-4799-8D45-2D792EDA8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7A6EB-0111-4891-8ED6-8E13F5F62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6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0F1ADF-BE25-4716-A03A-7D67A514D8B1}"/>
              </a:ext>
            </a:extLst>
          </p:cNvPr>
          <p:cNvSpPr/>
          <p:nvPr/>
        </p:nvSpPr>
        <p:spPr>
          <a:xfrm>
            <a:off x="7091482" y="638590"/>
            <a:ext cx="28825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(4/1 ~ 4/10)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71B9C1-CF27-4C25-AADD-DC88A019501E}"/>
              </a:ext>
            </a:extLst>
          </p:cNvPr>
          <p:cNvSpPr/>
          <p:nvPr/>
        </p:nvSpPr>
        <p:spPr>
          <a:xfrm>
            <a:off x="2676236" y="638590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97DD8D-14FA-4FF3-9282-952B62B1AE4E}"/>
              </a:ext>
            </a:extLst>
          </p:cNvPr>
          <p:cNvSpPr/>
          <p:nvPr/>
        </p:nvSpPr>
        <p:spPr>
          <a:xfrm>
            <a:off x="7091482" y="971302"/>
            <a:ext cx="28825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(4/1 ~ 4/10)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693587-8D72-432E-81F6-7FDFC90D25D8}"/>
              </a:ext>
            </a:extLst>
          </p:cNvPr>
          <p:cNvSpPr/>
          <p:nvPr/>
        </p:nvSpPr>
        <p:spPr>
          <a:xfrm>
            <a:off x="2676236" y="971302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ADC073-2FB2-4A09-B82E-5DF4A84AF6B7}"/>
              </a:ext>
            </a:extLst>
          </p:cNvPr>
          <p:cNvSpPr/>
          <p:nvPr/>
        </p:nvSpPr>
        <p:spPr>
          <a:xfrm>
            <a:off x="7091482" y="1636726"/>
            <a:ext cx="28825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(4/1 ~ 4/10)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FBF7FA-3632-474D-B86E-223BD8F88611}"/>
              </a:ext>
            </a:extLst>
          </p:cNvPr>
          <p:cNvSpPr/>
          <p:nvPr/>
        </p:nvSpPr>
        <p:spPr>
          <a:xfrm>
            <a:off x="2676236" y="1636726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8B556F-D29A-4886-8573-DF14E8074705}"/>
              </a:ext>
            </a:extLst>
          </p:cNvPr>
          <p:cNvSpPr/>
          <p:nvPr/>
        </p:nvSpPr>
        <p:spPr>
          <a:xfrm>
            <a:off x="6172737" y="126739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F53F9-83F2-41D4-8131-540E1E6BFC50}"/>
              </a:ext>
            </a:extLst>
          </p:cNvPr>
          <p:cNvSpPr txBox="1"/>
          <p:nvPr/>
        </p:nvSpPr>
        <p:spPr>
          <a:xfrm>
            <a:off x="1801365" y="1198804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F3DF10-903E-4EA6-B628-A31EBC32023C}"/>
              </a:ext>
            </a:extLst>
          </p:cNvPr>
          <p:cNvSpPr/>
          <p:nvPr/>
        </p:nvSpPr>
        <p:spPr>
          <a:xfrm>
            <a:off x="1260399" y="604666"/>
            <a:ext cx="14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Alabama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0B85B0-6B9F-454D-96D6-C05AE77C4CA1}"/>
              </a:ext>
            </a:extLst>
          </p:cNvPr>
          <p:cNvSpPr/>
          <p:nvPr/>
        </p:nvSpPr>
        <p:spPr>
          <a:xfrm>
            <a:off x="1452760" y="949491"/>
            <a:ext cx="1223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Alaska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9E344-CC58-4CDA-B916-EC3BA7AF6937}"/>
              </a:ext>
            </a:extLst>
          </p:cNvPr>
          <p:cNvSpPr/>
          <p:nvPr/>
        </p:nvSpPr>
        <p:spPr>
          <a:xfrm>
            <a:off x="1175889" y="1608276"/>
            <a:ext cx="1500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Wyoming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482A6000-94EE-4E13-973D-B4A7EE80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Data </a:t>
            </a:r>
            <a:endParaRPr lang="en-US" sz="2000" b="1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27F17E5-61D2-47CB-90A2-8AD4B0D68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997184"/>
              </p:ext>
            </p:extLst>
          </p:nvPr>
        </p:nvGraphicFramePr>
        <p:xfrm>
          <a:off x="273688" y="2321988"/>
          <a:ext cx="1179072" cy="4351346"/>
        </p:xfrm>
        <a:graphic>
          <a:graphicData uri="http://schemas.openxmlformats.org/drawingml/2006/table">
            <a:tbl>
              <a:tblPr/>
              <a:tblGrid>
                <a:gridCol w="449170">
                  <a:extLst>
                    <a:ext uri="{9D8B030D-6E8A-4147-A177-3AD203B41FA5}">
                      <a16:colId xmlns:a16="http://schemas.microsoft.com/office/drawing/2014/main" val="2242790373"/>
                    </a:ext>
                  </a:extLst>
                </a:gridCol>
                <a:gridCol w="729902">
                  <a:extLst>
                    <a:ext uri="{9D8B030D-6E8A-4147-A177-3AD203B41FA5}">
                      <a16:colId xmlns:a16="http://schemas.microsoft.com/office/drawing/2014/main" val="820212768"/>
                    </a:ext>
                  </a:extLst>
                </a:gridCol>
              </a:tblGrid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1/22/2020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37291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1/23/2020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44977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1/24/2020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11824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1/25/2020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24461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1/26/2020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23853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1/27/2020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56246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1/28/2020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95844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1/29/2020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5531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1/30/2020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55446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1/31/2020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22965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72020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47819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2/3/2020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48092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2/4/2020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24205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2/5/2020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19003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2/6/2020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72904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2/7/2020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19246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2/8/2020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17346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2/9/2020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0209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2/10/2020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71952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2/11/2020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62078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2/12/2020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66906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2/13/2020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25437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2/14/2020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92293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2/15/2020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536580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2/16/2020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96057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2/17/2020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01505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2/18/2020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34794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2/19/2020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25844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2/20/2020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15396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2/21/2020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05833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F6F01CA-CC99-40AC-A4CC-3BAF2E394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099457"/>
              </p:ext>
            </p:extLst>
          </p:nvPr>
        </p:nvGraphicFramePr>
        <p:xfrm>
          <a:off x="1607676" y="2346940"/>
          <a:ext cx="1218375" cy="4351350"/>
        </p:xfrm>
        <a:graphic>
          <a:graphicData uri="http://schemas.openxmlformats.org/drawingml/2006/table">
            <a:tbl>
              <a:tblPr/>
              <a:tblGrid>
                <a:gridCol w="464143">
                  <a:extLst>
                    <a:ext uri="{9D8B030D-6E8A-4147-A177-3AD203B41FA5}">
                      <a16:colId xmlns:a16="http://schemas.microsoft.com/office/drawing/2014/main" val="781152807"/>
                    </a:ext>
                  </a:extLst>
                </a:gridCol>
                <a:gridCol w="754232">
                  <a:extLst>
                    <a:ext uri="{9D8B030D-6E8A-4147-A177-3AD203B41FA5}">
                      <a16:colId xmlns:a16="http://schemas.microsoft.com/office/drawing/2014/main" val="2503818536"/>
                    </a:ext>
                  </a:extLst>
                </a:gridCol>
              </a:tblGrid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2/22/2020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33216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2/23/2020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66578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2/24/2020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85349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2/25/2020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92681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2/26/2020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32114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2/27/2020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6514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2/28/2020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61749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2/29/2020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15480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50038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40163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3/3/2020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18818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3/4/2020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70125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3/5/2020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65699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3/6/2020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9958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3/7/2020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84878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3/8/2020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14435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3/9/2020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9780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3/10/2020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71126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3/11/2020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9760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3/12/2020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78058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3/13/2020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0061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3/14/2020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91696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3/15/2020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08966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3/16/2020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1986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3/17/2020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67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3/18/2020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81874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3/19/2020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22275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3/20/2020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28959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3/21/2020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78659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3/22/2020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33441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75259DA-8664-4724-B35A-61F56AC71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892187"/>
              </p:ext>
            </p:extLst>
          </p:nvPr>
        </p:nvGraphicFramePr>
        <p:xfrm>
          <a:off x="2980967" y="2321988"/>
          <a:ext cx="1218375" cy="4351350"/>
        </p:xfrm>
        <a:graphic>
          <a:graphicData uri="http://schemas.openxmlformats.org/drawingml/2006/table">
            <a:tbl>
              <a:tblPr/>
              <a:tblGrid>
                <a:gridCol w="464143">
                  <a:extLst>
                    <a:ext uri="{9D8B030D-6E8A-4147-A177-3AD203B41FA5}">
                      <a16:colId xmlns:a16="http://schemas.microsoft.com/office/drawing/2014/main" val="2613458277"/>
                    </a:ext>
                  </a:extLst>
                </a:gridCol>
                <a:gridCol w="754232">
                  <a:extLst>
                    <a:ext uri="{9D8B030D-6E8A-4147-A177-3AD203B41FA5}">
                      <a16:colId xmlns:a16="http://schemas.microsoft.com/office/drawing/2014/main" val="1612967483"/>
                    </a:ext>
                  </a:extLst>
                </a:gridCol>
              </a:tblGrid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3/23/2020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13788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3/24/2020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53412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3/25/2020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38734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3/26/2020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89594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3/27/2020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18397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3/28/2020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72614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3/29/2020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87482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3/30/2020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9453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3/31/2020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44349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4/1/2020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28127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4/2/2020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37330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4/3/2020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30490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4/4/2020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42454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4/5/2020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25057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4/6/2020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96996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4/7/2020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82881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4/8/2020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78156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4/9/2020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0513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4/10/2020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39744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4/11/2020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74264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4/12/2020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23866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4/13/2020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58506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4/14/2020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68880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4/15/2020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28196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4/16/2020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35976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4/17/2020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5588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4/18/2020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23205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4/19/2020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40534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22534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4/21/2020</a:t>
                      </a:r>
                    </a:p>
                  </a:txBody>
                  <a:tcPr marL="7252" marR="7252" marT="72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769553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AD06D2F-9B7B-43B6-BC3C-0069C4D86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934484"/>
              </p:ext>
            </p:extLst>
          </p:nvPr>
        </p:nvGraphicFramePr>
        <p:xfrm>
          <a:off x="4354258" y="2346940"/>
          <a:ext cx="1600200" cy="3429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31534593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62739110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4/22/2020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3950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4/23/2020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609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888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4/25/2020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661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4/26/2020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5944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4/27/2020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784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4/28/2020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789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074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4/30/2020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9699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299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966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5/3/2020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489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5/4/2020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478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008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5/6/2020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508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2595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5/8/2020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636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5/9/2020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04313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2F8F153-86D3-4D01-8EFE-3452740F1C9E}"/>
              </a:ext>
            </a:extLst>
          </p:cNvPr>
          <p:cNvSpPr txBox="1"/>
          <p:nvPr/>
        </p:nvSpPr>
        <p:spPr>
          <a:xfrm>
            <a:off x="4354258" y="5931880"/>
            <a:ext cx="164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Lockdown</a:t>
            </a:r>
            <a:r>
              <a:rPr lang="ko-KR" altLang="en-US" dirty="0">
                <a:solidFill>
                  <a:srgbClr val="FF0000"/>
                </a:solidFill>
              </a:rPr>
              <a:t> 시점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127FC4-4407-4EB4-8DD9-9F7BCD5BDF66}"/>
              </a:ext>
            </a:extLst>
          </p:cNvPr>
          <p:cNvSpPr txBox="1"/>
          <p:nvPr/>
        </p:nvSpPr>
        <p:spPr>
          <a:xfrm>
            <a:off x="8532755" y="2278032"/>
            <a:ext cx="3450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4/10 Lockdown</a:t>
            </a:r>
            <a:r>
              <a:rPr lang="ko-KR" altLang="en-US" dirty="0">
                <a:solidFill>
                  <a:srgbClr val="FF0000"/>
                </a:solidFill>
              </a:rPr>
              <a:t> 시점 이전 까지만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분석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707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C87917C-6486-473A-B3B6-900FBAAB38C0}"/>
              </a:ext>
            </a:extLst>
          </p:cNvPr>
          <p:cNvSpPr txBox="1"/>
          <p:nvPr/>
        </p:nvSpPr>
        <p:spPr>
          <a:xfrm>
            <a:off x="0" y="-8708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예측 실험 내용</a:t>
            </a:r>
            <a:endParaRPr lang="en-US" sz="1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677DBF-1117-4310-8ED6-21C17DEEA965}"/>
              </a:ext>
            </a:extLst>
          </p:cNvPr>
          <p:cNvSpPr/>
          <p:nvPr/>
        </p:nvSpPr>
        <p:spPr>
          <a:xfrm>
            <a:off x="6215235" y="785389"/>
            <a:ext cx="1342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Test Data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6DD327-3410-4C13-8AD6-A903059A0B5A}"/>
              </a:ext>
            </a:extLst>
          </p:cNvPr>
          <p:cNvSpPr txBox="1"/>
          <p:nvPr/>
        </p:nvSpPr>
        <p:spPr>
          <a:xfrm>
            <a:off x="2857130" y="785389"/>
            <a:ext cx="335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Training Data</a:t>
            </a:r>
            <a:endParaRPr 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804C93E-D8CF-4AF8-898B-2CD7CBA349A9}"/>
              </a:ext>
            </a:extLst>
          </p:cNvPr>
          <p:cNvSpPr/>
          <p:nvPr/>
        </p:nvSpPr>
        <p:spPr>
          <a:xfrm>
            <a:off x="2857130" y="1154721"/>
            <a:ext cx="3358105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 </a:t>
            </a:r>
            <a:r>
              <a:rPr lang="ko-KR" altLang="en-US" dirty="0"/>
              <a:t>이전 날짜 </a:t>
            </a:r>
            <a:endParaRPr 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C086A43-8BA3-41B3-BC7A-39C50A65E84F}"/>
              </a:ext>
            </a:extLst>
          </p:cNvPr>
          <p:cNvSpPr/>
          <p:nvPr/>
        </p:nvSpPr>
        <p:spPr>
          <a:xfrm>
            <a:off x="6215236" y="1154721"/>
            <a:ext cx="1342998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DC2766-2D6F-41F0-9042-C9215CA9DABC}"/>
              </a:ext>
            </a:extLst>
          </p:cNvPr>
          <p:cNvSpPr txBox="1"/>
          <p:nvPr/>
        </p:nvSpPr>
        <p:spPr>
          <a:xfrm>
            <a:off x="416140" y="785389"/>
            <a:ext cx="2242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실험 </a:t>
            </a:r>
            <a:r>
              <a:rPr lang="en-US" altLang="ko-KR" dirty="0"/>
              <a:t>1: </a:t>
            </a:r>
          </a:p>
          <a:p>
            <a:r>
              <a:rPr lang="ko-KR" altLang="en-US" dirty="0"/>
              <a:t>각 주별 데이터 이용 </a:t>
            </a:r>
            <a:endParaRPr lang="en-US" altLang="ko-KR" dirty="0"/>
          </a:p>
          <a:p>
            <a:r>
              <a:rPr lang="ko-KR" altLang="en-US" dirty="0"/>
              <a:t>학습 및 예측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4A148B-10E2-4D5F-8CCB-9C31289000DB}"/>
              </a:ext>
            </a:extLst>
          </p:cNvPr>
          <p:cNvSpPr/>
          <p:nvPr/>
        </p:nvSpPr>
        <p:spPr>
          <a:xfrm>
            <a:off x="3440010" y="1524053"/>
            <a:ext cx="2420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각 주별 데이터만 이용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64A6E6-A016-44CD-95F2-53EC8581F1C2}"/>
              </a:ext>
            </a:extLst>
          </p:cNvPr>
          <p:cNvSpPr txBox="1"/>
          <p:nvPr/>
        </p:nvSpPr>
        <p:spPr>
          <a:xfrm>
            <a:off x="2857133" y="2792117"/>
            <a:ext cx="465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Training Data</a:t>
            </a:r>
            <a:endParaRPr 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F57ED3-738B-4C62-AF72-646F1D7FBD37}"/>
              </a:ext>
            </a:extLst>
          </p:cNvPr>
          <p:cNvSpPr/>
          <p:nvPr/>
        </p:nvSpPr>
        <p:spPr>
          <a:xfrm>
            <a:off x="2857133" y="3161449"/>
            <a:ext cx="4701103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Pattern A Model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E34F1B-9164-4BE9-BE08-B694C35B4703}"/>
              </a:ext>
            </a:extLst>
          </p:cNvPr>
          <p:cNvSpPr/>
          <p:nvPr/>
        </p:nvSpPr>
        <p:spPr>
          <a:xfrm>
            <a:off x="4112671" y="4369608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전체 주 데이터 이용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5988A2-AD97-40B0-B773-7CD1A75382A6}"/>
              </a:ext>
            </a:extLst>
          </p:cNvPr>
          <p:cNvSpPr txBox="1"/>
          <p:nvPr/>
        </p:nvSpPr>
        <p:spPr>
          <a:xfrm>
            <a:off x="392673" y="2847830"/>
            <a:ext cx="2242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실험 </a:t>
            </a:r>
            <a:r>
              <a:rPr lang="en-US" altLang="ko-KR" dirty="0"/>
              <a:t>2: </a:t>
            </a:r>
          </a:p>
          <a:p>
            <a:r>
              <a:rPr lang="ko-KR" altLang="en-US" dirty="0"/>
              <a:t>전체 주 데이터 이용 </a:t>
            </a:r>
            <a:endParaRPr lang="en-US" altLang="ko-KR" dirty="0"/>
          </a:p>
          <a:p>
            <a:r>
              <a:rPr lang="ko-KR" altLang="en-US" dirty="0"/>
              <a:t>학습 및 각 주별 예측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AA8B59A-F8FE-4440-A9B5-B1A3C011272C}"/>
              </a:ext>
            </a:extLst>
          </p:cNvPr>
          <p:cNvSpPr/>
          <p:nvPr/>
        </p:nvSpPr>
        <p:spPr>
          <a:xfrm>
            <a:off x="4532330" y="5018281"/>
            <a:ext cx="1306286" cy="6054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40672B-7495-4CC5-99AA-5420AEA29E0D}"/>
              </a:ext>
            </a:extLst>
          </p:cNvPr>
          <p:cNvSpPr/>
          <p:nvPr/>
        </p:nvSpPr>
        <p:spPr>
          <a:xfrm>
            <a:off x="2857132" y="3551258"/>
            <a:ext cx="4701103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Pattern B Model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516E2B-55B6-4470-8A7E-39E116D91B40}"/>
              </a:ext>
            </a:extLst>
          </p:cNvPr>
          <p:cNvSpPr/>
          <p:nvPr/>
        </p:nvSpPr>
        <p:spPr>
          <a:xfrm>
            <a:off x="2859814" y="3973970"/>
            <a:ext cx="4701103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Pattern C Model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A3F9CFF1-710F-40DC-B058-E9AB6818100A}"/>
              </a:ext>
            </a:extLst>
          </p:cNvPr>
          <p:cNvSpPr/>
          <p:nvPr/>
        </p:nvSpPr>
        <p:spPr>
          <a:xfrm>
            <a:off x="4958551" y="4722560"/>
            <a:ext cx="461554" cy="202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D12747A-8F53-4450-990D-F364A0100DF6}"/>
              </a:ext>
            </a:extLst>
          </p:cNvPr>
          <p:cNvSpPr/>
          <p:nvPr/>
        </p:nvSpPr>
        <p:spPr>
          <a:xfrm>
            <a:off x="2857131" y="6290482"/>
            <a:ext cx="3358105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Evidence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BB5AE8-2741-481E-B5C4-485C9DB713A1}"/>
              </a:ext>
            </a:extLst>
          </p:cNvPr>
          <p:cNvSpPr/>
          <p:nvPr/>
        </p:nvSpPr>
        <p:spPr>
          <a:xfrm>
            <a:off x="6215237" y="6290482"/>
            <a:ext cx="1342998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321903-0FF1-4B47-B3DD-32DA53493970}"/>
              </a:ext>
            </a:extLst>
          </p:cNvPr>
          <p:cNvSpPr/>
          <p:nvPr/>
        </p:nvSpPr>
        <p:spPr>
          <a:xfrm>
            <a:off x="6215236" y="5942599"/>
            <a:ext cx="1342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Test Data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08971D-7CA4-43F8-ACCB-1A6CE29FDFBE}"/>
              </a:ext>
            </a:extLst>
          </p:cNvPr>
          <p:cNvSpPr txBox="1"/>
          <p:nvPr/>
        </p:nvSpPr>
        <p:spPr>
          <a:xfrm>
            <a:off x="2857131" y="5942599"/>
            <a:ext cx="335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Test</a:t>
            </a:r>
            <a:r>
              <a:rPr lang="en-US" altLang="ko-KR" b="1" dirty="0"/>
              <a:t> Data</a:t>
            </a:r>
            <a:endParaRPr lang="en-US" b="1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3A56809E-7618-4762-89CD-5B5689470243}"/>
              </a:ext>
            </a:extLst>
          </p:cNvPr>
          <p:cNvSpPr/>
          <p:nvPr/>
        </p:nvSpPr>
        <p:spPr>
          <a:xfrm>
            <a:off x="4958551" y="5709618"/>
            <a:ext cx="461554" cy="202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3BFA66FB-F1FC-4121-A3E6-FE0549AF9140}"/>
              </a:ext>
            </a:extLst>
          </p:cNvPr>
          <p:cNvSpPr/>
          <p:nvPr/>
        </p:nvSpPr>
        <p:spPr>
          <a:xfrm>
            <a:off x="7558233" y="2926080"/>
            <a:ext cx="714910" cy="16285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529134-CA55-4C11-9619-6FD3DC350D88}"/>
              </a:ext>
            </a:extLst>
          </p:cNvPr>
          <p:cNvSpPr txBox="1"/>
          <p:nvPr/>
        </p:nvSpPr>
        <p:spPr>
          <a:xfrm>
            <a:off x="8317563" y="3429000"/>
            <a:ext cx="96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클러스터링</a:t>
            </a:r>
            <a:r>
              <a:rPr lang="en-US" altLang="ko-KR" dirty="0"/>
              <a:t>???</a:t>
            </a:r>
            <a:endParaRPr lang="en-US" dirty="0"/>
          </a:p>
        </p:txBody>
      </p:sp>
      <p:sp>
        <p:nvSpPr>
          <p:cNvPr id="27" name="오른쪽 중괄호 26">
            <a:extLst>
              <a:ext uri="{FF2B5EF4-FFF2-40B4-BE49-F238E27FC236}">
                <a16:creationId xmlns:a16="http://schemas.microsoft.com/office/drawing/2014/main" id="{A3DF4241-CE55-4A25-B65A-E20E8CDAC56B}"/>
              </a:ext>
            </a:extLst>
          </p:cNvPr>
          <p:cNvSpPr/>
          <p:nvPr/>
        </p:nvSpPr>
        <p:spPr>
          <a:xfrm>
            <a:off x="7710632" y="1245326"/>
            <a:ext cx="3203021" cy="5146765"/>
          </a:xfrm>
          <a:prstGeom prst="rightBrace">
            <a:avLst>
              <a:gd name="adj1" fmla="val 5886"/>
              <a:gd name="adj2" fmla="val 503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B08825-2722-4DB5-9F0D-4ED208A55181}"/>
              </a:ext>
            </a:extLst>
          </p:cNvPr>
          <p:cNvSpPr txBox="1"/>
          <p:nvPr/>
        </p:nvSpPr>
        <p:spPr>
          <a:xfrm>
            <a:off x="11011132" y="3524184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스코어 </a:t>
            </a:r>
            <a:endParaRPr lang="en-US" altLang="ko-KR" dirty="0"/>
          </a:p>
          <a:p>
            <a:pPr algn="ctr"/>
            <a:r>
              <a:rPr lang="ko-KR" altLang="en-US" dirty="0"/>
              <a:t>비교</a:t>
            </a:r>
            <a:endParaRPr 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CB00E2D-C819-49EE-88AC-FEA29799B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539" y="203836"/>
            <a:ext cx="1687433" cy="8761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42ED535-15E3-4793-B481-0481F2F08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866" y="1042793"/>
            <a:ext cx="1677611" cy="87809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2D2A589-447A-4951-84F6-15BED287D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229" y="1893385"/>
            <a:ext cx="1679575" cy="8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2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C87917C-6486-473A-B3B6-900FBAAB38C0}"/>
              </a:ext>
            </a:extLst>
          </p:cNvPr>
          <p:cNvSpPr txBox="1"/>
          <p:nvPr/>
        </p:nvSpPr>
        <p:spPr>
          <a:xfrm>
            <a:off x="174428" y="-8708"/>
            <a:ext cx="3181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Feature Engineering (time window)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DBC316-8B54-4F39-A55C-1210252BCB19}"/>
              </a:ext>
            </a:extLst>
          </p:cNvPr>
          <p:cNvSpPr/>
          <p:nvPr/>
        </p:nvSpPr>
        <p:spPr>
          <a:xfrm>
            <a:off x="1307543" y="2733477"/>
            <a:ext cx="317569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AD9417-CAFF-42C1-8E44-24D49DDBA86D}"/>
              </a:ext>
            </a:extLst>
          </p:cNvPr>
          <p:cNvSpPr/>
          <p:nvPr/>
        </p:nvSpPr>
        <p:spPr>
          <a:xfrm>
            <a:off x="4483242" y="2730332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677DBF-1117-4310-8ED6-21C17DEEA965}"/>
              </a:ext>
            </a:extLst>
          </p:cNvPr>
          <p:cNvSpPr/>
          <p:nvPr/>
        </p:nvSpPr>
        <p:spPr>
          <a:xfrm>
            <a:off x="4214404" y="309168"/>
            <a:ext cx="1221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X variables</a:t>
            </a:r>
            <a:endParaRPr 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F389F4-180D-4DCC-B81B-7EED668CC271}"/>
              </a:ext>
            </a:extLst>
          </p:cNvPr>
          <p:cNvSpPr/>
          <p:nvPr/>
        </p:nvSpPr>
        <p:spPr>
          <a:xfrm>
            <a:off x="8773796" y="308516"/>
            <a:ext cx="1123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Y variable</a:t>
            </a:r>
            <a:endParaRPr 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228613-1D50-471F-A912-DBA64068DB05}"/>
              </a:ext>
            </a:extLst>
          </p:cNvPr>
          <p:cNvSpPr/>
          <p:nvPr/>
        </p:nvSpPr>
        <p:spPr>
          <a:xfrm>
            <a:off x="1307540" y="3173415"/>
            <a:ext cx="317569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8D7C03-1CBF-43FE-B0A3-8B7B3CD15187}"/>
              </a:ext>
            </a:extLst>
          </p:cNvPr>
          <p:cNvSpPr/>
          <p:nvPr/>
        </p:nvSpPr>
        <p:spPr>
          <a:xfrm>
            <a:off x="6029013" y="3148978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2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2296239-1799-4AE1-AFAF-6D0CCFA68CAF}"/>
              </a:ext>
            </a:extLst>
          </p:cNvPr>
          <p:cNvSpPr/>
          <p:nvPr/>
        </p:nvSpPr>
        <p:spPr>
          <a:xfrm>
            <a:off x="1307540" y="3582767"/>
            <a:ext cx="317569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DA6EFF-CD2E-46B5-9C0F-3FDA6F1CC096}"/>
              </a:ext>
            </a:extLst>
          </p:cNvPr>
          <p:cNvSpPr/>
          <p:nvPr/>
        </p:nvSpPr>
        <p:spPr>
          <a:xfrm>
            <a:off x="7616862" y="3542747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3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B9F4CC-3A85-4B76-9BF4-1EDD912C81FD}"/>
              </a:ext>
            </a:extLst>
          </p:cNvPr>
          <p:cNvSpPr txBox="1"/>
          <p:nvPr/>
        </p:nvSpPr>
        <p:spPr>
          <a:xfrm>
            <a:off x="1144119" y="224159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방법 </a:t>
            </a:r>
            <a:r>
              <a:rPr lang="en-US" altLang="ko-KR" b="1" dirty="0"/>
              <a:t>2  </a:t>
            </a:r>
            <a:endParaRPr 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6DD327-3410-4C13-8AD6-A903059A0B5A}"/>
              </a:ext>
            </a:extLst>
          </p:cNvPr>
          <p:cNvSpPr txBox="1"/>
          <p:nvPr/>
        </p:nvSpPr>
        <p:spPr>
          <a:xfrm>
            <a:off x="1112463" y="40619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방법 </a:t>
            </a:r>
            <a:r>
              <a:rPr lang="en-US" altLang="ko-KR" b="1" dirty="0"/>
              <a:t>1  </a:t>
            </a:r>
            <a:endParaRPr 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7793AD-2551-4B65-BB5E-FD27260929DF}"/>
              </a:ext>
            </a:extLst>
          </p:cNvPr>
          <p:cNvSpPr/>
          <p:nvPr/>
        </p:nvSpPr>
        <p:spPr>
          <a:xfrm>
            <a:off x="2853312" y="5152697"/>
            <a:ext cx="1629927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날짜</a:t>
            </a:r>
            <a:endParaRPr 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14A4E3-3139-4809-895C-1F9EB13E719B}"/>
              </a:ext>
            </a:extLst>
          </p:cNvPr>
          <p:cNvSpPr/>
          <p:nvPr/>
        </p:nvSpPr>
        <p:spPr>
          <a:xfrm>
            <a:off x="4483241" y="5149552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BF422D-3F5D-4107-A063-3EABF2D72C3B}"/>
              </a:ext>
            </a:extLst>
          </p:cNvPr>
          <p:cNvSpPr/>
          <p:nvPr/>
        </p:nvSpPr>
        <p:spPr>
          <a:xfrm>
            <a:off x="6029012" y="5568198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2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69C2269-66A6-4CF8-A099-9B59FBE5E964}"/>
              </a:ext>
            </a:extLst>
          </p:cNvPr>
          <p:cNvSpPr/>
          <p:nvPr/>
        </p:nvSpPr>
        <p:spPr>
          <a:xfrm>
            <a:off x="7616861" y="5971402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3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7BDA62-F432-43A7-88FA-B31AF439A311}"/>
              </a:ext>
            </a:extLst>
          </p:cNvPr>
          <p:cNvSpPr txBox="1"/>
          <p:nvPr/>
        </p:nvSpPr>
        <p:spPr>
          <a:xfrm>
            <a:off x="1144118" y="490059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방법 </a:t>
            </a:r>
            <a:r>
              <a:rPr lang="en-US" altLang="ko-KR" b="1" dirty="0"/>
              <a:t>3  </a:t>
            </a:r>
            <a:endParaRPr lang="en-US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3ACA889-4DB6-41FC-BF4D-385AAC104DF5}"/>
              </a:ext>
            </a:extLst>
          </p:cNvPr>
          <p:cNvSpPr/>
          <p:nvPr/>
        </p:nvSpPr>
        <p:spPr>
          <a:xfrm>
            <a:off x="2853311" y="5581348"/>
            <a:ext cx="1629927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날짜</a:t>
            </a:r>
            <a:endParaRPr 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9BF62F4-A875-41C4-BE7A-CA4758DC7526}"/>
              </a:ext>
            </a:extLst>
          </p:cNvPr>
          <p:cNvSpPr/>
          <p:nvPr/>
        </p:nvSpPr>
        <p:spPr>
          <a:xfrm>
            <a:off x="2853311" y="5971402"/>
            <a:ext cx="1629927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날짜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193F1-B596-40D9-B6A9-8990AF849604}"/>
              </a:ext>
            </a:extLst>
          </p:cNvPr>
          <p:cNvSpPr txBox="1"/>
          <p:nvPr/>
        </p:nvSpPr>
        <p:spPr>
          <a:xfrm>
            <a:off x="9489505" y="506133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518A90-E91C-4A17-BFEE-27194D31F98F}"/>
              </a:ext>
            </a:extLst>
          </p:cNvPr>
          <p:cNvSpPr txBox="1"/>
          <p:nvPr/>
        </p:nvSpPr>
        <p:spPr>
          <a:xfrm>
            <a:off x="9489505" y="548498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BA0F5E-CADC-4322-B761-6FA35507C483}"/>
              </a:ext>
            </a:extLst>
          </p:cNvPr>
          <p:cNvSpPr txBox="1"/>
          <p:nvPr/>
        </p:nvSpPr>
        <p:spPr>
          <a:xfrm>
            <a:off x="9489504" y="590863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804C93E-D8CF-4AF8-898B-2CD7CBA349A9}"/>
              </a:ext>
            </a:extLst>
          </p:cNvPr>
          <p:cNvSpPr/>
          <p:nvPr/>
        </p:nvSpPr>
        <p:spPr>
          <a:xfrm>
            <a:off x="1144121" y="792215"/>
            <a:ext cx="317569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C086A43-8BA3-41B3-BC7A-39C50A65E84F}"/>
              </a:ext>
            </a:extLst>
          </p:cNvPr>
          <p:cNvSpPr/>
          <p:nvPr/>
        </p:nvSpPr>
        <p:spPr>
          <a:xfrm>
            <a:off x="4325684" y="803491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19EB603-2FA2-4E6A-8191-ECD570FE95CC}"/>
              </a:ext>
            </a:extLst>
          </p:cNvPr>
          <p:cNvSpPr/>
          <p:nvPr/>
        </p:nvSpPr>
        <p:spPr>
          <a:xfrm>
            <a:off x="1144118" y="1232153"/>
            <a:ext cx="317569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87E80D-FD7E-4200-8C81-100DFD312050}"/>
              </a:ext>
            </a:extLst>
          </p:cNvPr>
          <p:cNvSpPr/>
          <p:nvPr/>
        </p:nvSpPr>
        <p:spPr>
          <a:xfrm>
            <a:off x="5865591" y="1207716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2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5EA9A3-17CD-401F-BC87-E6702E208972}"/>
              </a:ext>
            </a:extLst>
          </p:cNvPr>
          <p:cNvSpPr/>
          <p:nvPr/>
        </p:nvSpPr>
        <p:spPr>
          <a:xfrm>
            <a:off x="1144118" y="1641505"/>
            <a:ext cx="3175698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A07ACC6-BCB1-4B73-BC64-3DE6583B0422}"/>
              </a:ext>
            </a:extLst>
          </p:cNvPr>
          <p:cNvSpPr/>
          <p:nvPr/>
        </p:nvSpPr>
        <p:spPr>
          <a:xfrm>
            <a:off x="7453440" y="1601485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3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069F2-09C4-4840-B47E-CA956DD0814B}"/>
              </a:ext>
            </a:extLst>
          </p:cNvPr>
          <p:cNvSpPr txBox="1"/>
          <p:nvPr/>
        </p:nvSpPr>
        <p:spPr>
          <a:xfrm>
            <a:off x="10491961" y="4753148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Kaz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252F4A-9EB9-4D83-B6B4-D100899270A0}"/>
              </a:ext>
            </a:extLst>
          </p:cNvPr>
          <p:cNvSpPr txBox="1"/>
          <p:nvPr/>
        </p:nvSpPr>
        <p:spPr>
          <a:xfrm>
            <a:off x="9307950" y="2624239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308E51-8F59-4AE7-847C-5FDAEECC19B9}"/>
              </a:ext>
            </a:extLst>
          </p:cNvPr>
          <p:cNvSpPr txBox="1"/>
          <p:nvPr/>
        </p:nvSpPr>
        <p:spPr>
          <a:xfrm>
            <a:off x="9307950" y="304788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CF1F7E-B3B4-49C6-87C5-E43E4C305622}"/>
              </a:ext>
            </a:extLst>
          </p:cNvPr>
          <p:cNvSpPr txBox="1"/>
          <p:nvPr/>
        </p:nvSpPr>
        <p:spPr>
          <a:xfrm>
            <a:off x="9307949" y="347153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4E903B-88DD-4DCC-8C6C-3F427DA1CF27}"/>
              </a:ext>
            </a:extLst>
          </p:cNvPr>
          <p:cNvSpPr txBox="1"/>
          <p:nvPr/>
        </p:nvSpPr>
        <p:spPr>
          <a:xfrm>
            <a:off x="9307950" y="68094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F745F2-EA96-445A-8F16-EE2784C3BB50}"/>
              </a:ext>
            </a:extLst>
          </p:cNvPr>
          <p:cNvSpPr txBox="1"/>
          <p:nvPr/>
        </p:nvSpPr>
        <p:spPr>
          <a:xfrm>
            <a:off x="9307950" y="110459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7926A2-9A20-41E0-A151-B26723272AC6}"/>
              </a:ext>
            </a:extLst>
          </p:cNvPr>
          <p:cNvSpPr txBox="1"/>
          <p:nvPr/>
        </p:nvSpPr>
        <p:spPr>
          <a:xfrm>
            <a:off x="9307949" y="152824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</a:t>
            </a:r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C37AC-144C-498D-9DA2-84B490311B67}"/>
              </a:ext>
            </a:extLst>
          </p:cNvPr>
          <p:cNvSpPr txBox="1"/>
          <p:nvPr/>
        </p:nvSpPr>
        <p:spPr>
          <a:xfrm>
            <a:off x="2623930" y="3920187"/>
            <a:ext cx="193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Xt-4, Xt-3,Xt-2,Xt-1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106F9C-1E91-4CCF-93FF-707E19D9BDE0}"/>
              </a:ext>
            </a:extLst>
          </p:cNvPr>
          <p:cNvSpPr txBox="1"/>
          <p:nvPr/>
        </p:nvSpPr>
        <p:spPr>
          <a:xfrm>
            <a:off x="2490662" y="1989493"/>
            <a:ext cx="193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Xt</a:t>
            </a:r>
            <a:r>
              <a:rPr lang="en-US" dirty="0"/>
              <a:t>-*, Xt-3,Xt-2,Xt-1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F8235F-3F8B-45C8-BF93-45D17ED7C249}"/>
              </a:ext>
            </a:extLst>
          </p:cNvPr>
          <p:cNvSpPr txBox="1"/>
          <p:nvPr/>
        </p:nvSpPr>
        <p:spPr>
          <a:xfrm>
            <a:off x="3931442" y="6304532"/>
            <a:ext cx="565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Xt-1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8411C2-EE92-4FA6-9A54-5667BE3907B5}"/>
              </a:ext>
            </a:extLst>
          </p:cNvPr>
          <p:cNvSpPr txBox="1"/>
          <p:nvPr/>
        </p:nvSpPr>
        <p:spPr>
          <a:xfrm>
            <a:off x="1044343" y="4254268"/>
            <a:ext cx="524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날씨</a:t>
            </a:r>
            <a:r>
              <a:rPr lang="en-US" altLang="ko-KR" dirty="0"/>
              <a:t>t-4, </a:t>
            </a:r>
            <a:r>
              <a:rPr lang="ko-KR" altLang="en-US" dirty="0"/>
              <a:t>날씨</a:t>
            </a:r>
            <a:r>
              <a:rPr lang="en-US" altLang="ko-KR" dirty="0"/>
              <a:t>t-3, </a:t>
            </a:r>
            <a:r>
              <a:rPr lang="ko-KR" altLang="en-US" dirty="0"/>
              <a:t>날씨</a:t>
            </a:r>
            <a:r>
              <a:rPr lang="en-US" altLang="ko-KR" dirty="0"/>
              <a:t>t-2, </a:t>
            </a:r>
            <a:r>
              <a:rPr lang="ko-KR" altLang="en-US" dirty="0"/>
              <a:t>날씨</a:t>
            </a:r>
            <a:r>
              <a:rPr lang="en-US" altLang="ko-KR" dirty="0"/>
              <a:t>t-1, </a:t>
            </a:r>
            <a:r>
              <a:rPr lang="ko-KR" altLang="en-US" dirty="0">
                <a:highlight>
                  <a:srgbClr val="FFFF00"/>
                </a:highlight>
              </a:rPr>
              <a:t>날씨</a:t>
            </a:r>
            <a:r>
              <a:rPr lang="en-US" altLang="ko-KR" dirty="0">
                <a:highlight>
                  <a:srgbClr val="FFFF00"/>
                </a:highlight>
              </a:rPr>
              <a:t>t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821C6C-BACE-4296-AD8C-F0B0A286E529}"/>
              </a:ext>
            </a:extLst>
          </p:cNvPr>
          <p:cNvSpPr/>
          <p:nvPr/>
        </p:nvSpPr>
        <p:spPr>
          <a:xfrm>
            <a:off x="174428" y="4577433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4, *,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8039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482A6000-94EE-4E13-973D-B4A7EE80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ML </a:t>
            </a:r>
            <a:endParaRPr lang="en-US" sz="2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1B8EF1-A481-4D5D-8B90-C32FBA92A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8" y="2537587"/>
            <a:ext cx="5922537" cy="2347922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F222E61-A7D1-4853-BDE8-EA8E2A6295A2}"/>
              </a:ext>
            </a:extLst>
          </p:cNvPr>
          <p:cNvSpPr/>
          <p:nvPr/>
        </p:nvSpPr>
        <p:spPr>
          <a:xfrm>
            <a:off x="6331131" y="3413759"/>
            <a:ext cx="1271451" cy="400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0D77E6-5CA8-4DEE-B8DE-18379EEF2427}"/>
              </a:ext>
            </a:extLst>
          </p:cNvPr>
          <p:cNvSpPr txBox="1"/>
          <p:nvPr/>
        </p:nvSpPr>
        <p:spPr>
          <a:xfrm>
            <a:off x="6250858" y="2669680"/>
            <a:ext cx="1431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Training </a:t>
            </a:r>
          </a:p>
          <a:p>
            <a:r>
              <a:rPr lang="en-US" dirty="0"/>
              <a:t>20% Test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E6D0CBB-5622-46CC-8345-1B9BB83D8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546" y="2537587"/>
            <a:ext cx="3636537" cy="73626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E8BAD58-2DFE-4044-AB6E-A0B622ECA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546" y="3814354"/>
            <a:ext cx="3636537" cy="73626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7639F0-0435-4F73-BBC4-5F2771C0DEA7}"/>
              </a:ext>
            </a:extLst>
          </p:cNvPr>
          <p:cNvSpPr/>
          <p:nvPr/>
        </p:nvSpPr>
        <p:spPr>
          <a:xfrm>
            <a:off x="9000943" y="3273856"/>
            <a:ext cx="14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80% Training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4AA3FF-7AAB-433E-8821-ED41B858DC39}"/>
              </a:ext>
            </a:extLst>
          </p:cNvPr>
          <p:cNvSpPr/>
          <p:nvPr/>
        </p:nvSpPr>
        <p:spPr>
          <a:xfrm>
            <a:off x="9212956" y="4567417"/>
            <a:ext cx="1007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20% Test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069C45-A0A5-4C2C-AB35-245A64A09FF3}"/>
              </a:ext>
            </a:extLst>
          </p:cNvPr>
          <p:cNvSpPr txBox="1"/>
          <p:nvPr/>
        </p:nvSpPr>
        <p:spPr>
          <a:xfrm>
            <a:off x="6250858" y="3921086"/>
            <a:ext cx="14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주별</a:t>
            </a: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무작위</a:t>
            </a:r>
            <a:r>
              <a:rPr lang="en-US" altLang="ko-KR" dirty="0"/>
              <a:t>(X)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5978AAB-9CDA-40EB-998D-C30946AD0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93" y="2460"/>
            <a:ext cx="2759564" cy="14327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823D11-A9DD-417A-8C32-87603E60F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457" y="2460"/>
            <a:ext cx="2743502" cy="14360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34F774A-8755-41A0-A8DF-E42265E46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225" y="2460"/>
            <a:ext cx="2746713" cy="14199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897575-7109-40C1-A06E-7B7A1BC45190}"/>
              </a:ext>
            </a:extLst>
          </p:cNvPr>
          <p:cNvSpPr txBox="1"/>
          <p:nvPr/>
        </p:nvSpPr>
        <p:spPr>
          <a:xfrm>
            <a:off x="138628" y="1562258"/>
            <a:ext cx="7654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주에 대해 </a:t>
            </a:r>
            <a:r>
              <a:rPr lang="en-US" altLang="ko-KR" dirty="0"/>
              <a:t>clustering</a:t>
            </a:r>
            <a:r>
              <a:rPr lang="ko-KR" altLang="en-US" dirty="0"/>
              <a:t>으로 유사주로 분류</a:t>
            </a:r>
            <a:r>
              <a:rPr lang="en-US" altLang="ko-KR" dirty="0"/>
              <a:t>-&gt; </a:t>
            </a:r>
            <a:r>
              <a:rPr lang="ko-KR" altLang="en-US" dirty="0"/>
              <a:t>각 클러스터에서 </a:t>
            </a:r>
            <a:r>
              <a:rPr lang="en-US" altLang="ko-KR" dirty="0"/>
              <a:t>test </a:t>
            </a:r>
            <a:r>
              <a:rPr lang="ko-KR" altLang="en-US" dirty="0"/>
              <a:t>데이터 추출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86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7785D5-C320-4108-AF6B-2E0FA74D002A}"/>
              </a:ext>
            </a:extLst>
          </p:cNvPr>
          <p:cNvSpPr/>
          <p:nvPr/>
        </p:nvSpPr>
        <p:spPr>
          <a:xfrm>
            <a:off x="534640" y="151179"/>
            <a:ext cx="6096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/>
              <a:t>23501	Guam	US	1/22/2020	0	0</a:t>
            </a:r>
          </a:p>
          <a:p>
            <a:r>
              <a:rPr lang="en-US" sz="600" dirty="0"/>
              <a:t>23502	Guam	US	1/23/2020	0	0</a:t>
            </a:r>
          </a:p>
          <a:p>
            <a:r>
              <a:rPr lang="en-US" sz="600" dirty="0"/>
              <a:t>23503	Guam	US	1/24/2020	0	0</a:t>
            </a:r>
          </a:p>
          <a:p>
            <a:r>
              <a:rPr lang="en-US" sz="600" dirty="0"/>
              <a:t>23504	Guam	US	1/25/2020	0	0</a:t>
            </a:r>
          </a:p>
          <a:p>
            <a:r>
              <a:rPr lang="en-US" sz="600" dirty="0"/>
              <a:t>23505	Guam	US	1/26/2020	0	0</a:t>
            </a:r>
          </a:p>
          <a:p>
            <a:r>
              <a:rPr lang="en-US" sz="600" dirty="0"/>
              <a:t>23506	Guam	US	1/27/2020	0	0</a:t>
            </a:r>
          </a:p>
          <a:p>
            <a:r>
              <a:rPr lang="en-US" sz="600" dirty="0"/>
              <a:t>23507	Guam	US	1/28/2020	0	0</a:t>
            </a:r>
          </a:p>
          <a:p>
            <a:r>
              <a:rPr lang="en-US" sz="600" dirty="0"/>
              <a:t>23508	Guam	US	1/29/2020	0	0</a:t>
            </a:r>
          </a:p>
          <a:p>
            <a:r>
              <a:rPr lang="en-US" sz="600" dirty="0"/>
              <a:t>23509	Guam	US	1/30/2020	0	0</a:t>
            </a:r>
          </a:p>
          <a:p>
            <a:r>
              <a:rPr lang="en-US" sz="600" dirty="0"/>
              <a:t>23510	Guam	US	1/31/2020	0	0</a:t>
            </a:r>
          </a:p>
          <a:p>
            <a:r>
              <a:rPr lang="en-US" sz="600" dirty="0"/>
              <a:t>23511	Guam	US	2/1/2020	0	0</a:t>
            </a:r>
          </a:p>
          <a:p>
            <a:r>
              <a:rPr lang="en-US" sz="600" dirty="0"/>
              <a:t>23512	Guam	US	2/2/2020	0	0</a:t>
            </a:r>
          </a:p>
          <a:p>
            <a:r>
              <a:rPr lang="en-US" sz="600" dirty="0"/>
              <a:t>23513	Guam	US	2/3/2020	0	0</a:t>
            </a:r>
          </a:p>
          <a:p>
            <a:r>
              <a:rPr lang="en-US" sz="600" dirty="0"/>
              <a:t>23514	Guam	US	2/4/2020	0	0</a:t>
            </a:r>
          </a:p>
          <a:p>
            <a:r>
              <a:rPr lang="en-US" sz="600" dirty="0"/>
              <a:t>23515	Guam	US	2/5/2020	0	0</a:t>
            </a:r>
          </a:p>
          <a:p>
            <a:r>
              <a:rPr lang="en-US" sz="600" dirty="0"/>
              <a:t>23516	Guam	US	2/6/2020	0	0</a:t>
            </a:r>
          </a:p>
          <a:p>
            <a:r>
              <a:rPr lang="en-US" sz="600" dirty="0"/>
              <a:t>23517	Guam	US	2/7/2020	0	0</a:t>
            </a:r>
          </a:p>
          <a:p>
            <a:r>
              <a:rPr lang="en-US" sz="600" dirty="0"/>
              <a:t>23518	Guam	US	2/8/2020	0	0</a:t>
            </a:r>
          </a:p>
          <a:p>
            <a:r>
              <a:rPr lang="en-US" sz="600" dirty="0"/>
              <a:t>23519	Guam	US	2/9/2020	0	0</a:t>
            </a:r>
          </a:p>
          <a:p>
            <a:r>
              <a:rPr lang="en-US" sz="600" dirty="0"/>
              <a:t>23520	Guam	US	2/10/2020	0	0</a:t>
            </a:r>
          </a:p>
          <a:p>
            <a:r>
              <a:rPr lang="en-US" sz="600" dirty="0"/>
              <a:t>23521	Guam	US	2/11/2020	0	0</a:t>
            </a:r>
          </a:p>
          <a:p>
            <a:r>
              <a:rPr lang="en-US" sz="600" dirty="0"/>
              <a:t>23522	Guam	US	2/12/2020	0	0</a:t>
            </a:r>
          </a:p>
          <a:p>
            <a:r>
              <a:rPr lang="en-US" sz="600" dirty="0"/>
              <a:t>23523	Guam	US	2/13/2020	0	0</a:t>
            </a:r>
          </a:p>
          <a:p>
            <a:r>
              <a:rPr lang="en-US" sz="600" dirty="0"/>
              <a:t>23524	Guam	US	2/14/2020	0	0</a:t>
            </a:r>
          </a:p>
          <a:p>
            <a:r>
              <a:rPr lang="en-US" sz="600" dirty="0"/>
              <a:t>23525	Guam	US	2/15/2020	0	0</a:t>
            </a:r>
          </a:p>
          <a:p>
            <a:r>
              <a:rPr lang="en-US" sz="600" dirty="0"/>
              <a:t>23526	Guam	US	2/16/2020	0	0</a:t>
            </a:r>
          </a:p>
          <a:p>
            <a:r>
              <a:rPr lang="en-US" sz="600" dirty="0"/>
              <a:t>23527	Guam	US	2/17/2020	0	0</a:t>
            </a:r>
          </a:p>
          <a:p>
            <a:r>
              <a:rPr lang="en-US" sz="600" dirty="0"/>
              <a:t>23528	Guam	US	2/18/2020	0	0</a:t>
            </a:r>
          </a:p>
          <a:p>
            <a:r>
              <a:rPr lang="en-US" sz="600" dirty="0"/>
              <a:t>23529	Guam	US	2/19/2020	0	0</a:t>
            </a:r>
          </a:p>
          <a:p>
            <a:r>
              <a:rPr lang="en-US" sz="600" dirty="0"/>
              <a:t>23530	Guam	US	2/20/2020	0	0</a:t>
            </a:r>
          </a:p>
          <a:p>
            <a:r>
              <a:rPr lang="en-US" sz="600" dirty="0"/>
              <a:t>23531	Guam	US	2/21/2020	0	0</a:t>
            </a:r>
          </a:p>
          <a:p>
            <a:r>
              <a:rPr lang="en-US" sz="600" dirty="0"/>
              <a:t>23532	Guam	US	2/22/2020	0	0</a:t>
            </a:r>
          </a:p>
          <a:p>
            <a:r>
              <a:rPr lang="en-US" sz="600" dirty="0"/>
              <a:t>23533	Guam	US	2/23/2020	0	0</a:t>
            </a:r>
          </a:p>
          <a:p>
            <a:r>
              <a:rPr lang="en-US" sz="600" dirty="0"/>
              <a:t>23534	Guam	US	2/24/2020	0	0</a:t>
            </a:r>
          </a:p>
          <a:p>
            <a:r>
              <a:rPr lang="en-US" sz="600" dirty="0"/>
              <a:t>23535	Guam	US	2/25/2020	0	0</a:t>
            </a:r>
          </a:p>
          <a:p>
            <a:r>
              <a:rPr lang="en-US" sz="600" dirty="0"/>
              <a:t>23536	Guam	US	2/26/2020	0	0</a:t>
            </a:r>
          </a:p>
          <a:p>
            <a:r>
              <a:rPr lang="en-US" sz="600" dirty="0"/>
              <a:t>23537	Guam	US	2/27/2020	0	0</a:t>
            </a:r>
          </a:p>
          <a:p>
            <a:r>
              <a:rPr lang="en-US" sz="600" dirty="0"/>
              <a:t>23538	Guam	US	2/28/2020	0	0</a:t>
            </a:r>
          </a:p>
          <a:p>
            <a:r>
              <a:rPr lang="en-US" sz="600" dirty="0"/>
              <a:t>23539	Guam	US	2/29/2020	0	0</a:t>
            </a:r>
          </a:p>
          <a:p>
            <a:r>
              <a:rPr lang="en-US" sz="600" dirty="0"/>
              <a:t>23540	Guam	US	3/1/2020	0	0</a:t>
            </a:r>
          </a:p>
          <a:p>
            <a:r>
              <a:rPr lang="en-US" sz="600" dirty="0"/>
              <a:t>23541	Guam	US	3/2/2020	0	0</a:t>
            </a:r>
          </a:p>
          <a:p>
            <a:r>
              <a:rPr lang="en-US" sz="600" dirty="0"/>
              <a:t>23542	Guam	US	3/3/2020	0	0</a:t>
            </a:r>
          </a:p>
          <a:p>
            <a:r>
              <a:rPr lang="en-US" sz="600" dirty="0"/>
              <a:t>23543	Guam	US	3/4/2020	0	0</a:t>
            </a:r>
          </a:p>
          <a:p>
            <a:r>
              <a:rPr lang="en-US" sz="600" dirty="0"/>
              <a:t>23544	Guam	US	3/5/2020	0	0</a:t>
            </a:r>
          </a:p>
          <a:p>
            <a:r>
              <a:rPr lang="en-US" sz="600" dirty="0"/>
              <a:t>23545	Guam	US	3/6/2020	0	0</a:t>
            </a:r>
          </a:p>
          <a:p>
            <a:r>
              <a:rPr lang="en-US" sz="600" dirty="0"/>
              <a:t>23546	Guam	US	3/7/2020	0	0</a:t>
            </a:r>
          </a:p>
          <a:p>
            <a:r>
              <a:rPr lang="en-US" sz="600" dirty="0"/>
              <a:t>23547	Guam	US	3/8/2020	0	0</a:t>
            </a:r>
          </a:p>
          <a:p>
            <a:r>
              <a:rPr lang="en-US" sz="600" dirty="0"/>
              <a:t>23548	Guam	US	3/9/2020	0	0</a:t>
            </a:r>
          </a:p>
          <a:p>
            <a:r>
              <a:rPr lang="en-US" sz="600" dirty="0"/>
              <a:t>23549	Guam	US	3/10/2020	0	0</a:t>
            </a:r>
          </a:p>
          <a:p>
            <a:r>
              <a:rPr lang="en-US" sz="600" dirty="0"/>
              <a:t>23550	Guam	US	3/11/2020	0	0</a:t>
            </a:r>
          </a:p>
          <a:p>
            <a:r>
              <a:rPr lang="en-US" sz="600" dirty="0"/>
              <a:t>23551	Guam	US	3/12/2020	0	0</a:t>
            </a:r>
          </a:p>
          <a:p>
            <a:r>
              <a:rPr lang="en-US" sz="600" dirty="0"/>
              <a:t>23552	Guam	US	3/13/2020	0	0</a:t>
            </a:r>
          </a:p>
          <a:p>
            <a:r>
              <a:rPr lang="en-US" sz="600" dirty="0"/>
              <a:t>23553	Guam	US	3/14/2020	0	0</a:t>
            </a:r>
          </a:p>
          <a:p>
            <a:r>
              <a:rPr lang="en-US" sz="600" dirty="0"/>
              <a:t>23554	Guam	US	3/15/2020	3	0</a:t>
            </a:r>
          </a:p>
          <a:p>
            <a:r>
              <a:rPr lang="en-US" sz="600" dirty="0"/>
              <a:t>23555	Guam	US	3/16/2020	3	0</a:t>
            </a:r>
          </a:p>
          <a:p>
            <a:r>
              <a:rPr lang="en-US" sz="600" dirty="0"/>
              <a:t>23556	Guam	US	3/17/2020	3	0</a:t>
            </a:r>
          </a:p>
          <a:p>
            <a:r>
              <a:rPr lang="en-US" sz="600" dirty="0"/>
              <a:t>23557	Guam	US	3/18/2020	5	0</a:t>
            </a:r>
          </a:p>
          <a:p>
            <a:r>
              <a:rPr lang="en-US" sz="600" dirty="0"/>
              <a:t>23558	Guam	US	3/19/2020	12	0</a:t>
            </a:r>
          </a:p>
          <a:p>
            <a:r>
              <a:rPr lang="en-US" sz="600" dirty="0"/>
              <a:t>23559	Guam	US	3/20/2020	14	0</a:t>
            </a:r>
          </a:p>
          <a:p>
            <a:r>
              <a:rPr lang="en-US" sz="600" dirty="0"/>
              <a:t>23560	Guam	US	3/21/2020	15	0</a:t>
            </a:r>
          </a:p>
          <a:p>
            <a:r>
              <a:rPr lang="en-US" sz="600" dirty="0"/>
              <a:t>23561	Guam	US	3/22/2020	27	1</a:t>
            </a:r>
          </a:p>
          <a:p>
            <a:r>
              <a:rPr lang="en-US" sz="600" dirty="0"/>
              <a:t>23562	Guam	US	3/23/2020	29	1</a:t>
            </a:r>
          </a:p>
          <a:p>
            <a:r>
              <a:rPr lang="en-US" sz="600" dirty="0"/>
              <a:t>23563	Guam	US	3/24/2020	32	1</a:t>
            </a:r>
          </a:p>
          <a:p>
            <a:r>
              <a:rPr lang="en-US" sz="600" dirty="0"/>
              <a:t>23564	Guam	US	3/25/2020	37	1</a:t>
            </a:r>
          </a:p>
          <a:p>
            <a:r>
              <a:rPr lang="en-US" sz="600" dirty="0"/>
              <a:t>23565	Guam	US	3/26/2020	45	1</a:t>
            </a:r>
          </a:p>
          <a:p>
            <a:r>
              <a:rPr lang="en-US" sz="600" dirty="0"/>
              <a:t>23566	Guam	US	3/27/2020	51	1</a:t>
            </a:r>
          </a:p>
          <a:p>
            <a:r>
              <a:rPr lang="en-US" sz="600" dirty="0"/>
              <a:t>23567	Guam	US	3/28/2020	55	1</a:t>
            </a:r>
          </a:p>
          <a:p>
            <a:r>
              <a:rPr lang="en-US" sz="600" dirty="0"/>
              <a:t>23568	Guam	US	3/29/2020	56	1</a:t>
            </a:r>
          </a:p>
          <a:p>
            <a:r>
              <a:rPr lang="en-US" sz="600" dirty="0"/>
              <a:t>23569	Guam	US	3/30/2020	58	1</a:t>
            </a:r>
          </a:p>
          <a:p>
            <a:r>
              <a:rPr lang="en-US" sz="600" dirty="0"/>
              <a:t>23570	Guam	US	3/31/2020	69	2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23D388-3848-4119-A410-B4D184473626}"/>
              </a:ext>
            </a:extLst>
          </p:cNvPr>
          <p:cNvSpPr/>
          <p:nvPr/>
        </p:nvSpPr>
        <p:spPr>
          <a:xfrm>
            <a:off x="6381767" y="2527096"/>
            <a:ext cx="139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BF7D58-9B28-43BB-AE27-91B2BFDBA898}"/>
              </a:ext>
            </a:extLst>
          </p:cNvPr>
          <p:cNvSpPr/>
          <p:nvPr/>
        </p:nvSpPr>
        <p:spPr>
          <a:xfrm>
            <a:off x="7776764" y="1441609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1/22/2020 ~ 3/31/2020 (70 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A184AD-BE01-4366-BA2C-0932B3D668C3}"/>
              </a:ext>
            </a:extLst>
          </p:cNvPr>
          <p:cNvSpPr/>
          <p:nvPr/>
        </p:nvSpPr>
        <p:spPr>
          <a:xfrm>
            <a:off x="8836296" y="1758239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3/19/2020 ~ 4/30/2020  (43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86DBA8-071C-4FDD-9515-819CB7360560}"/>
              </a:ext>
            </a:extLst>
          </p:cNvPr>
          <p:cNvSpPr/>
          <p:nvPr/>
        </p:nvSpPr>
        <p:spPr>
          <a:xfrm>
            <a:off x="6994948" y="1441609"/>
            <a:ext cx="1112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Train</a:t>
            </a:r>
          </a:p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644965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C54F0-9C80-49FB-8FA0-88B550CB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Prediction Process (It uses pretrained models from day 1 to 30)</a:t>
            </a:r>
            <a:endParaRPr lang="en-US" sz="20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D303E18-22F2-4D8E-A033-BDB142C8B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801" y="620649"/>
            <a:ext cx="3265714" cy="46935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b="1" i="1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lightgbm</a:t>
            </a:r>
            <a:endParaRPr kumimoji="0" lang="en-US" altLang="en-US" sz="1300" b="1" i="1" u="sng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model: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lightgbm.basic.Booster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{'objective':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rmse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'metric':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rmse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'boosting':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gbdt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0.01,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drop_rate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0.01,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skip_drop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0.6,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uniform_drop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True,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'verbose': -1,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num_leaves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30,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bagging_fraction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0.9,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bagging_freq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1,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bagging_seed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1412,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feature_fraction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0.8,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feature_fraction_seed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1412,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min_data_in_leaf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10,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max_bin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100,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20,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reg_alpha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1,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'lambda_l2': 10,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'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': 6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83B29B-87FF-402A-B37B-607458382B85}"/>
              </a:ext>
            </a:extLst>
          </p:cNvPr>
          <p:cNvSpPr/>
          <p:nvPr/>
        </p:nvSpPr>
        <p:spPr>
          <a:xfrm>
            <a:off x="2011691" y="3865727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1/22/2020 ~ 3/31/2020 (70 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5B6FC2-99D5-4969-94E6-DB1981E34752}"/>
              </a:ext>
            </a:extLst>
          </p:cNvPr>
          <p:cNvSpPr/>
          <p:nvPr/>
        </p:nvSpPr>
        <p:spPr>
          <a:xfrm>
            <a:off x="3071223" y="4182357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3/19/2020 ~ 4/30/2020  (43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58FFF5-D7F7-4577-8E0E-F9F05351E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36" y="584188"/>
            <a:ext cx="5943385" cy="28448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65F4D1A-61E7-4B99-97D1-2AEDB3B47583}"/>
              </a:ext>
            </a:extLst>
          </p:cNvPr>
          <p:cNvSpPr/>
          <p:nvPr/>
        </p:nvSpPr>
        <p:spPr>
          <a:xfrm>
            <a:off x="1229875" y="3865727"/>
            <a:ext cx="1112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Train</a:t>
            </a:r>
          </a:p>
          <a:p>
            <a:r>
              <a:rPr lang="en-US" dirty="0"/>
              <a:t>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660E3-B825-4CD9-AB60-18263E1F81F7}"/>
              </a:ext>
            </a:extLst>
          </p:cNvPr>
          <p:cNvSpPr txBox="1"/>
          <p:nvPr/>
        </p:nvSpPr>
        <p:spPr>
          <a:xfrm>
            <a:off x="7136931" y="5691833"/>
            <a:ext cx="427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</a:t>
            </a:r>
            <a:r>
              <a:rPr lang="en-US" altLang="ko-KR" dirty="0"/>
              <a:t> 30</a:t>
            </a:r>
            <a:r>
              <a:rPr lang="ko-KR" altLang="en-US" dirty="0"/>
              <a:t>일치 </a:t>
            </a:r>
            <a:r>
              <a:rPr lang="en-US" altLang="ko-KR" dirty="0"/>
              <a:t>Prediction Model </a:t>
            </a:r>
            <a:r>
              <a:rPr lang="en-US" altLang="ko-KR" dirty="0" err="1"/>
              <a:t>Lightgbm</a:t>
            </a:r>
            <a:r>
              <a:rPr lang="en-US" altLang="ko-KR" dirty="0"/>
              <a:t> </a:t>
            </a:r>
            <a:r>
              <a:rPr lang="ko-KR" altLang="en-US" dirty="0"/>
              <a:t>보유</a:t>
            </a:r>
            <a:endParaRPr 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7356E2-0AB8-48F5-9904-4F0464294B51}"/>
              </a:ext>
            </a:extLst>
          </p:cNvPr>
          <p:cNvSpPr/>
          <p:nvPr/>
        </p:nvSpPr>
        <p:spPr>
          <a:xfrm>
            <a:off x="6721439" y="214857"/>
            <a:ext cx="2006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lgb.LGBMRegressor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40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C54F0-9C80-49FB-8FA0-88B550CB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ko-KR" altLang="en-US" sz="2000" b="1" dirty="0"/>
              <a:t>페이퍼 </a:t>
            </a:r>
            <a:endParaRPr lang="en-US" sz="2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83B29B-87FF-402A-B37B-607458382B85}"/>
              </a:ext>
            </a:extLst>
          </p:cNvPr>
          <p:cNvSpPr/>
          <p:nvPr/>
        </p:nvSpPr>
        <p:spPr>
          <a:xfrm>
            <a:off x="2647517" y="917427"/>
            <a:ext cx="22636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Feature</a:t>
            </a:r>
            <a:r>
              <a:rPr lang="ko-KR" altLang="en-US" b="1" dirty="0"/>
              <a:t> </a:t>
            </a:r>
            <a:r>
              <a:rPr lang="en-US" altLang="ko-KR" b="1" dirty="0"/>
              <a:t>engineering 1</a:t>
            </a:r>
          </a:p>
          <a:p>
            <a:r>
              <a:rPr lang="en-US" altLang="ko-KR" b="1" dirty="0"/>
              <a:t>Feature</a:t>
            </a:r>
            <a:r>
              <a:rPr lang="ko-KR" altLang="en-US" b="1" dirty="0"/>
              <a:t> </a:t>
            </a:r>
            <a:r>
              <a:rPr lang="en-US" altLang="ko-KR" b="1" dirty="0"/>
              <a:t>engineering 2</a:t>
            </a:r>
            <a:endParaRPr lang="en-US" b="1" dirty="0"/>
          </a:p>
          <a:p>
            <a:r>
              <a:rPr lang="en-US" altLang="ko-KR" b="1" dirty="0"/>
              <a:t>Feature</a:t>
            </a:r>
            <a:r>
              <a:rPr lang="ko-KR" altLang="en-US" b="1" dirty="0"/>
              <a:t> </a:t>
            </a:r>
            <a:r>
              <a:rPr lang="en-US" altLang="ko-KR" b="1" dirty="0"/>
              <a:t>engineering 3</a:t>
            </a:r>
            <a:endParaRPr lang="en-US" b="1" dirty="0"/>
          </a:p>
          <a:p>
            <a:endParaRPr 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985EAB-8143-4D19-9564-13AA4EED8C3C}"/>
              </a:ext>
            </a:extLst>
          </p:cNvPr>
          <p:cNvSpPr/>
          <p:nvPr/>
        </p:nvSpPr>
        <p:spPr>
          <a:xfrm>
            <a:off x="5379826" y="917427"/>
            <a:ext cx="6495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ML 1</a:t>
            </a:r>
          </a:p>
          <a:p>
            <a:r>
              <a:rPr lang="en-US" altLang="ko-KR" b="1" dirty="0"/>
              <a:t>ML 2</a:t>
            </a:r>
            <a:endParaRPr lang="en-US" b="1" dirty="0"/>
          </a:p>
          <a:p>
            <a:r>
              <a:rPr lang="en-US" altLang="ko-KR" b="1" dirty="0"/>
              <a:t>ML 3</a:t>
            </a:r>
            <a:endParaRPr lang="en-US" b="1" dirty="0"/>
          </a:p>
          <a:p>
            <a:endParaRPr 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7CBC50-3D50-4F2C-801A-04915C59CAC6}"/>
              </a:ext>
            </a:extLst>
          </p:cNvPr>
          <p:cNvSpPr/>
          <p:nvPr/>
        </p:nvSpPr>
        <p:spPr>
          <a:xfrm>
            <a:off x="2647517" y="3382833"/>
            <a:ext cx="2240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engineering 1</a:t>
            </a:r>
          </a:p>
          <a:p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D2F0D1-5033-4E35-9769-AF72BDCE6E10}"/>
              </a:ext>
            </a:extLst>
          </p:cNvPr>
          <p:cNvSpPr/>
          <p:nvPr/>
        </p:nvSpPr>
        <p:spPr>
          <a:xfrm>
            <a:off x="5379826" y="3429000"/>
            <a:ext cx="6495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ML 1</a:t>
            </a:r>
          </a:p>
          <a:p>
            <a:r>
              <a:rPr lang="en-US" altLang="ko-KR" dirty="0"/>
              <a:t>ML 2</a:t>
            </a:r>
            <a:endParaRPr lang="en-US" dirty="0"/>
          </a:p>
          <a:p>
            <a:r>
              <a:rPr lang="en-US" altLang="ko-KR" dirty="0"/>
              <a:t>ML 3</a:t>
            </a:r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DC664F-30AB-4295-A1EF-1E37A080CD36}"/>
              </a:ext>
            </a:extLst>
          </p:cNvPr>
          <p:cNvSpPr txBox="1"/>
          <p:nvPr/>
        </p:nvSpPr>
        <p:spPr>
          <a:xfrm>
            <a:off x="1270611" y="34290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방법 </a:t>
            </a:r>
            <a:r>
              <a:rPr lang="en-US" altLang="ko-KR" dirty="0"/>
              <a:t>2 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419E9E-5156-4820-A2C9-E490ED7A6292}"/>
              </a:ext>
            </a:extLst>
          </p:cNvPr>
          <p:cNvSpPr txBox="1"/>
          <p:nvPr/>
        </p:nvSpPr>
        <p:spPr>
          <a:xfrm>
            <a:off x="1270611" y="91742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방법 </a:t>
            </a:r>
            <a:r>
              <a:rPr lang="en-US" altLang="ko-KR" b="1" dirty="0"/>
              <a:t>1  </a:t>
            </a:r>
            <a:endParaRPr lang="en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8A95AD-5EB0-465C-B794-7E54F0E10242}"/>
              </a:ext>
            </a:extLst>
          </p:cNvPr>
          <p:cNvSpPr/>
          <p:nvPr/>
        </p:nvSpPr>
        <p:spPr>
          <a:xfrm>
            <a:off x="7207642" y="917427"/>
            <a:ext cx="8162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융합</a:t>
            </a:r>
            <a:r>
              <a:rPr lang="en-US" altLang="ko-KR" b="1" dirty="0"/>
              <a:t> 1</a:t>
            </a:r>
          </a:p>
          <a:p>
            <a:r>
              <a:rPr lang="ko-KR" altLang="en-US" b="1" dirty="0"/>
              <a:t>융합</a:t>
            </a:r>
            <a:r>
              <a:rPr lang="en-US" altLang="ko-KR" b="1" dirty="0"/>
              <a:t> 2</a:t>
            </a:r>
          </a:p>
          <a:p>
            <a:r>
              <a:rPr lang="ko-KR" altLang="en-US" b="1" dirty="0"/>
              <a:t>융합</a:t>
            </a:r>
            <a:r>
              <a:rPr lang="en-US" altLang="ko-KR" b="1" dirty="0"/>
              <a:t> 3</a:t>
            </a:r>
            <a:endParaRPr lang="en-US" b="1" dirty="0"/>
          </a:p>
          <a:p>
            <a:endParaRPr 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0082AA-BFDC-4F30-8995-453F16D76EBF}"/>
              </a:ext>
            </a:extLst>
          </p:cNvPr>
          <p:cNvSpPr/>
          <p:nvPr/>
        </p:nvSpPr>
        <p:spPr>
          <a:xfrm>
            <a:off x="7207642" y="3428999"/>
            <a:ext cx="8162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융합</a:t>
            </a:r>
            <a:r>
              <a:rPr lang="en-US" altLang="ko-KR" dirty="0"/>
              <a:t> 1</a:t>
            </a:r>
          </a:p>
          <a:p>
            <a:r>
              <a:rPr lang="ko-KR" altLang="en-US" dirty="0"/>
              <a:t>융합</a:t>
            </a:r>
            <a:r>
              <a:rPr lang="en-US" altLang="ko-KR" dirty="0"/>
              <a:t> 2</a:t>
            </a:r>
          </a:p>
          <a:p>
            <a:r>
              <a:rPr lang="ko-KR" altLang="en-US" dirty="0"/>
              <a:t>융합</a:t>
            </a:r>
            <a:r>
              <a:rPr lang="en-US" altLang="ko-KR" dirty="0"/>
              <a:t> 3</a:t>
            </a:r>
            <a:endParaRPr lang="en-US" dirty="0"/>
          </a:p>
          <a:p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8566C0-4FBA-4F20-ACFD-7F5442AE8DC7}"/>
              </a:ext>
            </a:extLst>
          </p:cNvPr>
          <p:cNvSpPr/>
          <p:nvPr/>
        </p:nvSpPr>
        <p:spPr>
          <a:xfrm>
            <a:off x="2697700" y="161636"/>
            <a:ext cx="683664" cy="58111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BACE4B-E361-4D0F-92CC-4C2E40E9D7E7}"/>
              </a:ext>
            </a:extLst>
          </p:cNvPr>
          <p:cNvSpPr/>
          <p:nvPr/>
        </p:nvSpPr>
        <p:spPr>
          <a:xfrm>
            <a:off x="5345699" y="161636"/>
            <a:ext cx="683664" cy="58111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8CFDFB-F8B7-40AF-B7C7-E603DB90B300}"/>
              </a:ext>
            </a:extLst>
          </p:cNvPr>
          <p:cNvSpPr/>
          <p:nvPr/>
        </p:nvSpPr>
        <p:spPr>
          <a:xfrm>
            <a:off x="7273934" y="161636"/>
            <a:ext cx="683664" cy="58111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12611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522659-F944-4C6C-AF18-E88E6275767B}"/>
              </a:ext>
            </a:extLst>
          </p:cNvPr>
          <p:cNvSpPr/>
          <p:nvPr/>
        </p:nvSpPr>
        <p:spPr>
          <a:xfrm>
            <a:off x="283285" y="267418"/>
            <a:ext cx="115178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['lag_confirmed_rate1', 'lag_confirmed_rate2', 'lag_confirmed_rate3', 'lag_confirmed_rate4', 'lag_confirmed_rate5', 'lag_confirmed_rate6', 'lag_confirmed_rate7', 'lag_confirmed_rate8', 'lag_confirmed_rate9', 'lag_confirmed_rate10', 'lag_confirmed_rate11', 'lag_confirmed_rate12', 'lag_confirmed_rate13', 'lag_confirmed_rate14', 'lag_confirmed_rate15', 'lag_confirmed_rate16', 'lag_confirmed_rate17', 'lag_confirmed_rate18', 'lag_confirmed_rate19', 'lag_confirmed_rate20’, </a:t>
            </a:r>
          </a:p>
          <a:p>
            <a:endParaRPr lang="en-US" sz="1200" dirty="0"/>
          </a:p>
          <a:p>
            <a:r>
              <a:rPr lang="en-US" sz="1200" dirty="0"/>
              <a:t>'days_ago_confirmed_count_1', 'days_ago_confirmed_count_10', 'days_ago_confirmed_count_100’, </a:t>
            </a:r>
          </a:p>
          <a:p>
            <a:r>
              <a:rPr lang="en-US" sz="1200" dirty="0"/>
              <a:t>'ma3_rate_confirmed1', 'ma3_rate_confirmed2', 'ma3_rate_confirmed3', 'ma3_rate_confirmed4', 'ma3_rate_confirmed5', 'ma3_rate_confirmed6', 'ma3_rate_confirmed7', 'ma3_rate_confirmed8', 'ma3_rate_confirmed9', 'ma3_rate_confirmed10', 'ma3_rate_confirmed11', 'ma3_rate_confirmed12', 'ma3_rate_confirmed13', 'ma3_rate_confirmed14', 'ma3_rate_confirmed15', 'ma3_rate_confirmed16', 'ma3_rate_confirmed17', 'ma3_rate_confirmed18', 'ma3_rate_confirmed19', 'ma3_rate_confirmed20’, </a:t>
            </a:r>
          </a:p>
          <a:p>
            <a:endParaRPr lang="en-US" sz="1200" dirty="0"/>
          </a:p>
          <a:p>
            <a:r>
              <a:rPr lang="en-US" sz="1200" dirty="0"/>
              <a:t>'std3_rate_confirmed1', 'std3_rate_confirmed2', 'std3_rate_confirmed3', 'std3_rate_confirmed4', 'std3_rate_confirmed5', 'std3_rate_confirmed6', 'std3_rate_confirmed7', 'std3_rate_confirmed8', 'std3_rate_confirmed9', 'std3_rate_confirmed10', 'std3_rate_confirmed11', 'std3_rate_confirmed12', 'std3_rate_confirmed13', 'std3_rate_confirmed14', 'std3_rate_confirmed15', 'std3_rate_confirmed16', 'std3_rate_confirmed17', 'std3_rate_confirmed18', 'std3_rate_confirmed19', 'std3_rate_confirmed20’, </a:t>
            </a:r>
          </a:p>
          <a:p>
            <a:endParaRPr lang="en-US" sz="1200" dirty="0"/>
          </a:p>
          <a:p>
            <a:r>
              <a:rPr lang="en-US" sz="1200" dirty="0"/>
              <a:t>'ewma3_rate_confirmed1', 'ewma3_rate_confirmed2', 'ewma3_rate_confirmed3', 'ewma3_rate_confirmed4', 'ewma3_rate_confirmed5', 'ewma3_rate_confirmed6', 'ewma3_rate_confirmed7', 'ewma3_rate_confirmed8', 'ewma3_rate_confirmed9', 'ewma3_rate_confirmed10', 'ewma3_rate_confirmed11', 'ewma3_rate_confirmed12', 'ewma3_rate_confirmed13', 'ewma3_rate_confirmed14', 'ewma3_rate_confirmed15', 'ewma3_rate_confirmed16', 'ewma3_rate_confirmed17', 'ewma3_rate_confirmed18', 'ewma3_rate_confirmed19', 'ewma3_rate_confirmed20’, </a:t>
            </a:r>
          </a:p>
          <a:p>
            <a:endParaRPr lang="en-US" sz="1200" dirty="0"/>
          </a:p>
          <a:p>
            <a:r>
              <a:rPr lang="en-US" sz="1200" dirty="0"/>
              <a:t>'ma5_rate_confirmed1', 'ma5_rate_confirmed2', 'ma5_rate_confirmed3', 'ma5_rate_confirmed4', 'ma5_rate_confirmed5', 'ma5_rate_confirmed6', 'ma5_rate_confirmed7', 'ma5_rate_confirmed8', 'ma5_rate_confirmed9', 'ma5_rate_confirmed10', 'ma5_rate_confirmed11', 'ma5_rate_confirmed12', 'ma5_rate_confirmed13', 'ma5_rate_confirmed14', 'ma5_rate_confirmed15', 'ma5_rate_confirmed16', 'ma5_rate_confirmed17’...</a:t>
            </a:r>
            <a:r>
              <a:rPr lang="ko-KR" altLang="en-US" sz="1200" dirty="0"/>
              <a:t>총 </a:t>
            </a:r>
            <a:r>
              <a:rPr lang="en-US" altLang="ko-KR" sz="1200" dirty="0"/>
              <a:t>468 </a:t>
            </a:r>
            <a:r>
              <a:rPr lang="ko-KR" altLang="en-US" sz="1200" dirty="0"/>
              <a:t>개 </a:t>
            </a:r>
            <a:r>
              <a:rPr lang="en-US" altLang="ko-KR" sz="1200" dirty="0"/>
              <a:t>features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7917C-6486-473A-B3B6-900FBAAB38C0}"/>
              </a:ext>
            </a:extLst>
          </p:cNvPr>
          <p:cNvSpPr txBox="1"/>
          <p:nvPr/>
        </p:nvSpPr>
        <p:spPr>
          <a:xfrm>
            <a:off x="174428" y="-8708"/>
            <a:ext cx="201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Features (X variables)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EE8791-D571-44AE-8A7B-A556185C62EA}"/>
              </a:ext>
            </a:extLst>
          </p:cNvPr>
          <p:cNvSpPr/>
          <p:nvPr/>
        </p:nvSpPr>
        <p:spPr>
          <a:xfrm>
            <a:off x="1393371" y="4601233"/>
            <a:ext cx="9013372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1D15EB-78D7-4CCF-A21D-46F6902236FF}"/>
              </a:ext>
            </a:extLst>
          </p:cNvPr>
          <p:cNvSpPr/>
          <p:nvPr/>
        </p:nvSpPr>
        <p:spPr>
          <a:xfrm>
            <a:off x="8860972" y="4966749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82017B-4BAF-4AD8-BE6F-754FF3EF4E79}"/>
              </a:ext>
            </a:extLst>
          </p:cNvPr>
          <p:cNvSpPr txBox="1"/>
          <p:nvPr/>
        </p:nvSpPr>
        <p:spPr>
          <a:xfrm>
            <a:off x="283285" y="4251771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학습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  <a:r>
              <a:rPr lang="en-US" altLang="ko-KR" dirty="0"/>
              <a:t>  </a:t>
            </a:r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288C1F-CFEB-422A-9036-1DDFA71D61E3}"/>
              </a:ext>
            </a:extLst>
          </p:cNvPr>
          <p:cNvSpPr/>
          <p:nvPr/>
        </p:nvSpPr>
        <p:spPr>
          <a:xfrm>
            <a:off x="7315201" y="5343004"/>
            <a:ext cx="1545771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DD39C8-C537-43C3-8DC6-5081AECC4A8D}"/>
              </a:ext>
            </a:extLst>
          </p:cNvPr>
          <p:cNvSpPr/>
          <p:nvPr/>
        </p:nvSpPr>
        <p:spPr>
          <a:xfrm>
            <a:off x="1393371" y="4966749"/>
            <a:ext cx="7467601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69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58B692-10D7-49C3-B1F8-A37CAF154405}"/>
              </a:ext>
            </a:extLst>
          </p:cNvPr>
          <p:cNvSpPr/>
          <p:nvPr/>
        </p:nvSpPr>
        <p:spPr>
          <a:xfrm>
            <a:off x="1393370" y="5343004"/>
            <a:ext cx="5921831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68 </a:t>
            </a:r>
            <a:r>
              <a:rPr lang="ko-KR" altLang="en-US" dirty="0"/>
              <a:t>개 이전 날짜 데이터 이용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BDEBE-C463-491E-8476-22DA9AEC10CA}"/>
              </a:ext>
            </a:extLst>
          </p:cNvPr>
          <p:cNvSpPr txBox="1"/>
          <p:nvPr/>
        </p:nvSpPr>
        <p:spPr>
          <a:xfrm>
            <a:off x="565413" y="4681788"/>
            <a:ext cx="7024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모델</a:t>
            </a:r>
            <a:endParaRPr lang="en-US" altLang="ko-KR" dirty="0"/>
          </a:p>
          <a:p>
            <a:pPr algn="r"/>
            <a:r>
              <a:rPr lang="en-US" dirty="0"/>
              <a:t>1</a:t>
            </a:r>
          </a:p>
          <a:p>
            <a:pPr algn="r"/>
            <a:r>
              <a:rPr lang="en-US" dirty="0"/>
              <a:t>2</a:t>
            </a:r>
          </a:p>
          <a:p>
            <a:pPr algn="r"/>
            <a:r>
              <a:rPr lang="en-US" dirty="0"/>
              <a:t>...</a:t>
            </a:r>
          </a:p>
          <a:p>
            <a:pPr algn="r"/>
            <a:r>
              <a:rPr lang="en-US" dirty="0"/>
              <a:t>30 </a:t>
            </a:r>
            <a:r>
              <a:rPr lang="ko-KR" altLang="en-US" dirty="0"/>
              <a:t>개</a:t>
            </a:r>
            <a:endParaRPr 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54DF91-F0F3-48AB-BA50-39C216E62F71}"/>
              </a:ext>
            </a:extLst>
          </p:cNvPr>
          <p:cNvSpPr/>
          <p:nvPr/>
        </p:nvSpPr>
        <p:spPr>
          <a:xfrm>
            <a:off x="4825212" y="6247057"/>
            <a:ext cx="1217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30 </a:t>
            </a:r>
            <a:r>
              <a:rPr lang="ko-KR" altLang="en-US" dirty="0"/>
              <a:t>개 모델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00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5CF5C6-D98C-4073-B295-CB21C74CF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35" y="1932216"/>
            <a:ext cx="4572000" cy="27432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51DA9EB-7168-4FC2-9BF6-C1743F899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234457"/>
              </p:ext>
            </p:extLst>
          </p:nvPr>
        </p:nvGraphicFramePr>
        <p:xfrm>
          <a:off x="5935877" y="204804"/>
          <a:ext cx="2976514" cy="6653196"/>
        </p:xfrm>
        <a:graphic>
          <a:graphicData uri="http://schemas.openxmlformats.org/drawingml/2006/table">
            <a:tbl>
              <a:tblPr/>
              <a:tblGrid>
                <a:gridCol w="2976514">
                  <a:extLst>
                    <a:ext uri="{9D8B030D-6E8A-4147-A177-3AD203B41FA5}">
                      <a16:colId xmlns:a16="http://schemas.microsoft.com/office/drawing/2014/main" val="1090631199"/>
                    </a:ext>
                  </a:extLst>
                </a:gridCol>
              </a:tblGrid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ConfirmedCases</a:t>
                      </a:r>
                      <a:endParaRPr lang="en-US" sz="9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057422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121833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257514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26964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295704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628006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694161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563161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48741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613242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14171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453937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546701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79536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72.6374332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79004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77.34089641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210607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84.44860222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018370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93.47471534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092182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103.2303105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647887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111.8697917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840980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120.4633771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811222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130.4596388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480783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145.0059312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52727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152.4616504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957571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159.8194503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197588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165.9780573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861490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172.627407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69224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179.0736582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543614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186.9978266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864319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195.1601366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63967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204.2231616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158403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212.2605224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049418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221.851169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093701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233.3880931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541501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245.6376568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653047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256.4586638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953524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271.4176492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479148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283.9110009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994348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294.5382401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505339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305.7467445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758326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319.6921041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668195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330.6765401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746936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339.2575769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132529"/>
                  </a:ext>
                </a:extLst>
              </a:tr>
              <a:tr h="151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352.3351359</a:t>
                      </a:r>
                    </a:p>
                  </a:txBody>
                  <a:tcPr marL="4945" marR="4945" marT="49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45029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5A204AF-2869-4099-98E8-F921CF31C533}"/>
              </a:ext>
            </a:extLst>
          </p:cNvPr>
          <p:cNvSpPr/>
          <p:nvPr/>
        </p:nvSpPr>
        <p:spPr>
          <a:xfrm>
            <a:off x="2580921" y="527209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1/22/2020 ~ 3/31/2020 (70 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3AEA9F-1053-47E2-B922-15C65A475EC5}"/>
              </a:ext>
            </a:extLst>
          </p:cNvPr>
          <p:cNvSpPr/>
          <p:nvPr/>
        </p:nvSpPr>
        <p:spPr>
          <a:xfrm>
            <a:off x="3640453" y="843839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3/19/2020 ~ 4/30/2020  (43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F5B359-9151-4DB5-8B40-FB4F330594BC}"/>
              </a:ext>
            </a:extLst>
          </p:cNvPr>
          <p:cNvSpPr/>
          <p:nvPr/>
        </p:nvSpPr>
        <p:spPr>
          <a:xfrm>
            <a:off x="1799105" y="527209"/>
            <a:ext cx="1112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Train</a:t>
            </a:r>
          </a:p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282572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275D44C-3C1C-4F03-9366-2726CA8BA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273" y="719416"/>
            <a:ext cx="3892727" cy="25459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9ADD73-F2C8-4BD5-B28D-260271483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273" y="3526971"/>
            <a:ext cx="3892727" cy="24987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07CC42-D13C-4DBF-BA1B-D94151B94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168" y="741665"/>
            <a:ext cx="636198" cy="25579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220DD78-EC1E-4C32-A578-D583C49A8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168" y="3565877"/>
            <a:ext cx="630676" cy="2420983"/>
          </a:xfrm>
          <a:prstGeom prst="rect">
            <a:avLst/>
          </a:prstGeom>
        </p:spPr>
      </p:pic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B1F85F5E-6699-4929-A600-93A6A9F377CA}"/>
              </a:ext>
            </a:extLst>
          </p:cNvPr>
          <p:cNvSpPr/>
          <p:nvPr/>
        </p:nvSpPr>
        <p:spPr>
          <a:xfrm>
            <a:off x="7698377" y="719416"/>
            <a:ext cx="636198" cy="25459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E03550-5CD0-477B-A84E-DFC3ACE9A730}"/>
              </a:ext>
            </a:extLst>
          </p:cNvPr>
          <p:cNvSpPr txBox="1"/>
          <p:nvPr/>
        </p:nvSpPr>
        <p:spPr>
          <a:xfrm>
            <a:off x="8813074" y="193330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1</a:t>
            </a: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829AEDF4-D168-4876-994B-2CBA2A485A57}"/>
              </a:ext>
            </a:extLst>
          </p:cNvPr>
          <p:cNvSpPr/>
          <p:nvPr/>
        </p:nvSpPr>
        <p:spPr>
          <a:xfrm>
            <a:off x="7698377" y="3526971"/>
            <a:ext cx="636198" cy="25459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186E0-0E36-4B60-9D3D-FBDA3EE2E78C}"/>
              </a:ext>
            </a:extLst>
          </p:cNvPr>
          <p:cNvSpPr txBox="1"/>
          <p:nvPr/>
        </p:nvSpPr>
        <p:spPr>
          <a:xfrm>
            <a:off x="8813074" y="474085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48FF78-DBA3-403A-B487-6CF162073C21}"/>
              </a:ext>
            </a:extLst>
          </p:cNvPr>
          <p:cNvSpPr txBox="1"/>
          <p:nvPr/>
        </p:nvSpPr>
        <p:spPr>
          <a:xfrm>
            <a:off x="3667773" y="21929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Variables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A7B990-9B52-45A7-B858-845460AC1963}"/>
              </a:ext>
            </a:extLst>
          </p:cNvPr>
          <p:cNvSpPr txBox="1"/>
          <p:nvPr/>
        </p:nvSpPr>
        <p:spPr>
          <a:xfrm>
            <a:off x="6354212" y="21929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Variable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0DECB4-8DB0-4AF1-863A-D4D00A83F588}"/>
              </a:ext>
            </a:extLst>
          </p:cNvPr>
          <p:cNvSpPr/>
          <p:nvPr/>
        </p:nvSpPr>
        <p:spPr>
          <a:xfrm>
            <a:off x="2272937" y="6200502"/>
            <a:ext cx="3823063" cy="200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 </a:t>
            </a:r>
            <a:r>
              <a:rPr lang="en-US" altLang="ko-KR" sz="1200" dirty="0"/>
              <a:t>70</a:t>
            </a:r>
            <a:endParaRPr 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38F434-2A03-4EC5-9A07-0C31D44B3A28}"/>
              </a:ext>
            </a:extLst>
          </p:cNvPr>
          <p:cNvSpPr/>
          <p:nvPr/>
        </p:nvSpPr>
        <p:spPr>
          <a:xfrm>
            <a:off x="6535782" y="6200501"/>
            <a:ext cx="1406435" cy="531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Y </a:t>
            </a:r>
            <a:r>
              <a:rPr lang="ko-KR" altLang="en-US" sz="1200" dirty="0"/>
              <a:t>데이터는 </a:t>
            </a:r>
            <a:endParaRPr lang="en-US" altLang="ko-KR" sz="1200" dirty="0"/>
          </a:p>
          <a:p>
            <a:pPr algn="ctr"/>
            <a:r>
              <a:rPr lang="ko-KR" altLang="en-US" sz="1200" dirty="0"/>
              <a:t>이전 날짜로 이동 </a:t>
            </a:r>
            <a:r>
              <a:rPr lang="en-US" altLang="ko-KR" sz="1200" dirty="0"/>
              <a:t>?</a:t>
            </a:r>
            <a:endParaRPr 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7CE724-547D-41FA-AB6F-11C78ADB965A}"/>
              </a:ext>
            </a:extLst>
          </p:cNvPr>
          <p:cNvSpPr/>
          <p:nvPr/>
        </p:nvSpPr>
        <p:spPr>
          <a:xfrm>
            <a:off x="2059388" y="3157639"/>
            <a:ext cx="6424654" cy="1487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2EEA76-9279-4A8A-9D64-B0609929234C}"/>
              </a:ext>
            </a:extLst>
          </p:cNvPr>
          <p:cNvSpPr/>
          <p:nvPr/>
        </p:nvSpPr>
        <p:spPr>
          <a:xfrm>
            <a:off x="2059388" y="3003312"/>
            <a:ext cx="6424654" cy="1487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64A55A3-1069-4CEC-8A97-39EBEF01B214}"/>
              </a:ext>
            </a:extLst>
          </p:cNvPr>
          <p:cNvSpPr/>
          <p:nvPr/>
        </p:nvSpPr>
        <p:spPr>
          <a:xfrm>
            <a:off x="1957629" y="5862991"/>
            <a:ext cx="6424654" cy="1487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29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84F2D-AB6B-4A4B-8DC0-2390093F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13BAF-235F-4503-A3C8-B279B5DEE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0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0F1ADF-BE25-4716-A03A-7D67A514D8B1}"/>
              </a:ext>
            </a:extLst>
          </p:cNvPr>
          <p:cNvSpPr/>
          <p:nvPr/>
        </p:nvSpPr>
        <p:spPr>
          <a:xfrm>
            <a:off x="7123610" y="638590"/>
            <a:ext cx="2850417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(3/19 ~ 4/30)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71B9C1-CF27-4C25-AADD-DC88A019501E}"/>
              </a:ext>
            </a:extLst>
          </p:cNvPr>
          <p:cNvSpPr/>
          <p:nvPr/>
        </p:nvSpPr>
        <p:spPr>
          <a:xfrm>
            <a:off x="2676236" y="638590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97DD8D-14FA-4FF3-9282-952B62B1AE4E}"/>
              </a:ext>
            </a:extLst>
          </p:cNvPr>
          <p:cNvSpPr/>
          <p:nvPr/>
        </p:nvSpPr>
        <p:spPr>
          <a:xfrm>
            <a:off x="7123610" y="971302"/>
            <a:ext cx="2850417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(3/19 ~ 4/30)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693587-8D72-432E-81F6-7FDFC90D25D8}"/>
              </a:ext>
            </a:extLst>
          </p:cNvPr>
          <p:cNvSpPr/>
          <p:nvPr/>
        </p:nvSpPr>
        <p:spPr>
          <a:xfrm>
            <a:off x="2676236" y="971302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ADC073-2FB2-4A09-B82E-5DF4A84AF6B7}"/>
              </a:ext>
            </a:extLst>
          </p:cNvPr>
          <p:cNvSpPr/>
          <p:nvPr/>
        </p:nvSpPr>
        <p:spPr>
          <a:xfrm>
            <a:off x="7123610" y="1636726"/>
            <a:ext cx="2850417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(3/19 ~ 4/30)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FBF7FA-3632-474D-B86E-223BD8F88611}"/>
              </a:ext>
            </a:extLst>
          </p:cNvPr>
          <p:cNvSpPr/>
          <p:nvPr/>
        </p:nvSpPr>
        <p:spPr>
          <a:xfrm>
            <a:off x="2676236" y="1636726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8B556F-D29A-4886-8573-DF14E8074705}"/>
              </a:ext>
            </a:extLst>
          </p:cNvPr>
          <p:cNvSpPr/>
          <p:nvPr/>
        </p:nvSpPr>
        <p:spPr>
          <a:xfrm>
            <a:off x="6172737" y="126739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F53F9-83F2-41D4-8131-540E1E6BFC50}"/>
              </a:ext>
            </a:extLst>
          </p:cNvPr>
          <p:cNvSpPr txBox="1"/>
          <p:nvPr/>
        </p:nvSpPr>
        <p:spPr>
          <a:xfrm>
            <a:off x="1801365" y="1198804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F3DF10-903E-4EA6-B628-A31EBC32023C}"/>
              </a:ext>
            </a:extLst>
          </p:cNvPr>
          <p:cNvSpPr/>
          <p:nvPr/>
        </p:nvSpPr>
        <p:spPr>
          <a:xfrm>
            <a:off x="800070" y="632263"/>
            <a:ext cx="1828800" cy="29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Alabama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0B85B0-6B9F-454D-96D6-C05AE77C4CA1}"/>
              </a:ext>
            </a:extLst>
          </p:cNvPr>
          <p:cNvSpPr/>
          <p:nvPr/>
        </p:nvSpPr>
        <p:spPr>
          <a:xfrm>
            <a:off x="800070" y="974786"/>
            <a:ext cx="1828800" cy="29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Alaska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9E344-CC58-4CDA-B916-EC3BA7AF6937}"/>
              </a:ext>
            </a:extLst>
          </p:cNvPr>
          <p:cNvSpPr/>
          <p:nvPr/>
        </p:nvSpPr>
        <p:spPr>
          <a:xfrm>
            <a:off x="800070" y="1633007"/>
            <a:ext cx="1828800" cy="29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Wyoming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482A6000-94EE-4E13-973D-B4A7EE80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Feature Engineering: Time Window</a:t>
            </a:r>
            <a:endParaRPr lang="en-US" sz="20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56F0E7-5CA7-4142-985C-8B80E76C02D7}"/>
              </a:ext>
            </a:extLst>
          </p:cNvPr>
          <p:cNvSpPr/>
          <p:nvPr/>
        </p:nvSpPr>
        <p:spPr>
          <a:xfrm>
            <a:off x="7119252" y="3002970"/>
            <a:ext cx="2850417" cy="1114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(3/19 ~ 4/30)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590561-8B87-49CB-8EC7-C53B97650304}"/>
              </a:ext>
            </a:extLst>
          </p:cNvPr>
          <p:cNvSpPr/>
          <p:nvPr/>
        </p:nvSpPr>
        <p:spPr>
          <a:xfrm>
            <a:off x="2671878" y="3002971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A99622-C75D-41AE-8C30-11E6D7205810}"/>
              </a:ext>
            </a:extLst>
          </p:cNvPr>
          <p:cNvSpPr/>
          <p:nvPr/>
        </p:nvSpPr>
        <p:spPr>
          <a:xfrm>
            <a:off x="800070" y="3000089"/>
            <a:ext cx="1828800" cy="1116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Alabama</a:t>
            </a: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B2B0BCBE-E8CF-4000-BA56-DDA89EECC1E7}"/>
              </a:ext>
            </a:extLst>
          </p:cNvPr>
          <p:cNvSpPr/>
          <p:nvPr/>
        </p:nvSpPr>
        <p:spPr>
          <a:xfrm>
            <a:off x="4998920" y="2207380"/>
            <a:ext cx="931817" cy="52102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6D24F9-D8B5-423F-8513-301F5189DE63}"/>
              </a:ext>
            </a:extLst>
          </p:cNvPr>
          <p:cNvSpPr/>
          <p:nvPr/>
        </p:nvSpPr>
        <p:spPr>
          <a:xfrm>
            <a:off x="2670229" y="3298151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data: Time - 1 (1/21~ 3/30) 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ECB84A-63A3-4A48-A399-350BF60BBAC4}"/>
              </a:ext>
            </a:extLst>
          </p:cNvPr>
          <p:cNvSpPr/>
          <p:nvPr/>
        </p:nvSpPr>
        <p:spPr>
          <a:xfrm>
            <a:off x="2670229" y="3820957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data: Time - M (1/22-M~ 3/31-M) 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F76A77-E45B-4176-916F-AE6AA449DD1D}"/>
              </a:ext>
            </a:extLst>
          </p:cNvPr>
          <p:cNvSpPr/>
          <p:nvPr/>
        </p:nvSpPr>
        <p:spPr>
          <a:xfrm>
            <a:off x="4583422" y="344641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1A884F-07AF-487B-AD83-26F6C762D5FF}"/>
              </a:ext>
            </a:extLst>
          </p:cNvPr>
          <p:cNvSpPr/>
          <p:nvPr/>
        </p:nvSpPr>
        <p:spPr>
          <a:xfrm>
            <a:off x="6024891" y="2289697"/>
            <a:ext cx="3003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Feature Engineering for Time Window</a:t>
            </a:r>
            <a:endParaRPr 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F144D8-7660-4449-86E8-DFCE54021EE6}"/>
              </a:ext>
            </a:extLst>
          </p:cNvPr>
          <p:cNvSpPr/>
          <p:nvPr/>
        </p:nvSpPr>
        <p:spPr>
          <a:xfrm>
            <a:off x="5257079" y="43001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49265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12B43D-F012-4785-BA44-7EABE373D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62" y="1428471"/>
            <a:ext cx="8059275" cy="400105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8AE2242-8EC7-411D-9C4B-E016DB3CA6CD}"/>
              </a:ext>
            </a:extLst>
          </p:cNvPr>
          <p:cNvSpPr/>
          <p:nvPr/>
        </p:nvSpPr>
        <p:spPr>
          <a:xfrm>
            <a:off x="7622849" y="964475"/>
            <a:ext cx="1598063" cy="4530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E238D8-9D69-4C29-A4A1-3DC61AB9F781}"/>
              </a:ext>
            </a:extLst>
          </p:cNvPr>
          <p:cNvSpPr txBox="1"/>
          <p:nvPr/>
        </p:nvSpPr>
        <p:spPr>
          <a:xfrm>
            <a:off x="7862131" y="5774277"/>
            <a:ext cx="1430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 lock down</a:t>
            </a:r>
          </a:p>
        </p:txBody>
      </p:sp>
    </p:spTree>
    <p:extLst>
      <p:ext uri="{BB962C8B-B14F-4D97-AF65-F5344CB8AC3E}">
        <p14:creationId xmlns:p14="http://schemas.microsoft.com/office/powerpoint/2010/main" val="47781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1BB0929-118E-41D1-B07C-FBEF4AABD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41" y="1376076"/>
            <a:ext cx="8002117" cy="4105848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D2D94C30-5798-4DDD-8EEF-E46462A7A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1554" y="6235819"/>
            <a:ext cx="3330011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28/03/2020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1EF654-DEC9-49CF-B1E7-E183A5F0DBC6}"/>
              </a:ext>
            </a:extLst>
          </p:cNvPr>
          <p:cNvSpPr/>
          <p:nvPr/>
        </p:nvSpPr>
        <p:spPr>
          <a:xfrm>
            <a:off x="7101555" y="964475"/>
            <a:ext cx="1371885" cy="4530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2AE96C67-6263-4D04-9E21-E8B95EEFB7E5}"/>
              </a:ext>
            </a:extLst>
          </p:cNvPr>
          <p:cNvSpPr/>
          <p:nvPr/>
        </p:nvSpPr>
        <p:spPr>
          <a:xfrm rot="5400000">
            <a:off x="7456205" y="5162373"/>
            <a:ext cx="247828" cy="9571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AEF453-5909-4A27-B50E-06CF6849DF0E}"/>
              </a:ext>
            </a:extLst>
          </p:cNvPr>
          <p:cNvSpPr txBox="1"/>
          <p:nvPr/>
        </p:nvSpPr>
        <p:spPr>
          <a:xfrm>
            <a:off x="7101554" y="5770754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 </a:t>
            </a:r>
            <a:r>
              <a:rPr lang="ko-KR" altLang="en-US" sz="1600" dirty="0"/>
              <a:t>주 이후</a:t>
            </a:r>
            <a:endParaRPr lang="en-US" sz="16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691E0D-0D2C-4F8D-B520-0E2EC0C445DC}"/>
              </a:ext>
            </a:extLst>
          </p:cNvPr>
          <p:cNvCxnSpPr/>
          <p:nvPr/>
        </p:nvCxnSpPr>
        <p:spPr>
          <a:xfrm flipV="1">
            <a:off x="8058684" y="1948441"/>
            <a:ext cx="781940" cy="52129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89A226-5DA7-42EF-8D49-D63B8151D515}"/>
              </a:ext>
            </a:extLst>
          </p:cNvPr>
          <p:cNvSpPr txBox="1"/>
          <p:nvPr/>
        </p:nvSpPr>
        <p:spPr>
          <a:xfrm>
            <a:off x="367469" y="357261"/>
            <a:ext cx="197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Sensitivity</a:t>
            </a:r>
            <a:r>
              <a:rPr lang="ko-KR" altLang="en-US" b="1" dirty="0"/>
              <a:t> </a:t>
            </a:r>
            <a:r>
              <a:rPr lang="en-US" altLang="ko-KR" b="1" dirty="0"/>
              <a:t>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8893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43CE863-9E9A-4585-A832-14C163244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62" y="1414181"/>
            <a:ext cx="8059275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50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1E25DA0-0461-48A4-AE2E-1AC6FADD5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99" y="1390365"/>
            <a:ext cx="8068801" cy="40772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C1231E-47B2-43F3-83AB-09104DC3ABD3}"/>
              </a:ext>
            </a:extLst>
          </p:cNvPr>
          <p:cNvSpPr txBox="1"/>
          <p:nvPr/>
        </p:nvSpPr>
        <p:spPr>
          <a:xfrm>
            <a:off x="514350" y="560070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lock down</a:t>
            </a:r>
          </a:p>
        </p:txBody>
      </p:sp>
    </p:spTree>
    <p:extLst>
      <p:ext uri="{BB962C8B-B14F-4D97-AF65-F5344CB8AC3E}">
        <p14:creationId xmlns:p14="http://schemas.microsoft.com/office/powerpoint/2010/main" val="3674457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C53D5F5-B824-432D-8D3E-D909B5F16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41" y="1371313"/>
            <a:ext cx="8183117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63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B3F25F7-BFA6-4EAD-BC3A-0F935EAC2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83" y="1357023"/>
            <a:ext cx="8297433" cy="4143953"/>
          </a:xfrm>
          <a:prstGeom prst="rect">
            <a:avLst/>
          </a:prstGeom>
        </p:spPr>
      </p:pic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7432076E-2A1C-4390-98AB-4C4FFE62384C}"/>
              </a:ext>
            </a:extLst>
          </p:cNvPr>
          <p:cNvSpPr/>
          <p:nvPr/>
        </p:nvSpPr>
        <p:spPr>
          <a:xfrm>
            <a:off x="6017623" y="2603863"/>
            <a:ext cx="4392556" cy="2386148"/>
          </a:xfrm>
          <a:custGeom>
            <a:avLst/>
            <a:gdLst>
              <a:gd name="connsiteX0" fmla="*/ 0 w 2995749"/>
              <a:gd name="connsiteY0" fmla="*/ 827314 h 827314"/>
              <a:gd name="connsiteX1" fmla="*/ 2995749 w 2995749"/>
              <a:gd name="connsiteY1" fmla="*/ 0 h 827314"/>
              <a:gd name="connsiteX2" fmla="*/ 2995749 w 2995749"/>
              <a:gd name="connsiteY2" fmla="*/ 0 h 82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5749" h="827314">
                <a:moveTo>
                  <a:pt x="0" y="827314"/>
                </a:moveTo>
                <a:lnTo>
                  <a:pt x="2995749" y="0"/>
                </a:lnTo>
                <a:lnTo>
                  <a:pt x="2995749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44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D67D620-BB29-4FA3-AC0B-128B851A3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83" y="1357023"/>
            <a:ext cx="8116433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93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0B1D2E8-B3E2-4771-A2B1-C4F297D45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47" y="1333207"/>
            <a:ext cx="8106906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12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EEEDC64-69D7-4F37-ADFD-8C0BE931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89" y="1280812"/>
            <a:ext cx="8040222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95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0EB48F7-B071-4FF3-8B5D-B304F3B90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83" y="1323681"/>
            <a:ext cx="8297433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16018DE-C512-43AB-A2D5-B0047E24D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179"/>
            <a:ext cx="10450286" cy="5803641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595FC0-C2A1-4FA2-953E-9115CED70050}"/>
              </a:ext>
            </a:extLst>
          </p:cNvPr>
          <p:cNvCxnSpPr/>
          <p:nvPr/>
        </p:nvCxnSpPr>
        <p:spPr>
          <a:xfrm flipV="1">
            <a:off x="6862354" y="2586446"/>
            <a:ext cx="879566" cy="12975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8AD022-9BD3-411F-949A-803027814CC3}"/>
              </a:ext>
            </a:extLst>
          </p:cNvPr>
          <p:cNvSpPr/>
          <p:nvPr/>
        </p:nvSpPr>
        <p:spPr>
          <a:xfrm>
            <a:off x="9588137" y="893021"/>
            <a:ext cx="21858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Necessary features</a:t>
            </a:r>
          </a:p>
          <a:p>
            <a:endParaRPr lang="en-US" altLang="ko-KR" dirty="0"/>
          </a:p>
          <a:p>
            <a:r>
              <a:rPr lang="en-US" altLang="ko-KR" b="1" dirty="0"/>
              <a:t>1. New</a:t>
            </a:r>
            <a:r>
              <a:rPr lang="ko-KR" altLang="en-US" b="1" dirty="0"/>
              <a:t> </a:t>
            </a:r>
            <a:r>
              <a:rPr lang="en-US" altLang="ko-KR" b="1" dirty="0"/>
              <a:t>cases </a:t>
            </a:r>
          </a:p>
          <a:p>
            <a:endParaRPr lang="en-US" dirty="0"/>
          </a:p>
          <a:p>
            <a:r>
              <a:rPr lang="en-US" b="1" dirty="0"/>
              <a:t>2. Different slopes</a:t>
            </a:r>
          </a:p>
          <a:p>
            <a:r>
              <a:rPr lang="en-US" dirty="0"/>
              <a:t>-&gt; </a:t>
            </a:r>
            <a:r>
              <a:rPr lang="ko-KR" altLang="en-US" dirty="0"/>
              <a:t>이전 </a:t>
            </a:r>
            <a:r>
              <a:rPr lang="en-US" altLang="ko-KR" dirty="0"/>
              <a:t>CC </a:t>
            </a:r>
            <a:r>
              <a:rPr lang="ko-KR" altLang="en-US" dirty="0"/>
              <a:t>대비</a:t>
            </a:r>
            <a:r>
              <a:rPr lang="en-US" altLang="ko-KR" dirty="0"/>
              <a:t> </a:t>
            </a:r>
            <a:r>
              <a:rPr lang="ko-KR" altLang="en-US" dirty="0"/>
              <a:t>현재</a:t>
            </a:r>
            <a:r>
              <a:rPr lang="en-US" altLang="ko-KR" dirty="0"/>
              <a:t>CC</a:t>
            </a:r>
            <a:r>
              <a:rPr lang="ko-KR" altLang="en-US" dirty="0"/>
              <a:t>에 대한 </a:t>
            </a:r>
            <a:r>
              <a:rPr lang="en-US" dirty="0"/>
              <a:t>slope </a:t>
            </a:r>
          </a:p>
          <a:p>
            <a:endParaRPr lang="en-US" dirty="0"/>
          </a:p>
          <a:p>
            <a:r>
              <a:rPr lang="en-US" b="1" dirty="0"/>
              <a:t>3. </a:t>
            </a:r>
            <a:r>
              <a:rPr lang="ko-KR" altLang="en-US" b="1" dirty="0"/>
              <a:t>최초 </a:t>
            </a:r>
            <a:r>
              <a:rPr lang="en-US" altLang="ko-KR" b="1" dirty="0"/>
              <a:t>(1, 10, 100, ... </a:t>
            </a:r>
            <a:r>
              <a:rPr lang="ko-KR" altLang="en-US" b="1" dirty="0"/>
              <a:t>명</a:t>
            </a:r>
            <a:r>
              <a:rPr lang="en-US" altLang="ko-KR" b="1" dirty="0"/>
              <a:t>)</a:t>
            </a:r>
            <a:r>
              <a:rPr lang="ko-KR" altLang="en-US" b="1" dirty="0"/>
              <a:t>발생 시점</a:t>
            </a:r>
            <a:endParaRPr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674A2E1-3EB2-424B-8F29-51530C09B0F8}"/>
              </a:ext>
            </a:extLst>
          </p:cNvPr>
          <p:cNvCxnSpPr>
            <a:cxnSpLocks/>
          </p:cNvCxnSpPr>
          <p:nvPr/>
        </p:nvCxnSpPr>
        <p:spPr>
          <a:xfrm flipV="1">
            <a:off x="7502434" y="4572000"/>
            <a:ext cx="1589314" cy="4310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61DC7517-7FC2-47C5-8AE6-D065A1E2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ko-KR" altLang="en-US" sz="2000" b="1"/>
              <a:t>전체 양상</a:t>
            </a:r>
            <a:r>
              <a:rPr lang="en-US" altLang="ko-KR" sz="2000" b="1" dirty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00798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758C432-21B2-474D-BE99-6E9209DEE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57" y="1299865"/>
            <a:ext cx="8135485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42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74E1F1C-119E-418A-8C6A-AD5D12CA8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31" y="1352260"/>
            <a:ext cx="8335538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4BF22A4-35ED-4834-950C-FD6186D72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78" y="1304628"/>
            <a:ext cx="8011643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58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4373368-4845-4921-9847-36FD56194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47" y="1347497"/>
            <a:ext cx="8106906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40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EB21D2C-6A3A-4E0C-AEC7-D2F861464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36" y="1318918"/>
            <a:ext cx="8259328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90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EA04B53-251E-4CC1-8112-BDC26BCC8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20" y="1347497"/>
            <a:ext cx="8125959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46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6270399-F6CE-470D-A470-E5BA18149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52" y="1371313"/>
            <a:ext cx="8211696" cy="41153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10B871-142E-415B-9566-70100CB8BBF6}"/>
              </a:ext>
            </a:extLst>
          </p:cNvPr>
          <p:cNvSpPr txBox="1"/>
          <p:nvPr/>
        </p:nvSpPr>
        <p:spPr>
          <a:xfrm>
            <a:off x="514350" y="560070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lock down</a:t>
            </a:r>
          </a:p>
        </p:txBody>
      </p:sp>
    </p:spTree>
    <p:extLst>
      <p:ext uri="{BB962C8B-B14F-4D97-AF65-F5344CB8AC3E}">
        <p14:creationId xmlns:p14="http://schemas.microsoft.com/office/powerpoint/2010/main" val="39825203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6A5B496-8306-48FB-95E3-32B4284C1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78" y="1371313"/>
            <a:ext cx="8192643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77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84E2F4D-23D9-4215-9E42-7E9DDCF9A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10" y="1295102"/>
            <a:ext cx="8097380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50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2D74FCF-3B4D-4C26-8184-BF3C486F7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5" y="1318918"/>
            <a:ext cx="8230749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81B91B-035C-42DC-9C48-461E3485D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10" y="2259752"/>
            <a:ext cx="4484038" cy="23357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5EA5CB-7FC5-49EE-B637-A3305FCD6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312" y="4544042"/>
            <a:ext cx="4377636" cy="22901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BA024D-2AA4-468F-A1C0-B3CDCA850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173" y="0"/>
            <a:ext cx="4352303" cy="22597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5FADADA-DB7B-419F-A127-6C9591646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9506" y="2236569"/>
            <a:ext cx="4326970" cy="22648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25709D-EC2B-4C28-8640-B1359EAEA1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578" y="25333"/>
            <a:ext cx="4433370" cy="22090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329116-33E5-4182-80D5-3005ED71AB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4173" y="4569376"/>
            <a:ext cx="4332035" cy="22394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5AB75A-4CF8-4224-BF5A-2B9B60EAAF9C}"/>
              </a:ext>
            </a:extLst>
          </p:cNvPr>
          <p:cNvSpPr txBox="1"/>
          <p:nvPr/>
        </p:nvSpPr>
        <p:spPr>
          <a:xfrm>
            <a:off x="10467703" y="1741714"/>
            <a:ext cx="152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80</a:t>
            </a:r>
            <a:r>
              <a:rPr lang="ko-KR" altLang="en-US" sz="1400" b="1" dirty="0"/>
              <a:t>에서 변화되는 것 같음</a:t>
            </a:r>
            <a:endParaRPr lang="en-US" altLang="ko-KR" sz="1400" b="1" dirty="0"/>
          </a:p>
          <a:p>
            <a:endParaRPr lang="en-US" sz="1400" b="1" dirty="0"/>
          </a:p>
          <a:p>
            <a:r>
              <a:rPr lang="ko-KR" altLang="en-US" sz="1400" b="1" dirty="0"/>
              <a:t>확인결과</a:t>
            </a:r>
            <a:r>
              <a:rPr lang="en-US" altLang="ko-KR" sz="1400" b="1" dirty="0"/>
              <a:t>, 80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90</a:t>
            </a:r>
            <a:r>
              <a:rPr lang="ko-KR" altLang="en-US" sz="1400" b="1" dirty="0"/>
              <a:t>에서 많이 변화됨</a:t>
            </a:r>
            <a:endParaRPr lang="en-US" sz="1400" b="1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EB6BD13-205D-4315-A9D3-DE370F65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ko-KR" altLang="en-US" sz="2000" b="1" dirty="0"/>
              <a:t>주요 양상</a:t>
            </a:r>
            <a:endParaRPr lang="en-US" sz="20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F24EFD-E417-4E62-AEA6-7598655C4766}"/>
              </a:ext>
            </a:extLst>
          </p:cNvPr>
          <p:cNvCxnSpPr/>
          <p:nvPr/>
        </p:nvCxnSpPr>
        <p:spPr>
          <a:xfrm flipV="1">
            <a:off x="3840480" y="235131"/>
            <a:ext cx="583474" cy="5312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EE137E8-F91C-4393-A9E6-8AEF5C1601C1}"/>
              </a:ext>
            </a:extLst>
          </p:cNvPr>
          <p:cNvCxnSpPr/>
          <p:nvPr/>
        </p:nvCxnSpPr>
        <p:spPr>
          <a:xfrm flipV="1">
            <a:off x="3975463" y="5183626"/>
            <a:ext cx="583474" cy="5312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AB8EC3E-F7C6-4534-8D48-A5309D8B9DF4}"/>
              </a:ext>
            </a:extLst>
          </p:cNvPr>
          <p:cNvCxnSpPr/>
          <p:nvPr/>
        </p:nvCxnSpPr>
        <p:spPr>
          <a:xfrm>
            <a:off x="3622765" y="25333"/>
            <a:ext cx="0" cy="23164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B14E045-0E56-4D16-A15C-304C2CF611A6}"/>
              </a:ext>
            </a:extLst>
          </p:cNvPr>
          <p:cNvCxnSpPr/>
          <p:nvPr/>
        </p:nvCxnSpPr>
        <p:spPr>
          <a:xfrm>
            <a:off x="4158342" y="25333"/>
            <a:ext cx="0" cy="23164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56439B-1664-410D-ADF9-DEA54CBDE725}"/>
              </a:ext>
            </a:extLst>
          </p:cNvPr>
          <p:cNvSpPr txBox="1"/>
          <p:nvPr/>
        </p:nvSpPr>
        <p:spPr>
          <a:xfrm>
            <a:off x="3469846" y="17873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변화량의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절대값</a:t>
            </a:r>
            <a:endParaRPr 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1F9BC3-D601-4136-85F3-6C151AAAA984}"/>
              </a:ext>
            </a:extLst>
          </p:cNvPr>
          <p:cNvSpPr txBox="1"/>
          <p:nvPr/>
        </p:nvSpPr>
        <p:spPr>
          <a:xfrm>
            <a:off x="2463398" y="339994"/>
            <a:ext cx="118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Lock</a:t>
            </a:r>
            <a:r>
              <a:rPr lang="ko-KR" altLang="en-US" dirty="0"/>
              <a:t> </a:t>
            </a:r>
            <a:r>
              <a:rPr lang="en-US" altLang="ko-KR" dirty="0"/>
              <a:t>down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1CFCB3-299C-4257-ACD8-48FAA64B4EC1}"/>
              </a:ext>
            </a:extLst>
          </p:cNvPr>
          <p:cNvSpPr txBox="1"/>
          <p:nvPr/>
        </p:nvSpPr>
        <p:spPr>
          <a:xfrm>
            <a:off x="4114733" y="5007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변화시점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02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17859C-5B84-451C-B4FA-661099A67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52" y="1333207"/>
            <a:ext cx="8030696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57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987D8C9-3707-4636-B8E3-629624758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73" y="1271286"/>
            <a:ext cx="8087854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08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538DFF2-8A37-4C9E-8735-6F2FF23B1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67" y="1371313"/>
            <a:ext cx="8345065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411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0CB9CF1-DB89-49B8-A1C9-0AFC0BC33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89" y="1357023"/>
            <a:ext cx="8221222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948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EA12274-ADB6-48FF-8AEF-4542E8447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94" y="1323681"/>
            <a:ext cx="8145012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545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933F13E-A2CE-44D6-BC3A-47C1270C7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41" y="1352260"/>
            <a:ext cx="8183117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482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B79FC11-5FAF-4A4F-B9EF-DD4D7DA95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62" y="1395128"/>
            <a:ext cx="8240275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076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36203FC-B21D-48D3-8A1C-647D2ED39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78" y="1318918"/>
            <a:ext cx="8192643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612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43174B-3E98-4D6A-BAD2-0213E1B77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78" y="1357023"/>
            <a:ext cx="8192643" cy="41439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E183F4-3434-4665-ADB0-D3C104A6ED12}"/>
              </a:ext>
            </a:extLst>
          </p:cNvPr>
          <p:cNvSpPr txBox="1"/>
          <p:nvPr/>
        </p:nvSpPr>
        <p:spPr>
          <a:xfrm>
            <a:off x="514350" y="560070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lock down</a:t>
            </a:r>
          </a:p>
        </p:txBody>
      </p:sp>
    </p:spTree>
    <p:extLst>
      <p:ext uri="{BB962C8B-B14F-4D97-AF65-F5344CB8AC3E}">
        <p14:creationId xmlns:p14="http://schemas.microsoft.com/office/powerpoint/2010/main" val="20208070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3C99C8D-9132-4DF9-B413-C4D4265E3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5" y="1347497"/>
            <a:ext cx="8230749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2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65AB75A-4CF8-4224-BF5A-2B9B60EAAF9C}"/>
              </a:ext>
            </a:extLst>
          </p:cNvPr>
          <p:cNvSpPr txBox="1"/>
          <p:nvPr/>
        </p:nvSpPr>
        <p:spPr>
          <a:xfrm>
            <a:off x="470263" y="539931"/>
            <a:ext cx="113995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Sensitivity</a:t>
            </a:r>
            <a:r>
              <a:rPr lang="ko-KR" altLang="en-US" b="1" dirty="0"/>
              <a:t> </a:t>
            </a:r>
            <a:r>
              <a:rPr lang="en-US" altLang="ko-KR" b="1" dirty="0"/>
              <a:t>analysis </a:t>
            </a:r>
            <a:r>
              <a:rPr lang="ko-KR" altLang="en-US" b="1" dirty="0"/>
              <a:t>를 통해 어떤 </a:t>
            </a:r>
            <a:r>
              <a:rPr lang="en-US" altLang="ko-KR" b="1" dirty="0"/>
              <a:t>factor </a:t>
            </a:r>
            <a:r>
              <a:rPr lang="ko-KR" altLang="en-US" b="1" dirty="0"/>
              <a:t>가 </a:t>
            </a:r>
            <a:r>
              <a:rPr lang="ko-KR" altLang="en-US" b="1" dirty="0" err="1"/>
              <a:t>확진자</a:t>
            </a:r>
            <a:r>
              <a:rPr lang="ko-KR" altLang="en-US" b="1" dirty="0"/>
              <a:t> 증감에 영향을 많이 주는지 분석</a:t>
            </a:r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장박사님</a:t>
            </a:r>
            <a:r>
              <a:rPr lang="en-US" altLang="ko-KR" b="1" dirty="0"/>
              <a:t>)</a:t>
            </a:r>
          </a:p>
          <a:p>
            <a:endParaRPr lang="en-US" b="1" dirty="0"/>
          </a:p>
          <a:p>
            <a:r>
              <a:rPr lang="en-US" b="1" dirty="0"/>
              <a:t>2.    Clustering </a:t>
            </a:r>
          </a:p>
          <a:p>
            <a:r>
              <a:rPr lang="en-US" altLang="ko-KR" b="1" dirty="0"/>
              <a:t>(</a:t>
            </a:r>
            <a:r>
              <a:rPr lang="ko-KR" altLang="en-US" b="1" dirty="0"/>
              <a:t>장박사님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>
                <a:highlight>
                  <a:srgbClr val="FFFF00"/>
                </a:highlight>
              </a:rPr>
              <a:t>3.</a:t>
            </a:r>
            <a:r>
              <a:rPr lang="en-US" altLang="ko-KR" b="1" dirty="0"/>
              <a:t> </a:t>
            </a:r>
            <a:r>
              <a:rPr lang="ko-KR" altLang="en-US" b="1" dirty="0"/>
              <a:t>각 주별 특정 패턴이 있음 </a:t>
            </a:r>
            <a:r>
              <a:rPr lang="en-US" altLang="ko-KR" b="1" dirty="0"/>
              <a:t>(lockdown </a:t>
            </a:r>
            <a:r>
              <a:rPr lang="ko-KR" altLang="en-US" b="1" dirty="0"/>
              <a:t>또는 인구 특성에 영향 받음</a:t>
            </a:r>
            <a:r>
              <a:rPr lang="en-US" altLang="ko-KR" b="1" dirty="0"/>
              <a:t>) </a:t>
            </a:r>
          </a:p>
          <a:p>
            <a:r>
              <a:rPr lang="en-US" altLang="ko-KR" b="1" dirty="0"/>
              <a:t>	-&gt; </a:t>
            </a:r>
            <a:r>
              <a:rPr lang="en-US" altLang="ko-KR" b="1" u="sng" dirty="0"/>
              <a:t>1</a:t>
            </a:r>
            <a:r>
              <a:rPr lang="ko-KR" altLang="en-US" b="1" u="sng" dirty="0"/>
              <a:t>개 모델</a:t>
            </a:r>
            <a:r>
              <a:rPr lang="en-US" altLang="ko-KR" b="1" u="sng" dirty="0"/>
              <a:t> </a:t>
            </a:r>
            <a:r>
              <a:rPr lang="ko-KR" altLang="en-US" b="1" u="sng" dirty="0"/>
              <a:t>버전 </a:t>
            </a:r>
            <a:r>
              <a:rPr lang="en-US" altLang="ko-KR" b="1" u="sng" dirty="0"/>
              <a:t>(boosting)</a:t>
            </a:r>
            <a:r>
              <a:rPr lang="en-US" altLang="ko-KR" b="1" dirty="0"/>
              <a:t> vs </a:t>
            </a:r>
            <a:r>
              <a:rPr lang="ko-KR" altLang="en-US" b="1" dirty="0"/>
              <a:t>클러스터링 </a:t>
            </a:r>
            <a:r>
              <a:rPr lang="en-US" altLang="ko-KR" b="1" dirty="0"/>
              <a:t>3 </a:t>
            </a:r>
            <a:r>
              <a:rPr lang="ko-KR" altLang="en-US" b="1" dirty="0"/>
              <a:t>개 모델 버전 </a:t>
            </a:r>
            <a:endParaRPr lang="en-US" altLang="ko-KR" b="1" dirty="0"/>
          </a:p>
          <a:p>
            <a:r>
              <a:rPr lang="en-US" altLang="ko-KR" b="1" dirty="0"/>
              <a:t>				  (boosting + boosting + boosting vs linear + linear + linear)</a:t>
            </a:r>
          </a:p>
          <a:p>
            <a:r>
              <a:rPr lang="en-US" altLang="ko-KR" b="1" dirty="0"/>
              <a:t>52</a:t>
            </a:r>
            <a:r>
              <a:rPr lang="ko-KR" altLang="en-US" b="1" dirty="0"/>
              <a:t>개 주의 </a:t>
            </a:r>
            <a:r>
              <a:rPr lang="en-US" altLang="ko-KR" b="1" dirty="0"/>
              <a:t>80%</a:t>
            </a:r>
            <a:r>
              <a:rPr lang="ko-KR" altLang="en-US" b="1" dirty="0"/>
              <a:t>를 학습하여 모델을 만들고 이것을 이용하여 다른 </a:t>
            </a:r>
            <a:r>
              <a:rPr lang="en-US" altLang="ko-KR" b="1" dirty="0"/>
              <a:t>20% </a:t>
            </a:r>
            <a:r>
              <a:rPr lang="ko-KR" altLang="en-US" b="1" dirty="0"/>
              <a:t>나머지 주의</a:t>
            </a:r>
            <a:r>
              <a:rPr lang="en-US" altLang="ko-KR" b="1" dirty="0"/>
              <a:t> </a:t>
            </a:r>
            <a:r>
              <a:rPr lang="ko-KR" altLang="en-US" b="1" dirty="0"/>
              <a:t>다음 날짜의 </a:t>
            </a:r>
            <a:r>
              <a:rPr lang="en-US" altLang="ko-KR" b="1" dirty="0"/>
              <a:t>CC</a:t>
            </a:r>
            <a:r>
              <a:rPr lang="ko-KR" altLang="en-US" b="1" dirty="0"/>
              <a:t>를 예측하기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4. Lock down </a:t>
            </a:r>
            <a:r>
              <a:rPr lang="ko-KR" altLang="en-US" b="1" dirty="0"/>
              <a:t>시점으로부터 그래프의 변곡점</a:t>
            </a:r>
            <a:r>
              <a:rPr lang="en-US" altLang="ko-KR" b="1" dirty="0"/>
              <a:t>(</a:t>
            </a:r>
            <a:r>
              <a:rPr lang="ko-KR" altLang="en-US" b="1" dirty="0" err="1"/>
              <a:t>확진자</a:t>
            </a:r>
            <a:r>
              <a:rPr lang="ko-KR" altLang="en-US" b="1" dirty="0"/>
              <a:t> 수가 감소하는 지점</a:t>
            </a:r>
            <a:r>
              <a:rPr lang="en-US" altLang="ko-KR" b="1" dirty="0"/>
              <a:t>)</a:t>
            </a:r>
            <a:r>
              <a:rPr lang="ko-KR" altLang="en-US" b="1" dirty="0"/>
              <a:t>을 통해 </a:t>
            </a:r>
            <a:r>
              <a:rPr lang="en-US" altLang="ko-KR" b="1" dirty="0"/>
              <a:t>(1) Lock down </a:t>
            </a:r>
            <a:r>
              <a:rPr lang="ko-KR" altLang="en-US" b="1" dirty="0"/>
              <a:t>효과를 분석 </a:t>
            </a:r>
            <a:r>
              <a:rPr lang="en-US" altLang="ko-KR" b="1" dirty="0"/>
              <a:t>, (2) </a:t>
            </a:r>
            <a:r>
              <a:rPr lang="ko-KR" altLang="en-US" b="1" dirty="0"/>
              <a:t>발병 기간 유추 </a:t>
            </a:r>
            <a:r>
              <a:rPr lang="en-US" altLang="ko-KR" b="1" dirty="0"/>
              <a:t>(2</a:t>
            </a:r>
            <a:r>
              <a:rPr lang="ko-KR" altLang="en-US" b="1" dirty="0"/>
              <a:t>주가 아니다</a:t>
            </a:r>
            <a:r>
              <a:rPr lang="en-US" altLang="ko-KR" b="1" dirty="0"/>
              <a:t>.)</a:t>
            </a:r>
          </a:p>
          <a:p>
            <a:r>
              <a:rPr lang="en-US" altLang="ko-KR" b="1" dirty="0"/>
              <a:t>(</a:t>
            </a:r>
            <a:r>
              <a:rPr lang="ko-KR" altLang="en-US" b="1" dirty="0"/>
              <a:t>박교수님과 장박사님 도움 요청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	-&gt; </a:t>
            </a:r>
            <a:r>
              <a:rPr lang="ko-KR" altLang="en-US" b="1" dirty="0"/>
              <a:t>모델 </a:t>
            </a:r>
            <a:r>
              <a:rPr lang="en-US" altLang="ko-KR" b="1" dirty="0"/>
              <a:t>1: </a:t>
            </a:r>
            <a:r>
              <a:rPr lang="ko-KR" altLang="en-US" b="1" dirty="0"/>
              <a:t>변화량의 </a:t>
            </a:r>
            <a:r>
              <a:rPr lang="en-US" altLang="ko-KR" b="1" dirty="0"/>
              <a:t>Normal </a:t>
            </a:r>
            <a:r>
              <a:rPr lang="en-US" altLang="ko-KR" b="1" dirty="0" err="1"/>
              <a:t>dist</a:t>
            </a:r>
            <a:r>
              <a:rPr lang="en-US" altLang="ko-KR" b="1" dirty="0"/>
              <a:t>(2</a:t>
            </a:r>
            <a:r>
              <a:rPr lang="ko-KR" altLang="en-US" b="1" dirty="0"/>
              <a:t>주</a:t>
            </a:r>
            <a:r>
              <a:rPr lang="en-US" altLang="ko-KR" b="1" dirty="0"/>
              <a:t>, 2) </a:t>
            </a:r>
          </a:p>
          <a:p>
            <a:r>
              <a:rPr lang="en-US" altLang="ko-KR" b="1" dirty="0"/>
              <a:t>	-&gt; </a:t>
            </a:r>
            <a:r>
              <a:rPr lang="ko-KR" altLang="en-US" b="1" dirty="0"/>
              <a:t>모델 </a:t>
            </a:r>
            <a:r>
              <a:rPr lang="en-US" altLang="ko-KR" b="1" dirty="0"/>
              <a:t>2: Moving</a:t>
            </a:r>
            <a:r>
              <a:rPr lang="ko-KR" altLang="en-US" b="1" dirty="0"/>
              <a:t> </a:t>
            </a:r>
            <a:r>
              <a:rPr lang="en-US" altLang="ko-KR" b="1" dirty="0"/>
              <a:t>average</a:t>
            </a:r>
          </a:p>
          <a:p>
            <a:endParaRPr lang="en-US" altLang="ko-KR" b="1" dirty="0"/>
          </a:p>
          <a:p>
            <a:r>
              <a:rPr lang="en-US" altLang="ko-KR" b="1" dirty="0"/>
              <a:t>5. </a:t>
            </a:r>
            <a:r>
              <a:rPr lang="ko-KR" altLang="en-US" b="1" dirty="0"/>
              <a:t>어떤 주에 시작됐을 때 다음의 어떤 주에서 언제 시작될지</a:t>
            </a:r>
            <a:r>
              <a:rPr lang="en-US" altLang="ko-KR" b="1" dirty="0"/>
              <a:t>?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EB6BD13-205D-4315-A9D3-DE370F65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ko-KR" altLang="en-US" sz="2000" b="1" dirty="0"/>
              <a:t>분석 방법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E5099-E853-4C93-BBA6-4ECD2AA39F41}"/>
              </a:ext>
            </a:extLst>
          </p:cNvPr>
          <p:cNvSpPr txBox="1"/>
          <p:nvPr/>
        </p:nvSpPr>
        <p:spPr>
          <a:xfrm>
            <a:off x="470263" y="5994903"/>
            <a:ext cx="6726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확진자수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지역 인구 </a:t>
            </a:r>
            <a:r>
              <a:rPr lang="en-US" altLang="ko-KR" dirty="0"/>
              <a:t>= </a:t>
            </a:r>
            <a:r>
              <a:rPr lang="en-US" altLang="ko-KR" dirty="0" err="1"/>
              <a:t>perc_cc_pop</a:t>
            </a:r>
            <a:r>
              <a:rPr lang="en-US" altLang="ko-KR" dirty="0"/>
              <a:t> </a:t>
            </a:r>
            <a:r>
              <a:rPr lang="ko-KR" altLang="en-US" dirty="0"/>
              <a:t>도 데이터로 넣어보자</a:t>
            </a:r>
            <a:endParaRPr lang="en-US" altLang="ko-KR" dirty="0"/>
          </a:p>
          <a:p>
            <a:r>
              <a:rPr lang="en-US" dirty="0"/>
              <a:t>Clustering based ML: </a:t>
            </a:r>
            <a:r>
              <a:rPr lang="ko-KR" altLang="en-US" dirty="0" err="1"/>
              <a:t>어떤식으로</a:t>
            </a:r>
            <a:r>
              <a:rPr lang="ko-KR" altLang="en-US" dirty="0"/>
              <a:t> </a:t>
            </a:r>
            <a:r>
              <a:rPr lang="en-US" altLang="ko-KR" dirty="0"/>
              <a:t>clustering </a:t>
            </a:r>
            <a:r>
              <a:rPr lang="ko-KR" altLang="en-US" dirty="0"/>
              <a:t>잡히는지 보고 </a:t>
            </a:r>
            <a:r>
              <a:rPr lang="en-US" altLang="ko-KR" dirty="0"/>
              <a:t>ML </a:t>
            </a:r>
            <a:r>
              <a:rPr lang="ko-KR" altLang="en-US" dirty="0"/>
              <a:t>하자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45310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788F080-4AF9-4657-9614-11CB99279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94" y="1323681"/>
            <a:ext cx="8326012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381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606D304-7A38-499A-9ADB-4D3CEAF06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546" y="1342734"/>
            <a:ext cx="8468907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238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D5F066E-881F-451B-BD32-9475169DD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41" y="1271286"/>
            <a:ext cx="8183117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515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DEBF34A-73DA-45E6-A655-587169979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520" y="1309391"/>
            <a:ext cx="8306959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166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C8485A7-F000-4434-9CA1-EAA7CF405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57" y="1361786"/>
            <a:ext cx="8316486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130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6A3959D-6F2F-4DDF-B059-E3AF5F558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20" y="1380839"/>
            <a:ext cx="8125959" cy="40963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870183-22D7-4591-9A05-C2A213727E9F}"/>
              </a:ext>
            </a:extLst>
          </p:cNvPr>
          <p:cNvSpPr txBox="1"/>
          <p:nvPr/>
        </p:nvSpPr>
        <p:spPr>
          <a:xfrm>
            <a:off x="514350" y="571500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lock down</a:t>
            </a:r>
          </a:p>
        </p:txBody>
      </p:sp>
    </p:spTree>
    <p:extLst>
      <p:ext uri="{BB962C8B-B14F-4D97-AF65-F5344CB8AC3E}">
        <p14:creationId xmlns:p14="http://schemas.microsoft.com/office/powerpoint/2010/main" val="9272539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5DAEA8-E4E7-4AF5-98F1-0C49C148E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309" y="1299865"/>
            <a:ext cx="8459381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91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68D9C4D-E3EF-4D4B-A50A-F7246245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10" y="1357023"/>
            <a:ext cx="8097380" cy="41439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59581C-D4AF-47CF-8A27-340C1F70C8A3}"/>
              </a:ext>
            </a:extLst>
          </p:cNvPr>
          <p:cNvSpPr txBox="1"/>
          <p:nvPr/>
        </p:nvSpPr>
        <p:spPr>
          <a:xfrm>
            <a:off x="514350" y="560070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lock down</a:t>
            </a:r>
          </a:p>
        </p:txBody>
      </p:sp>
    </p:spTree>
    <p:extLst>
      <p:ext uri="{BB962C8B-B14F-4D97-AF65-F5344CB8AC3E}">
        <p14:creationId xmlns:p14="http://schemas.microsoft.com/office/powerpoint/2010/main" val="4909221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2A1702C-27C6-4D51-BB26-E804CA66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89" y="1276049"/>
            <a:ext cx="8221222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204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A50EF9D-25F0-40C9-A17B-F5BB3A202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89" y="1337970"/>
            <a:ext cx="8221222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9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482A6000-94EE-4E13-973D-B4A7EE80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Feature Engineering: Y Target Variable </a:t>
            </a:r>
            <a:endParaRPr lang="en-US" sz="2000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853CF3D-57DB-426F-83EE-9771C8E14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262979"/>
              </p:ext>
            </p:extLst>
          </p:nvPr>
        </p:nvGraphicFramePr>
        <p:xfrm>
          <a:off x="630408" y="1504769"/>
          <a:ext cx="855624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5780">
                  <a:extLst>
                    <a:ext uri="{9D8B030D-6E8A-4147-A177-3AD203B41FA5}">
                      <a16:colId xmlns:a16="http://schemas.microsoft.com/office/drawing/2014/main" val="1784343460"/>
                    </a:ext>
                  </a:extLst>
                </a:gridCol>
                <a:gridCol w="1856716">
                  <a:extLst>
                    <a:ext uri="{9D8B030D-6E8A-4147-A177-3AD203B41FA5}">
                      <a16:colId xmlns:a16="http://schemas.microsoft.com/office/drawing/2014/main" val="1682738874"/>
                    </a:ext>
                  </a:extLst>
                </a:gridCol>
                <a:gridCol w="1711248">
                  <a:extLst>
                    <a:ext uri="{9D8B030D-6E8A-4147-A177-3AD203B41FA5}">
                      <a16:colId xmlns:a16="http://schemas.microsoft.com/office/drawing/2014/main" val="1532395296"/>
                    </a:ext>
                  </a:extLst>
                </a:gridCol>
                <a:gridCol w="1711248">
                  <a:extLst>
                    <a:ext uri="{9D8B030D-6E8A-4147-A177-3AD203B41FA5}">
                      <a16:colId xmlns:a16="http://schemas.microsoft.com/office/drawing/2014/main" val="3691500534"/>
                    </a:ext>
                  </a:extLst>
                </a:gridCol>
                <a:gridCol w="1711248">
                  <a:extLst>
                    <a:ext uri="{9D8B030D-6E8A-4147-A177-3AD203B41FA5}">
                      <a16:colId xmlns:a16="http://schemas.microsoft.com/office/drawing/2014/main" val="4255647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T-3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T-2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T-1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 CC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413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CC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(</a:t>
                      </a:r>
                      <a:r>
                        <a:rPr lang="ko-KR" altLang="en-US" dirty="0" err="1"/>
                        <a:t>증가값</a:t>
                      </a:r>
                      <a:r>
                        <a:rPr lang="en-US" altLang="ko-KR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92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(</a:t>
                      </a:r>
                      <a:r>
                        <a:rPr lang="ko-KR" altLang="en-US" dirty="0" err="1"/>
                        <a:t>증가차</a:t>
                      </a:r>
                      <a:r>
                        <a:rPr lang="en-US" altLang="ko-KR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9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20/10 (</a:t>
                      </a:r>
                      <a:r>
                        <a:rPr lang="ko-KR" altLang="en-US" dirty="0"/>
                        <a:t>증가율</a:t>
                      </a:r>
                      <a:r>
                        <a:rPr lang="en-US" altLang="ko-KR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411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EC116FD-C1AB-45DA-9C8E-8C717266ECE3}"/>
              </a:ext>
            </a:extLst>
          </p:cNvPr>
          <p:cNvSpPr txBox="1"/>
          <p:nvPr/>
        </p:nvSpPr>
        <p:spPr>
          <a:xfrm>
            <a:off x="9331925" y="1877117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-&gt; ML model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C505C-340D-44DB-A090-224623021B19}"/>
              </a:ext>
            </a:extLst>
          </p:cNvPr>
          <p:cNvSpPr txBox="1"/>
          <p:nvPr/>
        </p:nvSpPr>
        <p:spPr>
          <a:xfrm>
            <a:off x="9331925" y="259192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-&gt; ML model 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1BCAF0-7F5C-4189-9210-82E52C233FED}"/>
              </a:ext>
            </a:extLst>
          </p:cNvPr>
          <p:cNvSpPr txBox="1"/>
          <p:nvPr/>
        </p:nvSpPr>
        <p:spPr>
          <a:xfrm>
            <a:off x="9331925" y="2222596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-&gt; ML model B (Blend6)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81A29E-8A74-4E3E-812F-D7B33D2543A2}"/>
              </a:ext>
            </a:extLst>
          </p:cNvPr>
          <p:cNvSpPr txBox="1"/>
          <p:nvPr/>
        </p:nvSpPr>
        <p:spPr>
          <a:xfrm>
            <a:off x="449319" y="4169625"/>
            <a:ext cx="3704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확진자수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지역 인구 </a:t>
            </a:r>
            <a:r>
              <a:rPr lang="en-US" altLang="ko-KR" dirty="0"/>
              <a:t>= </a:t>
            </a:r>
            <a:r>
              <a:rPr lang="en-US" altLang="ko-KR" dirty="0" err="1"/>
              <a:t>perc_cc_pop</a:t>
            </a:r>
            <a:endParaRPr lang="en-US" altLang="ko-KR" dirty="0"/>
          </a:p>
          <a:p>
            <a:r>
              <a:rPr lang="en-US" dirty="0"/>
              <a:t>Cluster </a:t>
            </a:r>
          </a:p>
        </p:txBody>
      </p:sp>
    </p:spTree>
    <p:extLst>
      <p:ext uri="{BB962C8B-B14F-4D97-AF65-F5344CB8AC3E}">
        <p14:creationId xmlns:p14="http://schemas.microsoft.com/office/powerpoint/2010/main" val="40341483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C860A16-3A81-4F1E-8CC5-1940FD260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94" y="1295102"/>
            <a:ext cx="8326012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001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643F00A-71A7-4049-9F54-AEFA6F635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36" y="1304628"/>
            <a:ext cx="8259328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993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B78797-E1E0-4CDF-89EA-A339F527D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36" y="1342734"/>
            <a:ext cx="8259328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589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26DF550-0115-4551-B870-3A2C8DC62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73" y="1390365"/>
            <a:ext cx="8087854" cy="40772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DDFDFA-D593-4235-9C04-2E5CB0883A09}"/>
              </a:ext>
            </a:extLst>
          </p:cNvPr>
          <p:cNvSpPr txBox="1"/>
          <p:nvPr/>
        </p:nvSpPr>
        <p:spPr>
          <a:xfrm>
            <a:off x="514350" y="560070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lock down</a:t>
            </a:r>
          </a:p>
        </p:txBody>
      </p:sp>
    </p:spTree>
    <p:extLst>
      <p:ext uri="{BB962C8B-B14F-4D97-AF65-F5344CB8AC3E}">
        <p14:creationId xmlns:p14="http://schemas.microsoft.com/office/powerpoint/2010/main" val="16855832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ED2D0CE-F610-461C-8405-B24F24088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36" y="1337970"/>
            <a:ext cx="8078327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965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B40B812-1348-4CB5-A087-C46D38E7D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10" y="1371313"/>
            <a:ext cx="8278380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971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DAE79AC-A107-4BF4-BF58-63D2DF496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20" y="1318918"/>
            <a:ext cx="8125959" cy="42201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56FA05-DC3E-4DE5-A2E8-233D84E2A079}"/>
              </a:ext>
            </a:extLst>
          </p:cNvPr>
          <p:cNvSpPr txBox="1"/>
          <p:nvPr/>
        </p:nvSpPr>
        <p:spPr>
          <a:xfrm>
            <a:off x="514350" y="560070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lock down</a:t>
            </a:r>
          </a:p>
        </p:txBody>
      </p:sp>
    </p:spTree>
    <p:extLst>
      <p:ext uri="{BB962C8B-B14F-4D97-AF65-F5344CB8AC3E}">
        <p14:creationId xmlns:p14="http://schemas.microsoft.com/office/powerpoint/2010/main" val="16550186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D9408FF-764E-42C3-BFA6-0833B69EF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41" y="1304628"/>
            <a:ext cx="8183117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660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E5245E7-C5BD-4F3A-8D8A-A8877FB9F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57" y="1295102"/>
            <a:ext cx="8135485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421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402B561-6031-47A8-9380-3E0D6C070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67" y="1261760"/>
            <a:ext cx="8345065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C0F1ADF-BE25-4716-A03A-7D67A514D8B1}"/>
              </a:ext>
            </a:extLst>
          </p:cNvPr>
          <p:cNvSpPr/>
          <p:nvPr/>
        </p:nvSpPr>
        <p:spPr>
          <a:xfrm>
            <a:off x="7091482" y="638590"/>
            <a:ext cx="28825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(3/19 ~ 4/30)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71B9C1-CF27-4C25-AADD-DC88A019501E}"/>
              </a:ext>
            </a:extLst>
          </p:cNvPr>
          <p:cNvSpPr/>
          <p:nvPr/>
        </p:nvSpPr>
        <p:spPr>
          <a:xfrm>
            <a:off x="2676236" y="638590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97DD8D-14FA-4FF3-9282-952B62B1AE4E}"/>
              </a:ext>
            </a:extLst>
          </p:cNvPr>
          <p:cNvSpPr/>
          <p:nvPr/>
        </p:nvSpPr>
        <p:spPr>
          <a:xfrm>
            <a:off x="7091482" y="971302"/>
            <a:ext cx="28825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(3/19 ~ 4/30)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693587-8D72-432E-81F6-7FDFC90D25D8}"/>
              </a:ext>
            </a:extLst>
          </p:cNvPr>
          <p:cNvSpPr/>
          <p:nvPr/>
        </p:nvSpPr>
        <p:spPr>
          <a:xfrm>
            <a:off x="2676236" y="971302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ADC073-2FB2-4A09-B82E-5DF4A84AF6B7}"/>
              </a:ext>
            </a:extLst>
          </p:cNvPr>
          <p:cNvSpPr/>
          <p:nvPr/>
        </p:nvSpPr>
        <p:spPr>
          <a:xfrm>
            <a:off x="7091482" y="1636726"/>
            <a:ext cx="28825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(3/19 ~ 4/30)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FBF7FA-3632-474D-B86E-223BD8F88611}"/>
              </a:ext>
            </a:extLst>
          </p:cNvPr>
          <p:cNvSpPr/>
          <p:nvPr/>
        </p:nvSpPr>
        <p:spPr>
          <a:xfrm>
            <a:off x="2676236" y="1636726"/>
            <a:ext cx="4415246" cy="2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(1/22~ 3/31)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8B556F-D29A-4886-8573-DF14E8074705}"/>
              </a:ext>
            </a:extLst>
          </p:cNvPr>
          <p:cNvSpPr/>
          <p:nvPr/>
        </p:nvSpPr>
        <p:spPr>
          <a:xfrm>
            <a:off x="6172737" y="126739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F53F9-83F2-41D4-8131-540E1E6BFC50}"/>
              </a:ext>
            </a:extLst>
          </p:cNvPr>
          <p:cNvSpPr txBox="1"/>
          <p:nvPr/>
        </p:nvSpPr>
        <p:spPr>
          <a:xfrm>
            <a:off x="1801365" y="1198804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F3DF10-903E-4EA6-B628-A31EBC32023C}"/>
              </a:ext>
            </a:extLst>
          </p:cNvPr>
          <p:cNvSpPr/>
          <p:nvPr/>
        </p:nvSpPr>
        <p:spPr>
          <a:xfrm>
            <a:off x="1260399" y="604666"/>
            <a:ext cx="141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Alabama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0B85B0-6B9F-454D-96D6-C05AE77C4CA1}"/>
              </a:ext>
            </a:extLst>
          </p:cNvPr>
          <p:cNvSpPr/>
          <p:nvPr/>
        </p:nvSpPr>
        <p:spPr>
          <a:xfrm>
            <a:off x="1452760" y="949491"/>
            <a:ext cx="1223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Alaska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49E344-CC58-4CDA-B916-EC3BA7AF6937}"/>
              </a:ext>
            </a:extLst>
          </p:cNvPr>
          <p:cNvSpPr/>
          <p:nvPr/>
        </p:nvSpPr>
        <p:spPr>
          <a:xfrm>
            <a:off x="1175889" y="1608276"/>
            <a:ext cx="1500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Wyoming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482A6000-94EE-4E13-973D-B4A7EE80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Feature Engineering: Region Information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454850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C27BC96-B90D-4F69-9229-7390FA062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5" y="1276049"/>
            <a:ext cx="8230749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890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3775EEB-2AD2-4765-9189-A31DD293F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1266523"/>
            <a:ext cx="8049748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616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8F69D4-AFE2-457E-BDAB-F9C37B1CA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99" y="1233181"/>
            <a:ext cx="8430802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171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1FFC2A7-ED12-43C2-9F9C-34516CC47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73" y="1371313"/>
            <a:ext cx="8087854" cy="41153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32E352-CAAD-462D-BDB0-E2993FC355BA}"/>
              </a:ext>
            </a:extLst>
          </p:cNvPr>
          <p:cNvSpPr txBox="1"/>
          <p:nvPr/>
        </p:nvSpPr>
        <p:spPr>
          <a:xfrm>
            <a:off x="514350" y="560070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lock down</a:t>
            </a:r>
          </a:p>
        </p:txBody>
      </p:sp>
    </p:spTree>
    <p:extLst>
      <p:ext uri="{BB962C8B-B14F-4D97-AF65-F5344CB8AC3E}">
        <p14:creationId xmlns:p14="http://schemas.microsoft.com/office/powerpoint/2010/main" val="29836244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7B6FC2E-6CAD-4EF5-A572-670156BB8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377440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dirty="0"/>
              <a:t>LSTM </a:t>
            </a:r>
            <a:r>
              <a:rPr lang="ko-KR" altLang="en-US" sz="5400" b="1" dirty="0"/>
              <a:t>예측 결과</a:t>
            </a:r>
            <a:r>
              <a:rPr lang="en-US" altLang="ko-KR" sz="5400" b="1" dirty="0"/>
              <a:t>: Montana</a:t>
            </a:r>
            <a:r>
              <a:rPr lang="ko-KR" altLang="en-US" sz="5400" b="1" dirty="0"/>
              <a:t> 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908130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23A50B1-0CBB-4C93-BB4A-4FAFC5246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922" y="862149"/>
            <a:ext cx="9327366" cy="5299166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60CC2D7C-088B-467F-9AB9-4B86467E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Montana</a:t>
            </a:r>
            <a:r>
              <a:rPr lang="ko-KR" altLang="en-US" sz="2000" b="1" dirty="0"/>
              <a:t> </a:t>
            </a:r>
            <a:endParaRPr lang="en-US" sz="2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B8B316-3C95-4F9D-B85E-AF71890F5F9E}"/>
              </a:ext>
            </a:extLst>
          </p:cNvPr>
          <p:cNvSpPr/>
          <p:nvPr/>
        </p:nvSpPr>
        <p:spPr>
          <a:xfrm>
            <a:off x="4831529" y="512019"/>
            <a:ext cx="2242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Test Score: 3.64 RMSE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01B2B-1C55-4539-B11F-11E58918C28E}"/>
              </a:ext>
            </a:extLst>
          </p:cNvPr>
          <p:cNvSpPr txBox="1"/>
          <p:nvPr/>
        </p:nvSpPr>
        <p:spPr>
          <a:xfrm>
            <a:off x="2621280" y="63979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17D7F554-A246-4F46-AD4E-E49BA09A310B}"/>
              </a:ext>
            </a:extLst>
          </p:cNvPr>
          <p:cNvSpPr/>
          <p:nvPr/>
        </p:nvSpPr>
        <p:spPr>
          <a:xfrm rot="5400000" flipH="1">
            <a:off x="4414513" y="3789775"/>
            <a:ext cx="369332" cy="49490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4904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6E90BC-3CFF-4622-AAD1-52FFEC10D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948" y="703287"/>
            <a:ext cx="10122635" cy="583249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F7B6FC2E-6CAD-4EF5-A572-670156BB8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Montana</a:t>
            </a:r>
            <a:r>
              <a:rPr lang="ko-KR" altLang="en-US" sz="2000" b="1" dirty="0"/>
              <a:t> </a:t>
            </a:r>
            <a:endParaRPr lang="en-US" sz="2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076196-656C-4CC0-B60C-885F1924F8F8}"/>
              </a:ext>
            </a:extLst>
          </p:cNvPr>
          <p:cNvSpPr/>
          <p:nvPr/>
        </p:nvSpPr>
        <p:spPr>
          <a:xfrm>
            <a:off x="4831529" y="512019"/>
            <a:ext cx="2242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Test Score: 5.32 RMSE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C41E9-F00C-4486-A23D-D0F327085548}"/>
              </a:ext>
            </a:extLst>
          </p:cNvPr>
          <p:cNvSpPr txBox="1"/>
          <p:nvPr/>
        </p:nvSpPr>
        <p:spPr>
          <a:xfrm>
            <a:off x="2621280" y="63979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2717919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7B6FC2E-6CAD-4EF5-A572-670156BB8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Montana</a:t>
            </a:r>
            <a:r>
              <a:rPr lang="ko-KR" altLang="en-US" sz="2000" b="1" dirty="0"/>
              <a:t> </a:t>
            </a:r>
            <a:endParaRPr lang="en-US" sz="2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076196-656C-4CC0-B60C-885F1924F8F8}"/>
              </a:ext>
            </a:extLst>
          </p:cNvPr>
          <p:cNvSpPr/>
          <p:nvPr/>
        </p:nvSpPr>
        <p:spPr>
          <a:xfrm>
            <a:off x="4831529" y="512019"/>
            <a:ext cx="2359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Test Score: 30.27 RMSE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B9900E-11B3-4543-BA5C-7336B1A98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62" y="918755"/>
            <a:ext cx="9779726" cy="54792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ECA3AB-03F2-4E6F-8F6E-2979217B764E}"/>
              </a:ext>
            </a:extLst>
          </p:cNvPr>
          <p:cNvSpPr txBox="1"/>
          <p:nvPr/>
        </p:nvSpPr>
        <p:spPr>
          <a:xfrm>
            <a:off x="2621280" y="63979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8391835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7B6FC2E-6CAD-4EF5-A572-670156BB8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2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Montana</a:t>
            </a:r>
            <a:r>
              <a:rPr lang="ko-KR" altLang="en-US" sz="2000" b="1" dirty="0"/>
              <a:t> </a:t>
            </a:r>
            <a:endParaRPr lang="en-US" sz="2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076196-656C-4CC0-B60C-885F1924F8F8}"/>
              </a:ext>
            </a:extLst>
          </p:cNvPr>
          <p:cNvSpPr/>
          <p:nvPr/>
        </p:nvSpPr>
        <p:spPr>
          <a:xfrm>
            <a:off x="4831529" y="512019"/>
            <a:ext cx="2242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Test Score: 3.64 RMSE</a:t>
            </a:r>
          </a:p>
        </p:txBody>
      </p:sp>
    </p:spTree>
    <p:extLst>
      <p:ext uri="{BB962C8B-B14F-4D97-AF65-F5344CB8AC3E}">
        <p14:creationId xmlns:p14="http://schemas.microsoft.com/office/powerpoint/2010/main" val="589157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C87917C-6486-473A-B3B6-900FBAAB38C0}"/>
              </a:ext>
            </a:extLst>
          </p:cNvPr>
          <p:cNvSpPr txBox="1"/>
          <p:nvPr/>
        </p:nvSpPr>
        <p:spPr>
          <a:xfrm>
            <a:off x="0" y="-8708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LGBM-</a:t>
            </a:r>
            <a:r>
              <a:rPr lang="ko-KR" altLang="en-US" sz="1600" b="1" dirty="0"/>
              <a:t>분석 결과</a:t>
            </a:r>
            <a:endParaRPr lang="en-US" sz="1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677DBF-1117-4310-8ED6-21C17DEEA965}"/>
              </a:ext>
            </a:extLst>
          </p:cNvPr>
          <p:cNvSpPr/>
          <p:nvPr/>
        </p:nvSpPr>
        <p:spPr>
          <a:xfrm>
            <a:off x="5138056" y="1026342"/>
            <a:ext cx="1342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Test Data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6DD327-3410-4C13-8AD6-A903059A0B5A}"/>
              </a:ext>
            </a:extLst>
          </p:cNvPr>
          <p:cNvSpPr txBox="1"/>
          <p:nvPr/>
        </p:nvSpPr>
        <p:spPr>
          <a:xfrm>
            <a:off x="1779951" y="1026342"/>
            <a:ext cx="335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Training Data</a:t>
            </a:r>
            <a:endParaRPr 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804C93E-D8CF-4AF8-898B-2CD7CBA349A9}"/>
              </a:ext>
            </a:extLst>
          </p:cNvPr>
          <p:cNvSpPr/>
          <p:nvPr/>
        </p:nvSpPr>
        <p:spPr>
          <a:xfrm>
            <a:off x="1779951" y="1395674"/>
            <a:ext cx="3358105" cy="29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  </a:t>
            </a:r>
            <a:r>
              <a:rPr lang="ko-KR" altLang="en-US" dirty="0"/>
              <a:t>이전 날짜 </a:t>
            </a:r>
            <a:endParaRPr 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C086A43-8BA3-41B3-BC7A-39C50A65E84F}"/>
              </a:ext>
            </a:extLst>
          </p:cNvPr>
          <p:cNvSpPr/>
          <p:nvPr/>
        </p:nvSpPr>
        <p:spPr>
          <a:xfrm>
            <a:off x="5138057" y="1395674"/>
            <a:ext cx="1342998" cy="2960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1 </a:t>
            </a:r>
            <a:r>
              <a:rPr lang="ko-KR" altLang="en-US" dirty="0">
                <a:solidFill>
                  <a:schemeClr val="tx1"/>
                </a:solidFill>
              </a:rPr>
              <a:t>예측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DC2766-2D6F-41F0-9042-C9215CA9DABC}"/>
              </a:ext>
            </a:extLst>
          </p:cNvPr>
          <p:cNvSpPr txBox="1"/>
          <p:nvPr/>
        </p:nvSpPr>
        <p:spPr>
          <a:xfrm>
            <a:off x="0" y="1722838"/>
            <a:ext cx="233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증가차</a:t>
            </a:r>
            <a:r>
              <a:rPr lang="ko-KR" altLang="en-US" dirty="0"/>
              <a:t> 방식 </a:t>
            </a:r>
            <a:r>
              <a:rPr lang="en-US" altLang="ko-KR" dirty="0"/>
              <a:t>GBM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F5C516-E882-4D5F-AD41-1B1E00E5743F}"/>
              </a:ext>
            </a:extLst>
          </p:cNvPr>
          <p:cNvSpPr txBox="1"/>
          <p:nvPr/>
        </p:nvSpPr>
        <p:spPr>
          <a:xfrm>
            <a:off x="2084749" y="1722838"/>
            <a:ext cx="542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 날짜 증가차의 평균이 예측 값이 됨</a:t>
            </a:r>
            <a:r>
              <a:rPr lang="en-US" altLang="ko-KR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7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C87917C-6486-473A-B3B6-900FBAAB38C0}"/>
              </a:ext>
            </a:extLst>
          </p:cNvPr>
          <p:cNvSpPr txBox="1"/>
          <p:nvPr/>
        </p:nvSpPr>
        <p:spPr>
          <a:xfrm>
            <a:off x="174427" y="-8708"/>
            <a:ext cx="4014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One state ML using an LSTM network</a:t>
            </a:r>
            <a:endParaRPr lang="en-US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90680D-A18B-410E-84EE-03A5A34C6B78}"/>
              </a:ext>
            </a:extLst>
          </p:cNvPr>
          <p:cNvSpPr txBox="1"/>
          <p:nvPr/>
        </p:nvSpPr>
        <p:spPr>
          <a:xfrm>
            <a:off x="174428" y="352515"/>
            <a:ext cx="114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Data</a:t>
            </a:r>
            <a:endParaRPr lang="en-US" b="1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AE794BA-2D1A-44A1-9D47-E8BC652E2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358"/>
              </p:ext>
            </p:extLst>
          </p:nvPr>
        </p:nvGraphicFramePr>
        <p:xfrm>
          <a:off x="174428" y="714143"/>
          <a:ext cx="1147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750">
                  <a:extLst>
                    <a:ext uri="{9D8B030D-6E8A-4147-A177-3AD203B41FA5}">
                      <a16:colId xmlns:a16="http://schemas.microsoft.com/office/drawing/2014/main" val="488225567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279956989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133861742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858264921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804886972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158016849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35920618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156975124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339057336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088718595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080168859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240963244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917731624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2481226145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3672902842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570917369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697531880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3728017900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199223027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2167756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515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74113DB-F6B0-4B24-BE8A-69FB520F2E99}"/>
              </a:ext>
            </a:extLst>
          </p:cNvPr>
          <p:cNvSpPr txBox="1"/>
          <p:nvPr/>
        </p:nvSpPr>
        <p:spPr>
          <a:xfrm>
            <a:off x="166256" y="2623616"/>
            <a:ext cx="631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Train_X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82402A-504F-4A1A-A52A-161CCCC07430}"/>
              </a:ext>
            </a:extLst>
          </p:cNvPr>
          <p:cNvSpPr txBox="1"/>
          <p:nvPr/>
        </p:nvSpPr>
        <p:spPr>
          <a:xfrm>
            <a:off x="748178" y="3358905"/>
            <a:ext cx="631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Train_Y</a:t>
            </a:r>
            <a:endParaRPr lang="en-US" b="1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2E76218-C01D-44A0-B84D-AA5475510634}"/>
              </a:ext>
            </a:extLst>
          </p:cNvPr>
          <p:cNvSpPr/>
          <p:nvPr/>
        </p:nvSpPr>
        <p:spPr>
          <a:xfrm>
            <a:off x="3477083" y="2357172"/>
            <a:ext cx="426720" cy="1994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6DA6DC-8FDF-46AF-B5D7-F4085030B895}"/>
              </a:ext>
            </a:extLst>
          </p:cNvPr>
          <p:cNvSpPr txBox="1"/>
          <p:nvPr/>
        </p:nvSpPr>
        <p:spPr>
          <a:xfrm>
            <a:off x="174428" y="1457136"/>
            <a:ext cx="745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Training Data</a:t>
            </a:r>
            <a:endParaRPr lang="en-US" b="1" dirty="0"/>
          </a:p>
        </p:txBody>
      </p:sp>
      <p:graphicFrame>
        <p:nvGraphicFramePr>
          <p:cNvPr id="22" name="표 5">
            <a:extLst>
              <a:ext uri="{FF2B5EF4-FFF2-40B4-BE49-F238E27FC236}">
                <a16:creationId xmlns:a16="http://schemas.microsoft.com/office/drawing/2014/main" id="{5D5471E8-7459-4A64-AB5E-4623C2A21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990301"/>
              </p:ext>
            </p:extLst>
          </p:nvPr>
        </p:nvGraphicFramePr>
        <p:xfrm>
          <a:off x="174428" y="1818764"/>
          <a:ext cx="74587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750">
                  <a:extLst>
                    <a:ext uri="{9D8B030D-6E8A-4147-A177-3AD203B41FA5}">
                      <a16:colId xmlns:a16="http://schemas.microsoft.com/office/drawing/2014/main" val="488225567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279956989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133861742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858264921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804886972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158016849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35920618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156975124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339057336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088718595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080168859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240963244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917731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51500"/>
                  </a:ext>
                </a:extLst>
              </a:tr>
            </a:tbl>
          </a:graphicData>
        </a:graphic>
      </p:graphicFrame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4ADC8E00-1605-4336-AA3F-00BACABF6C64}"/>
              </a:ext>
            </a:extLst>
          </p:cNvPr>
          <p:cNvSpPr/>
          <p:nvPr/>
        </p:nvSpPr>
        <p:spPr>
          <a:xfrm>
            <a:off x="5698568" y="1221333"/>
            <a:ext cx="426720" cy="1994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9DCB6B2-4E79-478A-B523-CD1D6259A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592591"/>
              </p:ext>
            </p:extLst>
          </p:nvPr>
        </p:nvGraphicFramePr>
        <p:xfrm>
          <a:off x="7787640" y="1808796"/>
          <a:ext cx="40162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750">
                  <a:extLst>
                    <a:ext uri="{9D8B030D-6E8A-4147-A177-3AD203B41FA5}">
                      <a16:colId xmlns:a16="http://schemas.microsoft.com/office/drawing/2014/main" val="1534518021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264308821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3494698021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978977703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48176723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3882362515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116014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36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53A4190-571F-4C77-9A42-55B3D4697F17}"/>
              </a:ext>
            </a:extLst>
          </p:cNvPr>
          <p:cNvSpPr txBox="1"/>
          <p:nvPr/>
        </p:nvSpPr>
        <p:spPr>
          <a:xfrm>
            <a:off x="7787640" y="1418005"/>
            <a:ext cx="401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Test Data</a:t>
            </a:r>
            <a:endParaRPr lang="en-US" b="1" dirty="0"/>
          </a:p>
        </p:txBody>
      </p:sp>
      <p:graphicFrame>
        <p:nvGraphicFramePr>
          <p:cNvPr id="26" name="표 5">
            <a:extLst>
              <a:ext uri="{FF2B5EF4-FFF2-40B4-BE49-F238E27FC236}">
                <a16:creationId xmlns:a16="http://schemas.microsoft.com/office/drawing/2014/main" id="{C912609D-8EE1-48B7-9BBC-91F3EFA61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812214"/>
              </p:ext>
            </p:extLst>
          </p:nvPr>
        </p:nvGraphicFramePr>
        <p:xfrm>
          <a:off x="166256" y="2990660"/>
          <a:ext cx="63112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750">
                  <a:extLst>
                    <a:ext uri="{9D8B030D-6E8A-4147-A177-3AD203B41FA5}">
                      <a16:colId xmlns:a16="http://schemas.microsoft.com/office/drawing/2014/main" val="488225567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279956989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133861742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858264921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804886972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158016849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35920618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156975124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339057336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088718595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080168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51500"/>
                  </a:ext>
                </a:extLst>
              </a:tr>
            </a:tbl>
          </a:graphicData>
        </a:graphic>
      </p:graphicFrame>
      <p:graphicFrame>
        <p:nvGraphicFramePr>
          <p:cNvPr id="27" name="표 5">
            <a:extLst>
              <a:ext uri="{FF2B5EF4-FFF2-40B4-BE49-F238E27FC236}">
                <a16:creationId xmlns:a16="http://schemas.microsoft.com/office/drawing/2014/main" id="{E8EA3630-FEE8-4564-9B5A-C2EBFB38B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305818"/>
              </p:ext>
            </p:extLst>
          </p:nvPr>
        </p:nvGraphicFramePr>
        <p:xfrm>
          <a:off x="740006" y="3721941"/>
          <a:ext cx="63112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750">
                  <a:extLst>
                    <a:ext uri="{9D8B030D-6E8A-4147-A177-3AD203B41FA5}">
                      <a16:colId xmlns:a16="http://schemas.microsoft.com/office/drawing/2014/main" val="1279956989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133861742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858264921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804886972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158016849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35920618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156975124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339057336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088718595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080168859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240963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5150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C1F8CCB-33B6-4E7F-8E05-E5538894A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127042"/>
              </p:ext>
            </p:extLst>
          </p:nvPr>
        </p:nvGraphicFramePr>
        <p:xfrm>
          <a:off x="7787640" y="2988065"/>
          <a:ext cx="28687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750">
                  <a:extLst>
                    <a:ext uri="{9D8B030D-6E8A-4147-A177-3AD203B41FA5}">
                      <a16:colId xmlns:a16="http://schemas.microsoft.com/office/drawing/2014/main" val="1534518021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264308821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3494698021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978977703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48176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36568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3E6BB71-DC43-411F-83CF-23CEB6216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342344"/>
              </p:ext>
            </p:extLst>
          </p:nvPr>
        </p:nvGraphicFramePr>
        <p:xfrm>
          <a:off x="8361390" y="3721941"/>
          <a:ext cx="286875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750">
                  <a:extLst>
                    <a:ext uri="{9D8B030D-6E8A-4147-A177-3AD203B41FA5}">
                      <a16:colId xmlns:a16="http://schemas.microsoft.com/office/drawing/2014/main" val="4264308821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3494698021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1978977703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448176723"/>
                    </a:ext>
                  </a:extLst>
                </a:gridCol>
                <a:gridCol w="573750">
                  <a:extLst>
                    <a:ext uri="{9D8B030D-6E8A-4147-A177-3AD203B41FA5}">
                      <a16:colId xmlns:a16="http://schemas.microsoft.com/office/drawing/2014/main" val="3882362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3656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6F2B2401-E45B-41FF-9FF0-B4FFB3221704}"/>
              </a:ext>
            </a:extLst>
          </p:cNvPr>
          <p:cNvSpPr txBox="1"/>
          <p:nvPr/>
        </p:nvSpPr>
        <p:spPr>
          <a:xfrm>
            <a:off x="8353218" y="3361689"/>
            <a:ext cx="287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Test_Y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B9A268-D55C-4C40-B444-7FD3B46AA731}"/>
              </a:ext>
            </a:extLst>
          </p:cNvPr>
          <p:cNvSpPr txBox="1"/>
          <p:nvPr/>
        </p:nvSpPr>
        <p:spPr>
          <a:xfrm>
            <a:off x="7779468" y="2617341"/>
            <a:ext cx="287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Test_X</a:t>
            </a:r>
            <a:endParaRPr lang="en-US" b="1" dirty="0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5DC53248-EECB-41AB-B2DF-3FD089D6CB16}"/>
              </a:ext>
            </a:extLst>
          </p:cNvPr>
          <p:cNvSpPr/>
          <p:nvPr/>
        </p:nvSpPr>
        <p:spPr>
          <a:xfrm>
            <a:off x="9578319" y="2352282"/>
            <a:ext cx="426720" cy="1994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4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3966</TotalTime>
  <Words>2957</Words>
  <Application>Microsoft Office PowerPoint</Application>
  <PresentationFormat>와이드스크린</PresentationFormat>
  <Paragraphs>692</Paragraphs>
  <Slides>78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84" baseType="lpstr">
      <vt:lpstr>Arial</vt:lpstr>
      <vt:lpstr>Calibri</vt:lpstr>
      <vt:lpstr>Calibri Light</vt:lpstr>
      <vt:lpstr>Consolas</vt:lpstr>
      <vt:lpstr>Times New Roman</vt:lpstr>
      <vt:lpstr>Office 테마</vt:lpstr>
      <vt:lpstr>Data </vt:lpstr>
      <vt:lpstr>Feature Engineering: Time Window</vt:lpstr>
      <vt:lpstr>전체 양상 </vt:lpstr>
      <vt:lpstr>주요 양상</vt:lpstr>
      <vt:lpstr>분석 방법</vt:lpstr>
      <vt:lpstr>Feature Engineering: Y Target Variable </vt:lpstr>
      <vt:lpstr>Feature Engineering: Region Information </vt:lpstr>
      <vt:lpstr>PowerPoint 프레젠테이션</vt:lpstr>
      <vt:lpstr>PowerPoint 프레젠테이션</vt:lpstr>
      <vt:lpstr>PowerPoint 프레젠테이션</vt:lpstr>
      <vt:lpstr>PowerPoint 프레젠테이션</vt:lpstr>
      <vt:lpstr>ML </vt:lpstr>
      <vt:lpstr>PowerPoint 프레젠테이션</vt:lpstr>
      <vt:lpstr>Prediction Process (It uses pretrained models from day 1 to 30)</vt:lpstr>
      <vt:lpstr>페이퍼 </vt:lpstr>
      <vt:lpstr>PowerPoint 프레젠테이션</vt:lpstr>
      <vt:lpstr>PowerPoint 프레젠테이션</vt:lpstr>
      <vt:lpstr>PowerPoint 프레젠테이션</vt:lpstr>
      <vt:lpstr>Back up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LSTM 예측 결과: Montana </vt:lpstr>
      <vt:lpstr>Montana </vt:lpstr>
      <vt:lpstr>Montana </vt:lpstr>
      <vt:lpstr>Montana </vt:lpstr>
      <vt:lpstr>Montana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68</cp:revision>
  <dcterms:created xsi:type="dcterms:W3CDTF">2020-04-07T00:55:41Z</dcterms:created>
  <dcterms:modified xsi:type="dcterms:W3CDTF">2020-06-06T02:45:51Z</dcterms:modified>
</cp:coreProperties>
</file>