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40" r:id="rId3"/>
    <p:sldId id="273" r:id="rId4"/>
    <p:sldId id="281" r:id="rId5"/>
    <p:sldId id="282" r:id="rId6"/>
    <p:sldId id="283" r:id="rId7"/>
    <p:sldId id="341" r:id="rId8"/>
    <p:sldId id="280" r:id="rId9"/>
    <p:sldId id="342" r:id="rId10"/>
    <p:sldId id="343" r:id="rId11"/>
    <p:sldId id="348" r:id="rId12"/>
    <p:sldId id="276" r:id="rId13"/>
    <p:sldId id="279" r:id="rId14"/>
    <p:sldId id="278" r:id="rId15"/>
    <p:sldId id="271" r:id="rId16"/>
    <p:sldId id="275" r:id="rId17"/>
    <p:sldId id="272" r:id="rId18"/>
    <p:sldId id="274" r:id="rId19"/>
    <p:sldId id="277" r:id="rId20"/>
    <p:sldId id="284" r:id="rId21"/>
    <p:sldId id="393" r:id="rId22"/>
    <p:sldId id="399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65" r:id="rId61"/>
    <p:sldId id="366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295" r:id="rId76"/>
    <p:sldId id="346" r:id="rId77"/>
    <p:sldId id="339" r:id="rId78"/>
    <p:sldId id="344" r:id="rId79"/>
    <p:sldId id="345" r:id="rId80"/>
    <p:sldId id="395" r:id="rId81"/>
    <p:sldId id="409" r:id="rId82"/>
    <p:sldId id="394" r:id="rId83"/>
    <p:sldId id="400" r:id="rId84"/>
    <p:sldId id="396" r:id="rId85"/>
    <p:sldId id="397" r:id="rId86"/>
    <p:sldId id="398" r:id="rId87"/>
    <p:sldId id="402" r:id="rId88"/>
    <p:sldId id="403" r:id="rId89"/>
    <p:sldId id="404" r:id="rId90"/>
    <p:sldId id="405" r:id="rId91"/>
    <p:sldId id="406" r:id="rId92"/>
    <p:sldId id="407" r:id="rId93"/>
    <p:sldId id="408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1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6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0491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>
                <a:latin typeface="+mj-ea"/>
              </a:rPr>
              <a:t>Covid19</a:t>
            </a:r>
            <a:r>
              <a:rPr lang="ko-KR" altLang="en-US" sz="4000" b="1" dirty="0">
                <a:latin typeface="+mj-ea"/>
              </a:rPr>
              <a:t>예측의 </a:t>
            </a:r>
            <a:r>
              <a:rPr lang="en-US" altLang="ko-KR" sz="4000" b="1" dirty="0">
                <a:latin typeface="+mj-ea"/>
              </a:rPr>
              <a:t>3 </a:t>
            </a:r>
            <a:r>
              <a:rPr lang="ko-KR" altLang="en-US" sz="4000" b="1" dirty="0">
                <a:latin typeface="+mj-ea"/>
              </a:rPr>
              <a:t>가지 중요 질문</a:t>
            </a:r>
            <a:endParaRPr lang="en-US" sz="40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33512-F200-4EAA-A55D-CCE9D3C2A5C6}"/>
              </a:ext>
            </a:extLst>
          </p:cNvPr>
          <p:cNvSpPr txBox="1"/>
          <p:nvPr/>
        </p:nvSpPr>
        <p:spPr>
          <a:xfrm>
            <a:off x="478971" y="1306285"/>
            <a:ext cx="10772373" cy="14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A</a:t>
            </a:r>
            <a:r>
              <a:rPr lang="ko-KR" altLang="en-US" sz="2000" b="1" dirty="0"/>
              <a:t>지역</a:t>
            </a:r>
            <a:r>
              <a:rPr lang="en-US" altLang="ko-KR" sz="2000" b="1" dirty="0"/>
              <a:t>(e.g., </a:t>
            </a:r>
            <a:r>
              <a:rPr lang="ko-KR" altLang="en-US" sz="2000" b="1" dirty="0"/>
              <a:t>우한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 </a:t>
            </a:r>
            <a:r>
              <a:rPr lang="ko-KR" altLang="en-US" sz="2000" b="1" dirty="0" err="1"/>
              <a:t>확진자가</a:t>
            </a:r>
            <a:r>
              <a:rPr lang="ko-KR" altLang="en-US" sz="2000" b="1" dirty="0"/>
              <a:t> 나온 후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지역</a:t>
            </a:r>
            <a:r>
              <a:rPr lang="en-US" altLang="ko-KR" sz="2000" b="1" dirty="0"/>
              <a:t>(e.g., </a:t>
            </a:r>
            <a:r>
              <a:rPr lang="ko-KR" altLang="en-US" sz="2000" b="1" dirty="0"/>
              <a:t>서울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에는 언제 최초 </a:t>
            </a:r>
            <a:r>
              <a:rPr lang="ko-KR" altLang="en-US" sz="2000" b="1" dirty="0" err="1"/>
              <a:t>확진자가</a:t>
            </a:r>
            <a:r>
              <a:rPr lang="ko-KR" altLang="en-US" sz="2000" b="1" dirty="0"/>
              <a:t> 나올 것인가</a:t>
            </a:r>
            <a:r>
              <a:rPr lang="en-US" altLang="ko-KR" sz="2000" b="1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u="sng" dirty="0">
                <a:highlight>
                  <a:srgbClr val="C0C0C0"/>
                </a:highlight>
              </a:rPr>
              <a:t>B</a:t>
            </a:r>
            <a:r>
              <a:rPr lang="ko-KR" altLang="en-US" sz="2000" b="1" u="sng" dirty="0">
                <a:highlight>
                  <a:srgbClr val="C0C0C0"/>
                </a:highlight>
              </a:rPr>
              <a:t>지역</a:t>
            </a:r>
            <a:r>
              <a:rPr lang="en-US" altLang="ko-KR" sz="2000" b="1" dirty="0">
                <a:highlight>
                  <a:srgbClr val="C0C0C0"/>
                </a:highlight>
              </a:rPr>
              <a:t>(e.g., </a:t>
            </a:r>
            <a:r>
              <a:rPr lang="ko-KR" altLang="en-US" sz="2000" b="1" dirty="0">
                <a:highlight>
                  <a:srgbClr val="C0C0C0"/>
                </a:highlight>
              </a:rPr>
              <a:t>서울</a:t>
            </a:r>
            <a:r>
              <a:rPr lang="en-US" altLang="ko-KR" sz="2000" b="1" dirty="0">
                <a:highlight>
                  <a:srgbClr val="C0C0C0"/>
                </a:highlight>
              </a:rPr>
              <a:t>)</a:t>
            </a:r>
            <a:r>
              <a:rPr lang="ko-KR" altLang="en-US" sz="2000" b="1" u="sng" dirty="0">
                <a:highlight>
                  <a:srgbClr val="C0C0C0"/>
                </a:highlight>
              </a:rPr>
              <a:t>에서 최초 </a:t>
            </a:r>
            <a:r>
              <a:rPr lang="ko-KR" altLang="en-US" sz="2000" b="1" u="sng" dirty="0" err="1">
                <a:highlight>
                  <a:srgbClr val="C0C0C0"/>
                </a:highlight>
              </a:rPr>
              <a:t>확진자가</a:t>
            </a:r>
            <a:r>
              <a:rPr lang="ko-KR" altLang="en-US" sz="2000" b="1" u="sng" dirty="0">
                <a:highlight>
                  <a:srgbClr val="C0C0C0"/>
                </a:highlight>
              </a:rPr>
              <a:t> 나온 후 다음 날은 몇 명의 </a:t>
            </a:r>
            <a:r>
              <a:rPr lang="ko-KR" altLang="en-US" sz="2000" b="1" u="sng" dirty="0" err="1">
                <a:highlight>
                  <a:srgbClr val="C0C0C0"/>
                </a:highlight>
              </a:rPr>
              <a:t>확진자가</a:t>
            </a:r>
            <a:r>
              <a:rPr lang="ko-KR" altLang="en-US" sz="2000" b="1" u="sng" dirty="0">
                <a:highlight>
                  <a:srgbClr val="C0C0C0"/>
                </a:highlight>
              </a:rPr>
              <a:t> 나올 것인가</a:t>
            </a:r>
            <a:r>
              <a:rPr lang="en-US" altLang="ko-KR" sz="2000" b="1" u="sng" dirty="0">
                <a:highlight>
                  <a:srgbClr val="C0C0C0"/>
                </a:highlight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u="sng" dirty="0"/>
              <a:t>확산방지 정책을 적용하면 어떤 패턴으로 </a:t>
            </a:r>
            <a:r>
              <a:rPr lang="ko-KR" altLang="en-US" sz="2000" b="1" u="sng" dirty="0" err="1"/>
              <a:t>확진자</a:t>
            </a:r>
            <a:r>
              <a:rPr lang="ko-KR" altLang="en-US" sz="2000" b="1" u="sng" dirty="0"/>
              <a:t> 수가 변할 것인가</a:t>
            </a:r>
            <a:r>
              <a:rPr lang="en-US" altLang="ko-KR" sz="2000" b="1" u="sng" dirty="0"/>
              <a:t>? </a:t>
            </a:r>
            <a:r>
              <a:rPr lang="en-US" altLang="ko-KR" sz="2000" b="1" dirty="0"/>
              <a:t>(</a:t>
            </a:r>
            <a:r>
              <a:rPr lang="ko-KR" altLang="en-US" sz="2000" b="1" u="sng" dirty="0"/>
              <a:t>언제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얼마나</a:t>
            </a:r>
            <a:r>
              <a:rPr lang="en-US" altLang="ko-KR" sz="2000" b="1" u="sng" dirty="0"/>
              <a:t>)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538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7" y="-8708"/>
            <a:ext cx="401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One state ML using an LSTM network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0680D-A18B-410E-84EE-03A5A34C6B78}"/>
              </a:ext>
            </a:extLst>
          </p:cNvPr>
          <p:cNvSpPr txBox="1"/>
          <p:nvPr/>
        </p:nvSpPr>
        <p:spPr>
          <a:xfrm>
            <a:off x="174428" y="352515"/>
            <a:ext cx="114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E794BA-2D1A-44A1-9D47-E8BC652E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58"/>
              </p:ext>
            </p:extLst>
          </p:nvPr>
        </p:nvGraphicFramePr>
        <p:xfrm>
          <a:off x="174428" y="714143"/>
          <a:ext cx="1147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48122614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6729028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57091736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69753188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72801790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9922302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16775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74113DB-F6B0-4B24-BE8A-69FB520F2E99}"/>
              </a:ext>
            </a:extLst>
          </p:cNvPr>
          <p:cNvSpPr txBox="1"/>
          <p:nvPr/>
        </p:nvSpPr>
        <p:spPr>
          <a:xfrm>
            <a:off x="166256" y="2623616"/>
            <a:ext cx="63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2402A-504F-4A1A-A52A-161CCCC07430}"/>
              </a:ext>
            </a:extLst>
          </p:cNvPr>
          <p:cNvSpPr txBox="1"/>
          <p:nvPr/>
        </p:nvSpPr>
        <p:spPr>
          <a:xfrm>
            <a:off x="748178" y="3358905"/>
            <a:ext cx="63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Train_Y</a:t>
            </a:r>
            <a:endParaRPr 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E76218-C01D-44A0-B84D-AA5475510634}"/>
              </a:ext>
            </a:extLst>
          </p:cNvPr>
          <p:cNvSpPr/>
          <p:nvPr/>
        </p:nvSpPr>
        <p:spPr>
          <a:xfrm>
            <a:off x="3477083" y="235717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DA6DC-8FDF-46AF-B5D7-F4085030B895}"/>
              </a:ext>
            </a:extLst>
          </p:cNvPr>
          <p:cNvSpPr txBox="1"/>
          <p:nvPr/>
        </p:nvSpPr>
        <p:spPr>
          <a:xfrm>
            <a:off x="174428" y="1457136"/>
            <a:ext cx="74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5D5471E8-7459-4A64-AB5E-4623C2A2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0301"/>
              </p:ext>
            </p:extLst>
          </p:nvPr>
        </p:nvGraphicFramePr>
        <p:xfrm>
          <a:off x="174428" y="1818764"/>
          <a:ext cx="745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ADC8E00-1605-4336-AA3F-00BACABF6C64}"/>
              </a:ext>
            </a:extLst>
          </p:cNvPr>
          <p:cNvSpPr/>
          <p:nvPr/>
        </p:nvSpPr>
        <p:spPr>
          <a:xfrm>
            <a:off x="5698568" y="1221333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DCB6B2-4E79-478A-B523-CD1D6259A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2591"/>
              </p:ext>
            </p:extLst>
          </p:nvPr>
        </p:nvGraphicFramePr>
        <p:xfrm>
          <a:off x="7787640" y="1808796"/>
          <a:ext cx="401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1601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53A4190-571F-4C77-9A42-55B3D4697F17}"/>
              </a:ext>
            </a:extLst>
          </p:cNvPr>
          <p:cNvSpPr txBox="1"/>
          <p:nvPr/>
        </p:nvSpPr>
        <p:spPr>
          <a:xfrm>
            <a:off x="7787640" y="1418005"/>
            <a:ext cx="40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Test Data</a:t>
            </a:r>
            <a:endParaRPr lang="en-US" b="1" dirty="0"/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912609D-8EE1-48B7-9BBC-91F3EFA6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2214"/>
              </p:ext>
            </p:extLst>
          </p:nvPr>
        </p:nvGraphicFramePr>
        <p:xfrm>
          <a:off x="166256" y="2990660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E8EA3630-FEE8-4564-9B5A-C2EBFB38B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05818"/>
              </p:ext>
            </p:extLst>
          </p:nvPr>
        </p:nvGraphicFramePr>
        <p:xfrm>
          <a:off x="740006" y="3721941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1F8CCB-33B6-4E7F-8E05-E5538894A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7042"/>
              </p:ext>
            </p:extLst>
          </p:nvPr>
        </p:nvGraphicFramePr>
        <p:xfrm>
          <a:off x="7787640" y="2988065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3E6BB71-DC43-411F-83CF-23CEB621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2344"/>
              </p:ext>
            </p:extLst>
          </p:nvPr>
        </p:nvGraphicFramePr>
        <p:xfrm>
          <a:off x="8361390" y="3721941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F2B2401-E45B-41FF-9FF0-B4FFB3221704}"/>
              </a:ext>
            </a:extLst>
          </p:cNvPr>
          <p:cNvSpPr txBox="1"/>
          <p:nvPr/>
        </p:nvSpPr>
        <p:spPr>
          <a:xfrm>
            <a:off x="8353218" y="3361689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Test_Y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B9A268-D55C-4C40-B444-7FD3B46AA731}"/>
              </a:ext>
            </a:extLst>
          </p:cNvPr>
          <p:cNvSpPr txBox="1"/>
          <p:nvPr/>
        </p:nvSpPr>
        <p:spPr>
          <a:xfrm>
            <a:off x="7779468" y="2617341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Test_X</a:t>
            </a:r>
            <a:endParaRPr lang="en-US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C53248-EECB-41AB-B2DF-3FD089D6CB16}"/>
              </a:ext>
            </a:extLst>
          </p:cNvPr>
          <p:cNvSpPr/>
          <p:nvPr/>
        </p:nvSpPr>
        <p:spPr>
          <a:xfrm>
            <a:off x="9578319" y="235228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예측 실험 내용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6215235" y="78538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2857130" y="78538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2857130" y="1154721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6215236" y="1154721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416140" y="78538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1: </a:t>
            </a:r>
          </a:p>
          <a:p>
            <a:r>
              <a:rPr lang="ko-KR" altLang="en-US" dirty="0"/>
              <a:t>각 주별 데이터 이용 </a:t>
            </a:r>
            <a:endParaRPr lang="en-US" altLang="ko-KR" dirty="0"/>
          </a:p>
          <a:p>
            <a:r>
              <a:rPr lang="ko-KR" altLang="en-US" dirty="0"/>
              <a:t>학습 및 예측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4A148B-10E2-4D5F-8CCB-9C31289000DB}"/>
              </a:ext>
            </a:extLst>
          </p:cNvPr>
          <p:cNvSpPr/>
          <p:nvPr/>
        </p:nvSpPr>
        <p:spPr>
          <a:xfrm>
            <a:off x="3440010" y="1524053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각 주별 데이터만 이용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4A6E6-A016-44CD-95F2-53EC8581F1C2}"/>
              </a:ext>
            </a:extLst>
          </p:cNvPr>
          <p:cNvSpPr txBox="1"/>
          <p:nvPr/>
        </p:nvSpPr>
        <p:spPr>
          <a:xfrm>
            <a:off x="2857133" y="2792117"/>
            <a:ext cx="46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57ED3-738B-4C62-AF72-646F1D7FBD37}"/>
              </a:ext>
            </a:extLst>
          </p:cNvPr>
          <p:cNvSpPr/>
          <p:nvPr/>
        </p:nvSpPr>
        <p:spPr>
          <a:xfrm>
            <a:off x="2857133" y="3161449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A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E34F1B-9164-4BE9-BE08-B694C35B4703}"/>
              </a:ext>
            </a:extLst>
          </p:cNvPr>
          <p:cNvSpPr/>
          <p:nvPr/>
        </p:nvSpPr>
        <p:spPr>
          <a:xfrm>
            <a:off x="4112671" y="436960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전체 주 데이터 이용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988A2-AD97-40B0-B773-7CD1A75382A6}"/>
              </a:ext>
            </a:extLst>
          </p:cNvPr>
          <p:cNvSpPr txBox="1"/>
          <p:nvPr/>
        </p:nvSpPr>
        <p:spPr>
          <a:xfrm>
            <a:off x="392673" y="284783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2: </a:t>
            </a:r>
          </a:p>
          <a:p>
            <a:r>
              <a:rPr lang="ko-KR" altLang="en-US" dirty="0"/>
              <a:t>전체 주 데이터 이용 </a:t>
            </a:r>
            <a:endParaRPr lang="en-US" altLang="ko-KR" dirty="0"/>
          </a:p>
          <a:p>
            <a:r>
              <a:rPr lang="ko-KR" altLang="en-US" dirty="0"/>
              <a:t>학습 및 각 주별 예측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A8B59A-F8FE-4440-A9B5-B1A3C011272C}"/>
              </a:ext>
            </a:extLst>
          </p:cNvPr>
          <p:cNvSpPr/>
          <p:nvPr/>
        </p:nvSpPr>
        <p:spPr>
          <a:xfrm>
            <a:off x="4532330" y="5018281"/>
            <a:ext cx="1306286" cy="605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0672B-7495-4CC5-99AA-5420AEA29E0D}"/>
              </a:ext>
            </a:extLst>
          </p:cNvPr>
          <p:cNvSpPr/>
          <p:nvPr/>
        </p:nvSpPr>
        <p:spPr>
          <a:xfrm>
            <a:off x="2857132" y="3551258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B Model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16E2B-55B6-4470-8A7E-39E116D91B40}"/>
              </a:ext>
            </a:extLst>
          </p:cNvPr>
          <p:cNvSpPr/>
          <p:nvPr/>
        </p:nvSpPr>
        <p:spPr>
          <a:xfrm>
            <a:off x="2859814" y="3973970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C Model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3F9CFF1-710F-40DC-B058-E9AB6818100A}"/>
              </a:ext>
            </a:extLst>
          </p:cNvPr>
          <p:cNvSpPr/>
          <p:nvPr/>
        </p:nvSpPr>
        <p:spPr>
          <a:xfrm>
            <a:off x="4958551" y="4722560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12747A-8F53-4450-990D-F364A0100DF6}"/>
              </a:ext>
            </a:extLst>
          </p:cNvPr>
          <p:cNvSpPr/>
          <p:nvPr/>
        </p:nvSpPr>
        <p:spPr>
          <a:xfrm>
            <a:off x="2857131" y="6290482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Evidence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BB5AE8-2741-481E-B5C4-485C9DB713A1}"/>
              </a:ext>
            </a:extLst>
          </p:cNvPr>
          <p:cNvSpPr/>
          <p:nvPr/>
        </p:nvSpPr>
        <p:spPr>
          <a:xfrm>
            <a:off x="6215237" y="6290482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21903-0FF1-4B47-B3DD-32DA53493970}"/>
              </a:ext>
            </a:extLst>
          </p:cNvPr>
          <p:cNvSpPr/>
          <p:nvPr/>
        </p:nvSpPr>
        <p:spPr>
          <a:xfrm>
            <a:off x="6215236" y="594259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8971D-7CA4-43F8-ACCB-1A6CE29FDFBE}"/>
              </a:ext>
            </a:extLst>
          </p:cNvPr>
          <p:cNvSpPr txBox="1"/>
          <p:nvPr/>
        </p:nvSpPr>
        <p:spPr>
          <a:xfrm>
            <a:off x="2857131" y="594259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</a:t>
            </a:r>
            <a:r>
              <a:rPr lang="en-US" altLang="ko-KR" b="1" dirty="0"/>
              <a:t> Data</a:t>
            </a:r>
            <a:endParaRPr lang="en-US" b="1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A56809E-7618-4762-89CD-5B5689470243}"/>
              </a:ext>
            </a:extLst>
          </p:cNvPr>
          <p:cNvSpPr/>
          <p:nvPr/>
        </p:nvSpPr>
        <p:spPr>
          <a:xfrm>
            <a:off x="4958551" y="5709618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BFA66FB-F1FC-4121-A3E6-FE0549AF9140}"/>
              </a:ext>
            </a:extLst>
          </p:cNvPr>
          <p:cNvSpPr/>
          <p:nvPr/>
        </p:nvSpPr>
        <p:spPr>
          <a:xfrm>
            <a:off x="7558233" y="2926080"/>
            <a:ext cx="714910" cy="1628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29134-CA55-4C11-9619-6FD3DC350D88}"/>
              </a:ext>
            </a:extLst>
          </p:cNvPr>
          <p:cNvSpPr txBox="1"/>
          <p:nvPr/>
        </p:nvSpPr>
        <p:spPr>
          <a:xfrm>
            <a:off x="8317563" y="3429000"/>
            <a:ext cx="96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???</a:t>
            </a:r>
            <a:endParaRPr lang="en-US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A3DF4241-CE55-4A25-B65A-E20E8CDAC56B}"/>
              </a:ext>
            </a:extLst>
          </p:cNvPr>
          <p:cNvSpPr/>
          <p:nvPr/>
        </p:nvSpPr>
        <p:spPr>
          <a:xfrm>
            <a:off x="7710632" y="1245326"/>
            <a:ext cx="3203021" cy="5146765"/>
          </a:xfrm>
          <a:prstGeom prst="rightBrace">
            <a:avLst>
              <a:gd name="adj1" fmla="val 5886"/>
              <a:gd name="adj2" fmla="val 50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08825-2722-4DB5-9F0D-4ED208A55181}"/>
              </a:ext>
            </a:extLst>
          </p:cNvPr>
          <p:cNvSpPr txBox="1"/>
          <p:nvPr/>
        </p:nvSpPr>
        <p:spPr>
          <a:xfrm>
            <a:off x="11011132" y="352418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스코어 </a:t>
            </a:r>
            <a:endParaRPr lang="en-US" altLang="ko-KR" dirty="0"/>
          </a:p>
          <a:p>
            <a:pPr algn="ctr"/>
            <a:r>
              <a:rPr lang="ko-KR" altLang="en-US" dirty="0"/>
              <a:t>비교</a:t>
            </a:r>
            <a:endParaRPr 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B00E2D-C819-49EE-88AC-FEA29799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39" y="203836"/>
            <a:ext cx="1687433" cy="8761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2ED535-15E3-4793-B481-0481F2F0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66" y="1042793"/>
            <a:ext cx="1677611" cy="8780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D2A589-447A-4951-84F6-15BED287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229" y="1893385"/>
            <a:ext cx="1679575" cy="8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ML </a:t>
            </a:r>
            <a:endParaRPr 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1B8EF1-A481-4D5D-8B90-C32FBA92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" y="2537587"/>
            <a:ext cx="5922537" cy="234792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222E61-A7D1-4853-BDE8-EA8E2A6295A2}"/>
              </a:ext>
            </a:extLst>
          </p:cNvPr>
          <p:cNvSpPr/>
          <p:nvPr/>
        </p:nvSpPr>
        <p:spPr>
          <a:xfrm>
            <a:off x="6331131" y="3413759"/>
            <a:ext cx="1271451" cy="400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D77E6-5CA8-4DEE-B8DE-18379EEF2427}"/>
              </a:ext>
            </a:extLst>
          </p:cNvPr>
          <p:cNvSpPr txBox="1"/>
          <p:nvPr/>
        </p:nvSpPr>
        <p:spPr>
          <a:xfrm>
            <a:off x="6250858" y="2669680"/>
            <a:ext cx="143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 </a:t>
            </a:r>
          </a:p>
          <a:p>
            <a:r>
              <a:rPr lang="en-US" dirty="0"/>
              <a:t>20% Test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6D0CBB-5622-46CC-8345-1B9BB83D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2537587"/>
            <a:ext cx="3636537" cy="736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8BAD58-2DFE-4044-AB6E-A0B622EC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3814354"/>
            <a:ext cx="3636537" cy="73626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639F0-0435-4F73-BBC4-5F2771C0DEA7}"/>
              </a:ext>
            </a:extLst>
          </p:cNvPr>
          <p:cNvSpPr/>
          <p:nvPr/>
        </p:nvSpPr>
        <p:spPr>
          <a:xfrm>
            <a:off x="9000943" y="3273856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80% Training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AA3FF-7AAB-433E-8821-ED41B858DC39}"/>
              </a:ext>
            </a:extLst>
          </p:cNvPr>
          <p:cNvSpPr/>
          <p:nvPr/>
        </p:nvSpPr>
        <p:spPr>
          <a:xfrm>
            <a:off x="9212956" y="4567417"/>
            <a:ext cx="100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20%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9C45-A0A5-4C2C-AB35-245A64A09FF3}"/>
              </a:ext>
            </a:extLst>
          </p:cNvPr>
          <p:cNvSpPr txBox="1"/>
          <p:nvPr/>
        </p:nvSpPr>
        <p:spPr>
          <a:xfrm>
            <a:off x="6250858" y="392108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주별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무작위</a:t>
            </a:r>
            <a:r>
              <a:rPr lang="en-US" altLang="ko-KR" dirty="0"/>
              <a:t>(X)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978AAB-9CDA-40EB-998D-C30946AD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3" y="2460"/>
            <a:ext cx="2759564" cy="14327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823D11-A9DD-417A-8C32-87603E60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2460"/>
            <a:ext cx="2743502" cy="1436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4F774A-8755-41A0-A8DF-E42265E4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25" y="2460"/>
            <a:ext cx="2746713" cy="1419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897575-7109-40C1-A06E-7B7A1BC45190}"/>
              </a:ext>
            </a:extLst>
          </p:cNvPr>
          <p:cNvSpPr txBox="1"/>
          <p:nvPr/>
        </p:nvSpPr>
        <p:spPr>
          <a:xfrm>
            <a:off x="138628" y="1562258"/>
            <a:ext cx="765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주에 대해 </a:t>
            </a:r>
            <a:r>
              <a:rPr lang="en-US" altLang="ko-KR" dirty="0"/>
              <a:t>clustering</a:t>
            </a:r>
            <a:r>
              <a:rPr lang="ko-KR" altLang="en-US" dirty="0"/>
              <a:t>으로 유사주로 분류</a:t>
            </a:r>
            <a:r>
              <a:rPr lang="en-US" altLang="ko-KR" dirty="0"/>
              <a:t>-&gt; </a:t>
            </a:r>
            <a:r>
              <a:rPr lang="ko-KR" altLang="en-US" dirty="0"/>
              <a:t>각 클러스터에서 </a:t>
            </a:r>
            <a:r>
              <a:rPr lang="en-US" altLang="ko-KR" dirty="0"/>
              <a:t>test </a:t>
            </a:r>
            <a:r>
              <a:rPr lang="ko-KR" altLang="en-US" dirty="0"/>
              <a:t>데이터 추출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8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534640" y="151179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6381767" y="2527096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4496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470263" y="539931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Sensitivity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analysis </a:t>
            </a:r>
            <a:r>
              <a:rPr lang="ko-KR" altLang="en-US" sz="1400" b="1" dirty="0"/>
              <a:t>를 통해 어떤 </a:t>
            </a:r>
            <a:r>
              <a:rPr lang="en-US" altLang="ko-KR" sz="1400" b="1" dirty="0"/>
              <a:t>factor 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확진자</a:t>
            </a:r>
            <a:r>
              <a:rPr lang="ko-KR" altLang="en-US" sz="1400" b="1" dirty="0"/>
              <a:t> 증감에 영향을 많이 주는지 분석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장박사님</a:t>
            </a:r>
            <a:r>
              <a:rPr lang="en-US" altLang="ko-KR" sz="1400" b="1" dirty="0"/>
              <a:t>)</a:t>
            </a:r>
          </a:p>
          <a:p>
            <a:endParaRPr lang="en-US" sz="1400" b="1" dirty="0"/>
          </a:p>
          <a:p>
            <a:r>
              <a:rPr lang="en-US" sz="1400" b="1" dirty="0"/>
              <a:t>2.    Clustering 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장박사님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3. Lock down </a:t>
            </a:r>
            <a:r>
              <a:rPr lang="ko-KR" altLang="en-US" sz="1400" b="1" dirty="0"/>
              <a:t>시점으로부터 그래프의 변곡점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확진자</a:t>
            </a:r>
            <a:r>
              <a:rPr lang="ko-KR" altLang="en-US" sz="1400" b="1" dirty="0"/>
              <a:t> 수가 감소하는 지점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통해 </a:t>
            </a:r>
            <a:r>
              <a:rPr lang="en-US" altLang="ko-KR" sz="1400" b="1" dirty="0"/>
              <a:t>(1) Lock down </a:t>
            </a:r>
            <a:r>
              <a:rPr lang="ko-KR" altLang="en-US" sz="1400" b="1" dirty="0"/>
              <a:t>효과를 분석 </a:t>
            </a:r>
            <a:r>
              <a:rPr lang="en-US" altLang="ko-KR" sz="1400" b="1" dirty="0"/>
              <a:t>, (2) </a:t>
            </a:r>
            <a:r>
              <a:rPr lang="ko-KR" altLang="en-US" sz="1400" b="1" dirty="0"/>
              <a:t>발병 기간 유추 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주가 아니다</a:t>
            </a:r>
            <a:r>
              <a:rPr lang="en-US" altLang="ko-KR" sz="1400" b="1" dirty="0"/>
              <a:t>.)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박교수님과 장박사님 도움 요청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	-&gt; </a:t>
            </a:r>
            <a:r>
              <a:rPr lang="ko-KR" altLang="en-US" sz="1400" b="1" dirty="0"/>
              <a:t>모델 </a:t>
            </a:r>
            <a:r>
              <a:rPr lang="en-US" altLang="ko-KR" sz="1400" b="1" dirty="0"/>
              <a:t>1: </a:t>
            </a:r>
            <a:r>
              <a:rPr lang="ko-KR" altLang="en-US" sz="1400" b="1" dirty="0"/>
              <a:t>변화량의 </a:t>
            </a:r>
            <a:r>
              <a:rPr lang="en-US" altLang="ko-KR" sz="1400" b="1" dirty="0"/>
              <a:t>Normal </a:t>
            </a:r>
            <a:r>
              <a:rPr lang="en-US" altLang="ko-KR" sz="1400" b="1" dirty="0" err="1"/>
              <a:t>dist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</a:t>
            </a:r>
            <a:r>
              <a:rPr lang="en-US" altLang="ko-KR" sz="1400" b="1" dirty="0"/>
              <a:t>, 2) </a:t>
            </a:r>
          </a:p>
          <a:p>
            <a:r>
              <a:rPr lang="en-US" altLang="ko-KR" sz="1400" b="1" dirty="0"/>
              <a:t>	-&gt; </a:t>
            </a:r>
            <a:r>
              <a:rPr lang="ko-KR" altLang="en-US" sz="1400" b="1" dirty="0"/>
              <a:t>모델 </a:t>
            </a:r>
            <a:r>
              <a:rPr lang="en-US" altLang="ko-KR" sz="1400" b="1" dirty="0"/>
              <a:t>2: Moving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average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highlight>
                  <a:srgbClr val="FFFF00"/>
                </a:highlight>
              </a:rPr>
              <a:t>4.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각 주별 특정 패턴이 있음 </a:t>
            </a:r>
            <a:r>
              <a:rPr lang="en-US" altLang="ko-KR" sz="1400" b="1" dirty="0"/>
              <a:t>(lockdown </a:t>
            </a:r>
            <a:r>
              <a:rPr lang="ko-KR" altLang="en-US" sz="1400" b="1" dirty="0"/>
              <a:t>또는 인구 특성에 영향 받음</a:t>
            </a:r>
            <a:r>
              <a:rPr lang="en-US" altLang="ko-KR" sz="1400" b="1" dirty="0"/>
              <a:t>) </a:t>
            </a:r>
          </a:p>
          <a:p>
            <a:r>
              <a:rPr lang="en-US" altLang="ko-KR" sz="1400" b="1" dirty="0"/>
              <a:t>	-&gt; </a:t>
            </a:r>
            <a:r>
              <a:rPr lang="en-US" altLang="ko-KR" sz="1400" b="1" u="sng" dirty="0"/>
              <a:t>1</a:t>
            </a:r>
            <a:r>
              <a:rPr lang="ko-KR" altLang="en-US" sz="1400" b="1" u="sng" dirty="0"/>
              <a:t>개 모델</a:t>
            </a:r>
            <a:r>
              <a:rPr lang="en-US" altLang="ko-KR" sz="1400" b="1" u="sng" dirty="0"/>
              <a:t> </a:t>
            </a:r>
            <a:r>
              <a:rPr lang="ko-KR" altLang="en-US" sz="1400" b="1" u="sng" dirty="0"/>
              <a:t>버전 </a:t>
            </a:r>
            <a:r>
              <a:rPr lang="en-US" altLang="ko-KR" sz="1400" b="1" dirty="0"/>
              <a:t>vs </a:t>
            </a:r>
            <a:r>
              <a:rPr lang="ko-KR" altLang="en-US" sz="1400" b="1" dirty="0"/>
              <a:t>클러스터 방식</a:t>
            </a:r>
            <a:endParaRPr lang="en-US" altLang="ko-KR" sz="1400" b="1" dirty="0"/>
          </a:p>
          <a:p>
            <a:r>
              <a:rPr lang="en-US" altLang="ko-KR" sz="1400" b="1" dirty="0"/>
              <a:t>				</a:t>
            </a:r>
          </a:p>
          <a:p>
            <a:pPr lvl="1"/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4.1 1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모델 방식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통짜 데이터를 이용 </a:t>
            </a:r>
            <a:endParaRPr lang="en-US" altLang="ko-K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400" b="1" dirty="0"/>
              <a:t>	-&gt; </a:t>
            </a:r>
            <a:r>
              <a:rPr lang="ko-KR" altLang="en-US" sz="1400" b="1" dirty="0"/>
              <a:t>약 </a:t>
            </a:r>
            <a:r>
              <a:rPr lang="en-US" altLang="ko-KR" sz="1400" b="1" dirty="0"/>
              <a:t>40</a:t>
            </a:r>
            <a:r>
              <a:rPr lang="ko-KR" altLang="en-US" sz="1400" b="1" dirty="0"/>
              <a:t>개 주의 모든 데이터를 이용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하나의 </a:t>
            </a:r>
            <a:r>
              <a:rPr lang="en-US" altLang="ko-KR" sz="1400" b="1" dirty="0"/>
              <a:t>LSTM </a:t>
            </a:r>
            <a:r>
              <a:rPr lang="ko-KR" altLang="en-US" sz="1400" b="1" dirty="0" err="1"/>
              <a:t>학습후</a:t>
            </a:r>
            <a:r>
              <a:rPr lang="ko-KR" altLang="en-US" sz="1400" b="1" dirty="0"/>
              <a:t> 나머지 주에 예측으로 사용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클러스터 방식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이벤트 </a:t>
            </a:r>
            <a:r>
              <a:rPr lang="en-US" altLang="ko-KR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(Lockdown)</a:t>
            </a:r>
            <a:r>
              <a:rPr lang="ko-KR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시점별로 데이터를 나눠서 두 개 이상의 모델 학습</a:t>
            </a:r>
            <a:endParaRPr lang="en-US" altLang="ko-KR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400" b="1" dirty="0"/>
              <a:t>	-&gt; lockdown</a:t>
            </a:r>
            <a:r>
              <a:rPr lang="ko-KR" altLang="en-US" sz="1400" b="1" dirty="0"/>
              <a:t> 이전 전시점만 가지고 모델링 </a:t>
            </a:r>
            <a:r>
              <a:rPr lang="en-US" altLang="ko-KR" sz="1400" b="1" dirty="0"/>
              <a:t>(R0)  </a:t>
            </a:r>
          </a:p>
          <a:p>
            <a:pPr lvl="1"/>
            <a:r>
              <a:rPr lang="en-US" altLang="ko-KR" sz="1400" b="1" dirty="0"/>
              <a:t>	-&gt; lockdown</a:t>
            </a:r>
            <a:r>
              <a:rPr lang="ko-KR" altLang="en-US" sz="1400" b="1" dirty="0"/>
              <a:t> 등 변수가 작용했을 때 이후 시점 부터의 모델링</a:t>
            </a:r>
            <a:endParaRPr lang="en-US" altLang="ko-KR" sz="1400" b="1" dirty="0"/>
          </a:p>
          <a:p>
            <a:r>
              <a:rPr lang="en-US" altLang="ko-KR" sz="1400" b="1" dirty="0"/>
              <a:t>	-&gt; paired t-test: </a:t>
            </a:r>
            <a:r>
              <a:rPr lang="ko-KR" altLang="en-US" sz="1400" b="1" dirty="0"/>
              <a:t>두 그룹의 차이를 비교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, Lockdown </a:t>
            </a:r>
            <a:r>
              <a:rPr lang="ko-KR" altLang="en-US" sz="1400" b="1" dirty="0"/>
              <a:t>의 영향으로 전과 후가 변화이 있는지 체크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기울기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증가율</a:t>
            </a:r>
            <a:r>
              <a:rPr lang="en-US" altLang="ko-KR" sz="1400" b="1" dirty="0"/>
              <a:t>))</a:t>
            </a:r>
          </a:p>
          <a:p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5. </a:t>
            </a:r>
            <a:r>
              <a:rPr lang="ko-KR" altLang="en-US" sz="1400" b="1" dirty="0"/>
              <a:t>어떤 주에 시작됐을 때 다음의 어떤 주에서 언제 시작될지</a:t>
            </a:r>
            <a:r>
              <a:rPr lang="en-US" altLang="ko-KR" sz="1400" b="1" dirty="0"/>
              <a:t>?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내용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5099-E853-4C93-BBA6-4ECD2AA39F41}"/>
              </a:ext>
            </a:extLst>
          </p:cNvPr>
          <p:cNvSpPr txBox="1"/>
          <p:nvPr/>
        </p:nvSpPr>
        <p:spPr>
          <a:xfrm>
            <a:off x="5465992" y="6105440"/>
            <a:ext cx="672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r>
              <a:rPr lang="en-US" altLang="ko-KR" dirty="0"/>
              <a:t> </a:t>
            </a:r>
            <a:r>
              <a:rPr lang="ko-KR" altLang="en-US" dirty="0"/>
              <a:t>도 데이터로 넣어보자</a:t>
            </a:r>
            <a:endParaRPr lang="en-US" altLang="ko-KR" dirty="0"/>
          </a:p>
          <a:p>
            <a:r>
              <a:rPr lang="en-US" dirty="0"/>
              <a:t>Clustering based ML: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en-US" altLang="ko-KR" dirty="0"/>
              <a:t>clustering </a:t>
            </a:r>
            <a:r>
              <a:rPr lang="ko-KR" altLang="en-US" dirty="0"/>
              <a:t>잡히는지 보고 </a:t>
            </a:r>
            <a:r>
              <a:rPr lang="en-US" altLang="ko-KR" dirty="0"/>
              <a:t>ML </a:t>
            </a:r>
            <a:r>
              <a:rPr lang="ko-KR" altLang="en-US" dirty="0"/>
              <a:t>하자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3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4F2D-AB6B-4A4B-8DC0-2390093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3BAF-235F-4503-A3C8-B279B5DE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5BCC-695D-407D-90CD-BFE8F442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ko-KR" altLang="en-US" dirty="0"/>
              <a:t>고려 사항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C0AC6-81F6-4CB5-B86F-1207B9C1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dirty="0"/>
              <a:t>2</a:t>
            </a:r>
            <a:r>
              <a:rPr lang="ko-KR" altLang="en-US" dirty="0"/>
              <a:t>배가 되는 시점</a:t>
            </a:r>
            <a:endParaRPr lang="en-US" altLang="ko-KR" dirty="0"/>
          </a:p>
          <a:p>
            <a:r>
              <a:rPr lang="ko-KR" altLang="en-US" dirty="0"/>
              <a:t>각 주별 </a:t>
            </a:r>
            <a:r>
              <a:rPr lang="en-US" altLang="ko-KR" dirty="0"/>
              <a:t>Lock Down</a:t>
            </a:r>
            <a:r>
              <a:rPr lang="ko-KR" altLang="en-US" dirty="0"/>
              <a:t>을 발행한 시점</a:t>
            </a:r>
            <a:endParaRPr lang="en-US" altLang="ko-KR" dirty="0"/>
          </a:p>
          <a:p>
            <a:r>
              <a:rPr lang="en-US" altLang="ko-KR" dirty="0"/>
              <a:t>Lock Down</a:t>
            </a:r>
            <a:r>
              <a:rPr lang="ko-KR" altLang="en-US" dirty="0"/>
              <a:t>이후 </a:t>
            </a:r>
            <a:r>
              <a:rPr lang="en-US" altLang="ko-KR" dirty="0"/>
              <a:t>3</a:t>
            </a:r>
            <a:r>
              <a:rPr lang="ko-KR" altLang="en-US" dirty="0"/>
              <a:t>가지 패턴</a:t>
            </a:r>
            <a:r>
              <a:rPr lang="en-US" altLang="ko-KR" dirty="0"/>
              <a:t>: </a:t>
            </a:r>
            <a:r>
              <a:rPr lang="ko-KR" altLang="en-US" dirty="0"/>
              <a:t>선형 증가</a:t>
            </a:r>
            <a:r>
              <a:rPr lang="en-US" altLang="ko-KR" dirty="0"/>
              <a:t>, </a:t>
            </a:r>
            <a:r>
              <a:rPr lang="ko-KR" altLang="en-US" dirty="0"/>
              <a:t>감소</a:t>
            </a:r>
            <a:r>
              <a:rPr lang="en-US" altLang="ko-KR" dirty="0"/>
              <a:t>, Exponentially</a:t>
            </a:r>
            <a:r>
              <a:rPr lang="ko-KR" altLang="en-US" dirty="0"/>
              <a:t> </a:t>
            </a:r>
            <a:r>
              <a:rPr lang="en-US" altLang="ko-KR" dirty="0"/>
              <a:t>Increase</a:t>
            </a:r>
          </a:p>
          <a:p>
            <a:r>
              <a:rPr lang="en-US" altLang="ko-KR" dirty="0"/>
              <a:t>Lock Down</a:t>
            </a:r>
            <a:r>
              <a:rPr lang="ko-KR" altLang="en-US" dirty="0"/>
              <a:t>이전 패턴</a:t>
            </a:r>
            <a:r>
              <a:rPr lang="en-US" altLang="ko-KR" dirty="0"/>
              <a:t>: </a:t>
            </a:r>
            <a:r>
              <a:rPr lang="ko-KR" altLang="en-US" dirty="0"/>
              <a:t>소폭 증가로 모두 유사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F81C47-E594-439A-8F62-2CCC3F6A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2" y="4525237"/>
            <a:ext cx="2220695" cy="1110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5C8163-1E7B-40F8-ACD6-57208C5F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10" y="914224"/>
            <a:ext cx="2220695" cy="11103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78299A-02C8-4D5F-A77A-8A188D3F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956" y="4107363"/>
            <a:ext cx="2220695" cy="1110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54A51C-F780-440B-B5B0-7C5F85C49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316" y="6116822"/>
            <a:ext cx="2220695" cy="1110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172151-EF8B-4243-BCAC-79AA34BB1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209" y="5668229"/>
            <a:ext cx="2220695" cy="11103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C24983-EDC2-45FD-AF96-5FB2AC689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731" y="5503119"/>
            <a:ext cx="2220695" cy="11103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A7B221-BEF0-4826-A3C2-64E80D688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2" y="3683130"/>
            <a:ext cx="2220695" cy="11103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B08FE-9DAB-43E3-8F7E-99354F12C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30" y="3919910"/>
            <a:ext cx="2220695" cy="11103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19F350-483C-44C8-8C8E-07F7DC1AF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571" y="3912110"/>
            <a:ext cx="2220695" cy="11103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AF8A0E-1D97-4326-9F21-4E65B1760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589" y="1859845"/>
            <a:ext cx="2220695" cy="11103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3A4C5CE-3AE2-4CC8-B3AF-0E8A0D642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886" y="2990668"/>
            <a:ext cx="2220695" cy="111034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580F6-856F-4F7C-AE38-4FEEA4B09F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83" y="4356181"/>
            <a:ext cx="2220695" cy="11103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326006D-ACDD-4ED5-948F-E1C1BAA493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96" y="114317"/>
            <a:ext cx="2220695" cy="11103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FD766B1-2132-449B-AF5B-35918D0F6B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028" y="5962708"/>
            <a:ext cx="2220695" cy="11103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97A2C3-3D0E-4A3F-AD29-099C674FD9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887" y="-88539"/>
            <a:ext cx="2220695" cy="11103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FB156D-DD31-4698-9972-46B94A3D8B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39" y="-1040910"/>
            <a:ext cx="2220695" cy="11103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66EA871-5CBE-4FFC-BE62-6027781812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6" y="2162459"/>
            <a:ext cx="2220695" cy="11103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39D5742-8FE8-4DDE-A818-0F2F9560EB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958" y="5007566"/>
            <a:ext cx="2220695" cy="111034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C0D0689-BCB1-4869-9AA2-5A83C71227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11" y="3756670"/>
            <a:ext cx="2220695" cy="11103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AC2069A-F8FA-4576-96EC-E0375804D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41" y="-935273"/>
            <a:ext cx="2220695" cy="11103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773404B-08C1-412C-BAE1-BE7B12FB4A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55" y="1337811"/>
            <a:ext cx="2220695" cy="111034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B67C29-4A0F-4717-A8B8-0735B7A9A3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939" y="3778283"/>
            <a:ext cx="2220695" cy="11103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5379ED4-7EE4-4FD1-878A-18C8F9C352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912" y="905675"/>
            <a:ext cx="2220695" cy="11103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84DCF93-F875-4406-A8AD-7986061EF8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16" y="209638"/>
            <a:ext cx="2220695" cy="111034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28868DB-0962-46C7-BEA8-BF59BD8871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337" y="2250407"/>
            <a:ext cx="2220695" cy="111034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3844FA9-7F70-43DA-8DBA-6DB910831A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4" y="-676553"/>
            <a:ext cx="2220695" cy="111034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1E9FE98-9754-429A-B5B9-17C11F113F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70" y="4609666"/>
            <a:ext cx="2220695" cy="11103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A4BF2BA-9875-4C93-8F10-4EDE869B8B2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98" y="2646322"/>
            <a:ext cx="2220695" cy="11103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CEC83B-9DF7-4FE0-90EF-B8333266B7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42" y="3003333"/>
            <a:ext cx="2220695" cy="11103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7DF207D-B8BF-4B51-AA3B-C94EE88E76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38" y="5585420"/>
            <a:ext cx="2220695" cy="11103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0BCEE08-9D28-4BA1-91CD-40DB6A29153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97" y="5946823"/>
            <a:ext cx="2220695" cy="11103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76E0A6A-A68B-4B0B-A274-2352AB3654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5" y="3996620"/>
            <a:ext cx="2220695" cy="11103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78C4F86-1BA9-44B5-BF41-767D1CB32DB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59" y="5481181"/>
            <a:ext cx="2220695" cy="111034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C108CD7A-021B-4614-93D6-28E83C07315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6" y="3035640"/>
            <a:ext cx="2220695" cy="111034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71871921-86BC-4132-8520-F6CDC5824C8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38" y="4947945"/>
            <a:ext cx="2220695" cy="11103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986009A-A370-49C7-9E03-EF0BFEA79FE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52" y="167988"/>
            <a:ext cx="2220695" cy="111034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D2B5E5E-0A6F-4DAF-A8A0-D7546020971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72" y="3994876"/>
            <a:ext cx="2220695" cy="111034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6CD58E6-A88B-4F27-B3ED-B593CB5887A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2" y="4715657"/>
            <a:ext cx="2220695" cy="111034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100355C-FBAA-46BB-8653-F75971FC9F6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3" y="2251215"/>
            <a:ext cx="2220695" cy="11103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8C61A3D-E7FB-4AD6-B565-6D7610914F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06" y="920713"/>
            <a:ext cx="2220695" cy="11103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2BD428F-7377-440E-8EAA-B93F55FB9D0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5790052"/>
            <a:ext cx="2220695" cy="1110348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05E5C7A-9410-4B8C-8355-5D1CC3A3D1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" y="1249121"/>
            <a:ext cx="2220695" cy="111034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7E70F5F-17E2-45E3-A5BD-725ABEA8E8C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224" y="3535526"/>
            <a:ext cx="2220695" cy="111034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97FB70B-48EF-44B5-A273-921B3D0C3C8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1" y="241649"/>
            <a:ext cx="2220695" cy="111034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08139B55-1BB4-480F-9EC4-1098C56EF46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4" y="3468709"/>
            <a:ext cx="2220695" cy="11103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6AB6B71-A35B-4EB8-A3F9-EAFFE191D47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98" y="1664947"/>
            <a:ext cx="2220695" cy="111034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D68E69E-5CB1-4B59-8F44-FDB7A87D1A1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25" y="3003333"/>
            <a:ext cx="2220695" cy="11103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38FF5DF4-8FF8-438F-A992-2DD6DE00BED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88" y="5080411"/>
            <a:ext cx="2220695" cy="1110348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649C2123-DE03-45CA-8BF9-7819D05D240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97" y="2879263"/>
            <a:ext cx="2220695" cy="1110348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9A1B7F8-D069-45C7-BC62-2D841E5E34B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7" y="1918050"/>
            <a:ext cx="2220695" cy="1110348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7AAF00F-5F9A-4908-AE9A-934381C2E68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56" y="1189778"/>
            <a:ext cx="2220695" cy="111034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8CA430E-B56B-41DF-8D15-52C53D9483E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64" y="-218899"/>
            <a:ext cx="2220695" cy="1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9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AECF08-2BA8-430F-83D6-179AAA84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4F59FB-2E9F-4D95-813F-71355716EC23}"/>
              </a:ext>
            </a:extLst>
          </p:cNvPr>
          <p:cNvSpPr/>
          <p:nvPr/>
        </p:nvSpPr>
        <p:spPr>
          <a:xfrm>
            <a:off x="7654834" y="2786743"/>
            <a:ext cx="696686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57EA20-D376-4DFA-804F-BA4083B2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435230-DAD1-4177-8AC9-53F4EDEC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F0FFE6-6022-4CC0-A0D2-C26209ED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0183AF-D9CF-42BF-80C9-8248373B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DB13C-E3B3-4BD7-8B00-830FF858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3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DA0513-5102-48D3-8225-1BEB05A3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Data </a:t>
            </a:r>
            <a:endParaRPr lang="en-US" sz="20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27F17E5-61D2-47CB-90A2-8AD4B0D6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7184"/>
              </p:ext>
            </p:extLst>
          </p:nvPr>
        </p:nvGraphicFramePr>
        <p:xfrm>
          <a:off x="273688" y="2321988"/>
          <a:ext cx="1179072" cy="4351346"/>
        </p:xfrm>
        <a:graphic>
          <a:graphicData uri="http://schemas.openxmlformats.org/drawingml/2006/table">
            <a:tbl>
              <a:tblPr/>
              <a:tblGrid>
                <a:gridCol w="449170">
                  <a:extLst>
                    <a:ext uri="{9D8B030D-6E8A-4147-A177-3AD203B41FA5}">
                      <a16:colId xmlns:a16="http://schemas.microsoft.com/office/drawing/2014/main" val="2242790373"/>
                    </a:ext>
                  </a:extLst>
                </a:gridCol>
                <a:gridCol w="729902">
                  <a:extLst>
                    <a:ext uri="{9D8B030D-6E8A-4147-A177-3AD203B41FA5}">
                      <a16:colId xmlns:a16="http://schemas.microsoft.com/office/drawing/2014/main" val="82021276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729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4977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1182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446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385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62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8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53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544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2965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7202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81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809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420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900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290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92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73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0209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95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207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690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543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229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365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605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150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47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84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539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5833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6F01CA-CC99-40AC-A4CC-3BAF2E39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9457"/>
              </p:ext>
            </p:extLst>
          </p:nvPr>
        </p:nvGraphicFramePr>
        <p:xfrm>
          <a:off x="1607676" y="2346940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78115280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250381853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216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657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534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268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211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51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617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548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0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016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88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012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569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995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487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443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97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112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76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7805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06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16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896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198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7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8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2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89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86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3441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75259DA-8664-4724-B35A-61F56AC7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2187"/>
              </p:ext>
            </p:extLst>
          </p:nvPr>
        </p:nvGraphicFramePr>
        <p:xfrm>
          <a:off x="2980967" y="2321988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261345827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1612967483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378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41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73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959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83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61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748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45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43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812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733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049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245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505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699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288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7815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1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97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42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38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850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888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81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597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558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20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5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53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6955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AD06D2F-9B7B-43B6-BC3C-0069C4D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4484"/>
              </p:ext>
            </p:extLst>
          </p:nvPr>
        </p:nvGraphicFramePr>
        <p:xfrm>
          <a:off x="4354258" y="2346940"/>
          <a:ext cx="16002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153459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273911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5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0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88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66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94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89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7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9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6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4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478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5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43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F8F153-86D3-4D01-8EFE-3452740F1C9E}"/>
              </a:ext>
            </a:extLst>
          </p:cNvPr>
          <p:cNvSpPr txBox="1"/>
          <p:nvPr/>
        </p:nvSpPr>
        <p:spPr>
          <a:xfrm>
            <a:off x="4354258" y="5931880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Lockdown</a:t>
            </a:r>
            <a:r>
              <a:rPr lang="ko-KR" altLang="en-US" dirty="0">
                <a:solidFill>
                  <a:srgbClr val="FF0000"/>
                </a:solidFill>
              </a:rPr>
              <a:t> 시점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27FC4-4407-4EB4-8DD9-9F7BCD5BDF66}"/>
              </a:ext>
            </a:extLst>
          </p:cNvPr>
          <p:cNvSpPr txBox="1"/>
          <p:nvPr/>
        </p:nvSpPr>
        <p:spPr>
          <a:xfrm>
            <a:off x="8532755" y="2278032"/>
            <a:ext cx="34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4/10 Lockdown</a:t>
            </a:r>
            <a:r>
              <a:rPr lang="ko-KR" altLang="en-US" dirty="0">
                <a:solidFill>
                  <a:srgbClr val="FF0000"/>
                </a:solidFill>
              </a:rPr>
              <a:t> 시점 이전 까지만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분석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55BF65-282C-4503-A29E-5D1CB25D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F40B50-8585-4280-BC53-72C62B01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EE655F-17A3-49FF-A115-E74AB3C2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3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4291CF-EBA1-4D30-AC08-C2A45085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49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7A32CE-895F-47C5-A68D-EF6854DAE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21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1C9E0-7768-45B7-A3C3-BF4E2D9C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9008E-34D8-4A7E-AA2B-BE912064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0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B96A5F-79FA-4F15-B098-E476C3C2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F7B18-0905-4FBD-B039-67EB2C2C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EB0C2D-B372-431A-AE62-F886C48F0241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24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C57A42-4EBB-4402-97E1-A1914CB56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44A0CE-5B54-430D-9FBD-036C42BAAB3B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현상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연구 필요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97580-3B58-4098-9626-BA0CC035E72E}"/>
              </a:ext>
            </a:extLst>
          </p:cNvPr>
          <p:cNvSpPr txBox="1"/>
          <p:nvPr/>
        </p:nvSpPr>
        <p:spPr>
          <a:xfrm>
            <a:off x="8761718" y="7736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카운티 레벨 </a:t>
            </a:r>
            <a:r>
              <a:rPr lang="ko-KR" altLang="en-US" b="1" dirty="0"/>
              <a:t>연구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177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123610" y="638590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123610" y="971302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123610" y="1636726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800070" y="632263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800070" y="974786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800070" y="1633007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Time Window</a:t>
            </a:r>
            <a:endParaRPr 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56F0E7-5CA7-4142-985C-8B80E76C02D7}"/>
              </a:ext>
            </a:extLst>
          </p:cNvPr>
          <p:cNvSpPr/>
          <p:nvPr/>
        </p:nvSpPr>
        <p:spPr>
          <a:xfrm>
            <a:off x="7119252" y="3002970"/>
            <a:ext cx="2850417" cy="111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590561-8B87-49CB-8EC7-C53B97650304}"/>
              </a:ext>
            </a:extLst>
          </p:cNvPr>
          <p:cNvSpPr/>
          <p:nvPr/>
        </p:nvSpPr>
        <p:spPr>
          <a:xfrm>
            <a:off x="2671878" y="300297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A99622-C75D-41AE-8C30-11E6D7205810}"/>
              </a:ext>
            </a:extLst>
          </p:cNvPr>
          <p:cNvSpPr/>
          <p:nvPr/>
        </p:nvSpPr>
        <p:spPr>
          <a:xfrm>
            <a:off x="800070" y="3000089"/>
            <a:ext cx="1828800" cy="1116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2B0BCBE-E8CF-4000-BA56-DDA89EECC1E7}"/>
              </a:ext>
            </a:extLst>
          </p:cNvPr>
          <p:cNvSpPr/>
          <p:nvPr/>
        </p:nvSpPr>
        <p:spPr>
          <a:xfrm>
            <a:off x="4998920" y="2207380"/>
            <a:ext cx="931817" cy="5210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6D24F9-D8B5-423F-8513-301F5189DE63}"/>
              </a:ext>
            </a:extLst>
          </p:cNvPr>
          <p:cNvSpPr/>
          <p:nvPr/>
        </p:nvSpPr>
        <p:spPr>
          <a:xfrm>
            <a:off x="2670229" y="329815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- 1 (1/21~ 3/30)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ECB84A-63A3-4A48-A399-350BF60BBAC4}"/>
              </a:ext>
            </a:extLst>
          </p:cNvPr>
          <p:cNvSpPr/>
          <p:nvPr/>
        </p:nvSpPr>
        <p:spPr>
          <a:xfrm>
            <a:off x="2670229" y="3820957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M (1/22-M~ 3/31-M)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6A77-E45B-4176-916F-AE6AA449DD1D}"/>
              </a:ext>
            </a:extLst>
          </p:cNvPr>
          <p:cNvSpPr/>
          <p:nvPr/>
        </p:nvSpPr>
        <p:spPr>
          <a:xfrm>
            <a:off x="4583422" y="3446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1A884F-07AF-487B-AD83-26F6C762D5FF}"/>
              </a:ext>
            </a:extLst>
          </p:cNvPr>
          <p:cNvSpPr/>
          <p:nvPr/>
        </p:nvSpPr>
        <p:spPr>
          <a:xfrm>
            <a:off x="6024891" y="2289697"/>
            <a:ext cx="300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Feature Engineering for Time Window</a:t>
            </a:r>
            <a:endParaRPr 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144D8-7660-4449-86E8-DFCE54021EE6}"/>
              </a:ext>
            </a:extLst>
          </p:cNvPr>
          <p:cNvSpPr/>
          <p:nvPr/>
        </p:nvSpPr>
        <p:spPr>
          <a:xfrm>
            <a:off x="5257079" y="430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926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3C761D-D3D4-4756-84A3-7B4A94E53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7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EE73C4-9A09-4526-B07A-277674C0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9E34E-4087-4BDF-B12D-3697BA025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28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97BB27-699A-4A9B-B18A-16256E9BC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E95FB-541E-4CE8-B8DB-6CE33638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6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8C632-61A7-4C14-8CBA-F46BBDAF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F6761-BCE2-48DD-A54A-64ECA7D06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0BB5D8-F741-429C-9D7D-9032872ED2BF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현상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연구 필요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3A78B-A564-4427-8C38-4404BCC93002}"/>
              </a:ext>
            </a:extLst>
          </p:cNvPr>
          <p:cNvSpPr txBox="1"/>
          <p:nvPr/>
        </p:nvSpPr>
        <p:spPr>
          <a:xfrm>
            <a:off x="8761718" y="7736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카운티 레벨 </a:t>
            </a:r>
            <a:r>
              <a:rPr lang="ko-KR" altLang="en-US" b="1" dirty="0"/>
              <a:t>연구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22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3FF96D-0269-441F-AE26-95B08617F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8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15335-CE8F-4B82-8A73-FF359AAD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3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DA06A3-14CF-40E5-B194-3D3EADF2B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6018DE-C512-43AB-A2D5-B0047E24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179"/>
            <a:ext cx="10450286" cy="58036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595FC0-C2A1-4FA2-953E-9115CED70050}"/>
              </a:ext>
            </a:extLst>
          </p:cNvPr>
          <p:cNvCxnSpPr/>
          <p:nvPr/>
        </p:nvCxnSpPr>
        <p:spPr>
          <a:xfrm flipV="1">
            <a:off x="6862354" y="2586446"/>
            <a:ext cx="879566" cy="1297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AD022-9BD3-411F-949A-803027814CC3}"/>
              </a:ext>
            </a:extLst>
          </p:cNvPr>
          <p:cNvSpPr/>
          <p:nvPr/>
        </p:nvSpPr>
        <p:spPr>
          <a:xfrm>
            <a:off x="9588137" y="893021"/>
            <a:ext cx="2185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Necessary features</a:t>
            </a:r>
          </a:p>
          <a:p>
            <a:endParaRPr lang="en-US" altLang="ko-KR" dirty="0"/>
          </a:p>
          <a:p>
            <a:r>
              <a:rPr lang="en-US" altLang="ko-KR" b="1" dirty="0"/>
              <a:t>1. New</a:t>
            </a:r>
            <a:r>
              <a:rPr lang="ko-KR" altLang="en-US" b="1" dirty="0"/>
              <a:t> </a:t>
            </a:r>
            <a:r>
              <a:rPr lang="en-US" altLang="ko-KR" b="1" dirty="0"/>
              <a:t>cases </a:t>
            </a:r>
          </a:p>
          <a:p>
            <a:endParaRPr lang="en-US" dirty="0"/>
          </a:p>
          <a:p>
            <a:r>
              <a:rPr lang="en-US" b="1" dirty="0"/>
              <a:t>2. Different slopes</a:t>
            </a:r>
          </a:p>
          <a:p>
            <a:r>
              <a:rPr lang="en-US" dirty="0"/>
              <a:t>-&gt; </a:t>
            </a:r>
            <a:r>
              <a:rPr lang="ko-KR" altLang="en-US" dirty="0"/>
              <a:t>이전 </a:t>
            </a:r>
            <a:r>
              <a:rPr lang="en-US" altLang="ko-KR" dirty="0"/>
              <a:t>CC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현재</a:t>
            </a:r>
            <a:r>
              <a:rPr lang="en-US" altLang="ko-KR" dirty="0"/>
              <a:t>CC</a:t>
            </a:r>
            <a:r>
              <a:rPr lang="ko-KR" altLang="en-US" dirty="0"/>
              <a:t>에 대한 </a:t>
            </a:r>
            <a:r>
              <a:rPr lang="en-US" dirty="0"/>
              <a:t>slope 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ko-KR" altLang="en-US" b="1" dirty="0"/>
              <a:t>최초 </a:t>
            </a:r>
            <a:r>
              <a:rPr lang="en-US" altLang="ko-KR" b="1" dirty="0"/>
              <a:t>(1, 10, 100, ... 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b="1" dirty="0"/>
              <a:t>발생 시점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74A2E1-3EB2-424B-8F29-51530C09B0F8}"/>
              </a:ext>
            </a:extLst>
          </p:cNvPr>
          <p:cNvCxnSpPr>
            <a:cxnSpLocks/>
          </p:cNvCxnSpPr>
          <p:nvPr/>
        </p:nvCxnSpPr>
        <p:spPr>
          <a:xfrm flipV="1">
            <a:off x="7502434" y="4572000"/>
            <a:ext cx="1589314" cy="431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1DC7517-7FC2-47C5-8AE6-D065A1E2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/>
              <a:t>전체 양상</a:t>
            </a:r>
            <a:r>
              <a:rPr lang="en-US" altLang="ko-KR" sz="2000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798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3B169-38B3-4D3A-9F8F-51A50092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EE371E-7D49-498C-9E0F-59A922CFDA3A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16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EEE688-A2CC-4CC6-8AC4-E6E84AF3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5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B1FD7-3786-4DA8-BD20-69E8DDF1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1A8F98-8F44-4137-9AC0-414CD318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9848983-43A2-426A-8E83-C9BC55418DE2}"/>
              </a:ext>
            </a:extLst>
          </p:cNvPr>
          <p:cNvSpPr/>
          <p:nvPr/>
        </p:nvSpPr>
        <p:spPr>
          <a:xfrm>
            <a:off x="6461760" y="3154679"/>
            <a:ext cx="86214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2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FD0D22-00FF-41BF-A7CB-7B13B94B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1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EA347-B220-4DD2-A51C-FF68B6CC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9D99C1-0721-438A-BF8C-DD63247021AC}"/>
              </a:ext>
            </a:extLst>
          </p:cNvPr>
          <p:cNvSpPr/>
          <p:nvPr/>
        </p:nvSpPr>
        <p:spPr>
          <a:xfrm>
            <a:off x="7437120" y="2229394"/>
            <a:ext cx="86214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5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7B560-3822-4D96-AA83-E8F234E7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5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6B4963-0141-4513-8FAF-63648F7D8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50861C-66BE-499E-8C78-B225FBABCD67}"/>
              </a:ext>
            </a:extLst>
          </p:cNvPr>
          <p:cNvSpPr/>
          <p:nvPr/>
        </p:nvSpPr>
        <p:spPr>
          <a:xfrm>
            <a:off x="8656320" y="322217"/>
            <a:ext cx="3143795" cy="3831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Lock </a:t>
            </a:r>
            <a:r>
              <a:rPr lang="en-US" altLang="ko-KR">
                <a:solidFill>
                  <a:schemeClr val="tx1"/>
                </a:solidFill>
              </a:rPr>
              <a:t>Down </a:t>
            </a:r>
            <a:r>
              <a:rPr lang="ko-KR" altLang="en-US" dirty="0">
                <a:solidFill>
                  <a:schemeClr val="tx1"/>
                </a:solidFill>
              </a:rPr>
              <a:t>없는 증가형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9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808D84-7C7E-4D66-BF6F-C7F81633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60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BCF6DA-3B63-4BF4-8F71-670CEE1E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81B91B-035C-42DC-9C48-461E3485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0" y="2259752"/>
            <a:ext cx="4484038" cy="2335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5EA5CB-7FC5-49EE-B637-A3305FC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2" y="4544042"/>
            <a:ext cx="4377636" cy="2290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A024D-2AA4-468F-A1C0-B3CDCA85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73" y="0"/>
            <a:ext cx="4352303" cy="2259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FADADA-DB7B-419F-A127-6C959164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506" y="2236569"/>
            <a:ext cx="4326970" cy="2264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5709D-EC2B-4C28-8640-B1359EAE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78" y="25333"/>
            <a:ext cx="4433370" cy="2209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329116-33E5-4182-80D5-3005ED71A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173" y="4569376"/>
            <a:ext cx="4332035" cy="223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10467703" y="1741714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r>
              <a:rPr lang="ko-KR" altLang="en-US" sz="1400" b="1" dirty="0"/>
              <a:t>에서 변화되는 것 같음</a:t>
            </a:r>
            <a:endParaRPr lang="en-US" altLang="ko-KR" sz="1400" b="1" dirty="0"/>
          </a:p>
          <a:p>
            <a:endParaRPr lang="en-US" sz="1400" b="1" dirty="0"/>
          </a:p>
          <a:p>
            <a:r>
              <a:rPr lang="ko-KR" altLang="en-US" sz="1400" b="1" dirty="0"/>
              <a:t>확인결과</a:t>
            </a:r>
            <a:r>
              <a:rPr lang="en-US" altLang="ko-KR" sz="1400" b="1" dirty="0"/>
              <a:t>, 80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에서 많이 변화됨</a:t>
            </a:r>
            <a:endParaRPr lang="en-US" sz="14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주요 양상</a:t>
            </a:r>
            <a:endParaRPr lang="en-US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24EFD-E417-4E62-AEA6-7598655C4766}"/>
              </a:ext>
            </a:extLst>
          </p:cNvPr>
          <p:cNvCxnSpPr/>
          <p:nvPr/>
        </p:nvCxnSpPr>
        <p:spPr>
          <a:xfrm flipV="1">
            <a:off x="3840480" y="235131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37E8-F91C-4393-A9E6-8AEF5C1601C1}"/>
              </a:ext>
            </a:extLst>
          </p:cNvPr>
          <p:cNvCxnSpPr/>
          <p:nvPr/>
        </p:nvCxnSpPr>
        <p:spPr>
          <a:xfrm flipV="1">
            <a:off x="3975463" y="5183626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B8EC3E-F7C6-4534-8D48-A5309D8B9DF4}"/>
              </a:ext>
            </a:extLst>
          </p:cNvPr>
          <p:cNvCxnSpPr/>
          <p:nvPr/>
        </p:nvCxnSpPr>
        <p:spPr>
          <a:xfrm>
            <a:off x="3622765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14E045-0E56-4D16-A15C-304C2CF611A6}"/>
              </a:ext>
            </a:extLst>
          </p:cNvPr>
          <p:cNvCxnSpPr/>
          <p:nvPr/>
        </p:nvCxnSpPr>
        <p:spPr>
          <a:xfrm>
            <a:off x="4158342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56439B-1664-410D-ADF9-DEA54CBDE725}"/>
              </a:ext>
            </a:extLst>
          </p:cNvPr>
          <p:cNvSpPr txBox="1"/>
          <p:nvPr/>
        </p:nvSpPr>
        <p:spPr>
          <a:xfrm>
            <a:off x="3469846" y="1787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변화량의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절대값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F9BC3-D601-4136-85F3-6C151AAAA984}"/>
              </a:ext>
            </a:extLst>
          </p:cNvPr>
          <p:cNvSpPr txBox="1"/>
          <p:nvPr/>
        </p:nvSpPr>
        <p:spPr>
          <a:xfrm>
            <a:off x="2463398" y="339994"/>
            <a:ext cx="11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</a:t>
            </a:r>
            <a:r>
              <a:rPr lang="en-US" altLang="ko-KR" dirty="0"/>
              <a:t>down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FCB3-299C-4257-ACD8-48FAA64B4EC1}"/>
              </a:ext>
            </a:extLst>
          </p:cNvPr>
          <p:cNvSpPr txBox="1"/>
          <p:nvPr/>
        </p:nvSpPr>
        <p:spPr>
          <a:xfrm>
            <a:off x="4114733" y="500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변화시점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0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795208-7FF8-4831-87B3-DE9B770B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8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5F84DF-3E4C-4F3C-B3ED-4D00C6B2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9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4D26AC-44DB-4EA4-AFDC-CE0D6F7F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3913EE-8D11-4A6D-ADDF-9E672CC4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9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BEBFDE-A875-450D-9337-BEAC157E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1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022C70-5E53-4D43-B104-BB1611B46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2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9466BE-30C2-4134-8FAF-A9DA0608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0CEEF7-F995-4EB4-9EE7-8108F241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4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DD877-3168-45E9-BB9C-6498D252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F54458-26F9-4696-9470-BAA7DA17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Y Target Variable </a:t>
            </a:r>
            <a:endParaRPr lang="en-US" sz="20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853CF3D-57DB-426F-83EE-9771C8E1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62979"/>
              </p:ext>
            </p:extLst>
          </p:nvPr>
        </p:nvGraphicFramePr>
        <p:xfrm>
          <a:off x="630408" y="1504769"/>
          <a:ext cx="8556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780">
                  <a:extLst>
                    <a:ext uri="{9D8B030D-6E8A-4147-A177-3AD203B41FA5}">
                      <a16:colId xmlns:a16="http://schemas.microsoft.com/office/drawing/2014/main" val="1784343460"/>
                    </a:ext>
                  </a:extLst>
                </a:gridCol>
                <a:gridCol w="1856716">
                  <a:extLst>
                    <a:ext uri="{9D8B030D-6E8A-4147-A177-3AD203B41FA5}">
                      <a16:colId xmlns:a16="http://schemas.microsoft.com/office/drawing/2014/main" val="168273887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1532395296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369150053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425564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CC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1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</a:t>
                      </a:r>
                      <a:r>
                        <a:rPr lang="ko-KR" altLang="en-US" dirty="0" err="1"/>
                        <a:t>증가값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</a:t>
                      </a:r>
                      <a:r>
                        <a:rPr lang="ko-KR" altLang="en-US" dirty="0" err="1"/>
                        <a:t>증가차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20/10 (</a:t>
                      </a:r>
                      <a:r>
                        <a:rPr lang="ko-KR" altLang="en-US" dirty="0"/>
                        <a:t>증가율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1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C116FD-C1AB-45DA-9C8E-8C717266ECE3}"/>
              </a:ext>
            </a:extLst>
          </p:cNvPr>
          <p:cNvSpPr txBox="1"/>
          <p:nvPr/>
        </p:nvSpPr>
        <p:spPr>
          <a:xfrm>
            <a:off x="9331925" y="187711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C505C-340D-44DB-A090-224623021B19}"/>
              </a:ext>
            </a:extLst>
          </p:cNvPr>
          <p:cNvSpPr txBox="1"/>
          <p:nvPr/>
        </p:nvSpPr>
        <p:spPr>
          <a:xfrm>
            <a:off x="9331925" y="259192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BCAF0-7F5C-4189-9210-82E52C233FED}"/>
              </a:ext>
            </a:extLst>
          </p:cNvPr>
          <p:cNvSpPr txBox="1"/>
          <p:nvPr/>
        </p:nvSpPr>
        <p:spPr>
          <a:xfrm>
            <a:off x="9331925" y="222259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B (Blend6)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1A29E-8A74-4E3E-812F-D7B33D2543A2}"/>
              </a:ext>
            </a:extLst>
          </p:cNvPr>
          <p:cNvSpPr txBox="1"/>
          <p:nvPr/>
        </p:nvSpPr>
        <p:spPr>
          <a:xfrm>
            <a:off x="449319" y="4169625"/>
            <a:ext cx="370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endParaRPr lang="en-US" altLang="ko-KR" dirty="0"/>
          </a:p>
          <a:p>
            <a:r>
              <a:rPr lang="en-US" dirty="0"/>
              <a:t>Cluster </a:t>
            </a:r>
          </a:p>
        </p:txBody>
      </p:sp>
    </p:spTree>
    <p:extLst>
      <p:ext uri="{BB962C8B-B14F-4D97-AF65-F5344CB8AC3E}">
        <p14:creationId xmlns:p14="http://schemas.microsoft.com/office/powerpoint/2010/main" val="4034148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8FB336-EE0F-41D2-A6E0-EAB165B7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7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644CBE-D43C-47C8-BAE6-D3E25EDA1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7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A3D09F-057E-4B19-9D6E-77D70688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0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32392-784E-48CC-9E0F-F61B504B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17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F85340-20B3-4C7E-97D9-EE562B441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8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042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7744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/>
              <a:t>Single State-LSTM </a:t>
            </a:r>
            <a:r>
              <a:rPr lang="ko-KR" altLang="en-US" sz="5400" b="1" dirty="0"/>
              <a:t>예측 결과</a:t>
            </a:r>
            <a:r>
              <a:rPr lang="en-US" altLang="ko-KR" sz="5400" b="1" dirty="0"/>
              <a:t>: Montana</a:t>
            </a:r>
            <a:r>
              <a:rPr lang="ko-KR" altLang="en-US" sz="5400" b="1" dirty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0813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0B1-0CBB-4C93-BB4A-4FAFC524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2" y="862149"/>
            <a:ext cx="9327366" cy="529916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C2D7C-088B-467F-9AB9-4B86467E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8B316-3C95-4F9D-B85E-AF71890F5F9E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3.64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1B2B-1C55-4539-B11F-11E58918C28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17D7F554-A246-4F46-AD4E-E49BA09A310B}"/>
              </a:ext>
            </a:extLst>
          </p:cNvPr>
          <p:cNvSpPr/>
          <p:nvPr/>
        </p:nvSpPr>
        <p:spPr>
          <a:xfrm rot="5400000" flipH="1">
            <a:off x="4414513" y="3789775"/>
            <a:ext cx="369332" cy="4949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90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6E90BC-3CFF-4622-AAD1-52FFEC10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8" y="703287"/>
            <a:ext cx="10122635" cy="58324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5.32 RMSE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41E9-F00C-4486-A23D-D0F327085548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7179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35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30.27 RMSE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B9900E-11B3-4543-BA5C-7336B1A9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918755"/>
            <a:ext cx="9779726" cy="5479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CA3AB-03F2-4E6F-8F6E-2979217B764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391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Region Information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5485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122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Multi States LSTM </a:t>
            </a:r>
            <a:r>
              <a:rPr lang="ko-KR" altLang="en-US" sz="2400" b="1" dirty="0"/>
              <a:t>실험</a:t>
            </a:r>
            <a:r>
              <a:rPr lang="en-US" altLang="ko-KR" sz="2400" b="1" dirty="0"/>
              <a:t> 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D3F1A-77FE-4F07-96E3-F84F5D065CBB}"/>
              </a:ext>
            </a:extLst>
          </p:cNvPr>
          <p:cNvSpPr txBox="1"/>
          <p:nvPr/>
        </p:nvSpPr>
        <p:spPr>
          <a:xfrm>
            <a:off x="339634" y="1672046"/>
            <a:ext cx="2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Process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B272A0-BE5F-49FE-B985-AA2D23F5E044}"/>
              </a:ext>
            </a:extLst>
          </p:cNvPr>
          <p:cNvSpPr/>
          <p:nvPr/>
        </p:nvSpPr>
        <p:spPr>
          <a:xfrm>
            <a:off x="1424602" y="2183674"/>
            <a:ext cx="2025491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Predictor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CE045-8EDC-43BB-AF82-5D7C13A4F2DD}"/>
              </a:ext>
            </a:extLst>
          </p:cNvPr>
          <p:cNvSpPr txBox="1"/>
          <p:nvPr/>
        </p:nvSpPr>
        <p:spPr>
          <a:xfrm>
            <a:off x="339634" y="740229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In this paper, out goal is to predict the number of confirmed cases on the next day.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 confirmed case data  of U.S. 52 States from 03/10/2020 to 05/09/2020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The rate of increase of CC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CC_today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CC_yesterday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No-CC is 1)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A58907-DA73-49F6-9B35-26F6A7D32B27}"/>
              </a:ext>
            </a:extLst>
          </p:cNvPr>
          <p:cNvSpPr/>
          <p:nvPr/>
        </p:nvSpPr>
        <p:spPr>
          <a:xfrm>
            <a:off x="3760301" y="2183674"/>
            <a:ext cx="2025491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Clustering to Improve Prediction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6C7A99-FA60-4907-B4D8-EDA8EA122432}"/>
              </a:ext>
            </a:extLst>
          </p:cNvPr>
          <p:cNvSpPr/>
          <p:nvPr/>
        </p:nvSpPr>
        <p:spPr>
          <a:xfrm>
            <a:off x="6096000" y="2183674"/>
            <a:ext cx="2025491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to Find Predictive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81B78B-E19A-46ED-BF0D-00EF1109B189}"/>
              </a:ext>
            </a:extLst>
          </p:cNvPr>
          <p:cNvSpPr/>
          <p:nvPr/>
        </p:nvSpPr>
        <p:spPr>
          <a:xfrm>
            <a:off x="8431699" y="2183674"/>
            <a:ext cx="2025491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to Select a Bast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4CC2A2-732A-40DF-A124-CE11C9452F4A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450093" y="2831374"/>
            <a:ext cx="3102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53ADEC-F230-4510-B7E9-34F5DFAE85C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21491" y="2831374"/>
            <a:ext cx="3102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11C974-0C50-4AF1-BEA3-1A891AF7F2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785792" y="2831374"/>
            <a:ext cx="3102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7322B3-39C8-4FEE-B859-338F0184472D}"/>
              </a:ext>
            </a:extLst>
          </p:cNvPr>
          <p:cNvSpPr txBox="1"/>
          <p:nvPr/>
        </p:nvSpPr>
        <p:spPr>
          <a:xfrm>
            <a:off x="271560" y="3754793"/>
            <a:ext cx="65389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State-Clustered model vs State-Non-Clustered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One-Factor model vs Multi-Factor model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best approach above-&gt;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-Clustered model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-Non-Clustered model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621CD47A-EA2E-4D26-9272-B6B604F90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23210"/>
              </p:ext>
            </p:extLst>
          </p:nvPr>
        </p:nvGraphicFramePr>
        <p:xfrm>
          <a:off x="758197" y="4683288"/>
          <a:ext cx="5250717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9">
                  <a:extLst>
                    <a:ext uri="{9D8B030D-6E8A-4147-A177-3AD203B41FA5}">
                      <a16:colId xmlns:a16="http://schemas.microsoft.com/office/drawing/2014/main" val="3607827015"/>
                    </a:ext>
                  </a:extLst>
                </a:gridCol>
                <a:gridCol w="1750239">
                  <a:extLst>
                    <a:ext uri="{9D8B030D-6E8A-4147-A177-3AD203B41FA5}">
                      <a16:colId xmlns:a16="http://schemas.microsoft.com/office/drawing/2014/main" val="611523198"/>
                    </a:ext>
                  </a:extLst>
                </a:gridCol>
                <a:gridCol w="1750239">
                  <a:extLst>
                    <a:ext uri="{9D8B030D-6E8A-4147-A177-3AD203B41FA5}">
                      <a16:colId xmlns:a16="http://schemas.microsoft.com/office/drawing/2014/main" val="274145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Non-Clustered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6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AVG-MAE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(STD-MAE)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AVG-MAE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(STD-MAE)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42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AVG-MAE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(STD-MAE)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AVG-MAE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(STD-MAE)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44221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B0FEFB-732C-4256-9FEB-AFD2E3D292D5}"/>
              </a:ext>
            </a:extLst>
          </p:cNvPr>
          <p:cNvSpPr/>
          <p:nvPr/>
        </p:nvSpPr>
        <p:spPr>
          <a:xfrm>
            <a:off x="8545668" y="5146809"/>
            <a:ext cx="34887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paired t-test: </a:t>
            </a:r>
            <a:r>
              <a: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두 그룹의 차이를 비교 </a:t>
            </a:r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Lockdown </a:t>
            </a:r>
            <a:r>
              <a:rPr lang="ko-KR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영향으로 전과 후가 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787949-C9DE-4A05-8B4B-21522CFE1E45}"/>
              </a:ext>
            </a:extLst>
          </p:cNvPr>
          <p:cNvSpPr/>
          <p:nvPr/>
        </p:nvSpPr>
        <p:spPr>
          <a:xfrm>
            <a:off x="8431698" y="3719229"/>
            <a:ext cx="2025491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to Understand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76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31222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Multi States-LSTM </a:t>
            </a:r>
            <a:r>
              <a:rPr lang="ko-KR" altLang="en-US" sz="2400" b="1" dirty="0"/>
              <a:t>예측 결과</a:t>
            </a:r>
            <a:r>
              <a:rPr lang="en-US" altLang="ko-KR" sz="2400" b="1" dirty="0"/>
              <a:t>: Montana</a:t>
            </a:r>
            <a:r>
              <a:rPr lang="ko-KR" altLang="en-US" sz="2400" b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17494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2729A29-EBBF-4747-BF0A-8A9A55FB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6"/>
            <a:ext cx="1920719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B4C1B3-2699-41BD-B4EB-9CD17A7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7" y="846425"/>
            <a:ext cx="10338377" cy="6011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421DE7-4A19-4D8C-9DB6-3F26D68B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33" y="0"/>
            <a:ext cx="5390484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38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1344-28C8-4ABE-BEB2-93260D04B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2080C-7A19-4B49-9FF1-259530C4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30" y="601527"/>
            <a:ext cx="10752570" cy="62564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552246-6779-43FE-8DC3-D2DE185F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64" y="69667"/>
            <a:ext cx="5807516" cy="33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00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6088877-563A-48D0-95FE-A71A4F0F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1233D-60AB-4D3E-A05E-C73015A0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13" y="637648"/>
            <a:ext cx="10712387" cy="6220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69CB3-06C0-4831-B815-FFE2F69D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3" y="457200"/>
            <a:ext cx="6641713" cy="38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5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78220-93AE-4644-8260-A8791251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7A89F-F1B2-42EE-919D-1DC63BF6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85" y="760110"/>
            <a:ext cx="10505815" cy="6097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5211AB-20B5-474C-8CDE-57862F9B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17" y="228600"/>
            <a:ext cx="5489978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8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966E0A-5DDB-4EF9-933A-22E7441D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0027"/>
            <a:ext cx="1208749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"Alabama"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"Arizona"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"California"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"Colorado"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"Connecticut"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"Delaware"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"District of Columbia"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"Florida"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"Georgia"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"Illinois"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"Indiana"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"Iowa"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"Kentucky"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"Maine"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"Maryland"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"Massachusetts"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"Michigan"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"Minnesota"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"Mississippi"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"Missouri"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"Nebraska"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"Nevada"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Hampshire"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Jersey"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Mexico"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"Ohio"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"Oklahoma"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"Oregon"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"Pennsylvania"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"Puerto Rico"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"Rhode Island"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"Tennessee"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"Texas"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"Utah"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"Washington"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"West 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"Wisconsin"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361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616384-4AF2-4B61-84BC-7FA11E0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09" y="1935176"/>
            <a:ext cx="8377646" cy="492282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94CF2B-5E25-40CE-ACE6-68B807D2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09" y="7344"/>
            <a:ext cx="8377646" cy="48626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A88821-2FB9-4C9E-87B9-2E032209D0D6}"/>
              </a:ext>
            </a:extLst>
          </p:cNvPr>
          <p:cNvSpPr/>
          <p:nvPr/>
        </p:nvSpPr>
        <p:spPr>
          <a:xfrm>
            <a:off x="4380411" y="5826560"/>
            <a:ext cx="269966" cy="286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27033DE-36A9-4D89-B57B-C666001D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315" y="5123503"/>
            <a:ext cx="1576251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"Iowa"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"Illinois"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"Maryland"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"Minnesota"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"Kansas"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33D2AE-BF2D-40D7-8E7F-0BA202D5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355" y="2882696"/>
            <a:ext cx="1402079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399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AC73A60-5044-4961-A63C-017631B9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15" y="4934206"/>
            <a:ext cx="1576251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"Iowa"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"Illinois"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"Maryland"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"Minnesota"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"Kansas"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DE789E-D301-42CC-A287-809B0DF1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15" y="2066382"/>
            <a:ext cx="1402079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2E2F9D-B6AA-4020-A55C-D52C7929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3158989"/>
            <a:ext cx="6354451" cy="37200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3B83D5-30FB-4E53-BB36-9D756B3D3752}"/>
              </a:ext>
            </a:extLst>
          </p:cNvPr>
          <p:cNvSpPr/>
          <p:nvPr/>
        </p:nvSpPr>
        <p:spPr>
          <a:xfrm>
            <a:off x="7846423" y="3634349"/>
            <a:ext cx="434557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[1.4        1.         1.28571429 1.22222222 1.         1.36363636</a:t>
            </a:r>
          </a:p>
          <a:p>
            <a:r>
              <a:rPr lang="en-US" sz="1000" dirty="0"/>
              <a:t> 1.4        1.61904762 1.         1.5        1.2745098  1.38461538</a:t>
            </a:r>
          </a:p>
          <a:p>
            <a:r>
              <a:rPr lang="en-US" sz="1000" dirty="0"/>
              <a:t> 1.21111111 1.18348624 1.19379845 1.11038961 1.15789474 1.05050505</a:t>
            </a:r>
          </a:p>
          <a:p>
            <a:r>
              <a:rPr lang="en-US" sz="1000" dirty="0"/>
              <a:t> 1.15865385 1.00829876 1.09053498 1.07924528 1.04545455 1.06688963</a:t>
            </a:r>
          </a:p>
          <a:p>
            <a:r>
              <a:rPr lang="en-US" sz="1000" dirty="0"/>
              <a:t> 1.04075235 1.06626506 1.03107345 1.03287671 1.0265252  1.01808786</a:t>
            </a:r>
          </a:p>
          <a:p>
            <a:r>
              <a:rPr lang="en-US" sz="1000" dirty="0"/>
              <a:t> 1.01269036 1.01253133 1.02722772 1.01686747 1.00947867 1.01643192</a:t>
            </a:r>
          </a:p>
          <a:p>
            <a:r>
              <a:rPr lang="en-US" sz="1000" dirty="0"/>
              <a:t> 1.         1.00923788 1.00457666 1.00683371 1.00452489 1.00225225</a:t>
            </a:r>
          </a:p>
          <a:p>
            <a:r>
              <a:rPr lang="en-US" sz="1000" dirty="0"/>
              <a:t> 1.00674157 1.00223214 1.00445434 1.         1.00443459 1.</a:t>
            </a:r>
          </a:p>
          <a:p>
            <a:r>
              <a:rPr lang="en-US" sz="1000" dirty="0"/>
              <a:t> 1.00441501 1.         1.0043956  1.         1.         1.00438596]</a:t>
            </a:r>
          </a:p>
          <a:p>
            <a:endParaRPr lang="en-US" sz="1000" dirty="0"/>
          </a:p>
          <a:p>
            <a:r>
              <a:rPr lang="en-US" sz="1000" dirty="0"/>
              <a:t>[1.37003309 1.17827247 1.15730305 1.17031498 1.16503189 1.14678034</a:t>
            </a:r>
          </a:p>
          <a:p>
            <a:r>
              <a:rPr lang="en-US" sz="1000" dirty="0"/>
              <a:t> 1.16097351 1.15965406 1.16985613 1.13050176 1.15367434 1.13988705</a:t>
            </a:r>
          </a:p>
          <a:p>
            <a:r>
              <a:rPr lang="en-US" sz="1000" dirty="0"/>
              <a:t> 1.14437001 1.13335792 1.1296816  1.12878163 1.12248281 1.12361874</a:t>
            </a:r>
          </a:p>
          <a:p>
            <a:r>
              <a:rPr lang="en-US" sz="1000" dirty="0"/>
              <a:t> 1.11595747 1.12067619 1.11114959 1.11349692 1.11172624 1.10868705</a:t>
            </a:r>
          </a:p>
          <a:p>
            <a:r>
              <a:rPr lang="en-US" sz="1000" dirty="0"/>
              <a:t> 1.10907336 1.10711116 1.1083461  1.10626884 1.10612414 1.10556437</a:t>
            </a:r>
          </a:p>
          <a:p>
            <a:r>
              <a:rPr lang="en-US" sz="1000" dirty="0"/>
              <a:t> 1.10490201 1.10431813 1.10404497 1.10474086 1.10409089 1.10350518</a:t>
            </a:r>
          </a:p>
          <a:p>
            <a:r>
              <a:rPr lang="en-US" sz="1000" dirty="0"/>
              <a:t> 1.10378786 1.10273411 1.10310041 1.10277786 1.10282614 1.10265791</a:t>
            </a:r>
          </a:p>
          <a:p>
            <a:r>
              <a:rPr lang="en-US" sz="1000" dirty="0"/>
              <a:t> 1.10246971 1.10269834 1.10243518 1.10253777 1.10226288 1.10249163</a:t>
            </a:r>
          </a:p>
          <a:p>
            <a:r>
              <a:rPr lang="en-US" sz="1000" dirty="0"/>
              <a:t> 1.10223139 1.10247089 1.10222069 1.10246759 1.10222609 1.10219765]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72514-D835-482F-9446-08EC788BDCD4}"/>
              </a:ext>
            </a:extLst>
          </p:cNvPr>
          <p:cNvSpPr/>
          <p:nvPr/>
        </p:nvSpPr>
        <p:spPr>
          <a:xfrm>
            <a:off x="7846423" y="207441"/>
            <a:ext cx="424978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[1.4        1.         1.28571429 1.22222222 1.         1.36363636</a:t>
            </a:r>
          </a:p>
          <a:p>
            <a:r>
              <a:rPr lang="en-US" sz="1000" dirty="0"/>
              <a:t> 1.4        1.61904762 1.         1.5        1.2745098  1.38461538</a:t>
            </a:r>
          </a:p>
          <a:p>
            <a:r>
              <a:rPr lang="en-US" sz="1000" dirty="0"/>
              <a:t> 1.21111111 1.18348624 1.19379845 1.11038961 1.15789474 1.05050505</a:t>
            </a:r>
          </a:p>
          <a:p>
            <a:r>
              <a:rPr lang="en-US" sz="1000" dirty="0"/>
              <a:t> 1.15865385 1.00829876 1.09053498 1.07924528 1.04545455 1.06688963</a:t>
            </a:r>
          </a:p>
          <a:p>
            <a:r>
              <a:rPr lang="en-US" sz="1000" dirty="0"/>
              <a:t> 1.04075235 1.06626506 1.03107345 1.03287671 1.0265252  1.01808786</a:t>
            </a:r>
          </a:p>
          <a:p>
            <a:r>
              <a:rPr lang="en-US" sz="1000" dirty="0"/>
              <a:t> 1.01269036 1.01253133 1.02722772 1.01686747 1.00947867 1.01643192</a:t>
            </a:r>
          </a:p>
          <a:p>
            <a:r>
              <a:rPr lang="en-US" sz="1000" dirty="0"/>
              <a:t> 1.         1.00923788 1.00457666 1.00683371 1.00452489 1.00225225</a:t>
            </a:r>
          </a:p>
          <a:p>
            <a:r>
              <a:rPr lang="en-US" sz="1000" dirty="0"/>
              <a:t> 1.00674157 1.00223214 1.00445434 1.         1.00443459 1.</a:t>
            </a:r>
          </a:p>
          <a:p>
            <a:r>
              <a:rPr lang="en-US" sz="1000" dirty="0"/>
              <a:t> 1.00441501 1.         1.0043956  1.         1.         1.00438596]</a:t>
            </a:r>
          </a:p>
          <a:p>
            <a:endParaRPr lang="en-US" sz="1000" dirty="0"/>
          </a:p>
          <a:p>
            <a:r>
              <a:rPr lang="en-US" sz="1000" dirty="0"/>
              <a:t>[2.60038039 1.53930011 1.38008664 1.33035532 1.29077739 1.21172192</a:t>
            </a:r>
          </a:p>
          <a:p>
            <a:r>
              <a:rPr lang="en-US" sz="1000" dirty="0"/>
              <a:t> 1.26682852 1.27709868 1.33205725 1.17035361 1.25497973 1.19910581</a:t>
            </a:r>
          </a:p>
          <a:p>
            <a:r>
              <a:rPr lang="en-US" sz="1000" dirty="0"/>
              <a:t> 1.21227993 1.15823215 1.13083685 1.12113713 1.08866922 1.09213753</a:t>
            </a:r>
          </a:p>
          <a:p>
            <a:r>
              <a:rPr lang="en-US" sz="1000" dirty="0"/>
              <a:t> 1.05725739 1.08215371 1.03913755 1.04342668 1.03540605 1.01919237</a:t>
            </a:r>
          </a:p>
          <a:p>
            <a:r>
              <a:rPr lang="en-US" sz="1000" dirty="0"/>
              <a:t> 1.02135875 1.0163177  1.02689618 1.02165519 1.02197581 1.02663995</a:t>
            </a:r>
          </a:p>
          <a:p>
            <a:r>
              <a:rPr lang="en-US" sz="1000" dirty="0"/>
              <a:t> 1.02583079 1.02619747 1.02561653 1.0311341  1.02996928 1.02751094</a:t>
            </a:r>
          </a:p>
          <a:p>
            <a:r>
              <a:rPr lang="en-US" sz="1000" dirty="0"/>
              <a:t> 1.03025121 1.02546348 1.02871509 1.02720268 1.02956925 1.02968342</a:t>
            </a:r>
          </a:p>
          <a:p>
            <a:r>
              <a:rPr lang="en-US" sz="1000" dirty="0"/>
              <a:t> 1.02940661 1.031644   1.03099136 1.03214601 1.030798   1.0322214</a:t>
            </a:r>
          </a:p>
          <a:p>
            <a:r>
              <a:rPr lang="en-US" sz="1000" dirty="0"/>
              <a:t> 1.0312663  1.03263061 1.03184935 1.03343703 1.03274906 1.03247417]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A6582D-1C92-43B3-9C3C-048B1D4D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0"/>
            <a:ext cx="6511054" cy="37124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E7CAC1-D220-47AC-B04B-77DC1380426D}"/>
              </a:ext>
            </a:extLst>
          </p:cNvPr>
          <p:cNvSpPr/>
          <p:nvPr/>
        </p:nvSpPr>
        <p:spPr>
          <a:xfrm>
            <a:off x="3553097" y="308568"/>
            <a:ext cx="22990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Train Length[372]  Prediction Length[54]  Input Windows[20]  MAE Score[0.0908]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30EC0-E6BF-4F46-9141-E3A23EEC7AD5}"/>
              </a:ext>
            </a:extLst>
          </p:cNvPr>
          <p:cNvSpPr/>
          <p:nvPr/>
        </p:nvSpPr>
        <p:spPr>
          <a:xfrm>
            <a:off x="3553097" y="4021011"/>
            <a:ext cx="2368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Train Length[379]  Prediction Length[54]  Input Windows[20]  MAE Score[0.1055]</a:t>
            </a:r>
          </a:p>
        </p:txBody>
      </p:sp>
    </p:spTree>
    <p:extLst>
      <p:ext uri="{BB962C8B-B14F-4D97-AF65-F5344CB8AC3E}">
        <p14:creationId xmlns:p14="http://schemas.microsoft.com/office/powerpoint/2010/main" val="26925388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77E058-5258-4D60-9C3C-25745FA3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0027"/>
            <a:ext cx="1208749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"Alabama"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"Arizona"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"Arkansas"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"California"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"Colorado"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"Connecticut"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"Delaware"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"District of Columbia"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"Florida"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"Georgia"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"Illinois"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"Indiana"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"Iowa"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"Kansas"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"Kentucky"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"Maine"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"Maryland"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"Massachusetts"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"Michigan"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"Minnesota"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"Mississippi"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"Missouri"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"Nebraska"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"Nevada"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Hampshire"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Jersey"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Mexico"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"New York"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"North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"Ohio"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"Oklahoma"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"Oregon"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"Pennsylvania"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"Puerto Rico"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"Rhode Island"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Carolina"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"South Dakota"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"Tennessee"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"Texas"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"Utah"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"Washington"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"West Virginia"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"Wisconsin"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3A2038-BD0E-4E9E-9517-9B1F7666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" y="1310168"/>
            <a:ext cx="9668067" cy="5547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E08E89-5D37-4F28-A213-57E08900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67" y="1720586"/>
            <a:ext cx="6384936" cy="36830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1703D3-295E-46B9-BAFA-AB1397099141}"/>
              </a:ext>
            </a:extLst>
          </p:cNvPr>
          <p:cNvSpPr/>
          <p:nvPr/>
        </p:nvSpPr>
        <p:spPr>
          <a:xfrm>
            <a:off x="2194560" y="2207544"/>
            <a:ext cx="22032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Train Length[3929]  Prediction Length[54]  Input Windows[20]  MAE Score[0.1027]</a:t>
            </a:r>
          </a:p>
        </p:txBody>
      </p:sp>
    </p:spTree>
    <p:extLst>
      <p:ext uri="{BB962C8B-B14F-4D97-AF65-F5344CB8AC3E}">
        <p14:creationId xmlns:p14="http://schemas.microsoft.com/office/powerpoint/2010/main" val="318028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LGBM-</a:t>
            </a:r>
            <a:r>
              <a:rPr lang="ko-KR" altLang="en-US" sz="1600" b="1" dirty="0"/>
              <a:t>분석 결과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5138056" y="1026342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779951" y="1026342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779951" y="1395674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5138057" y="1395674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0" y="1722838"/>
            <a:ext cx="2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증가차</a:t>
            </a:r>
            <a:r>
              <a:rPr lang="ko-KR" altLang="en-US" dirty="0"/>
              <a:t> 방식 </a:t>
            </a:r>
            <a:r>
              <a:rPr lang="en-US" altLang="ko-KR" dirty="0"/>
              <a:t>GBM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C516-E882-4D5F-AD41-1B1E00E5743F}"/>
              </a:ext>
            </a:extLst>
          </p:cNvPr>
          <p:cNvSpPr txBox="1"/>
          <p:nvPr/>
        </p:nvSpPr>
        <p:spPr>
          <a:xfrm>
            <a:off x="2084749" y="1722838"/>
            <a:ext cx="54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날짜 증가차의 평균이 예측 값이 됨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9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92F9E8-C090-48CA-A1D1-54939F31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0"/>
            <a:ext cx="1185770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E1EA2B-59C5-4219-9816-B6E4B6897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53" y="124094"/>
            <a:ext cx="2142317" cy="107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A0E2DC-FD53-4D41-89EB-101EB807D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81" y="1195252"/>
            <a:ext cx="2142317" cy="107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CB80E-0165-4D5A-A5D1-ED49F6618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1" y="1195253"/>
            <a:ext cx="2142317" cy="107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A19321-1621-44E9-9B65-1C09CA327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96" y="124092"/>
            <a:ext cx="2142317" cy="1071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DEA487-1C98-4F35-907D-632ECC949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11" y="1195251"/>
            <a:ext cx="2142317" cy="1071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30CEB-770A-4B66-AB8B-D5DB54425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37" y="124092"/>
            <a:ext cx="2142317" cy="10711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341BB0-26FA-4D91-86DA-5205BABF55F6}"/>
              </a:ext>
            </a:extLst>
          </p:cNvPr>
          <p:cNvSpPr/>
          <p:nvPr/>
        </p:nvSpPr>
        <p:spPr>
          <a:xfrm>
            <a:off x="975351" y="6144292"/>
            <a:ext cx="937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350       	              600  	             2000 	           30000 	          800 	          400</a:t>
            </a:r>
          </a:p>
        </p:txBody>
      </p:sp>
    </p:spTree>
    <p:extLst>
      <p:ext uri="{BB962C8B-B14F-4D97-AF65-F5344CB8AC3E}">
        <p14:creationId xmlns:p14="http://schemas.microsoft.com/office/powerpoint/2010/main" val="2576703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23F561-7055-4362-9F2B-C95C8A98C9D7}"/>
              </a:ext>
            </a:extLst>
          </p:cNvPr>
          <p:cNvSpPr/>
          <p:nvPr/>
        </p:nvSpPr>
        <p:spPr>
          <a:xfrm>
            <a:off x="291611" y="826851"/>
            <a:ext cx="10855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[1.03244853] Train Length[372]  Prediction Length[54]  Input Windows[20]  MAE Score[0.0913]</a:t>
            </a:r>
          </a:p>
          <a:p>
            <a:r>
              <a:rPr lang="en-US" dirty="0"/>
              <a:t>[1.03244853] Train Length[372]  Prediction Length[54]  Input Windows[20]  MAE Score[0.0908]</a:t>
            </a:r>
          </a:p>
          <a:p>
            <a:r>
              <a:rPr lang="en-US" dirty="0"/>
              <a:t>[1.03244853] Train Length[372]  Prediction Length[54]  Input Windows[20]  MAE Score[0.0908]</a:t>
            </a:r>
          </a:p>
          <a:p>
            <a:r>
              <a:rPr lang="en-US" dirty="0"/>
              <a:t>[1.03283769] Train Length[372]  Prediction Length[54]  Input Windows[20]  MAE Score[0.0913]</a:t>
            </a:r>
          </a:p>
          <a:p>
            <a:r>
              <a:rPr lang="en-US" dirty="0"/>
              <a:t>[1.03287798] Train Length[372]  Prediction Length[54]  Input Windows[20]  MAE Score[0.0913]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B78718-E41C-4957-A4C9-46C5E8DE2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D93AE8-71C4-4F10-A7A4-54432C60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88" y="461091"/>
            <a:ext cx="2320834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476521-B21B-4F08-B030-7F6FAC259893}"/>
              </a:ext>
            </a:extLst>
          </p:cNvPr>
          <p:cNvSpPr/>
          <p:nvPr/>
        </p:nvSpPr>
        <p:spPr>
          <a:xfrm>
            <a:off x="291611" y="3156534"/>
            <a:ext cx="819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 Length[372]  Prediction Length[54]  Input Windows[20]  MAE Score[0.0979]</a:t>
            </a:r>
          </a:p>
          <a:p>
            <a:r>
              <a:rPr lang="en-US" dirty="0"/>
              <a:t>Train Length[372]  Prediction Length[54]  Input Windows[20]  MAE Score[0.0939]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CCB77F-7AE4-4182-9200-4E188AA6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88" y="2812871"/>
            <a:ext cx="9457635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'SeniorPopulation'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'FoodStamp'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'NoHealthIns'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'PovertyLevel'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'MeanTravelTime'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89CECE-E483-49DC-BF0A-344D4FDF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47553"/>
            <a:ext cx="4972692" cy="28353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C8A72B-4DC4-44FE-BE72-D3A5F2B05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77" y="4659850"/>
            <a:ext cx="6378823" cy="20501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6668B4-DA0C-4BE9-8245-937985E934A9}"/>
              </a:ext>
            </a:extLst>
          </p:cNvPr>
          <p:cNvSpPr/>
          <p:nvPr/>
        </p:nvSpPr>
        <p:spPr>
          <a:xfrm>
            <a:off x="8309143" y="3285320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1.03709355]</a:t>
            </a:r>
          </a:p>
        </p:txBody>
      </p:sp>
    </p:spTree>
    <p:extLst>
      <p:ext uri="{BB962C8B-B14F-4D97-AF65-F5344CB8AC3E}">
        <p14:creationId xmlns:p14="http://schemas.microsoft.com/office/powerpoint/2010/main" val="1202492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F42663-51BA-4750-A7EB-58732E84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96" y="457200"/>
            <a:ext cx="8225329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SeniorPopulation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FoodStamp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NoHealthIns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PovertyLevel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MeanTravelTime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SeniorMalePopulation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PublicTransportationP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'Household'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'Income'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82D7D-37BA-4531-9DE0-6D992C52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EB55E-AA58-4C86-8A29-010907661E5B}"/>
              </a:ext>
            </a:extLst>
          </p:cNvPr>
          <p:cNvSpPr/>
          <p:nvPr/>
        </p:nvSpPr>
        <p:spPr>
          <a:xfrm>
            <a:off x="359595" y="911308"/>
            <a:ext cx="10900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[1.02031032] Train Length[372]  Prediction Length[54]  Input Windows[20]  MAE Score[0.0897]</a:t>
            </a:r>
          </a:p>
          <a:p>
            <a:r>
              <a:rPr lang="en-US" dirty="0"/>
              <a:t>[1.02406714] Train Length[372]  Prediction Length[54]  Input Windows[20]  MAE Score[0.0913]</a:t>
            </a:r>
          </a:p>
          <a:p>
            <a:r>
              <a:rPr lang="en-US" dirty="0"/>
              <a:t>[1.01680865] Train Length[372]  Prediction Length[54]  Input Windows[20]  MAE Score[0.0885]</a:t>
            </a:r>
          </a:p>
          <a:p>
            <a:r>
              <a:rPr lang="en-US" dirty="0"/>
              <a:t>[1.02173407] Train Length[372]  Prediction Length[54]  Input Windows[20]  MAE Score[0.0901]</a:t>
            </a:r>
          </a:p>
          <a:p>
            <a:r>
              <a:rPr lang="en-US" dirty="0"/>
              <a:t>[1.02178414] Train Length[372]  Prediction Length[54]  Input Windows[20]  MAE Score[0.0901]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076452-56B1-4544-9F00-9E9FA8E4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30" y="2550356"/>
            <a:ext cx="8681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SeniorMalePopulation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PublicTransportationP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'Household'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'Income'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B9B07-83FA-4B2E-BD39-59D30348EDE4}"/>
              </a:ext>
            </a:extLst>
          </p:cNvPr>
          <p:cNvSpPr/>
          <p:nvPr/>
        </p:nvSpPr>
        <p:spPr>
          <a:xfrm>
            <a:off x="359595" y="2858741"/>
            <a:ext cx="9041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[1.02190023] Train Length[372]  Prediction Length[54]  Input Windows[20]  MAE Score[0.0881]</a:t>
            </a:r>
          </a:p>
          <a:p>
            <a:r>
              <a:rPr lang="en-US" dirty="0"/>
              <a:t>[1.02185976] Train Length[372]  Prediction Length[54]  Input Windows[20]  MAE Score[0.0880]</a:t>
            </a:r>
          </a:p>
          <a:p>
            <a:r>
              <a:rPr lang="en-US" dirty="0"/>
              <a:t>[1.02204809] Train Length[372]  Prediction Length[54]  Input Windows[20]  MAE Score[0.0881]</a:t>
            </a:r>
          </a:p>
          <a:p>
            <a:r>
              <a:rPr lang="en-US" dirty="0"/>
              <a:t>[1.02185994] Train Length[372]  Prediction Length[54]  Input Windows[20]  MAE Score[0.0880]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4AA92-8648-4A76-9417-4D089272902A}"/>
              </a:ext>
            </a:extLst>
          </p:cNvPr>
          <p:cNvSpPr/>
          <p:nvPr/>
        </p:nvSpPr>
        <p:spPr>
          <a:xfrm>
            <a:off x="359595" y="4608002"/>
            <a:ext cx="989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[1.04515209] Train Length[372]  Prediction Length[54]  Input Windows[20]  MAE Score[0.0983]</a:t>
            </a:r>
          </a:p>
          <a:p>
            <a:r>
              <a:rPr lang="en-US" dirty="0"/>
              <a:t>[1.04479166] Train Length[372]  Prediction Length[54]  Input Windows[20]  MAE Score[0.0982]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EDE83B-9351-42F8-8978-B935F104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28" y="4176977"/>
            <a:ext cx="8681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'Income'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65D76-874B-4474-A037-9C67867987F2}"/>
              </a:ext>
            </a:extLst>
          </p:cNvPr>
          <p:cNvSpPr/>
          <p:nvPr/>
        </p:nvSpPr>
        <p:spPr>
          <a:xfrm>
            <a:off x="359595" y="5754469"/>
            <a:ext cx="989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[1.05536335] Train Length[372]  Prediction Length[54]  Input Windows[20]  MAE Score[0.1031]</a:t>
            </a:r>
          </a:p>
          <a:p>
            <a:r>
              <a:rPr lang="en-US" dirty="0"/>
              <a:t>[1.05538987] Train Length[372]  Prediction Length[54]  Input Windows[20]  MAE Score[0.1032]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40460AA-DEA0-43D2-A87C-0F0638655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28" y="5392970"/>
            <a:ext cx="8681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'Income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'Income'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'Income'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b="1" dirty="0">
                <a:solidFill>
                  <a:srgbClr val="008080"/>
                </a:solidFill>
                <a:latin typeface="Consolas" panose="020B0609020204030204" pitchFamily="49" charset="0"/>
              </a:rPr>
              <a:t>'Income'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'Income'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727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2C82D7D-37BA-4531-9DE0-6D992C52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"Alaska"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"Hawaii"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"Idaho"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"Louisiana"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"Vermont"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076452-56B1-4544-9F00-9E9FA8E4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02" y="817350"/>
            <a:ext cx="8681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SeniorMalePopulation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1~5'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B9B07-83FA-4B2E-BD39-59D30348EDE4}"/>
              </a:ext>
            </a:extLst>
          </p:cNvPr>
          <p:cNvSpPr/>
          <p:nvPr/>
        </p:nvSpPr>
        <p:spPr>
          <a:xfrm>
            <a:off x="298636" y="1109738"/>
            <a:ext cx="9041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[1.00608966] Train Length[372]  Prediction Length[54]  Input Windows[20]  MAE Score[</a:t>
            </a:r>
            <a:r>
              <a:rPr lang="en-US" dirty="0">
                <a:highlight>
                  <a:srgbClr val="FFFF00"/>
                </a:highlight>
              </a:rPr>
              <a:t>0.0814</a:t>
            </a:r>
            <a:r>
              <a:rPr lang="en-US" dirty="0"/>
              <a:t>]</a:t>
            </a:r>
          </a:p>
          <a:p>
            <a:r>
              <a:rPr lang="en-US" dirty="0"/>
              <a:t>[1.00584649] Train Length[372]  Prediction Length[54]  Input Windows[20]  MAE Score[0.0814]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04DC5D-61FF-4E64-BB45-86C49665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8" y="2048457"/>
            <a:ext cx="8681663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'lag_1_ratio_cc'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SeniorMalePopulation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1~10'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ED2A18-522E-402B-BF7C-9A5C4C19F213}"/>
              </a:ext>
            </a:extLst>
          </p:cNvPr>
          <p:cNvSpPr/>
          <p:nvPr/>
        </p:nvSpPr>
        <p:spPr>
          <a:xfrm>
            <a:off x="413902" y="2340845"/>
            <a:ext cx="9041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0.99631135</a:t>
            </a:r>
            <a:r>
              <a:rPr lang="en-US" dirty="0"/>
              <a:t>] Train Length[372]  Prediction Length[54]  Input Windows[20]  MAE Score[0.0849]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71F160-BDBE-4E40-BE3E-9737EBFA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5" y="2925621"/>
            <a:ext cx="4715607" cy="2724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36C60-11C3-4EA2-BBA7-5662B84E69FD}"/>
              </a:ext>
            </a:extLst>
          </p:cNvPr>
          <p:cNvSpPr txBox="1"/>
          <p:nvPr/>
        </p:nvSpPr>
        <p:spPr>
          <a:xfrm>
            <a:off x="413902" y="3455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이상현상</a:t>
            </a:r>
            <a:endParaRPr 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082B89D-D33F-47F1-96F6-B77BDCB22C22}"/>
              </a:ext>
            </a:extLst>
          </p:cNvPr>
          <p:cNvCxnSpPr/>
          <p:nvPr/>
        </p:nvCxnSpPr>
        <p:spPr>
          <a:xfrm>
            <a:off x="1889760" y="4224490"/>
            <a:ext cx="0" cy="20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3E1EBC-67D6-4BA1-9D4B-A8284C9DCF07}"/>
              </a:ext>
            </a:extLst>
          </p:cNvPr>
          <p:cNvCxnSpPr>
            <a:cxnSpLocks/>
          </p:cNvCxnSpPr>
          <p:nvPr/>
        </p:nvCxnSpPr>
        <p:spPr>
          <a:xfrm flipH="1">
            <a:off x="1889760" y="6235337"/>
            <a:ext cx="2864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7A26147-26B5-4213-B908-0D41D75C854E}"/>
              </a:ext>
            </a:extLst>
          </p:cNvPr>
          <p:cNvCxnSpPr>
            <a:cxnSpLocks/>
          </p:cNvCxnSpPr>
          <p:nvPr/>
        </p:nvCxnSpPr>
        <p:spPr>
          <a:xfrm flipH="1">
            <a:off x="1889760" y="4084320"/>
            <a:ext cx="1010194" cy="215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8DA32A-D959-401E-83D5-08366040E47A}"/>
              </a:ext>
            </a:extLst>
          </p:cNvPr>
          <p:cNvSpPr txBox="1"/>
          <p:nvPr/>
        </p:nvSpPr>
        <p:spPr>
          <a:xfrm>
            <a:off x="2691295" y="4681064"/>
            <a:ext cx="1960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en-US" altLang="ko-KR" dirty="0" err="1"/>
              <a:t>aX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=bX1 + cX2 + dX3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8DBA5-5F51-47AD-B9A5-75999F2E0F7E}"/>
              </a:ext>
            </a:extLst>
          </p:cNvPr>
          <p:cNvSpPr txBox="1"/>
          <p:nvPr/>
        </p:nvSpPr>
        <p:spPr>
          <a:xfrm>
            <a:off x="4934531" y="48855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b+c+d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3455C-3697-4FFB-972A-DC8E259B8B6F}"/>
              </a:ext>
            </a:extLst>
          </p:cNvPr>
          <p:cNvSpPr txBox="1"/>
          <p:nvPr/>
        </p:nvSpPr>
        <p:spPr>
          <a:xfrm>
            <a:off x="5799909" y="56501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70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4762</Words>
  <Application>Microsoft Office PowerPoint</Application>
  <PresentationFormat>와이드스크린</PresentationFormat>
  <Paragraphs>834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0" baseType="lpstr"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Covid19예측의 3 가지 중요 질문</vt:lpstr>
      <vt:lpstr>페이퍼 내용</vt:lpstr>
      <vt:lpstr>Data </vt:lpstr>
      <vt:lpstr>Feature Engineering: Time Window</vt:lpstr>
      <vt:lpstr>전체 양상 </vt:lpstr>
      <vt:lpstr>주요 양상</vt:lpstr>
      <vt:lpstr>Feature Engineering: Y Target Variable </vt:lpstr>
      <vt:lpstr>Feature Engineering: Region Information </vt:lpstr>
      <vt:lpstr>PowerPoint 프레젠테이션</vt:lpstr>
      <vt:lpstr>PowerPoint 프레젠테이션</vt:lpstr>
      <vt:lpstr>PowerPoint 프레젠테이션</vt:lpstr>
      <vt:lpstr>PowerPoint 프레젠테이션</vt:lpstr>
      <vt:lpstr>ML 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Back up</vt:lpstr>
      <vt:lpstr>Clustering 고려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Single State-LSTM 예측 결과: Montana </vt:lpstr>
      <vt:lpstr>Montana </vt:lpstr>
      <vt:lpstr>Montana </vt:lpstr>
      <vt:lpstr>Montana </vt:lpstr>
      <vt:lpstr>Multi States LSTM 실험 </vt:lpstr>
      <vt:lpstr>Multi States-LSTM 예측 결과: Montana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Montana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114</cp:revision>
  <dcterms:created xsi:type="dcterms:W3CDTF">2020-04-07T00:55:41Z</dcterms:created>
  <dcterms:modified xsi:type="dcterms:W3CDTF">2020-06-18T18:54:15Z</dcterms:modified>
</cp:coreProperties>
</file>