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81" r:id="rId3"/>
    <p:sldId id="282" r:id="rId4"/>
    <p:sldId id="283" r:id="rId5"/>
    <p:sldId id="340" r:id="rId6"/>
    <p:sldId id="280" r:id="rId7"/>
    <p:sldId id="276" r:id="rId8"/>
    <p:sldId id="279" r:id="rId9"/>
    <p:sldId id="278" r:id="rId10"/>
    <p:sldId id="271" r:id="rId11"/>
    <p:sldId id="275" r:id="rId12"/>
    <p:sldId id="272" r:id="rId13"/>
    <p:sldId id="274" r:id="rId14"/>
    <p:sldId id="277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92" r:id="rId24"/>
    <p:sldId id="293" r:id="rId25"/>
    <p:sldId id="294" r:id="rId26"/>
    <p:sldId id="295" r:id="rId27"/>
    <p:sldId id="296" r:id="rId28"/>
    <p:sldId id="297" r:id="rId29"/>
    <p:sldId id="298" r:id="rId30"/>
    <p:sldId id="299" r:id="rId31"/>
    <p:sldId id="300" r:id="rId32"/>
    <p:sldId id="301" r:id="rId33"/>
    <p:sldId id="302" r:id="rId34"/>
    <p:sldId id="303" r:id="rId35"/>
    <p:sldId id="304" r:id="rId36"/>
    <p:sldId id="305" r:id="rId37"/>
    <p:sldId id="306" r:id="rId38"/>
    <p:sldId id="307" r:id="rId39"/>
    <p:sldId id="308" r:id="rId40"/>
    <p:sldId id="309" r:id="rId41"/>
    <p:sldId id="310" r:id="rId42"/>
    <p:sldId id="311" r:id="rId43"/>
    <p:sldId id="312" r:id="rId44"/>
    <p:sldId id="313" r:id="rId45"/>
    <p:sldId id="314" r:id="rId46"/>
    <p:sldId id="315" r:id="rId47"/>
    <p:sldId id="316" r:id="rId48"/>
    <p:sldId id="317" r:id="rId49"/>
    <p:sldId id="318" r:id="rId50"/>
    <p:sldId id="319" r:id="rId51"/>
    <p:sldId id="320" r:id="rId52"/>
    <p:sldId id="321" r:id="rId53"/>
    <p:sldId id="322" r:id="rId54"/>
    <p:sldId id="323" r:id="rId55"/>
    <p:sldId id="324" r:id="rId56"/>
    <p:sldId id="325" r:id="rId57"/>
    <p:sldId id="326" r:id="rId58"/>
    <p:sldId id="327" r:id="rId59"/>
    <p:sldId id="328" r:id="rId60"/>
    <p:sldId id="329" r:id="rId61"/>
    <p:sldId id="330" r:id="rId62"/>
    <p:sldId id="331" r:id="rId63"/>
    <p:sldId id="332" r:id="rId64"/>
    <p:sldId id="333" r:id="rId65"/>
    <p:sldId id="334" r:id="rId66"/>
    <p:sldId id="335" r:id="rId67"/>
    <p:sldId id="336" r:id="rId68"/>
    <p:sldId id="337" r:id="rId69"/>
    <p:sldId id="338" r:id="rId70"/>
    <p:sldId id="339" r:id="rId7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361" autoAdjust="0"/>
    <p:restoredTop sz="96238" autoAdjust="0"/>
  </p:normalViewPr>
  <p:slideViewPr>
    <p:cSldViewPr snapToGrid="0">
      <p:cViewPr varScale="1">
        <p:scale>
          <a:sx n="110" d="100"/>
          <a:sy n="110" d="100"/>
        </p:scale>
        <p:origin x="50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112539-79B8-46D7-8CF9-E1DB0C4F9A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4FD7D6-56B8-4A6B-8C04-9F8AFBBE1E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0DA732-0C48-46A7-99DF-9713948F8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F58AE-A150-436C-A66E-79C9DB882BA4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123613-8E16-43ED-A7F3-1C5ED6B9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D06786-BDB0-4DB4-928C-EA518F5E2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7A6EB-0111-4891-8ED6-8E13F5F62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461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6073E8-F0C9-4323-8794-EFFF6A8C0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2946B7C-6D17-44C8-95F1-5570F459FD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392148-FA55-4E4B-BC46-62198DEB8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F58AE-A150-436C-A66E-79C9DB882BA4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322901-89C9-4735-BF0C-98E6370AB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AF92AB-6024-4CA1-A3D6-6F8A1C503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7A6EB-0111-4891-8ED6-8E13F5F62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866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BA0BD80-B8F9-46D3-9562-34727F1B68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858F6B-7DCE-4AC0-A3CB-37A288D80F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B217E2-0612-4615-B352-FB877C0B5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F58AE-A150-436C-A66E-79C9DB882BA4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353B54-D094-484F-BDA8-BB195EE5A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1CB371-6B20-491A-A766-80519C512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7A6EB-0111-4891-8ED6-8E13F5F62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791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25F4F2-69CE-4585-AD60-AAEF8E5A1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EAE6E4-BF05-436F-8F42-39AB02544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0F2881-4177-4EDF-B843-0FD06983E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F58AE-A150-436C-A66E-79C9DB882BA4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910A9F-07FE-4954-94B0-9883E585C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B06B07-C18D-496A-AB32-E3DF68259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7A6EB-0111-4891-8ED6-8E13F5F62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775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534BDD-A87F-4849-86B0-C958C86E7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7CD16F-3BAC-4751-B001-48127E32F3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3341DD-85ED-420E-A3A5-DF26EEDEA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F58AE-A150-436C-A66E-79C9DB882BA4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1FB5F6-8F9A-4B72-A978-0CE864C73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44BCF7-6AE4-4BB1-8D96-DE575857E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7A6EB-0111-4891-8ED6-8E13F5F62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562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AA670C-74DA-4556-8232-85FB1B626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A09B58-726F-4C62-B771-D2C86A3CE8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621539-E3DC-40FC-B51F-C53A3F6330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F5896D-DD82-4862-B067-CEFF44CC9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F58AE-A150-436C-A66E-79C9DB882BA4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EF0C3D-1976-4542-A042-E50B3D39C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A30D05-A47C-41E3-913A-E9EC14DEE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7A6EB-0111-4891-8ED6-8E13F5F62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224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DDAF4D-57DE-41D4-A5AB-B18A40546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1A0D29-EEC8-425E-A18B-F6B4DD2175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BEF4908-F7F7-40F7-9E91-74E470C40A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35E7438-08AA-4F8E-9DAC-3937351996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0BB4025-BA75-4E40-A08B-858D06789D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F934F3F-83CD-46C7-8AA3-03612F6D1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F58AE-A150-436C-A66E-79C9DB882BA4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9F71303-9444-4055-819E-A834ADD7B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2304748-E6E9-4FAB-8C75-1D1C9BC93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7A6EB-0111-4891-8ED6-8E13F5F62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518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222B43-94AE-4D1D-8A7D-78B11874B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7050733-2748-4BEF-8105-9D604CF48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F58AE-A150-436C-A66E-79C9DB882BA4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C61DF6-AF31-4B27-B090-6C7274C7E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C02AC5-7253-4D72-A0AD-13262B39D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7A6EB-0111-4891-8ED6-8E13F5F62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596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DE145F5-4C44-423B-B94A-2F9DD4F7D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F58AE-A150-436C-A66E-79C9DB882BA4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371DA35-AB26-4C13-9A27-90A7B2C50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B89564-CA98-4760-B5BD-0FB1CF74F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7A6EB-0111-4891-8ED6-8E13F5F62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861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395BC3-E8F6-4F9A-AE68-4CE3DE71B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534444-7DDB-46D5-AD1F-CEFACB190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9E525E3-5EA0-486D-AC7F-A514DE1328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CAFF95-DFE5-4A98-A403-B398ABDF8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F58AE-A150-436C-A66E-79C9DB882BA4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18CC92-B5C6-465D-9A62-402617E99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73B5CB-A17F-4E69-BAF9-B13F8260D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7A6EB-0111-4891-8ED6-8E13F5F62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577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BD0389-1258-44E5-8D73-978DEAF4C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D32A11A-2202-4EAB-8953-C1E9B00141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1C7B49-4CC2-42E4-BFAD-633ABBB207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EB2239-3715-46B3-9DD5-56DDAF7FC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F58AE-A150-436C-A66E-79C9DB882BA4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8EEF27-EE4B-4982-87E8-4B1282BFD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627BF5-C27D-43AB-B3CD-0A9938C58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7A6EB-0111-4891-8ED6-8E13F5F62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550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3BF2522-A8F1-428E-9D42-A78A15E02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539133-A600-4868-BEF2-C5B438EE6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310545-7FE0-49F6-8813-6DBBDA5661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F58AE-A150-436C-A66E-79C9DB882BA4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F38061-0037-4376-8AB2-43E692EEBB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B816C4-D147-4799-8D45-2D792EDA86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07A6EB-0111-4891-8ED6-8E13F5F62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68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8C0F1ADF-BE25-4716-A03A-7D67A514D8B1}"/>
              </a:ext>
            </a:extLst>
          </p:cNvPr>
          <p:cNvSpPr/>
          <p:nvPr/>
        </p:nvSpPr>
        <p:spPr>
          <a:xfrm>
            <a:off x="7091482" y="638590"/>
            <a:ext cx="2882546" cy="2960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data (4/1 ~ 4/10)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871B9C1-CF27-4C25-AADD-DC88A019501E}"/>
              </a:ext>
            </a:extLst>
          </p:cNvPr>
          <p:cNvSpPr/>
          <p:nvPr/>
        </p:nvSpPr>
        <p:spPr>
          <a:xfrm>
            <a:off x="2676236" y="638590"/>
            <a:ext cx="4415246" cy="2960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data (1/22~ 3/31)  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197DD8D-14FA-4FF3-9282-952B62B1AE4E}"/>
              </a:ext>
            </a:extLst>
          </p:cNvPr>
          <p:cNvSpPr/>
          <p:nvPr/>
        </p:nvSpPr>
        <p:spPr>
          <a:xfrm>
            <a:off x="7091482" y="971302"/>
            <a:ext cx="2882546" cy="2960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data (4/1 ~ 4/10)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E693587-8D72-432E-81F6-7FDFC90D25D8}"/>
              </a:ext>
            </a:extLst>
          </p:cNvPr>
          <p:cNvSpPr/>
          <p:nvPr/>
        </p:nvSpPr>
        <p:spPr>
          <a:xfrm>
            <a:off x="2676236" y="971302"/>
            <a:ext cx="4415246" cy="2960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data (1/22~ 3/31)  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8ADC073-2FB2-4A09-B82E-5DF4A84AF6B7}"/>
              </a:ext>
            </a:extLst>
          </p:cNvPr>
          <p:cNvSpPr/>
          <p:nvPr/>
        </p:nvSpPr>
        <p:spPr>
          <a:xfrm>
            <a:off x="7091482" y="1636726"/>
            <a:ext cx="2882546" cy="2960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data (4/1 ~ 4/10)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CFBF7FA-3632-474D-B86E-223BD8F88611}"/>
              </a:ext>
            </a:extLst>
          </p:cNvPr>
          <p:cNvSpPr/>
          <p:nvPr/>
        </p:nvSpPr>
        <p:spPr>
          <a:xfrm>
            <a:off x="2676236" y="1636726"/>
            <a:ext cx="4415246" cy="2960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data (1/22~ 3/31)  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E8B556F-D29A-4886-8573-DF14E8074705}"/>
              </a:ext>
            </a:extLst>
          </p:cNvPr>
          <p:cNvSpPr/>
          <p:nvPr/>
        </p:nvSpPr>
        <p:spPr>
          <a:xfrm>
            <a:off x="6172737" y="126739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2F53F9-83F2-41D4-8131-540E1E6BFC50}"/>
              </a:ext>
            </a:extLst>
          </p:cNvPr>
          <p:cNvSpPr txBox="1"/>
          <p:nvPr/>
        </p:nvSpPr>
        <p:spPr>
          <a:xfrm>
            <a:off x="1801365" y="1198804"/>
            <a:ext cx="415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6F3DF10-903E-4EA6-B628-A31EBC32023C}"/>
              </a:ext>
            </a:extLst>
          </p:cNvPr>
          <p:cNvSpPr/>
          <p:nvPr/>
        </p:nvSpPr>
        <p:spPr>
          <a:xfrm>
            <a:off x="1260399" y="604666"/>
            <a:ext cx="1415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US.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Alabama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40B85B0-6B9F-454D-96D6-C05AE77C4CA1}"/>
              </a:ext>
            </a:extLst>
          </p:cNvPr>
          <p:cNvSpPr/>
          <p:nvPr/>
        </p:nvSpPr>
        <p:spPr>
          <a:xfrm>
            <a:off x="1452760" y="949491"/>
            <a:ext cx="1223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US.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Alaska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049E344-CC58-4CDA-B916-EC3BA7AF6937}"/>
              </a:ext>
            </a:extLst>
          </p:cNvPr>
          <p:cNvSpPr/>
          <p:nvPr/>
        </p:nvSpPr>
        <p:spPr>
          <a:xfrm>
            <a:off x="1175889" y="1608276"/>
            <a:ext cx="15003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US.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Wyoming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482A6000-94EE-4E13-973D-B4A7EE80D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323273"/>
          </a:xfrm>
        </p:spPr>
        <p:txBody>
          <a:bodyPr>
            <a:noAutofit/>
          </a:bodyPr>
          <a:lstStyle/>
          <a:p>
            <a:r>
              <a:rPr lang="en-US" altLang="ko-KR" sz="2000" b="1" dirty="0"/>
              <a:t>Data </a:t>
            </a:r>
            <a:endParaRPr lang="en-US" sz="2000" b="1" dirty="0"/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427F17E5-61D2-47CB-90A2-8AD4B0D683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639671"/>
              </p:ext>
            </p:extLst>
          </p:nvPr>
        </p:nvGraphicFramePr>
        <p:xfrm>
          <a:off x="273688" y="2321988"/>
          <a:ext cx="1179072" cy="4351346"/>
        </p:xfrm>
        <a:graphic>
          <a:graphicData uri="http://schemas.openxmlformats.org/drawingml/2006/table">
            <a:tbl>
              <a:tblPr/>
              <a:tblGrid>
                <a:gridCol w="449170">
                  <a:extLst>
                    <a:ext uri="{9D8B030D-6E8A-4147-A177-3AD203B41FA5}">
                      <a16:colId xmlns:a16="http://schemas.microsoft.com/office/drawing/2014/main" val="2242790373"/>
                    </a:ext>
                  </a:extLst>
                </a:gridCol>
                <a:gridCol w="729902">
                  <a:extLst>
                    <a:ext uri="{9D8B030D-6E8A-4147-A177-3AD203B41FA5}">
                      <a16:colId xmlns:a16="http://schemas.microsoft.com/office/drawing/2014/main" val="820212768"/>
                    </a:ext>
                  </a:extLst>
                </a:gridCol>
              </a:tblGrid>
              <a:tr h="1403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1/22/2020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9372912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1/23/2020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7449778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1/24/2020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3118247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1/25/2020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6244618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1/26/2020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4238539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1/27/2020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0562461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1/28/2020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4958440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1/29/2020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655311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1/30/2020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0554465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1/31/2020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5229652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2/1/2020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5720203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2/2/2020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9478199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2/3/2020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8480920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2/4/2020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8242056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2/5/2020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5190034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2/6/2020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0729045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2/7/2020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4192460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2/8/2020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6173461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2/9/2020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8202097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2/10/2020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6719525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2/11/2020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5620787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2/12/2020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4669068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2/13/2020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254373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2/14/2020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1922934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2/15/2020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1536580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2/16/2020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0960573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2/17/2020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1015059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2/18/2020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6347946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2/19/2020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5258441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2/20/2020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4153962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2/21/2020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505833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0F6F01CA-CC99-40AC-A4CC-3BAF2E394D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5099457"/>
              </p:ext>
            </p:extLst>
          </p:nvPr>
        </p:nvGraphicFramePr>
        <p:xfrm>
          <a:off x="1607676" y="2346940"/>
          <a:ext cx="1218375" cy="4351350"/>
        </p:xfrm>
        <a:graphic>
          <a:graphicData uri="http://schemas.openxmlformats.org/drawingml/2006/table">
            <a:tbl>
              <a:tblPr/>
              <a:tblGrid>
                <a:gridCol w="464143">
                  <a:extLst>
                    <a:ext uri="{9D8B030D-6E8A-4147-A177-3AD203B41FA5}">
                      <a16:colId xmlns:a16="http://schemas.microsoft.com/office/drawing/2014/main" val="781152807"/>
                    </a:ext>
                  </a:extLst>
                </a:gridCol>
                <a:gridCol w="754232">
                  <a:extLst>
                    <a:ext uri="{9D8B030D-6E8A-4147-A177-3AD203B41FA5}">
                      <a16:colId xmlns:a16="http://schemas.microsoft.com/office/drawing/2014/main" val="2503818536"/>
                    </a:ext>
                  </a:extLst>
                </a:gridCol>
              </a:tblGrid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2/22/2020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1332167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2/23/2020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2665780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2/24/2020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4853493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2/25/2020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0926819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2/26/2020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7321140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2/27/2020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765142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2/28/2020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3617497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2/29/2020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1154805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3/1/2020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500381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3/2/2020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1401631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3/3/2020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5188180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3/4/2020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4701257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3/5/2020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7656990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3/6/2020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3199587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3/7/2020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7848782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3/8/2020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3144357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3/9/2020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6097800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3/10/2020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0711261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3/11/2020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997600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3/12/2020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2780582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3/13/2020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900618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3/14/2020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8916969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3/15/2020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6089664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3/16/2020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019861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3/17/2020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9670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3/18/2020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0818747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3/19/2020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0222751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3/20/2020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4289596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3/21/2020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2786596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3/22/2020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9334410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D75259DA-8664-4724-B35A-61F56AC71D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892187"/>
              </p:ext>
            </p:extLst>
          </p:nvPr>
        </p:nvGraphicFramePr>
        <p:xfrm>
          <a:off x="2980967" y="2321988"/>
          <a:ext cx="1218375" cy="4351350"/>
        </p:xfrm>
        <a:graphic>
          <a:graphicData uri="http://schemas.openxmlformats.org/drawingml/2006/table">
            <a:tbl>
              <a:tblPr/>
              <a:tblGrid>
                <a:gridCol w="464143">
                  <a:extLst>
                    <a:ext uri="{9D8B030D-6E8A-4147-A177-3AD203B41FA5}">
                      <a16:colId xmlns:a16="http://schemas.microsoft.com/office/drawing/2014/main" val="2613458277"/>
                    </a:ext>
                  </a:extLst>
                </a:gridCol>
                <a:gridCol w="754232">
                  <a:extLst>
                    <a:ext uri="{9D8B030D-6E8A-4147-A177-3AD203B41FA5}">
                      <a16:colId xmlns:a16="http://schemas.microsoft.com/office/drawing/2014/main" val="1612967483"/>
                    </a:ext>
                  </a:extLst>
                </a:gridCol>
              </a:tblGrid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3/23/2020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2137883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3/24/2020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0534126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3/25/2020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5387348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3/26/2020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5895941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3/27/2020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0183973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3/28/2020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2726147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3/29/2020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1874822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3/30/2020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994536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3/31/2020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4443497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Calibri" panose="020F0502020204030204" pitchFamily="34" charset="0"/>
                        </a:rPr>
                        <a:t>4/1/2020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0281279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Calibri" panose="020F0502020204030204" pitchFamily="34" charset="0"/>
                        </a:rPr>
                        <a:t>4/2/2020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5373303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Calibri" panose="020F0502020204030204" pitchFamily="34" charset="0"/>
                        </a:rPr>
                        <a:t>4/3/2020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8304909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Calibri" panose="020F0502020204030204" pitchFamily="34" charset="0"/>
                        </a:rPr>
                        <a:t>4/4/2020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0424546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Calibri" panose="020F0502020204030204" pitchFamily="34" charset="0"/>
                        </a:rPr>
                        <a:t>4/5/2020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4250578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Calibri" panose="020F0502020204030204" pitchFamily="34" charset="0"/>
                        </a:rPr>
                        <a:t>4/6/2020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9969963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Calibri" panose="020F0502020204030204" pitchFamily="34" charset="0"/>
                        </a:rPr>
                        <a:t>4/7/2020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5828812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Calibri" panose="020F0502020204030204" pitchFamily="34" charset="0"/>
                        </a:rPr>
                        <a:t>4/8/2020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3781563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Calibri" panose="020F0502020204030204" pitchFamily="34" charset="0"/>
                        </a:rPr>
                        <a:t>4/9/2020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605131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Calibri" panose="020F0502020204030204" pitchFamily="34" charset="0"/>
                        </a:rPr>
                        <a:t>4/10/2020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0397449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4/11/2020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1742649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4/12/2020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2238665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4/13/2020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8585060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4/14/2020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9688804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4/15/2020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0281969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4/16/2020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6359760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4/17/2020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055886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4/18/2020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7232056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4/19/2020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7405340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4/20/2020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1225343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4/21/2020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2769553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1AD06D2F-9B7B-43B6-BC3C-0069C4D867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4142131"/>
              </p:ext>
            </p:extLst>
          </p:nvPr>
        </p:nvGraphicFramePr>
        <p:xfrm>
          <a:off x="4354258" y="2346940"/>
          <a:ext cx="1600200" cy="34290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3315345934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162739110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4/22/2020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83950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4/23/2020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26099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4/24/2020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78888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4/25/2020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26614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4/26/2020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35944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4/27/2020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8784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4/28/2020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57892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4/29/2020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00741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4/30/2020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99699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5/1/2020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82998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5/2/2020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19665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5/3/2020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54895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5/4/2020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24785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5/5/2020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8008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5/6/2020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62508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5/7/2020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92595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5/8/2020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7636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5/9/2020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6043131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F2F8F153-86D3-4D01-8EFE-3452740F1C9E}"/>
              </a:ext>
            </a:extLst>
          </p:cNvPr>
          <p:cNvSpPr txBox="1"/>
          <p:nvPr/>
        </p:nvSpPr>
        <p:spPr>
          <a:xfrm>
            <a:off x="4354258" y="5931880"/>
            <a:ext cx="1644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Lockdown</a:t>
            </a:r>
            <a:r>
              <a:rPr lang="ko-KR" altLang="en-US" dirty="0">
                <a:solidFill>
                  <a:srgbClr val="FF0000"/>
                </a:solidFill>
              </a:rPr>
              <a:t> 시점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6127FC4-4407-4EB4-8DD9-9F7BCD5BDF66}"/>
              </a:ext>
            </a:extLst>
          </p:cNvPr>
          <p:cNvSpPr txBox="1"/>
          <p:nvPr/>
        </p:nvSpPr>
        <p:spPr>
          <a:xfrm>
            <a:off x="8532755" y="2278032"/>
            <a:ext cx="34508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4/10 Lockdown</a:t>
            </a:r>
            <a:r>
              <a:rPr lang="ko-KR" altLang="en-US" dirty="0">
                <a:solidFill>
                  <a:srgbClr val="FF0000"/>
                </a:solidFill>
              </a:rPr>
              <a:t> 시점 이전 까지만 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분석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5707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9C54F0-9C80-49FB-8FA0-88B550CB3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323273"/>
          </a:xfrm>
        </p:spPr>
        <p:txBody>
          <a:bodyPr>
            <a:noAutofit/>
          </a:bodyPr>
          <a:lstStyle/>
          <a:p>
            <a:r>
              <a:rPr lang="en-US" altLang="ko-KR" sz="2000" b="1" dirty="0"/>
              <a:t>Prediction Process (It uses pretrained models from day 1 to 30)</a:t>
            </a:r>
            <a:endParaRPr lang="en-US" sz="2000" b="1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D303E18-22F2-4D8E-A033-BDB142C8B6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8801" y="620649"/>
            <a:ext cx="3265714" cy="469359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300" b="1" i="1" u="sng" dirty="0" err="1">
                <a:solidFill>
                  <a:srgbClr val="808080"/>
                </a:solidFill>
                <a:latin typeface="Consolas" panose="020B0609020204030204" pitchFamily="49" charset="0"/>
              </a:rPr>
              <a:t>lightgbm</a:t>
            </a:r>
            <a:endParaRPr kumimoji="0" lang="en-US" altLang="en-US" sz="1300" b="1" i="1" u="sng" strike="noStrike" cap="none" normalizeH="0" baseline="0" dirty="0">
              <a:ln>
                <a:noFill/>
              </a:ln>
              <a:solidFill>
                <a:srgbClr val="80808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model: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lightgbm.basic.Booster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{'objective': '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rmse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',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 'metric': '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rmse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',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 'boosting': '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gbdt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',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 '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learning_rate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': 0.01,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 '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drop_rate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': 0.01,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 '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skip_drop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': 0.6,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 '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uniform_drop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': True,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 'verbose': -1,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 '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num_leaves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': 30,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 '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bagging_fraction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': 0.9,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 '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bagging_freq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': 1,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 '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bagging_seed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': 1412,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 '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feature_fraction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': 0.8,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 '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feature_fraction_seed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': 1412,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 '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min_data_in_leaf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': 10,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 '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max_bin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': 100,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 '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max_depth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': 20,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 '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reg_alpha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': 1,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 'lambda_l2': 10,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 '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num_threads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': 6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 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B83B29B-87FF-402A-B37B-607458382B85}"/>
              </a:ext>
            </a:extLst>
          </p:cNvPr>
          <p:cNvSpPr/>
          <p:nvPr/>
        </p:nvSpPr>
        <p:spPr>
          <a:xfrm>
            <a:off x="2011691" y="3865727"/>
            <a:ext cx="3114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1/22/2020 ~ 3/31/2020 (70 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  <a:endParaRPr 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45B6FC2-99D5-4969-94E6-DB1981E34752}"/>
              </a:ext>
            </a:extLst>
          </p:cNvPr>
          <p:cNvSpPr/>
          <p:nvPr/>
        </p:nvSpPr>
        <p:spPr>
          <a:xfrm>
            <a:off x="3071223" y="4182357"/>
            <a:ext cx="3114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3/19/2020 ~ 4/30/2020  (43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  <a:endParaRPr 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558FFF5-D7F7-4577-8E0E-F9F05351E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236" y="584188"/>
            <a:ext cx="5943385" cy="284481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565F4D1A-61E7-4B99-97D1-2AEDB3B47583}"/>
              </a:ext>
            </a:extLst>
          </p:cNvPr>
          <p:cNvSpPr/>
          <p:nvPr/>
        </p:nvSpPr>
        <p:spPr>
          <a:xfrm>
            <a:off x="1229875" y="3865727"/>
            <a:ext cx="11127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Train</a:t>
            </a:r>
          </a:p>
          <a:p>
            <a:r>
              <a:rPr lang="en-US" dirty="0"/>
              <a:t>Test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1660E3-B825-4CD9-AB60-18263E1F81F7}"/>
              </a:ext>
            </a:extLst>
          </p:cNvPr>
          <p:cNvSpPr txBox="1"/>
          <p:nvPr/>
        </p:nvSpPr>
        <p:spPr>
          <a:xfrm>
            <a:off x="7136931" y="5691833"/>
            <a:ext cx="4275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총</a:t>
            </a:r>
            <a:r>
              <a:rPr lang="en-US" altLang="ko-KR" dirty="0"/>
              <a:t> 30</a:t>
            </a:r>
            <a:r>
              <a:rPr lang="ko-KR" altLang="en-US" dirty="0"/>
              <a:t>일치 </a:t>
            </a:r>
            <a:r>
              <a:rPr lang="en-US" altLang="ko-KR" dirty="0"/>
              <a:t>Prediction Model </a:t>
            </a:r>
            <a:r>
              <a:rPr lang="en-US" altLang="ko-KR" dirty="0" err="1"/>
              <a:t>Lightgbm</a:t>
            </a:r>
            <a:r>
              <a:rPr lang="en-US" altLang="ko-KR" dirty="0"/>
              <a:t> </a:t>
            </a:r>
            <a:r>
              <a:rPr lang="ko-KR" altLang="en-US" dirty="0"/>
              <a:t>보유</a:t>
            </a:r>
            <a:endParaRPr 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E7356E2-0AB8-48F5-9904-4F0464294B51}"/>
              </a:ext>
            </a:extLst>
          </p:cNvPr>
          <p:cNvSpPr/>
          <p:nvPr/>
        </p:nvSpPr>
        <p:spPr>
          <a:xfrm>
            <a:off x="6721439" y="214857"/>
            <a:ext cx="2006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lgb.LGBMRegressor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440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9C54F0-9C80-49FB-8FA0-88B550CB3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323273"/>
          </a:xfrm>
        </p:spPr>
        <p:txBody>
          <a:bodyPr>
            <a:noAutofit/>
          </a:bodyPr>
          <a:lstStyle/>
          <a:p>
            <a:r>
              <a:rPr lang="ko-KR" altLang="en-US" sz="2000" b="1" dirty="0"/>
              <a:t>페이퍼 </a:t>
            </a:r>
            <a:endParaRPr lang="en-US" sz="20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B83B29B-87FF-402A-B37B-607458382B85}"/>
              </a:ext>
            </a:extLst>
          </p:cNvPr>
          <p:cNvSpPr/>
          <p:nvPr/>
        </p:nvSpPr>
        <p:spPr>
          <a:xfrm>
            <a:off x="2647517" y="917427"/>
            <a:ext cx="226369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Feature</a:t>
            </a:r>
            <a:r>
              <a:rPr lang="ko-KR" altLang="en-US" b="1" dirty="0"/>
              <a:t> </a:t>
            </a:r>
            <a:r>
              <a:rPr lang="en-US" altLang="ko-KR" b="1" dirty="0"/>
              <a:t>engineering 1</a:t>
            </a:r>
          </a:p>
          <a:p>
            <a:r>
              <a:rPr lang="en-US" altLang="ko-KR" b="1" dirty="0"/>
              <a:t>Feature</a:t>
            </a:r>
            <a:r>
              <a:rPr lang="ko-KR" altLang="en-US" b="1" dirty="0"/>
              <a:t> </a:t>
            </a:r>
            <a:r>
              <a:rPr lang="en-US" altLang="ko-KR" b="1" dirty="0"/>
              <a:t>engineering 2</a:t>
            </a:r>
            <a:endParaRPr lang="en-US" b="1" dirty="0"/>
          </a:p>
          <a:p>
            <a:r>
              <a:rPr lang="en-US" altLang="ko-KR" b="1" dirty="0"/>
              <a:t>Feature</a:t>
            </a:r>
            <a:r>
              <a:rPr lang="ko-KR" altLang="en-US" b="1" dirty="0"/>
              <a:t> </a:t>
            </a:r>
            <a:r>
              <a:rPr lang="en-US" altLang="ko-KR" b="1" dirty="0"/>
              <a:t>engineering 3</a:t>
            </a:r>
            <a:endParaRPr lang="en-US" b="1" dirty="0"/>
          </a:p>
          <a:p>
            <a:endParaRPr lang="en-US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3985EAB-8143-4D19-9564-13AA4EED8C3C}"/>
              </a:ext>
            </a:extLst>
          </p:cNvPr>
          <p:cNvSpPr/>
          <p:nvPr/>
        </p:nvSpPr>
        <p:spPr>
          <a:xfrm>
            <a:off x="5379826" y="917427"/>
            <a:ext cx="64953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ML 1</a:t>
            </a:r>
          </a:p>
          <a:p>
            <a:r>
              <a:rPr lang="en-US" altLang="ko-KR" b="1" dirty="0"/>
              <a:t>ML 2</a:t>
            </a:r>
            <a:endParaRPr lang="en-US" b="1" dirty="0"/>
          </a:p>
          <a:p>
            <a:r>
              <a:rPr lang="en-US" altLang="ko-KR" b="1" dirty="0"/>
              <a:t>ML 3</a:t>
            </a:r>
            <a:endParaRPr lang="en-US" b="1" dirty="0"/>
          </a:p>
          <a:p>
            <a:endParaRPr lang="en-US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77CBC50-3D50-4F2C-801A-04915C59CAC6}"/>
              </a:ext>
            </a:extLst>
          </p:cNvPr>
          <p:cNvSpPr/>
          <p:nvPr/>
        </p:nvSpPr>
        <p:spPr>
          <a:xfrm>
            <a:off x="2647517" y="3382833"/>
            <a:ext cx="22408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Feature</a:t>
            </a:r>
            <a:r>
              <a:rPr lang="ko-KR" altLang="en-US" dirty="0"/>
              <a:t> </a:t>
            </a:r>
            <a:r>
              <a:rPr lang="en-US" altLang="ko-KR" dirty="0"/>
              <a:t>engineering 1</a:t>
            </a:r>
          </a:p>
          <a:p>
            <a:endParaRPr 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FD2F0D1-5033-4E35-9769-AF72BDCE6E10}"/>
              </a:ext>
            </a:extLst>
          </p:cNvPr>
          <p:cNvSpPr/>
          <p:nvPr/>
        </p:nvSpPr>
        <p:spPr>
          <a:xfrm>
            <a:off x="5379826" y="3429000"/>
            <a:ext cx="64953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ML 1</a:t>
            </a:r>
          </a:p>
          <a:p>
            <a:r>
              <a:rPr lang="en-US" altLang="ko-KR" dirty="0"/>
              <a:t>ML 2</a:t>
            </a:r>
            <a:endParaRPr lang="en-US" dirty="0"/>
          </a:p>
          <a:p>
            <a:r>
              <a:rPr lang="en-US" altLang="ko-KR" dirty="0"/>
              <a:t>ML 3</a:t>
            </a:r>
            <a:endParaRPr lang="en-US" dirty="0"/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DC664F-30AB-4295-A1EF-1E37A080CD36}"/>
              </a:ext>
            </a:extLst>
          </p:cNvPr>
          <p:cNvSpPr txBox="1"/>
          <p:nvPr/>
        </p:nvSpPr>
        <p:spPr>
          <a:xfrm>
            <a:off x="1270611" y="3429000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방법 </a:t>
            </a:r>
            <a:r>
              <a:rPr lang="en-US" altLang="ko-KR" dirty="0"/>
              <a:t>2  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419E9E-5156-4820-A2C9-E490ED7A6292}"/>
              </a:ext>
            </a:extLst>
          </p:cNvPr>
          <p:cNvSpPr txBox="1"/>
          <p:nvPr/>
        </p:nvSpPr>
        <p:spPr>
          <a:xfrm>
            <a:off x="1270611" y="917427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방법 </a:t>
            </a:r>
            <a:r>
              <a:rPr lang="en-US" altLang="ko-KR" b="1" dirty="0"/>
              <a:t>1  </a:t>
            </a:r>
            <a:endParaRPr lang="en-US" b="1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28A95AD-5EB0-465C-B794-7E54F0E10242}"/>
              </a:ext>
            </a:extLst>
          </p:cNvPr>
          <p:cNvSpPr/>
          <p:nvPr/>
        </p:nvSpPr>
        <p:spPr>
          <a:xfrm>
            <a:off x="7207642" y="917427"/>
            <a:ext cx="81624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융합</a:t>
            </a:r>
            <a:r>
              <a:rPr lang="en-US" altLang="ko-KR" b="1" dirty="0"/>
              <a:t> 1</a:t>
            </a:r>
          </a:p>
          <a:p>
            <a:r>
              <a:rPr lang="ko-KR" altLang="en-US" b="1" dirty="0"/>
              <a:t>융합</a:t>
            </a:r>
            <a:r>
              <a:rPr lang="en-US" altLang="ko-KR" b="1" dirty="0"/>
              <a:t> 2</a:t>
            </a:r>
          </a:p>
          <a:p>
            <a:r>
              <a:rPr lang="ko-KR" altLang="en-US" b="1" dirty="0"/>
              <a:t>융합</a:t>
            </a:r>
            <a:r>
              <a:rPr lang="en-US" altLang="ko-KR" b="1" dirty="0"/>
              <a:t> 3</a:t>
            </a:r>
            <a:endParaRPr lang="en-US" b="1" dirty="0"/>
          </a:p>
          <a:p>
            <a:endParaRPr lang="en-US" b="1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10082AA-BFDC-4F30-8995-453F16D76EBF}"/>
              </a:ext>
            </a:extLst>
          </p:cNvPr>
          <p:cNvSpPr/>
          <p:nvPr/>
        </p:nvSpPr>
        <p:spPr>
          <a:xfrm>
            <a:off x="7207642" y="3428999"/>
            <a:ext cx="81624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융합</a:t>
            </a:r>
            <a:r>
              <a:rPr lang="en-US" altLang="ko-KR" dirty="0"/>
              <a:t> 1</a:t>
            </a:r>
          </a:p>
          <a:p>
            <a:r>
              <a:rPr lang="ko-KR" altLang="en-US" dirty="0"/>
              <a:t>융합</a:t>
            </a:r>
            <a:r>
              <a:rPr lang="en-US" altLang="ko-KR" dirty="0"/>
              <a:t> 2</a:t>
            </a:r>
          </a:p>
          <a:p>
            <a:r>
              <a:rPr lang="ko-KR" altLang="en-US" dirty="0"/>
              <a:t>융합</a:t>
            </a:r>
            <a:r>
              <a:rPr lang="en-US" altLang="ko-KR" dirty="0"/>
              <a:t> 3</a:t>
            </a:r>
            <a:endParaRPr lang="en-US" dirty="0"/>
          </a:p>
          <a:p>
            <a:endParaRPr 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F8566C0-4FBA-4F20-ACFD-7F5442AE8DC7}"/>
              </a:ext>
            </a:extLst>
          </p:cNvPr>
          <p:cNvSpPr/>
          <p:nvPr/>
        </p:nvSpPr>
        <p:spPr>
          <a:xfrm>
            <a:off x="2697700" y="161636"/>
            <a:ext cx="683664" cy="58111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ABACE4B-E361-4D0F-92CC-4C2E40E9D7E7}"/>
              </a:ext>
            </a:extLst>
          </p:cNvPr>
          <p:cNvSpPr/>
          <p:nvPr/>
        </p:nvSpPr>
        <p:spPr>
          <a:xfrm>
            <a:off x="5345699" y="161636"/>
            <a:ext cx="683664" cy="58111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38CFDFB-F8B7-40AF-B7C7-E603DB90B300}"/>
              </a:ext>
            </a:extLst>
          </p:cNvPr>
          <p:cNvSpPr/>
          <p:nvPr/>
        </p:nvSpPr>
        <p:spPr>
          <a:xfrm>
            <a:off x="7273934" y="161636"/>
            <a:ext cx="683664" cy="58111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312611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2522659-F944-4C6C-AF18-E88E6275767B}"/>
              </a:ext>
            </a:extLst>
          </p:cNvPr>
          <p:cNvSpPr/>
          <p:nvPr/>
        </p:nvSpPr>
        <p:spPr>
          <a:xfrm>
            <a:off x="283285" y="267418"/>
            <a:ext cx="1151785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['lag_confirmed_rate1', 'lag_confirmed_rate2', 'lag_confirmed_rate3', 'lag_confirmed_rate4', 'lag_confirmed_rate5', 'lag_confirmed_rate6', 'lag_confirmed_rate7', 'lag_confirmed_rate8', 'lag_confirmed_rate9', 'lag_confirmed_rate10', 'lag_confirmed_rate11', 'lag_confirmed_rate12', 'lag_confirmed_rate13', 'lag_confirmed_rate14', 'lag_confirmed_rate15', 'lag_confirmed_rate16', 'lag_confirmed_rate17', 'lag_confirmed_rate18', 'lag_confirmed_rate19', 'lag_confirmed_rate20’, </a:t>
            </a:r>
          </a:p>
          <a:p>
            <a:endParaRPr lang="en-US" sz="1200" dirty="0"/>
          </a:p>
          <a:p>
            <a:r>
              <a:rPr lang="en-US" sz="1200" dirty="0"/>
              <a:t>'days_ago_confirmed_count_1', 'days_ago_confirmed_count_10', 'days_ago_confirmed_count_100’, </a:t>
            </a:r>
          </a:p>
          <a:p>
            <a:r>
              <a:rPr lang="en-US" sz="1200" dirty="0"/>
              <a:t>'ma3_rate_confirmed1', 'ma3_rate_confirmed2', 'ma3_rate_confirmed3', 'ma3_rate_confirmed4', 'ma3_rate_confirmed5', 'ma3_rate_confirmed6', 'ma3_rate_confirmed7', 'ma3_rate_confirmed8', 'ma3_rate_confirmed9', 'ma3_rate_confirmed10', 'ma3_rate_confirmed11', 'ma3_rate_confirmed12', 'ma3_rate_confirmed13', 'ma3_rate_confirmed14', 'ma3_rate_confirmed15', 'ma3_rate_confirmed16', 'ma3_rate_confirmed17', 'ma3_rate_confirmed18', 'ma3_rate_confirmed19', 'ma3_rate_confirmed20’, </a:t>
            </a:r>
          </a:p>
          <a:p>
            <a:endParaRPr lang="en-US" sz="1200" dirty="0"/>
          </a:p>
          <a:p>
            <a:r>
              <a:rPr lang="en-US" sz="1200" dirty="0"/>
              <a:t>'std3_rate_confirmed1', 'std3_rate_confirmed2', 'std3_rate_confirmed3', 'std3_rate_confirmed4', 'std3_rate_confirmed5', 'std3_rate_confirmed6', 'std3_rate_confirmed7', 'std3_rate_confirmed8', 'std3_rate_confirmed9', 'std3_rate_confirmed10', 'std3_rate_confirmed11', 'std3_rate_confirmed12', 'std3_rate_confirmed13', 'std3_rate_confirmed14', 'std3_rate_confirmed15', 'std3_rate_confirmed16', 'std3_rate_confirmed17', 'std3_rate_confirmed18', 'std3_rate_confirmed19', 'std3_rate_confirmed20’, </a:t>
            </a:r>
          </a:p>
          <a:p>
            <a:endParaRPr lang="en-US" sz="1200" dirty="0"/>
          </a:p>
          <a:p>
            <a:r>
              <a:rPr lang="en-US" sz="1200" dirty="0"/>
              <a:t>'ewma3_rate_confirmed1', 'ewma3_rate_confirmed2', 'ewma3_rate_confirmed3', 'ewma3_rate_confirmed4', 'ewma3_rate_confirmed5', 'ewma3_rate_confirmed6', 'ewma3_rate_confirmed7', 'ewma3_rate_confirmed8', 'ewma3_rate_confirmed9', 'ewma3_rate_confirmed10', 'ewma3_rate_confirmed11', 'ewma3_rate_confirmed12', 'ewma3_rate_confirmed13', 'ewma3_rate_confirmed14', 'ewma3_rate_confirmed15', 'ewma3_rate_confirmed16', 'ewma3_rate_confirmed17', 'ewma3_rate_confirmed18', 'ewma3_rate_confirmed19', 'ewma3_rate_confirmed20’, </a:t>
            </a:r>
          </a:p>
          <a:p>
            <a:endParaRPr lang="en-US" sz="1200" dirty="0"/>
          </a:p>
          <a:p>
            <a:r>
              <a:rPr lang="en-US" sz="1200" dirty="0"/>
              <a:t>'ma5_rate_confirmed1', 'ma5_rate_confirmed2', 'ma5_rate_confirmed3', 'ma5_rate_confirmed4', 'ma5_rate_confirmed5', 'ma5_rate_confirmed6', 'ma5_rate_confirmed7', 'ma5_rate_confirmed8', 'ma5_rate_confirmed9', 'ma5_rate_confirmed10', 'ma5_rate_confirmed11', 'ma5_rate_confirmed12', 'ma5_rate_confirmed13', 'ma5_rate_confirmed14', 'ma5_rate_confirmed15', 'ma5_rate_confirmed16', 'ma5_rate_confirmed17’...</a:t>
            </a:r>
            <a:r>
              <a:rPr lang="ko-KR" altLang="en-US" sz="1200" dirty="0"/>
              <a:t>총 </a:t>
            </a:r>
            <a:r>
              <a:rPr lang="en-US" altLang="ko-KR" sz="1200" dirty="0"/>
              <a:t>468 </a:t>
            </a:r>
            <a:r>
              <a:rPr lang="ko-KR" altLang="en-US" sz="1200" dirty="0"/>
              <a:t>개 </a:t>
            </a:r>
            <a:r>
              <a:rPr lang="en-US" altLang="ko-KR" sz="1200" dirty="0"/>
              <a:t>features</a:t>
            </a:r>
            <a:endParaRPr 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87917C-6486-473A-B3B6-900FBAAB38C0}"/>
              </a:ext>
            </a:extLst>
          </p:cNvPr>
          <p:cNvSpPr txBox="1"/>
          <p:nvPr/>
        </p:nvSpPr>
        <p:spPr>
          <a:xfrm>
            <a:off x="174428" y="-8708"/>
            <a:ext cx="20146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Features (X variables)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EE8791-D571-44AE-8A7B-A556185C62EA}"/>
              </a:ext>
            </a:extLst>
          </p:cNvPr>
          <p:cNvSpPr/>
          <p:nvPr/>
        </p:nvSpPr>
        <p:spPr>
          <a:xfrm>
            <a:off x="1393371" y="4601233"/>
            <a:ext cx="9013372" cy="296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70 </a:t>
            </a:r>
            <a:r>
              <a:rPr lang="ko-KR" altLang="en-US" dirty="0"/>
              <a:t>개 이전 날짜 데이터 이용</a:t>
            </a:r>
            <a:endParaRPr 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A1D15EB-78D7-4CCF-A21D-46F6902236FF}"/>
              </a:ext>
            </a:extLst>
          </p:cNvPr>
          <p:cNvSpPr/>
          <p:nvPr/>
        </p:nvSpPr>
        <p:spPr>
          <a:xfrm>
            <a:off x="8860972" y="4966749"/>
            <a:ext cx="1545771" cy="29609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Day 1 </a:t>
            </a:r>
            <a:r>
              <a:rPr lang="ko-KR" altLang="en-US" dirty="0">
                <a:solidFill>
                  <a:schemeClr val="tx1"/>
                </a:solidFill>
              </a:rPr>
              <a:t>예측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82017B-4BAF-4AD8-BE6F-754FF3EF4E79}"/>
              </a:ext>
            </a:extLst>
          </p:cNvPr>
          <p:cNvSpPr txBox="1"/>
          <p:nvPr/>
        </p:nvSpPr>
        <p:spPr>
          <a:xfrm>
            <a:off x="283285" y="4251771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학습</a:t>
            </a:r>
            <a:r>
              <a:rPr lang="en-US" altLang="ko-KR" dirty="0"/>
              <a:t> </a:t>
            </a:r>
            <a:r>
              <a:rPr lang="ko-KR" altLang="en-US" dirty="0"/>
              <a:t>방법</a:t>
            </a:r>
            <a:r>
              <a:rPr lang="en-US" altLang="ko-KR" dirty="0"/>
              <a:t>  </a:t>
            </a:r>
            <a:endParaRPr 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A288C1F-CFEB-422A-9036-1DDFA71D61E3}"/>
              </a:ext>
            </a:extLst>
          </p:cNvPr>
          <p:cNvSpPr/>
          <p:nvPr/>
        </p:nvSpPr>
        <p:spPr>
          <a:xfrm>
            <a:off x="7315201" y="5343004"/>
            <a:ext cx="1545771" cy="29609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Day 1 </a:t>
            </a:r>
            <a:r>
              <a:rPr lang="ko-KR" altLang="en-US" dirty="0">
                <a:solidFill>
                  <a:schemeClr val="tx1"/>
                </a:solidFill>
              </a:rPr>
              <a:t>예측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9DD39C8-C537-43C3-8DC6-5081AECC4A8D}"/>
              </a:ext>
            </a:extLst>
          </p:cNvPr>
          <p:cNvSpPr/>
          <p:nvPr/>
        </p:nvSpPr>
        <p:spPr>
          <a:xfrm>
            <a:off x="1393371" y="4966749"/>
            <a:ext cx="7467601" cy="296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69 </a:t>
            </a:r>
            <a:r>
              <a:rPr lang="ko-KR" altLang="en-US" dirty="0"/>
              <a:t>개 이전 날짜 데이터 이용</a:t>
            </a:r>
            <a:endParaRPr 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758B692-10D7-49C3-B1F8-A37CAF154405}"/>
              </a:ext>
            </a:extLst>
          </p:cNvPr>
          <p:cNvSpPr/>
          <p:nvPr/>
        </p:nvSpPr>
        <p:spPr>
          <a:xfrm>
            <a:off x="1393370" y="5343004"/>
            <a:ext cx="5921831" cy="296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68 </a:t>
            </a:r>
            <a:r>
              <a:rPr lang="ko-KR" altLang="en-US" dirty="0"/>
              <a:t>개 이전 날짜 데이터 이용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1BDEBE-C463-491E-8476-22DA9AEC10CA}"/>
              </a:ext>
            </a:extLst>
          </p:cNvPr>
          <p:cNvSpPr txBox="1"/>
          <p:nvPr/>
        </p:nvSpPr>
        <p:spPr>
          <a:xfrm>
            <a:off x="565413" y="4681788"/>
            <a:ext cx="70243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/>
              <a:t>모델</a:t>
            </a:r>
            <a:endParaRPr lang="en-US" altLang="ko-KR" dirty="0"/>
          </a:p>
          <a:p>
            <a:pPr algn="r"/>
            <a:r>
              <a:rPr lang="en-US" dirty="0"/>
              <a:t>1</a:t>
            </a:r>
          </a:p>
          <a:p>
            <a:pPr algn="r"/>
            <a:r>
              <a:rPr lang="en-US" dirty="0"/>
              <a:t>2</a:t>
            </a:r>
          </a:p>
          <a:p>
            <a:pPr algn="r"/>
            <a:r>
              <a:rPr lang="en-US" dirty="0"/>
              <a:t>...</a:t>
            </a:r>
          </a:p>
          <a:p>
            <a:pPr algn="r"/>
            <a:r>
              <a:rPr lang="en-US" dirty="0"/>
              <a:t>30 </a:t>
            </a:r>
            <a:r>
              <a:rPr lang="ko-KR" altLang="en-US" dirty="0"/>
              <a:t>개</a:t>
            </a:r>
            <a:endParaRPr 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B54DF91-F0F3-48AB-BA50-39C216E62F71}"/>
              </a:ext>
            </a:extLst>
          </p:cNvPr>
          <p:cNvSpPr/>
          <p:nvPr/>
        </p:nvSpPr>
        <p:spPr>
          <a:xfrm>
            <a:off x="4825212" y="6247057"/>
            <a:ext cx="1217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/>
              <a:t>30 </a:t>
            </a:r>
            <a:r>
              <a:rPr lang="ko-KR" altLang="en-US" dirty="0"/>
              <a:t>개 모델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200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F5CF5C6-D98C-4073-B295-CB21C74CF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935" y="1932216"/>
            <a:ext cx="4572000" cy="2743200"/>
          </a:xfrm>
          <a:prstGeom prst="rect">
            <a:avLst/>
          </a:prstGeom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51DA9EB-7168-4FC2-9BF6-C1743F8990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6234457"/>
              </p:ext>
            </p:extLst>
          </p:nvPr>
        </p:nvGraphicFramePr>
        <p:xfrm>
          <a:off x="5935877" y="204804"/>
          <a:ext cx="2976514" cy="6653196"/>
        </p:xfrm>
        <a:graphic>
          <a:graphicData uri="http://schemas.openxmlformats.org/drawingml/2006/table">
            <a:tbl>
              <a:tblPr/>
              <a:tblGrid>
                <a:gridCol w="2976514">
                  <a:extLst>
                    <a:ext uri="{9D8B030D-6E8A-4147-A177-3AD203B41FA5}">
                      <a16:colId xmlns:a16="http://schemas.microsoft.com/office/drawing/2014/main" val="1090631199"/>
                    </a:ext>
                  </a:extLst>
                </a:gridCol>
              </a:tblGrid>
              <a:tr h="151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ConfirmedCases</a:t>
                      </a:r>
                      <a:endParaRPr lang="en-US" sz="9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0057422"/>
                  </a:ext>
                </a:extLst>
              </a:tr>
              <a:tr h="151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4945" marR="4945" marT="4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1121833"/>
                  </a:ext>
                </a:extLst>
              </a:tr>
              <a:tr h="151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4945" marR="4945" marT="4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1257514"/>
                  </a:ext>
                </a:extLst>
              </a:tr>
              <a:tr h="151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4945" marR="4945" marT="4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9269645"/>
                  </a:ext>
                </a:extLst>
              </a:tr>
              <a:tr h="151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4945" marR="4945" marT="4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9295704"/>
                  </a:ext>
                </a:extLst>
              </a:tr>
              <a:tr h="151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4945" marR="4945" marT="4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1628006"/>
                  </a:ext>
                </a:extLst>
              </a:tr>
              <a:tr h="151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4945" marR="4945" marT="4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7694161"/>
                  </a:ext>
                </a:extLst>
              </a:tr>
              <a:tr h="151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4945" marR="4945" marT="4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4563161"/>
                  </a:ext>
                </a:extLst>
              </a:tr>
              <a:tr h="151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4945" marR="4945" marT="4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5487415"/>
                  </a:ext>
                </a:extLst>
              </a:tr>
              <a:tr h="151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4945" marR="4945" marT="4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2613242"/>
                  </a:ext>
                </a:extLst>
              </a:tr>
              <a:tr h="151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4945" marR="4945" marT="4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3141715"/>
                  </a:ext>
                </a:extLst>
              </a:tr>
              <a:tr h="151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4945" marR="4945" marT="4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4453937"/>
                  </a:ext>
                </a:extLst>
              </a:tr>
              <a:tr h="151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4945" marR="4945" marT="4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8546701"/>
                  </a:ext>
                </a:extLst>
              </a:tr>
              <a:tr h="151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4945" marR="4945" marT="4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579536"/>
                  </a:ext>
                </a:extLst>
              </a:tr>
              <a:tr h="151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72.6374332</a:t>
                      </a:r>
                    </a:p>
                  </a:txBody>
                  <a:tcPr marL="4945" marR="4945" marT="4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5790045"/>
                  </a:ext>
                </a:extLst>
              </a:tr>
              <a:tr h="151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77.34089641</a:t>
                      </a:r>
                    </a:p>
                  </a:txBody>
                  <a:tcPr marL="4945" marR="4945" marT="4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7210607"/>
                  </a:ext>
                </a:extLst>
              </a:tr>
              <a:tr h="151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84.44860222</a:t>
                      </a:r>
                    </a:p>
                  </a:txBody>
                  <a:tcPr marL="4945" marR="4945" marT="4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0018370"/>
                  </a:ext>
                </a:extLst>
              </a:tr>
              <a:tr h="151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93.47471534</a:t>
                      </a:r>
                    </a:p>
                  </a:txBody>
                  <a:tcPr marL="4945" marR="4945" marT="4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6092182"/>
                  </a:ext>
                </a:extLst>
              </a:tr>
              <a:tr h="151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103.2303105</a:t>
                      </a:r>
                    </a:p>
                  </a:txBody>
                  <a:tcPr marL="4945" marR="4945" marT="4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8647887"/>
                  </a:ext>
                </a:extLst>
              </a:tr>
              <a:tr h="151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111.8697917</a:t>
                      </a:r>
                    </a:p>
                  </a:txBody>
                  <a:tcPr marL="4945" marR="4945" marT="4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9840980"/>
                  </a:ext>
                </a:extLst>
              </a:tr>
              <a:tr h="151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120.4633771</a:t>
                      </a:r>
                    </a:p>
                  </a:txBody>
                  <a:tcPr marL="4945" marR="4945" marT="4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0811222"/>
                  </a:ext>
                </a:extLst>
              </a:tr>
              <a:tr h="151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130.4596388</a:t>
                      </a:r>
                    </a:p>
                  </a:txBody>
                  <a:tcPr marL="4945" marR="4945" marT="4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6480783"/>
                  </a:ext>
                </a:extLst>
              </a:tr>
              <a:tr h="151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145.0059312</a:t>
                      </a:r>
                    </a:p>
                  </a:txBody>
                  <a:tcPr marL="4945" marR="4945" marT="4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752727"/>
                  </a:ext>
                </a:extLst>
              </a:tr>
              <a:tr h="151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152.4616504</a:t>
                      </a:r>
                    </a:p>
                  </a:txBody>
                  <a:tcPr marL="4945" marR="4945" marT="4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4957571"/>
                  </a:ext>
                </a:extLst>
              </a:tr>
              <a:tr h="151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159.8194503</a:t>
                      </a:r>
                    </a:p>
                  </a:txBody>
                  <a:tcPr marL="4945" marR="4945" marT="4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7197588"/>
                  </a:ext>
                </a:extLst>
              </a:tr>
              <a:tr h="151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165.9780573</a:t>
                      </a:r>
                    </a:p>
                  </a:txBody>
                  <a:tcPr marL="4945" marR="4945" marT="4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1861490"/>
                  </a:ext>
                </a:extLst>
              </a:tr>
              <a:tr h="151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172.627407</a:t>
                      </a:r>
                    </a:p>
                  </a:txBody>
                  <a:tcPr marL="4945" marR="4945" marT="4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9692245"/>
                  </a:ext>
                </a:extLst>
              </a:tr>
              <a:tr h="151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179.0736582</a:t>
                      </a:r>
                    </a:p>
                  </a:txBody>
                  <a:tcPr marL="4945" marR="4945" marT="4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3543614"/>
                  </a:ext>
                </a:extLst>
              </a:tr>
              <a:tr h="151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186.9978266</a:t>
                      </a:r>
                    </a:p>
                  </a:txBody>
                  <a:tcPr marL="4945" marR="4945" marT="4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4864319"/>
                  </a:ext>
                </a:extLst>
              </a:tr>
              <a:tr h="151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195.1601366</a:t>
                      </a:r>
                    </a:p>
                  </a:txBody>
                  <a:tcPr marL="4945" marR="4945" marT="4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9639675"/>
                  </a:ext>
                </a:extLst>
              </a:tr>
              <a:tr h="151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204.2231616</a:t>
                      </a:r>
                    </a:p>
                  </a:txBody>
                  <a:tcPr marL="4945" marR="4945" marT="4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8158403"/>
                  </a:ext>
                </a:extLst>
              </a:tr>
              <a:tr h="151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212.2605224</a:t>
                      </a:r>
                    </a:p>
                  </a:txBody>
                  <a:tcPr marL="4945" marR="4945" marT="4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9049418"/>
                  </a:ext>
                </a:extLst>
              </a:tr>
              <a:tr h="151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221.851169</a:t>
                      </a:r>
                    </a:p>
                  </a:txBody>
                  <a:tcPr marL="4945" marR="4945" marT="4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7093701"/>
                  </a:ext>
                </a:extLst>
              </a:tr>
              <a:tr h="151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233.3880931</a:t>
                      </a:r>
                    </a:p>
                  </a:txBody>
                  <a:tcPr marL="4945" marR="4945" marT="4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6541501"/>
                  </a:ext>
                </a:extLst>
              </a:tr>
              <a:tr h="151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245.6376568</a:t>
                      </a:r>
                    </a:p>
                  </a:txBody>
                  <a:tcPr marL="4945" marR="4945" marT="4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9653047"/>
                  </a:ext>
                </a:extLst>
              </a:tr>
              <a:tr h="151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256.4586638</a:t>
                      </a:r>
                    </a:p>
                  </a:txBody>
                  <a:tcPr marL="4945" marR="4945" marT="4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1953524"/>
                  </a:ext>
                </a:extLst>
              </a:tr>
              <a:tr h="151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271.4176492</a:t>
                      </a:r>
                    </a:p>
                  </a:txBody>
                  <a:tcPr marL="4945" marR="4945" marT="4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3479148"/>
                  </a:ext>
                </a:extLst>
              </a:tr>
              <a:tr h="151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283.9110009</a:t>
                      </a:r>
                    </a:p>
                  </a:txBody>
                  <a:tcPr marL="4945" marR="4945" marT="4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2994348"/>
                  </a:ext>
                </a:extLst>
              </a:tr>
              <a:tr h="151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294.5382401</a:t>
                      </a:r>
                    </a:p>
                  </a:txBody>
                  <a:tcPr marL="4945" marR="4945" marT="4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0505339"/>
                  </a:ext>
                </a:extLst>
              </a:tr>
              <a:tr h="151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305.7467445</a:t>
                      </a:r>
                    </a:p>
                  </a:txBody>
                  <a:tcPr marL="4945" marR="4945" marT="4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3758326"/>
                  </a:ext>
                </a:extLst>
              </a:tr>
              <a:tr h="151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319.6921041</a:t>
                      </a:r>
                    </a:p>
                  </a:txBody>
                  <a:tcPr marL="4945" marR="4945" marT="4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9668195"/>
                  </a:ext>
                </a:extLst>
              </a:tr>
              <a:tr h="151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330.6765401</a:t>
                      </a:r>
                    </a:p>
                  </a:txBody>
                  <a:tcPr marL="4945" marR="4945" marT="4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3746936"/>
                  </a:ext>
                </a:extLst>
              </a:tr>
              <a:tr h="151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339.2575769</a:t>
                      </a:r>
                    </a:p>
                  </a:txBody>
                  <a:tcPr marL="4945" marR="4945" marT="4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6132529"/>
                  </a:ext>
                </a:extLst>
              </a:tr>
              <a:tr h="151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352.3351359</a:t>
                      </a:r>
                    </a:p>
                  </a:txBody>
                  <a:tcPr marL="4945" marR="4945" marT="4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450295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95A204AF-2869-4099-98E8-F921CF31C533}"/>
              </a:ext>
            </a:extLst>
          </p:cNvPr>
          <p:cNvSpPr/>
          <p:nvPr/>
        </p:nvSpPr>
        <p:spPr>
          <a:xfrm>
            <a:off x="2580921" y="527209"/>
            <a:ext cx="3114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1/22/2020 ~ 3/31/2020 (70 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  <a:endParaRPr 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33AEA9F-1053-47E2-B922-15C65A475EC5}"/>
              </a:ext>
            </a:extLst>
          </p:cNvPr>
          <p:cNvSpPr/>
          <p:nvPr/>
        </p:nvSpPr>
        <p:spPr>
          <a:xfrm>
            <a:off x="3640453" y="843839"/>
            <a:ext cx="3114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3/19/2020 ~ 4/30/2020  (43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  <a:endParaRPr 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1F5B359-9151-4DB5-8B40-FB4F330594BC}"/>
              </a:ext>
            </a:extLst>
          </p:cNvPr>
          <p:cNvSpPr/>
          <p:nvPr/>
        </p:nvSpPr>
        <p:spPr>
          <a:xfrm>
            <a:off x="1799105" y="527209"/>
            <a:ext cx="11127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Train</a:t>
            </a:r>
          </a:p>
          <a:p>
            <a:r>
              <a:rPr lang="en-US" dirty="0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32825723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275D44C-3C1C-4F03-9366-2726CA8BA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273" y="719416"/>
            <a:ext cx="3892727" cy="254598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39ADD73-F2C8-4BD5-B28D-2602714830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3273" y="3526971"/>
            <a:ext cx="3892727" cy="249879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507CC42-D13C-4DBF-BA1B-D94151B94E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4168" y="741665"/>
            <a:ext cx="636198" cy="255790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220DD78-EC1E-4C32-A578-D583C49A8E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4168" y="3565877"/>
            <a:ext cx="630676" cy="2420983"/>
          </a:xfrm>
          <a:prstGeom prst="rect">
            <a:avLst/>
          </a:prstGeom>
        </p:spPr>
      </p:pic>
      <p:sp>
        <p:nvSpPr>
          <p:cNvPr id="12" name="오른쪽 중괄호 11">
            <a:extLst>
              <a:ext uri="{FF2B5EF4-FFF2-40B4-BE49-F238E27FC236}">
                <a16:creationId xmlns:a16="http://schemas.microsoft.com/office/drawing/2014/main" id="{B1F85F5E-6699-4929-A600-93A6A9F377CA}"/>
              </a:ext>
            </a:extLst>
          </p:cNvPr>
          <p:cNvSpPr/>
          <p:nvPr/>
        </p:nvSpPr>
        <p:spPr>
          <a:xfrm>
            <a:off x="7698377" y="719416"/>
            <a:ext cx="636198" cy="254598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E03550-5CD0-477B-A84E-DFC3ACE9A730}"/>
              </a:ext>
            </a:extLst>
          </p:cNvPr>
          <p:cNvSpPr txBox="1"/>
          <p:nvPr/>
        </p:nvSpPr>
        <p:spPr>
          <a:xfrm>
            <a:off x="8813074" y="1933303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1</a:t>
            </a:r>
          </a:p>
        </p:txBody>
      </p:sp>
      <p:sp>
        <p:nvSpPr>
          <p:cNvPr id="16" name="오른쪽 중괄호 15">
            <a:extLst>
              <a:ext uri="{FF2B5EF4-FFF2-40B4-BE49-F238E27FC236}">
                <a16:creationId xmlns:a16="http://schemas.microsoft.com/office/drawing/2014/main" id="{829AEDF4-D168-4876-994B-2CBA2A485A57}"/>
              </a:ext>
            </a:extLst>
          </p:cNvPr>
          <p:cNvSpPr/>
          <p:nvPr/>
        </p:nvSpPr>
        <p:spPr>
          <a:xfrm>
            <a:off x="7698377" y="3526971"/>
            <a:ext cx="636198" cy="254598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0186E0-0E36-4B60-9D3D-FBDA3EE2E78C}"/>
              </a:ext>
            </a:extLst>
          </p:cNvPr>
          <p:cNvSpPr txBox="1"/>
          <p:nvPr/>
        </p:nvSpPr>
        <p:spPr>
          <a:xfrm>
            <a:off x="8813074" y="4740858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48FF78-DBA3-403A-B487-6CF162073C21}"/>
              </a:ext>
            </a:extLst>
          </p:cNvPr>
          <p:cNvSpPr txBox="1"/>
          <p:nvPr/>
        </p:nvSpPr>
        <p:spPr>
          <a:xfrm>
            <a:off x="3667773" y="219299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Variables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A7B990-9B52-45A7-B858-845460AC1963}"/>
              </a:ext>
            </a:extLst>
          </p:cNvPr>
          <p:cNvSpPr txBox="1"/>
          <p:nvPr/>
        </p:nvSpPr>
        <p:spPr>
          <a:xfrm>
            <a:off x="6354212" y="219299"/>
            <a:ext cx="111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 Variable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20DECB4-8DB0-4AF1-863A-D4D00A83F588}"/>
              </a:ext>
            </a:extLst>
          </p:cNvPr>
          <p:cNvSpPr/>
          <p:nvPr/>
        </p:nvSpPr>
        <p:spPr>
          <a:xfrm>
            <a:off x="2272937" y="6200502"/>
            <a:ext cx="3823063" cy="200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삭제 </a:t>
            </a:r>
            <a:r>
              <a:rPr lang="en-US" altLang="ko-KR" sz="1200" dirty="0"/>
              <a:t>70</a:t>
            </a:r>
            <a:endParaRPr lang="en-US" sz="12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038F434-2A03-4EC5-9A07-0C31D44B3A28}"/>
              </a:ext>
            </a:extLst>
          </p:cNvPr>
          <p:cNvSpPr/>
          <p:nvPr/>
        </p:nvSpPr>
        <p:spPr>
          <a:xfrm>
            <a:off x="6535782" y="6200501"/>
            <a:ext cx="1406435" cy="531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Y </a:t>
            </a:r>
            <a:r>
              <a:rPr lang="ko-KR" altLang="en-US" sz="1200" dirty="0"/>
              <a:t>데이터는 </a:t>
            </a:r>
            <a:endParaRPr lang="en-US" altLang="ko-KR" sz="1200" dirty="0"/>
          </a:p>
          <a:p>
            <a:pPr algn="ctr"/>
            <a:r>
              <a:rPr lang="ko-KR" altLang="en-US" sz="1200" dirty="0"/>
              <a:t>이전 날짜로 이동 </a:t>
            </a:r>
            <a:r>
              <a:rPr lang="en-US" altLang="ko-KR" sz="1200" dirty="0"/>
              <a:t>?</a:t>
            </a:r>
            <a:endParaRPr lang="en-US" sz="12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87CE724-547D-41FA-AB6F-11C78ADB965A}"/>
              </a:ext>
            </a:extLst>
          </p:cNvPr>
          <p:cNvSpPr/>
          <p:nvPr/>
        </p:nvSpPr>
        <p:spPr>
          <a:xfrm>
            <a:off x="2059388" y="3157639"/>
            <a:ext cx="6424654" cy="14873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22EEA76-9279-4A8A-9D64-B0609929234C}"/>
              </a:ext>
            </a:extLst>
          </p:cNvPr>
          <p:cNvSpPr/>
          <p:nvPr/>
        </p:nvSpPr>
        <p:spPr>
          <a:xfrm>
            <a:off x="2059388" y="3003312"/>
            <a:ext cx="6424654" cy="14873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64A55A3-1069-4CEC-8A97-39EBEF01B214}"/>
              </a:ext>
            </a:extLst>
          </p:cNvPr>
          <p:cNvSpPr/>
          <p:nvPr/>
        </p:nvSpPr>
        <p:spPr>
          <a:xfrm>
            <a:off x="1957629" y="5862991"/>
            <a:ext cx="6424654" cy="14873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9294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A84F2D-AB6B-4A4B-8DC0-2390093F1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up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113BAF-235F-4503-A3C8-B279B5DEE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5008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612B43D-F012-4785-BA44-7EABE373D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362" y="1428471"/>
            <a:ext cx="8059275" cy="400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813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1BB0929-118E-41D1-B07C-FBEF4AABD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4941" y="1376076"/>
            <a:ext cx="8002117" cy="410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8930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43CE863-9E9A-4585-A832-14C163244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362" y="1414181"/>
            <a:ext cx="8059275" cy="40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4505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1E25DA0-0461-48A4-AE2E-1AC6FADD5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599" y="1390365"/>
            <a:ext cx="8068801" cy="407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457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8C0F1ADF-BE25-4716-A03A-7D67A514D8B1}"/>
              </a:ext>
            </a:extLst>
          </p:cNvPr>
          <p:cNvSpPr/>
          <p:nvPr/>
        </p:nvSpPr>
        <p:spPr>
          <a:xfrm>
            <a:off x="7123610" y="638590"/>
            <a:ext cx="2850417" cy="2960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data (3/19 ~ 4/30)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871B9C1-CF27-4C25-AADD-DC88A019501E}"/>
              </a:ext>
            </a:extLst>
          </p:cNvPr>
          <p:cNvSpPr/>
          <p:nvPr/>
        </p:nvSpPr>
        <p:spPr>
          <a:xfrm>
            <a:off x="2676236" y="638590"/>
            <a:ext cx="4415246" cy="2960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data (1/22~ 3/31)  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197DD8D-14FA-4FF3-9282-952B62B1AE4E}"/>
              </a:ext>
            </a:extLst>
          </p:cNvPr>
          <p:cNvSpPr/>
          <p:nvPr/>
        </p:nvSpPr>
        <p:spPr>
          <a:xfrm>
            <a:off x="7123610" y="971302"/>
            <a:ext cx="2850417" cy="2960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data (3/19 ~ 4/30)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E693587-8D72-432E-81F6-7FDFC90D25D8}"/>
              </a:ext>
            </a:extLst>
          </p:cNvPr>
          <p:cNvSpPr/>
          <p:nvPr/>
        </p:nvSpPr>
        <p:spPr>
          <a:xfrm>
            <a:off x="2676236" y="971302"/>
            <a:ext cx="4415246" cy="2960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data (1/22~ 3/31)  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8ADC073-2FB2-4A09-B82E-5DF4A84AF6B7}"/>
              </a:ext>
            </a:extLst>
          </p:cNvPr>
          <p:cNvSpPr/>
          <p:nvPr/>
        </p:nvSpPr>
        <p:spPr>
          <a:xfrm>
            <a:off x="7123610" y="1636726"/>
            <a:ext cx="2850417" cy="2960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data (3/19 ~ 4/30)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CFBF7FA-3632-474D-B86E-223BD8F88611}"/>
              </a:ext>
            </a:extLst>
          </p:cNvPr>
          <p:cNvSpPr/>
          <p:nvPr/>
        </p:nvSpPr>
        <p:spPr>
          <a:xfrm>
            <a:off x="2676236" y="1636726"/>
            <a:ext cx="4415246" cy="2960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data (1/22~ 3/31)  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E8B556F-D29A-4886-8573-DF14E8074705}"/>
              </a:ext>
            </a:extLst>
          </p:cNvPr>
          <p:cNvSpPr/>
          <p:nvPr/>
        </p:nvSpPr>
        <p:spPr>
          <a:xfrm>
            <a:off x="6172737" y="126739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2F53F9-83F2-41D4-8131-540E1E6BFC50}"/>
              </a:ext>
            </a:extLst>
          </p:cNvPr>
          <p:cNvSpPr txBox="1"/>
          <p:nvPr/>
        </p:nvSpPr>
        <p:spPr>
          <a:xfrm>
            <a:off x="1801365" y="1198804"/>
            <a:ext cx="415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6F3DF10-903E-4EA6-B628-A31EBC32023C}"/>
              </a:ext>
            </a:extLst>
          </p:cNvPr>
          <p:cNvSpPr/>
          <p:nvPr/>
        </p:nvSpPr>
        <p:spPr>
          <a:xfrm>
            <a:off x="800070" y="632263"/>
            <a:ext cx="1828800" cy="2926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US.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Alabama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40B85B0-6B9F-454D-96D6-C05AE77C4CA1}"/>
              </a:ext>
            </a:extLst>
          </p:cNvPr>
          <p:cNvSpPr/>
          <p:nvPr/>
        </p:nvSpPr>
        <p:spPr>
          <a:xfrm>
            <a:off x="800070" y="974786"/>
            <a:ext cx="1828800" cy="2926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US.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Alaska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049E344-CC58-4CDA-B916-EC3BA7AF6937}"/>
              </a:ext>
            </a:extLst>
          </p:cNvPr>
          <p:cNvSpPr/>
          <p:nvPr/>
        </p:nvSpPr>
        <p:spPr>
          <a:xfrm>
            <a:off x="800070" y="1633007"/>
            <a:ext cx="1828800" cy="2926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US.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Wyoming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482A6000-94EE-4E13-973D-B4A7EE80D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323273"/>
          </a:xfrm>
        </p:spPr>
        <p:txBody>
          <a:bodyPr>
            <a:noAutofit/>
          </a:bodyPr>
          <a:lstStyle/>
          <a:p>
            <a:r>
              <a:rPr lang="en-US" altLang="ko-KR" sz="2000" b="1" dirty="0"/>
              <a:t>Feature Engineering: Time Window</a:t>
            </a:r>
            <a:endParaRPr lang="en-US" sz="2000" b="1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056F0E7-5CA7-4142-985C-8B80E76C02D7}"/>
              </a:ext>
            </a:extLst>
          </p:cNvPr>
          <p:cNvSpPr/>
          <p:nvPr/>
        </p:nvSpPr>
        <p:spPr>
          <a:xfrm>
            <a:off x="7119252" y="3002970"/>
            <a:ext cx="2850417" cy="11140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data (3/19 ~ 4/30)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2590561-8B87-49CB-8EC7-C53B97650304}"/>
              </a:ext>
            </a:extLst>
          </p:cNvPr>
          <p:cNvSpPr/>
          <p:nvPr/>
        </p:nvSpPr>
        <p:spPr>
          <a:xfrm>
            <a:off x="2671878" y="3002971"/>
            <a:ext cx="4415246" cy="2960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data (1/22~ 3/31)  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BA99622-C75D-41AE-8C30-11E6D7205810}"/>
              </a:ext>
            </a:extLst>
          </p:cNvPr>
          <p:cNvSpPr/>
          <p:nvPr/>
        </p:nvSpPr>
        <p:spPr>
          <a:xfrm>
            <a:off x="800070" y="3000089"/>
            <a:ext cx="1828800" cy="11169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US.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Alabama</a:t>
            </a:r>
          </a:p>
        </p:txBody>
      </p:sp>
      <p:sp>
        <p:nvSpPr>
          <p:cNvPr id="20" name="화살표: 아래쪽 19">
            <a:extLst>
              <a:ext uri="{FF2B5EF4-FFF2-40B4-BE49-F238E27FC236}">
                <a16:creationId xmlns:a16="http://schemas.microsoft.com/office/drawing/2014/main" id="{B2B0BCBE-E8CF-4000-BA56-DDA89EECC1E7}"/>
              </a:ext>
            </a:extLst>
          </p:cNvPr>
          <p:cNvSpPr/>
          <p:nvPr/>
        </p:nvSpPr>
        <p:spPr>
          <a:xfrm>
            <a:off x="4998920" y="2207380"/>
            <a:ext cx="931817" cy="521028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46D24F9-D8B5-423F-8513-301F5189DE63}"/>
              </a:ext>
            </a:extLst>
          </p:cNvPr>
          <p:cNvSpPr/>
          <p:nvPr/>
        </p:nvSpPr>
        <p:spPr>
          <a:xfrm>
            <a:off x="2670229" y="3298151"/>
            <a:ext cx="4415246" cy="2960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data: Time - 1 (1/21~ 3/30)  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5ECB84A-63A3-4A48-A399-350BF60BBAC4}"/>
              </a:ext>
            </a:extLst>
          </p:cNvPr>
          <p:cNvSpPr/>
          <p:nvPr/>
        </p:nvSpPr>
        <p:spPr>
          <a:xfrm>
            <a:off x="2670229" y="3820957"/>
            <a:ext cx="4415246" cy="2960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data: Time - M (1/22-M~ 3/31-M)  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AF76A77-E45B-4176-916F-AE6AA449DD1D}"/>
              </a:ext>
            </a:extLst>
          </p:cNvPr>
          <p:cNvSpPr/>
          <p:nvPr/>
        </p:nvSpPr>
        <p:spPr>
          <a:xfrm>
            <a:off x="4583422" y="344641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01A884F-07AF-487B-AD83-26F6C762D5FF}"/>
              </a:ext>
            </a:extLst>
          </p:cNvPr>
          <p:cNvSpPr/>
          <p:nvPr/>
        </p:nvSpPr>
        <p:spPr>
          <a:xfrm>
            <a:off x="6024891" y="2289697"/>
            <a:ext cx="30030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/>
              <a:t>Feature Engineering for Time Window</a:t>
            </a:r>
            <a:endParaRPr lang="en-US" sz="14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CF144D8-7660-4449-86E8-DFCE54021EE6}"/>
              </a:ext>
            </a:extLst>
          </p:cNvPr>
          <p:cNvSpPr/>
          <p:nvPr/>
        </p:nvSpPr>
        <p:spPr>
          <a:xfrm>
            <a:off x="5257079" y="4300121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9492656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C53D5F5-B824-432D-8D3E-D909B5F16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441" y="1371313"/>
            <a:ext cx="8183117" cy="411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3632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B3F25F7-BFA6-4EAD-BC3A-0F935EAC2D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283" y="1357023"/>
            <a:ext cx="8297433" cy="414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7440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D67D620-BB29-4FA3-AC0B-128B851A3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7783" y="1357023"/>
            <a:ext cx="8116433" cy="414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1930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0B1D2E8-B3E2-4771-A2B1-C4F297D45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547" y="1333207"/>
            <a:ext cx="8106906" cy="419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1126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EEEDC64-69D7-4F37-ADFD-8C0BE931D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5889" y="1280812"/>
            <a:ext cx="8040222" cy="429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5953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0EB48F7-B071-4FF3-8B5D-B304F3B90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283" y="1323681"/>
            <a:ext cx="8297433" cy="421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992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758C432-21B2-474D-BE99-6E9209DEE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257" y="1299865"/>
            <a:ext cx="8135485" cy="425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0420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74E1F1C-119E-418A-8C6A-AD5D12CA8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231" y="1352260"/>
            <a:ext cx="8335538" cy="415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15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4BF22A4-35ED-4834-950C-FD6186D72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178" y="1304628"/>
            <a:ext cx="8011643" cy="424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6582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4373368-4845-4921-9847-36FD56194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547" y="1347497"/>
            <a:ext cx="8106906" cy="416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240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16018DE-C512-43AB-A2D5-B0047E24D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7179"/>
            <a:ext cx="10450286" cy="5803641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9595FC0-C2A1-4FA2-953E-9115CED70050}"/>
              </a:ext>
            </a:extLst>
          </p:cNvPr>
          <p:cNvCxnSpPr/>
          <p:nvPr/>
        </p:nvCxnSpPr>
        <p:spPr>
          <a:xfrm flipV="1">
            <a:off x="6862354" y="2586446"/>
            <a:ext cx="879566" cy="129757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928AD022-9BD3-411F-949A-803027814CC3}"/>
              </a:ext>
            </a:extLst>
          </p:cNvPr>
          <p:cNvSpPr/>
          <p:nvPr/>
        </p:nvSpPr>
        <p:spPr>
          <a:xfrm>
            <a:off x="9588137" y="893021"/>
            <a:ext cx="218585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Necessary features</a:t>
            </a:r>
          </a:p>
          <a:p>
            <a:endParaRPr lang="en-US" altLang="ko-KR" dirty="0"/>
          </a:p>
          <a:p>
            <a:r>
              <a:rPr lang="en-US" altLang="ko-KR" b="1" dirty="0"/>
              <a:t>1. New</a:t>
            </a:r>
            <a:r>
              <a:rPr lang="ko-KR" altLang="en-US" b="1" dirty="0"/>
              <a:t> </a:t>
            </a:r>
            <a:r>
              <a:rPr lang="en-US" altLang="ko-KR" b="1" dirty="0"/>
              <a:t>cases </a:t>
            </a:r>
          </a:p>
          <a:p>
            <a:endParaRPr lang="en-US" dirty="0"/>
          </a:p>
          <a:p>
            <a:r>
              <a:rPr lang="en-US" b="1" dirty="0"/>
              <a:t>2. Different slopes</a:t>
            </a:r>
          </a:p>
          <a:p>
            <a:r>
              <a:rPr lang="en-US" dirty="0"/>
              <a:t>-&gt; </a:t>
            </a:r>
            <a:r>
              <a:rPr lang="ko-KR" altLang="en-US" dirty="0"/>
              <a:t>이전 </a:t>
            </a:r>
            <a:r>
              <a:rPr lang="en-US" altLang="ko-KR" dirty="0"/>
              <a:t>CC </a:t>
            </a:r>
            <a:r>
              <a:rPr lang="ko-KR" altLang="en-US" dirty="0"/>
              <a:t>대비</a:t>
            </a:r>
            <a:r>
              <a:rPr lang="en-US" altLang="ko-KR" dirty="0"/>
              <a:t> </a:t>
            </a:r>
            <a:r>
              <a:rPr lang="ko-KR" altLang="en-US" dirty="0"/>
              <a:t>현재</a:t>
            </a:r>
            <a:r>
              <a:rPr lang="en-US" altLang="ko-KR" dirty="0"/>
              <a:t>CC</a:t>
            </a:r>
            <a:r>
              <a:rPr lang="ko-KR" altLang="en-US" dirty="0"/>
              <a:t>에 대한 </a:t>
            </a:r>
            <a:r>
              <a:rPr lang="en-US" dirty="0"/>
              <a:t>slope </a:t>
            </a:r>
          </a:p>
          <a:p>
            <a:endParaRPr lang="en-US" dirty="0"/>
          </a:p>
          <a:p>
            <a:r>
              <a:rPr lang="en-US" b="1" dirty="0"/>
              <a:t>3. </a:t>
            </a:r>
            <a:r>
              <a:rPr lang="ko-KR" altLang="en-US" b="1" dirty="0"/>
              <a:t>최초 </a:t>
            </a:r>
            <a:r>
              <a:rPr lang="en-US" altLang="ko-KR" b="1" dirty="0"/>
              <a:t>(1, 10, 100, ... </a:t>
            </a:r>
            <a:r>
              <a:rPr lang="ko-KR" altLang="en-US" b="1" dirty="0"/>
              <a:t>명</a:t>
            </a:r>
            <a:r>
              <a:rPr lang="en-US" altLang="ko-KR" b="1" dirty="0"/>
              <a:t>)</a:t>
            </a:r>
            <a:r>
              <a:rPr lang="ko-KR" altLang="en-US" b="1" dirty="0"/>
              <a:t>발생 시점</a:t>
            </a:r>
            <a:endParaRPr 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674A2E1-3EB2-424B-8F29-51530C09B0F8}"/>
              </a:ext>
            </a:extLst>
          </p:cNvPr>
          <p:cNvCxnSpPr>
            <a:cxnSpLocks/>
          </p:cNvCxnSpPr>
          <p:nvPr/>
        </p:nvCxnSpPr>
        <p:spPr>
          <a:xfrm flipV="1">
            <a:off x="7502434" y="4572000"/>
            <a:ext cx="1589314" cy="43107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제목 1">
            <a:extLst>
              <a:ext uri="{FF2B5EF4-FFF2-40B4-BE49-F238E27FC236}">
                <a16:creationId xmlns:a16="http://schemas.microsoft.com/office/drawing/2014/main" id="{61DC7517-7FC2-47C5-8AE6-D065A1E27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323273"/>
          </a:xfrm>
        </p:spPr>
        <p:txBody>
          <a:bodyPr>
            <a:noAutofit/>
          </a:bodyPr>
          <a:lstStyle/>
          <a:p>
            <a:r>
              <a:rPr lang="ko-KR" altLang="en-US" sz="2000" b="1"/>
              <a:t>전체 양상</a:t>
            </a:r>
            <a:r>
              <a:rPr lang="en-US" altLang="ko-KR" sz="2000" b="1" dirty="0"/>
              <a:t> 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6007981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EB21D2C-6A3A-4E0C-AEC7-D2F861464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336" y="1318918"/>
            <a:ext cx="8259328" cy="422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0906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EA04B53-251E-4CC1-8112-BDC26BCC8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020" y="1347497"/>
            <a:ext cx="8125959" cy="416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2460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6270399-F6CE-470D-A470-E5BA181491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152" y="1371313"/>
            <a:ext cx="8211696" cy="411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5203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6A5B496-8306-48FB-95E3-32B4284C1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678" y="1371313"/>
            <a:ext cx="8192643" cy="411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2773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84E2F4D-23D9-4215-9E42-7E9DDCF9A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310" y="1295102"/>
            <a:ext cx="8097380" cy="426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8502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2D74FCF-3B4D-4C26-8184-BF3C486F7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0625" y="1318918"/>
            <a:ext cx="8230749" cy="422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588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317859C-5B84-451C-B4FA-661099A67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0652" y="1333207"/>
            <a:ext cx="8030696" cy="419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2577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987D8C9-3707-4636-B8E3-6296247581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073" y="1271286"/>
            <a:ext cx="8087854" cy="431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9081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538DFF2-8A37-4C9E-8735-6F2FF23B1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3467" y="1371313"/>
            <a:ext cx="8345065" cy="411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1411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0CB9CF1-DB89-49B8-A1C9-0AFC0BC33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389" y="1357023"/>
            <a:ext cx="8221222" cy="414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194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281B91B-035C-42DC-9C48-461E3485D4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910" y="2259752"/>
            <a:ext cx="4484038" cy="233575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E5EA5CB-7FC5-49EE-B637-A3305FCD6C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312" y="4544042"/>
            <a:ext cx="4377636" cy="229015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DBA024D-2AA4-468F-A1C0-B3CDCA8503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4173" y="0"/>
            <a:ext cx="4352303" cy="225975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5FADADA-DB7B-419F-A127-6C95916468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9506" y="2236569"/>
            <a:ext cx="4326970" cy="226481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625709D-EC2B-4C28-8640-B1359EAEA1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1578" y="25333"/>
            <a:ext cx="4433370" cy="220908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E329116-33E5-4182-80D5-3005ED71AB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14173" y="4569376"/>
            <a:ext cx="4332035" cy="223948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65AB75A-4CF8-4224-BF5A-2B9B60EAAF9C}"/>
              </a:ext>
            </a:extLst>
          </p:cNvPr>
          <p:cNvSpPr txBox="1"/>
          <p:nvPr/>
        </p:nvSpPr>
        <p:spPr>
          <a:xfrm>
            <a:off x="10467703" y="1741714"/>
            <a:ext cx="152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80</a:t>
            </a:r>
            <a:r>
              <a:rPr lang="ko-KR" altLang="en-US" sz="1400" b="1" dirty="0"/>
              <a:t>에서 변화되는 것 같음</a:t>
            </a:r>
            <a:endParaRPr lang="en-US" altLang="ko-KR" sz="1400" b="1" dirty="0"/>
          </a:p>
          <a:p>
            <a:endParaRPr lang="en-US" sz="1400" b="1" dirty="0"/>
          </a:p>
          <a:p>
            <a:r>
              <a:rPr lang="ko-KR" altLang="en-US" sz="1400" b="1" dirty="0"/>
              <a:t>확인결과</a:t>
            </a:r>
            <a:r>
              <a:rPr lang="en-US" altLang="ko-KR" sz="1400" b="1" dirty="0"/>
              <a:t>, 80</a:t>
            </a:r>
            <a:r>
              <a:rPr lang="ko-KR" altLang="en-US" sz="1400" b="1" dirty="0"/>
              <a:t>과 </a:t>
            </a:r>
            <a:r>
              <a:rPr lang="en-US" altLang="ko-KR" sz="1400" b="1" dirty="0"/>
              <a:t>90</a:t>
            </a:r>
            <a:r>
              <a:rPr lang="ko-KR" altLang="en-US" sz="1400" b="1" dirty="0"/>
              <a:t>에서 많이 변화됨</a:t>
            </a:r>
            <a:endParaRPr lang="en-US" sz="1400" b="1" dirty="0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AEB6BD13-205D-4315-A9D3-DE370F657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323273"/>
          </a:xfrm>
        </p:spPr>
        <p:txBody>
          <a:bodyPr>
            <a:noAutofit/>
          </a:bodyPr>
          <a:lstStyle/>
          <a:p>
            <a:r>
              <a:rPr lang="ko-KR" altLang="en-US" sz="2000" b="1" dirty="0"/>
              <a:t>주요 양상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8181102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EA12274-ADB6-48FF-8AEF-4542E8447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3494" y="1323681"/>
            <a:ext cx="8145012" cy="421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6545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933F13E-A2CE-44D6-BC3A-47C1270C7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441" y="1352260"/>
            <a:ext cx="8183117" cy="415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9482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B79FC11-5FAF-4A4F-B9EF-DD4D7DA95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862" y="1395128"/>
            <a:ext cx="8240275" cy="406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7076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36203FC-B21D-48D3-8A1C-647D2ED39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678" y="1318918"/>
            <a:ext cx="8192643" cy="422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7612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043174B-3E98-4D6A-BAD2-0213E1B77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678" y="1357023"/>
            <a:ext cx="8192643" cy="414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8070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3C99C8D-9132-4DF9-B413-C4D4265E3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0625" y="1347497"/>
            <a:ext cx="8230749" cy="416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1240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788F080-4AF9-4657-9614-11CB99279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2994" y="1323681"/>
            <a:ext cx="8326012" cy="421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23815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606D304-7A38-499A-9ADB-4D3CEAF06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1546" y="1342734"/>
            <a:ext cx="8468907" cy="417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02386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D5F066E-881F-451B-BD32-9475169DD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441" y="1271286"/>
            <a:ext cx="8183117" cy="431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85153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DEBF34A-73DA-45E6-A655-587169979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520" y="1309391"/>
            <a:ext cx="8306959" cy="423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616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65AB75A-4CF8-4224-BF5A-2B9B60EAAF9C}"/>
              </a:ext>
            </a:extLst>
          </p:cNvPr>
          <p:cNvSpPr txBox="1"/>
          <p:nvPr/>
        </p:nvSpPr>
        <p:spPr>
          <a:xfrm>
            <a:off x="470263" y="539931"/>
            <a:ext cx="113995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기존 아이디어의 문제</a:t>
            </a:r>
            <a:r>
              <a:rPr lang="en-US" altLang="ko-KR" sz="1400" b="1" dirty="0"/>
              <a:t>: </a:t>
            </a:r>
            <a:r>
              <a:rPr lang="ko-KR" altLang="en-US" sz="1400" b="1" dirty="0"/>
              <a:t>그냥 일정한 기울기를 찾는 정도로 왜 </a:t>
            </a:r>
            <a:r>
              <a:rPr lang="en-US" altLang="ko-KR" sz="1400" b="1" dirty="0"/>
              <a:t>ML</a:t>
            </a:r>
            <a:r>
              <a:rPr lang="ko-KR" altLang="en-US" sz="1400" b="1" dirty="0"/>
              <a:t>을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쓰는가에 의문</a:t>
            </a:r>
            <a:r>
              <a:rPr lang="en-US" altLang="ko-KR" sz="1400" b="1" dirty="0"/>
              <a:t>-&gt; ML </a:t>
            </a:r>
            <a:r>
              <a:rPr lang="ko-KR" altLang="en-US" sz="1400" b="1" dirty="0"/>
              <a:t>보다는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그냥 기울기를 찾으면 됨 </a:t>
            </a:r>
            <a:r>
              <a:rPr lang="en-US" altLang="ko-KR" sz="1400" b="1" dirty="0"/>
              <a:t>(moving average decay model </a:t>
            </a:r>
            <a:r>
              <a:rPr lang="ko-KR" altLang="en-US" sz="1400" b="1" dirty="0"/>
              <a:t>좋은 이유</a:t>
            </a:r>
            <a:r>
              <a:rPr lang="en-US" altLang="ko-KR" sz="1400" b="1" dirty="0"/>
              <a:t>)</a:t>
            </a:r>
          </a:p>
          <a:p>
            <a:endParaRPr lang="en-US" altLang="ko-KR" sz="1400" b="1" dirty="0"/>
          </a:p>
          <a:p>
            <a:r>
              <a:rPr lang="ko-KR" altLang="en-US" sz="1400" b="1" dirty="0"/>
              <a:t>각 주별 특정 패턴이 있음 </a:t>
            </a:r>
            <a:r>
              <a:rPr lang="en-US" altLang="ko-KR" sz="1400" b="1" dirty="0"/>
              <a:t>(lockdown </a:t>
            </a:r>
            <a:r>
              <a:rPr lang="ko-KR" altLang="en-US" sz="1400" b="1" dirty="0"/>
              <a:t>또는 인구 특성에 영향 받음</a:t>
            </a:r>
            <a:r>
              <a:rPr lang="en-US" altLang="ko-KR" sz="1400" b="1" dirty="0"/>
              <a:t>)</a:t>
            </a:r>
          </a:p>
          <a:p>
            <a:r>
              <a:rPr lang="en-US" altLang="ko-KR" sz="1400" b="1" dirty="0"/>
              <a:t>42</a:t>
            </a:r>
            <a:r>
              <a:rPr lang="ko-KR" altLang="en-US" sz="1400" b="1" dirty="0"/>
              <a:t> 개 주의 </a:t>
            </a:r>
            <a:r>
              <a:rPr lang="en-US" altLang="ko-KR" sz="1400" b="1" dirty="0"/>
              <a:t>80%</a:t>
            </a:r>
            <a:r>
              <a:rPr lang="ko-KR" altLang="en-US" sz="1400" b="1" dirty="0"/>
              <a:t>를 학습하여 모델을 만들고 이것을 이용하여 다른 나머지 주 </a:t>
            </a:r>
            <a:r>
              <a:rPr lang="en-US" altLang="ko-KR" sz="1400" b="1" dirty="0"/>
              <a:t>20%</a:t>
            </a:r>
            <a:r>
              <a:rPr lang="ko-KR" altLang="en-US" sz="1400" b="1" dirty="0"/>
              <a:t>를 예측하기</a:t>
            </a:r>
            <a:endParaRPr lang="en-US" altLang="ko-KR" sz="1400" b="1" dirty="0"/>
          </a:p>
          <a:p>
            <a:endParaRPr lang="en-US" sz="1400" b="1" dirty="0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AEB6BD13-205D-4315-A9D3-DE370F657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323273"/>
          </a:xfrm>
        </p:spPr>
        <p:txBody>
          <a:bodyPr>
            <a:noAutofit/>
          </a:bodyPr>
          <a:lstStyle/>
          <a:p>
            <a:r>
              <a:rPr lang="ko-KR" altLang="en-US" sz="2000" b="1" dirty="0"/>
              <a:t>분석 방법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62453108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C8485A7-F000-4434-9CA1-EAA7CF405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7757" y="1361786"/>
            <a:ext cx="8316486" cy="413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41305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6A3959D-6F2F-4DDF-B059-E3AF5F558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020" y="1380839"/>
            <a:ext cx="8125959" cy="409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25398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F5DAEA8-E4E7-4AF5-98F1-0C49C148E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309" y="1299865"/>
            <a:ext cx="8459381" cy="425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6919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68D9C4D-E3EF-4D4B-A50A-F7246245E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310" y="1357023"/>
            <a:ext cx="8097380" cy="414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92210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2A1702C-27C6-4D51-BB26-E804CA66B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389" y="1276049"/>
            <a:ext cx="8221222" cy="430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82049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A50EF9D-25F0-40C9-A17B-F5BB3A202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389" y="1337970"/>
            <a:ext cx="8221222" cy="418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69207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C860A16-3A81-4F1E-8CC5-1940FD260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2994" y="1295102"/>
            <a:ext cx="8326012" cy="426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00019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643F00A-71A7-4049-9F54-AEFA6F635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336" y="1304628"/>
            <a:ext cx="8259328" cy="424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39938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BB78797-E1E0-4CDF-89EA-A339F527D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336" y="1342734"/>
            <a:ext cx="8259328" cy="417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35893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26DF550-0115-4551-B870-3A2C8DC62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073" y="1390365"/>
            <a:ext cx="8087854" cy="407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583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8C0F1ADF-BE25-4716-A03A-7D67A514D8B1}"/>
              </a:ext>
            </a:extLst>
          </p:cNvPr>
          <p:cNvSpPr/>
          <p:nvPr/>
        </p:nvSpPr>
        <p:spPr>
          <a:xfrm>
            <a:off x="7091482" y="638590"/>
            <a:ext cx="2882546" cy="2960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data (3/19 ~ 4/30)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871B9C1-CF27-4C25-AADD-DC88A019501E}"/>
              </a:ext>
            </a:extLst>
          </p:cNvPr>
          <p:cNvSpPr/>
          <p:nvPr/>
        </p:nvSpPr>
        <p:spPr>
          <a:xfrm>
            <a:off x="2676236" y="638590"/>
            <a:ext cx="4415246" cy="2960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data (1/22~ 3/31)  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197DD8D-14FA-4FF3-9282-952B62B1AE4E}"/>
              </a:ext>
            </a:extLst>
          </p:cNvPr>
          <p:cNvSpPr/>
          <p:nvPr/>
        </p:nvSpPr>
        <p:spPr>
          <a:xfrm>
            <a:off x="7091482" y="971302"/>
            <a:ext cx="2882546" cy="2960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data (3/19 ~ 4/30)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E693587-8D72-432E-81F6-7FDFC90D25D8}"/>
              </a:ext>
            </a:extLst>
          </p:cNvPr>
          <p:cNvSpPr/>
          <p:nvPr/>
        </p:nvSpPr>
        <p:spPr>
          <a:xfrm>
            <a:off x="2676236" y="971302"/>
            <a:ext cx="4415246" cy="2960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data (1/22~ 3/31)  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8ADC073-2FB2-4A09-B82E-5DF4A84AF6B7}"/>
              </a:ext>
            </a:extLst>
          </p:cNvPr>
          <p:cNvSpPr/>
          <p:nvPr/>
        </p:nvSpPr>
        <p:spPr>
          <a:xfrm>
            <a:off x="7091482" y="1636726"/>
            <a:ext cx="2882546" cy="2960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data (3/19 ~ 4/30)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CFBF7FA-3632-474D-B86E-223BD8F88611}"/>
              </a:ext>
            </a:extLst>
          </p:cNvPr>
          <p:cNvSpPr/>
          <p:nvPr/>
        </p:nvSpPr>
        <p:spPr>
          <a:xfrm>
            <a:off x="2676236" y="1636726"/>
            <a:ext cx="4415246" cy="2960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data (1/22~ 3/31)  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E8B556F-D29A-4886-8573-DF14E8074705}"/>
              </a:ext>
            </a:extLst>
          </p:cNvPr>
          <p:cNvSpPr/>
          <p:nvPr/>
        </p:nvSpPr>
        <p:spPr>
          <a:xfrm>
            <a:off x="6172737" y="126739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2F53F9-83F2-41D4-8131-540E1E6BFC50}"/>
              </a:ext>
            </a:extLst>
          </p:cNvPr>
          <p:cNvSpPr txBox="1"/>
          <p:nvPr/>
        </p:nvSpPr>
        <p:spPr>
          <a:xfrm>
            <a:off x="1801365" y="1198804"/>
            <a:ext cx="415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6F3DF10-903E-4EA6-B628-A31EBC32023C}"/>
              </a:ext>
            </a:extLst>
          </p:cNvPr>
          <p:cNvSpPr/>
          <p:nvPr/>
        </p:nvSpPr>
        <p:spPr>
          <a:xfrm>
            <a:off x="1260399" y="604666"/>
            <a:ext cx="1415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US.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Alabama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40B85B0-6B9F-454D-96D6-C05AE77C4CA1}"/>
              </a:ext>
            </a:extLst>
          </p:cNvPr>
          <p:cNvSpPr/>
          <p:nvPr/>
        </p:nvSpPr>
        <p:spPr>
          <a:xfrm>
            <a:off x="1452760" y="949491"/>
            <a:ext cx="1223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US.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Alaska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049E344-CC58-4CDA-B916-EC3BA7AF6937}"/>
              </a:ext>
            </a:extLst>
          </p:cNvPr>
          <p:cNvSpPr/>
          <p:nvPr/>
        </p:nvSpPr>
        <p:spPr>
          <a:xfrm>
            <a:off x="1175889" y="1608276"/>
            <a:ext cx="15003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US.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Wyoming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482A6000-94EE-4E13-973D-B4A7EE80D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323273"/>
          </a:xfrm>
        </p:spPr>
        <p:txBody>
          <a:bodyPr>
            <a:noAutofit/>
          </a:bodyPr>
          <a:lstStyle/>
          <a:p>
            <a:r>
              <a:rPr lang="en-US" altLang="ko-KR" sz="2000" b="1" dirty="0"/>
              <a:t>Feature Engineering: Region Information 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24548505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ED2D0CE-F610-461C-8405-B24F24088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6836" y="1337970"/>
            <a:ext cx="8078327" cy="418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29656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B40B812-1348-4CB5-A087-C46D38E7D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6810" y="1371313"/>
            <a:ext cx="8278380" cy="411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49712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DAE79AC-A107-4BF4-BF58-63D2DF496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020" y="1318918"/>
            <a:ext cx="8125959" cy="422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01862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D9408FF-764E-42C3-BFA6-0833B69EF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441" y="1304628"/>
            <a:ext cx="8183117" cy="424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56600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E5245E7-C5BD-4F3A-8D8A-A8877FB9F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257" y="1295102"/>
            <a:ext cx="8135485" cy="426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14211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402B561-6031-47A8-9380-3E0D6C070D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3467" y="1261760"/>
            <a:ext cx="8345065" cy="433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3927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C27BC96-B90D-4F69-9229-7390FA062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0625" y="1276049"/>
            <a:ext cx="8230749" cy="430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18900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3775EEB-2AD2-4765-9189-A31DD293F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126" y="1266523"/>
            <a:ext cx="8049748" cy="432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06164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F8F69D4-AFE2-457E-BDAB-F9C37B1CA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599" y="1233181"/>
            <a:ext cx="8430802" cy="439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21719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1FFC2A7-ED12-43C2-9F9C-34516CC47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073" y="1371313"/>
            <a:ext cx="8087854" cy="411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624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C87917C-6486-473A-B3B6-900FBAAB38C0}"/>
              </a:ext>
            </a:extLst>
          </p:cNvPr>
          <p:cNvSpPr txBox="1"/>
          <p:nvPr/>
        </p:nvSpPr>
        <p:spPr>
          <a:xfrm>
            <a:off x="174428" y="-8708"/>
            <a:ext cx="31810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Feature Engineering (time window)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1DBC316-8B54-4F39-A55C-1210252BCB19}"/>
              </a:ext>
            </a:extLst>
          </p:cNvPr>
          <p:cNvSpPr/>
          <p:nvPr/>
        </p:nvSpPr>
        <p:spPr>
          <a:xfrm>
            <a:off x="1307543" y="2733477"/>
            <a:ext cx="3175698" cy="296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 </a:t>
            </a:r>
            <a:r>
              <a:rPr lang="ko-KR" altLang="en-US" dirty="0"/>
              <a:t>개 이전 날짜 데이터 이용</a:t>
            </a:r>
            <a:endParaRPr 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6AD9417-CAFF-42C1-8E44-24D49DDBA86D}"/>
              </a:ext>
            </a:extLst>
          </p:cNvPr>
          <p:cNvSpPr/>
          <p:nvPr/>
        </p:nvSpPr>
        <p:spPr>
          <a:xfrm>
            <a:off x="4483242" y="2730332"/>
            <a:ext cx="1545771" cy="29609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Day 1 </a:t>
            </a:r>
            <a:r>
              <a:rPr lang="ko-KR" altLang="en-US" dirty="0">
                <a:solidFill>
                  <a:schemeClr val="tx1"/>
                </a:solidFill>
              </a:rPr>
              <a:t>예측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B677DBF-1117-4310-8ED6-21C17DEEA965}"/>
              </a:ext>
            </a:extLst>
          </p:cNvPr>
          <p:cNvSpPr/>
          <p:nvPr/>
        </p:nvSpPr>
        <p:spPr>
          <a:xfrm>
            <a:off x="4214404" y="309168"/>
            <a:ext cx="1221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X variables</a:t>
            </a:r>
            <a:endParaRPr 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FF389F4-180D-4DCC-B81B-7EED668CC271}"/>
              </a:ext>
            </a:extLst>
          </p:cNvPr>
          <p:cNvSpPr/>
          <p:nvPr/>
        </p:nvSpPr>
        <p:spPr>
          <a:xfrm>
            <a:off x="8773796" y="308516"/>
            <a:ext cx="11238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Y variable</a:t>
            </a:r>
            <a:endParaRPr 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A228613-1D50-471F-A912-DBA64068DB05}"/>
              </a:ext>
            </a:extLst>
          </p:cNvPr>
          <p:cNvSpPr/>
          <p:nvPr/>
        </p:nvSpPr>
        <p:spPr>
          <a:xfrm>
            <a:off x="1307540" y="3173415"/>
            <a:ext cx="3175698" cy="296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 </a:t>
            </a:r>
            <a:r>
              <a:rPr lang="ko-KR" altLang="en-US" dirty="0"/>
              <a:t>개 이전 날짜 데이터 이용</a:t>
            </a:r>
            <a:endParaRPr 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F8D7C03-1CBF-43FE-B0A3-8B7B3CD15187}"/>
              </a:ext>
            </a:extLst>
          </p:cNvPr>
          <p:cNvSpPr/>
          <p:nvPr/>
        </p:nvSpPr>
        <p:spPr>
          <a:xfrm>
            <a:off x="6029013" y="3148978"/>
            <a:ext cx="1545771" cy="29609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Day 2 </a:t>
            </a:r>
            <a:r>
              <a:rPr lang="ko-KR" altLang="en-US" dirty="0">
                <a:solidFill>
                  <a:schemeClr val="tx1"/>
                </a:solidFill>
              </a:rPr>
              <a:t>예측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2296239-1799-4AE1-AFAF-6D0CCFA68CAF}"/>
              </a:ext>
            </a:extLst>
          </p:cNvPr>
          <p:cNvSpPr/>
          <p:nvPr/>
        </p:nvSpPr>
        <p:spPr>
          <a:xfrm>
            <a:off x="1307540" y="3582767"/>
            <a:ext cx="3175698" cy="296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 </a:t>
            </a:r>
            <a:r>
              <a:rPr lang="ko-KR" altLang="en-US" dirty="0"/>
              <a:t>개 이전 날짜 데이터 이용</a:t>
            </a:r>
            <a:endParaRPr 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8DA6EFF-CD2E-46B5-9C0F-3FDA6F1CC096}"/>
              </a:ext>
            </a:extLst>
          </p:cNvPr>
          <p:cNvSpPr/>
          <p:nvPr/>
        </p:nvSpPr>
        <p:spPr>
          <a:xfrm>
            <a:off x="7616862" y="3542747"/>
            <a:ext cx="1545771" cy="29609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Day 3 </a:t>
            </a:r>
            <a:r>
              <a:rPr lang="ko-KR" altLang="en-US" dirty="0">
                <a:solidFill>
                  <a:schemeClr val="tx1"/>
                </a:solidFill>
              </a:rPr>
              <a:t>예측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CB9F4CC-3A85-4B76-9BF4-1EDD912C81FD}"/>
              </a:ext>
            </a:extLst>
          </p:cNvPr>
          <p:cNvSpPr txBox="1"/>
          <p:nvPr/>
        </p:nvSpPr>
        <p:spPr>
          <a:xfrm>
            <a:off x="1144119" y="2241591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방법 </a:t>
            </a:r>
            <a:r>
              <a:rPr lang="en-US" altLang="ko-KR" b="1" dirty="0"/>
              <a:t>2  </a:t>
            </a:r>
            <a:endParaRPr lang="en-US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06DD327-3410-4C13-8AD6-A903059A0B5A}"/>
              </a:ext>
            </a:extLst>
          </p:cNvPr>
          <p:cNvSpPr txBox="1"/>
          <p:nvPr/>
        </p:nvSpPr>
        <p:spPr>
          <a:xfrm>
            <a:off x="1112463" y="406193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방법 </a:t>
            </a:r>
            <a:r>
              <a:rPr lang="en-US" altLang="ko-KR" b="1" dirty="0"/>
              <a:t>1  </a:t>
            </a:r>
            <a:endParaRPr lang="en-US" b="1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F7793AD-2551-4B65-BB5E-FD27260929DF}"/>
              </a:ext>
            </a:extLst>
          </p:cNvPr>
          <p:cNvSpPr/>
          <p:nvPr/>
        </p:nvSpPr>
        <p:spPr>
          <a:xfrm>
            <a:off x="2853312" y="5152697"/>
            <a:ext cx="1629927" cy="296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현재 날짜</a:t>
            </a:r>
            <a:endParaRPr 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114A4E3-3139-4809-895C-1F9EB13E719B}"/>
              </a:ext>
            </a:extLst>
          </p:cNvPr>
          <p:cNvSpPr/>
          <p:nvPr/>
        </p:nvSpPr>
        <p:spPr>
          <a:xfrm>
            <a:off x="4483241" y="5149552"/>
            <a:ext cx="1545771" cy="29609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Day 1 </a:t>
            </a:r>
            <a:r>
              <a:rPr lang="ko-KR" altLang="en-US" dirty="0">
                <a:solidFill>
                  <a:schemeClr val="tx1"/>
                </a:solidFill>
              </a:rPr>
              <a:t>예측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1BF422D-3F5D-4107-A063-3EABF2D72C3B}"/>
              </a:ext>
            </a:extLst>
          </p:cNvPr>
          <p:cNvSpPr/>
          <p:nvPr/>
        </p:nvSpPr>
        <p:spPr>
          <a:xfrm>
            <a:off x="6029012" y="5568198"/>
            <a:ext cx="1545771" cy="29609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Day 2 </a:t>
            </a:r>
            <a:r>
              <a:rPr lang="ko-KR" altLang="en-US" dirty="0">
                <a:solidFill>
                  <a:schemeClr val="tx1"/>
                </a:solidFill>
              </a:rPr>
              <a:t>예측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69C2269-66A6-4CF8-A099-9B59FBE5E964}"/>
              </a:ext>
            </a:extLst>
          </p:cNvPr>
          <p:cNvSpPr/>
          <p:nvPr/>
        </p:nvSpPr>
        <p:spPr>
          <a:xfrm>
            <a:off x="7616861" y="5971402"/>
            <a:ext cx="1545771" cy="29609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Day 3 </a:t>
            </a:r>
            <a:r>
              <a:rPr lang="ko-KR" altLang="en-US" dirty="0">
                <a:solidFill>
                  <a:schemeClr val="tx1"/>
                </a:solidFill>
              </a:rPr>
              <a:t>예측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87BDA62-F432-43A7-88FA-B31AF439A311}"/>
              </a:ext>
            </a:extLst>
          </p:cNvPr>
          <p:cNvSpPr txBox="1"/>
          <p:nvPr/>
        </p:nvSpPr>
        <p:spPr>
          <a:xfrm>
            <a:off x="1144118" y="4900599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방법 </a:t>
            </a:r>
            <a:r>
              <a:rPr lang="en-US" altLang="ko-KR" b="1" dirty="0"/>
              <a:t>3  </a:t>
            </a:r>
            <a:endParaRPr lang="en-US" b="1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3ACA889-4DB6-41FC-BF4D-385AAC104DF5}"/>
              </a:ext>
            </a:extLst>
          </p:cNvPr>
          <p:cNvSpPr/>
          <p:nvPr/>
        </p:nvSpPr>
        <p:spPr>
          <a:xfrm>
            <a:off x="2853311" y="5581348"/>
            <a:ext cx="1629927" cy="296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현재 날짜</a:t>
            </a:r>
            <a:endParaRPr 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9BF62F4-A875-41C4-BE7A-CA4758DC7526}"/>
              </a:ext>
            </a:extLst>
          </p:cNvPr>
          <p:cNvSpPr/>
          <p:nvPr/>
        </p:nvSpPr>
        <p:spPr>
          <a:xfrm>
            <a:off x="2853311" y="5971402"/>
            <a:ext cx="1629927" cy="296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현재 날짜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B193F1-B596-40D9-B6A9-8990AF849604}"/>
              </a:ext>
            </a:extLst>
          </p:cNvPr>
          <p:cNvSpPr txBox="1"/>
          <p:nvPr/>
        </p:nvSpPr>
        <p:spPr>
          <a:xfrm>
            <a:off x="9489505" y="5061333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모델 </a:t>
            </a:r>
            <a:r>
              <a:rPr lang="en-US" altLang="ko-KR" dirty="0"/>
              <a:t>1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A518A90-E91C-4A17-BFEE-27194D31F98F}"/>
              </a:ext>
            </a:extLst>
          </p:cNvPr>
          <p:cNvSpPr txBox="1"/>
          <p:nvPr/>
        </p:nvSpPr>
        <p:spPr>
          <a:xfrm>
            <a:off x="9489505" y="5484982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모델 </a:t>
            </a:r>
            <a:r>
              <a:rPr lang="en-US" altLang="ko-KR" dirty="0"/>
              <a:t>2</a:t>
            </a: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7BA0F5E-CADC-4322-B761-6FA35507C483}"/>
              </a:ext>
            </a:extLst>
          </p:cNvPr>
          <p:cNvSpPr txBox="1"/>
          <p:nvPr/>
        </p:nvSpPr>
        <p:spPr>
          <a:xfrm>
            <a:off x="9489504" y="5908630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모델 </a:t>
            </a:r>
            <a:r>
              <a:rPr lang="en-US" altLang="ko-KR" dirty="0"/>
              <a:t>3</a:t>
            </a:r>
            <a:endParaRPr 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804C93E-D8CF-4AF8-898B-2CD7CBA349A9}"/>
              </a:ext>
            </a:extLst>
          </p:cNvPr>
          <p:cNvSpPr/>
          <p:nvPr/>
        </p:nvSpPr>
        <p:spPr>
          <a:xfrm>
            <a:off x="1144121" y="792215"/>
            <a:ext cx="3175698" cy="296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  </a:t>
            </a:r>
            <a:r>
              <a:rPr lang="ko-KR" altLang="en-US" dirty="0"/>
              <a:t>개 이전 날짜 데이터 이용</a:t>
            </a:r>
            <a:endParaRPr 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C086A43-8BA3-41B3-BC7A-39C50A65E84F}"/>
              </a:ext>
            </a:extLst>
          </p:cNvPr>
          <p:cNvSpPr/>
          <p:nvPr/>
        </p:nvSpPr>
        <p:spPr>
          <a:xfrm>
            <a:off x="4325684" y="803491"/>
            <a:ext cx="1545771" cy="29609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Day 1 </a:t>
            </a:r>
            <a:r>
              <a:rPr lang="ko-KR" altLang="en-US" dirty="0">
                <a:solidFill>
                  <a:schemeClr val="tx1"/>
                </a:solidFill>
              </a:rPr>
              <a:t>예측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19EB603-2FA2-4E6A-8191-ECD570FE95CC}"/>
              </a:ext>
            </a:extLst>
          </p:cNvPr>
          <p:cNvSpPr/>
          <p:nvPr/>
        </p:nvSpPr>
        <p:spPr>
          <a:xfrm>
            <a:off x="1144118" y="1232153"/>
            <a:ext cx="3175698" cy="296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 </a:t>
            </a:r>
            <a:r>
              <a:rPr lang="ko-KR" altLang="en-US" dirty="0"/>
              <a:t>개 이전 날짜 데이터 이용</a:t>
            </a:r>
            <a:endParaRPr 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987E80D-FD7E-4200-8C81-100DFD312050}"/>
              </a:ext>
            </a:extLst>
          </p:cNvPr>
          <p:cNvSpPr/>
          <p:nvPr/>
        </p:nvSpPr>
        <p:spPr>
          <a:xfrm>
            <a:off x="5865591" y="1207716"/>
            <a:ext cx="1545771" cy="29609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Day 2 </a:t>
            </a:r>
            <a:r>
              <a:rPr lang="ko-KR" altLang="en-US" dirty="0">
                <a:solidFill>
                  <a:schemeClr val="tx1"/>
                </a:solidFill>
              </a:rPr>
              <a:t>예측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85EA9A3-17CD-401F-BC87-E6702E208972}"/>
              </a:ext>
            </a:extLst>
          </p:cNvPr>
          <p:cNvSpPr/>
          <p:nvPr/>
        </p:nvSpPr>
        <p:spPr>
          <a:xfrm>
            <a:off x="1144118" y="1641505"/>
            <a:ext cx="3175698" cy="296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 </a:t>
            </a:r>
            <a:r>
              <a:rPr lang="ko-KR" altLang="en-US" dirty="0"/>
              <a:t>개 이전 날짜 데이터 이용</a:t>
            </a:r>
            <a:endParaRPr 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A07ACC6-BCB1-4B73-BC64-3DE6583B0422}"/>
              </a:ext>
            </a:extLst>
          </p:cNvPr>
          <p:cNvSpPr/>
          <p:nvPr/>
        </p:nvSpPr>
        <p:spPr>
          <a:xfrm>
            <a:off x="7453440" y="1601485"/>
            <a:ext cx="1545771" cy="29609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Day 3 </a:t>
            </a:r>
            <a:r>
              <a:rPr lang="ko-KR" altLang="en-US" dirty="0">
                <a:solidFill>
                  <a:schemeClr val="tx1"/>
                </a:solidFill>
              </a:rPr>
              <a:t>예측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2069F2-09C4-4840-B47E-CA956DD0814B}"/>
              </a:ext>
            </a:extLst>
          </p:cNvPr>
          <p:cNvSpPr txBox="1"/>
          <p:nvPr/>
        </p:nvSpPr>
        <p:spPr>
          <a:xfrm>
            <a:off x="10491961" y="4753148"/>
            <a:ext cx="555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Kaz</a:t>
            </a:r>
            <a:r>
              <a:rPr lang="ko-KR" altLang="en-US" dirty="0"/>
              <a:t> </a:t>
            </a:r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A252F4A-9EB9-4D83-B6B4-D100899270A0}"/>
              </a:ext>
            </a:extLst>
          </p:cNvPr>
          <p:cNvSpPr txBox="1"/>
          <p:nvPr/>
        </p:nvSpPr>
        <p:spPr>
          <a:xfrm>
            <a:off x="9307950" y="2624239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모델 </a:t>
            </a:r>
            <a:r>
              <a:rPr lang="en-US" altLang="ko-KR" dirty="0"/>
              <a:t>1</a:t>
            </a:r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8308E51-8F59-4AE7-847C-5FDAEECC19B9}"/>
              </a:ext>
            </a:extLst>
          </p:cNvPr>
          <p:cNvSpPr txBox="1"/>
          <p:nvPr/>
        </p:nvSpPr>
        <p:spPr>
          <a:xfrm>
            <a:off x="9307950" y="3047888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모델 </a:t>
            </a:r>
            <a:r>
              <a:rPr lang="en-US" altLang="ko-KR" dirty="0"/>
              <a:t>2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1CF1F7E-B3B4-49C6-87C5-E43E4C305622}"/>
              </a:ext>
            </a:extLst>
          </p:cNvPr>
          <p:cNvSpPr txBox="1"/>
          <p:nvPr/>
        </p:nvSpPr>
        <p:spPr>
          <a:xfrm>
            <a:off x="9307949" y="3471536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모델 </a:t>
            </a:r>
            <a:r>
              <a:rPr lang="en-US" altLang="ko-KR" dirty="0"/>
              <a:t>3</a:t>
            </a:r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84E903B-88DD-4DCC-8C6C-3F427DA1CF27}"/>
              </a:ext>
            </a:extLst>
          </p:cNvPr>
          <p:cNvSpPr txBox="1"/>
          <p:nvPr/>
        </p:nvSpPr>
        <p:spPr>
          <a:xfrm>
            <a:off x="9307950" y="680948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모델 </a:t>
            </a:r>
            <a:r>
              <a:rPr lang="en-US" altLang="ko-KR" dirty="0"/>
              <a:t>1</a:t>
            </a:r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6F745F2-EA96-445A-8F16-EE2784C3BB50}"/>
              </a:ext>
            </a:extLst>
          </p:cNvPr>
          <p:cNvSpPr txBox="1"/>
          <p:nvPr/>
        </p:nvSpPr>
        <p:spPr>
          <a:xfrm>
            <a:off x="9307950" y="1104597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모델 </a:t>
            </a:r>
            <a:r>
              <a:rPr lang="en-US" altLang="ko-KR" dirty="0"/>
              <a:t>2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A7926A2-9A20-41E0-A151-B26723272AC6}"/>
              </a:ext>
            </a:extLst>
          </p:cNvPr>
          <p:cNvSpPr txBox="1"/>
          <p:nvPr/>
        </p:nvSpPr>
        <p:spPr>
          <a:xfrm>
            <a:off x="9307949" y="1528245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모델 </a:t>
            </a:r>
            <a:r>
              <a:rPr lang="en-US" altLang="ko-KR" dirty="0"/>
              <a:t>3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0C37AC-144C-498D-9DA2-84B490311B67}"/>
              </a:ext>
            </a:extLst>
          </p:cNvPr>
          <p:cNvSpPr txBox="1"/>
          <p:nvPr/>
        </p:nvSpPr>
        <p:spPr>
          <a:xfrm>
            <a:off x="2623930" y="3920187"/>
            <a:ext cx="1938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Xt-4, Xt-3,Xt-2,Xt-1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B106F9C-1E91-4CCF-93FF-707E19D9BDE0}"/>
              </a:ext>
            </a:extLst>
          </p:cNvPr>
          <p:cNvSpPr txBox="1"/>
          <p:nvPr/>
        </p:nvSpPr>
        <p:spPr>
          <a:xfrm>
            <a:off x="2490662" y="1989493"/>
            <a:ext cx="1938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Xt</a:t>
            </a:r>
            <a:r>
              <a:rPr lang="en-US" dirty="0"/>
              <a:t>-*, Xt-3,Xt-2,Xt-1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EF8235F-3F8B-45C8-BF93-45D17ED7C249}"/>
              </a:ext>
            </a:extLst>
          </p:cNvPr>
          <p:cNvSpPr txBox="1"/>
          <p:nvPr/>
        </p:nvSpPr>
        <p:spPr>
          <a:xfrm>
            <a:off x="3931442" y="6304532"/>
            <a:ext cx="565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Xt-1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8411C2-EE92-4FA6-9A54-5667BE3907B5}"/>
              </a:ext>
            </a:extLst>
          </p:cNvPr>
          <p:cNvSpPr txBox="1"/>
          <p:nvPr/>
        </p:nvSpPr>
        <p:spPr>
          <a:xfrm>
            <a:off x="1044343" y="4254268"/>
            <a:ext cx="5247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날씨</a:t>
            </a:r>
            <a:r>
              <a:rPr lang="en-US" altLang="ko-KR" dirty="0"/>
              <a:t>t-4, </a:t>
            </a:r>
            <a:r>
              <a:rPr lang="ko-KR" altLang="en-US" dirty="0"/>
              <a:t>날씨</a:t>
            </a:r>
            <a:r>
              <a:rPr lang="en-US" altLang="ko-KR" dirty="0"/>
              <a:t>t-3, </a:t>
            </a:r>
            <a:r>
              <a:rPr lang="ko-KR" altLang="en-US" dirty="0"/>
              <a:t>날씨</a:t>
            </a:r>
            <a:r>
              <a:rPr lang="en-US" altLang="ko-KR" dirty="0"/>
              <a:t>t-2, </a:t>
            </a:r>
            <a:r>
              <a:rPr lang="ko-KR" altLang="en-US" dirty="0"/>
              <a:t>날씨</a:t>
            </a:r>
            <a:r>
              <a:rPr lang="en-US" altLang="ko-KR" dirty="0"/>
              <a:t>t-1, </a:t>
            </a:r>
            <a:r>
              <a:rPr lang="ko-KR" altLang="en-US" dirty="0">
                <a:highlight>
                  <a:srgbClr val="FFFF00"/>
                </a:highlight>
              </a:rPr>
              <a:t>날씨</a:t>
            </a:r>
            <a:r>
              <a:rPr lang="en-US" altLang="ko-KR" dirty="0">
                <a:highlight>
                  <a:srgbClr val="FFFF00"/>
                </a:highlight>
              </a:rPr>
              <a:t>t</a:t>
            </a:r>
            <a:endParaRPr lang="en-US" dirty="0">
              <a:highlight>
                <a:srgbClr val="FFFF00"/>
              </a:highlight>
            </a:endParaRPr>
          </a:p>
          <a:p>
            <a:endParaRPr 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C821C6C-BACE-4296-AD8C-F0B0A286E529}"/>
              </a:ext>
            </a:extLst>
          </p:cNvPr>
          <p:cNvSpPr/>
          <p:nvPr/>
        </p:nvSpPr>
        <p:spPr>
          <a:xfrm>
            <a:off x="174428" y="4577433"/>
            <a:ext cx="7553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4, *, 1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8803979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5149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CBF7D58-9B28-43BB-AE27-91B2BFDBA898}"/>
              </a:ext>
            </a:extLst>
          </p:cNvPr>
          <p:cNvSpPr/>
          <p:nvPr/>
        </p:nvSpPr>
        <p:spPr>
          <a:xfrm>
            <a:off x="9077045" y="6119336"/>
            <a:ext cx="3114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1/22/2020 ~ 3/31/2020 (70 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  <a:endParaRPr 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FA184AD-BE01-4366-BA2C-0932B3D668C3}"/>
              </a:ext>
            </a:extLst>
          </p:cNvPr>
          <p:cNvSpPr/>
          <p:nvPr/>
        </p:nvSpPr>
        <p:spPr>
          <a:xfrm>
            <a:off x="9077045" y="6488668"/>
            <a:ext cx="3114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3/19/2020 ~ 4/30/2020  (43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  <a:endParaRPr 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C0F1ADF-BE25-4716-A03A-7D67A514D8B1}"/>
              </a:ext>
            </a:extLst>
          </p:cNvPr>
          <p:cNvSpPr/>
          <p:nvPr/>
        </p:nvSpPr>
        <p:spPr>
          <a:xfrm>
            <a:off x="7091482" y="638590"/>
            <a:ext cx="2882546" cy="2960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data (3/19 ~ 4/30)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871B9C1-CF27-4C25-AADD-DC88A019501E}"/>
              </a:ext>
            </a:extLst>
          </p:cNvPr>
          <p:cNvSpPr/>
          <p:nvPr/>
        </p:nvSpPr>
        <p:spPr>
          <a:xfrm>
            <a:off x="2676236" y="638590"/>
            <a:ext cx="4415246" cy="2960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data (1/22~ 3/31)  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197DD8D-14FA-4FF3-9282-952B62B1AE4E}"/>
              </a:ext>
            </a:extLst>
          </p:cNvPr>
          <p:cNvSpPr/>
          <p:nvPr/>
        </p:nvSpPr>
        <p:spPr>
          <a:xfrm>
            <a:off x="7091482" y="971302"/>
            <a:ext cx="2882546" cy="2960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data (3/19 ~ 4/30)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E693587-8D72-432E-81F6-7FDFC90D25D8}"/>
              </a:ext>
            </a:extLst>
          </p:cNvPr>
          <p:cNvSpPr/>
          <p:nvPr/>
        </p:nvSpPr>
        <p:spPr>
          <a:xfrm>
            <a:off x="2676236" y="971302"/>
            <a:ext cx="4415246" cy="2960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data (1/22~ 3/31)  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8ADC073-2FB2-4A09-B82E-5DF4A84AF6B7}"/>
              </a:ext>
            </a:extLst>
          </p:cNvPr>
          <p:cNvSpPr/>
          <p:nvPr/>
        </p:nvSpPr>
        <p:spPr>
          <a:xfrm>
            <a:off x="7091482" y="1636726"/>
            <a:ext cx="2882546" cy="2960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data (3/19 ~ 4/30)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CFBF7FA-3632-474D-B86E-223BD8F88611}"/>
              </a:ext>
            </a:extLst>
          </p:cNvPr>
          <p:cNvSpPr/>
          <p:nvPr/>
        </p:nvSpPr>
        <p:spPr>
          <a:xfrm>
            <a:off x="2676236" y="1636726"/>
            <a:ext cx="4415246" cy="2960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data (1/22~ 3/31)  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E8B556F-D29A-4886-8573-DF14E8074705}"/>
              </a:ext>
            </a:extLst>
          </p:cNvPr>
          <p:cNvSpPr/>
          <p:nvPr/>
        </p:nvSpPr>
        <p:spPr>
          <a:xfrm>
            <a:off x="6172737" y="126739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2F53F9-83F2-41D4-8131-540E1E6BFC50}"/>
              </a:ext>
            </a:extLst>
          </p:cNvPr>
          <p:cNvSpPr txBox="1"/>
          <p:nvPr/>
        </p:nvSpPr>
        <p:spPr>
          <a:xfrm>
            <a:off x="1801365" y="1198804"/>
            <a:ext cx="415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6F3DF10-903E-4EA6-B628-A31EBC32023C}"/>
              </a:ext>
            </a:extLst>
          </p:cNvPr>
          <p:cNvSpPr/>
          <p:nvPr/>
        </p:nvSpPr>
        <p:spPr>
          <a:xfrm>
            <a:off x="1260399" y="604666"/>
            <a:ext cx="1415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US.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Alabama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40B85B0-6B9F-454D-96D6-C05AE77C4CA1}"/>
              </a:ext>
            </a:extLst>
          </p:cNvPr>
          <p:cNvSpPr/>
          <p:nvPr/>
        </p:nvSpPr>
        <p:spPr>
          <a:xfrm>
            <a:off x="1452760" y="949491"/>
            <a:ext cx="1223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US.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Alaska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049E344-CC58-4CDA-B916-EC3BA7AF6937}"/>
              </a:ext>
            </a:extLst>
          </p:cNvPr>
          <p:cNvSpPr/>
          <p:nvPr/>
        </p:nvSpPr>
        <p:spPr>
          <a:xfrm>
            <a:off x="1175889" y="1608276"/>
            <a:ext cx="15003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US.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Wyoming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482A6000-94EE-4E13-973D-B4A7EE80D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323273"/>
          </a:xfrm>
        </p:spPr>
        <p:txBody>
          <a:bodyPr>
            <a:noAutofit/>
          </a:bodyPr>
          <a:lstStyle/>
          <a:p>
            <a:r>
              <a:rPr lang="en-US" altLang="ko-KR" sz="2000" b="1" dirty="0"/>
              <a:t>Data 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524486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57785D5-C320-4108-AF6B-2E0FA74D002A}"/>
              </a:ext>
            </a:extLst>
          </p:cNvPr>
          <p:cNvSpPr/>
          <p:nvPr/>
        </p:nvSpPr>
        <p:spPr>
          <a:xfrm>
            <a:off x="534640" y="151179"/>
            <a:ext cx="60960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/>
              <a:t>23501	Guam	US	1/22/2020	0	0</a:t>
            </a:r>
          </a:p>
          <a:p>
            <a:r>
              <a:rPr lang="en-US" sz="600" dirty="0"/>
              <a:t>23502	Guam	US	1/23/2020	0	0</a:t>
            </a:r>
          </a:p>
          <a:p>
            <a:r>
              <a:rPr lang="en-US" sz="600" dirty="0"/>
              <a:t>23503	Guam	US	1/24/2020	0	0</a:t>
            </a:r>
          </a:p>
          <a:p>
            <a:r>
              <a:rPr lang="en-US" sz="600" dirty="0"/>
              <a:t>23504	Guam	US	1/25/2020	0	0</a:t>
            </a:r>
          </a:p>
          <a:p>
            <a:r>
              <a:rPr lang="en-US" sz="600" dirty="0"/>
              <a:t>23505	Guam	US	1/26/2020	0	0</a:t>
            </a:r>
          </a:p>
          <a:p>
            <a:r>
              <a:rPr lang="en-US" sz="600" dirty="0"/>
              <a:t>23506	Guam	US	1/27/2020	0	0</a:t>
            </a:r>
          </a:p>
          <a:p>
            <a:r>
              <a:rPr lang="en-US" sz="600" dirty="0"/>
              <a:t>23507	Guam	US	1/28/2020	0	0</a:t>
            </a:r>
          </a:p>
          <a:p>
            <a:r>
              <a:rPr lang="en-US" sz="600" dirty="0"/>
              <a:t>23508	Guam	US	1/29/2020	0	0</a:t>
            </a:r>
          </a:p>
          <a:p>
            <a:r>
              <a:rPr lang="en-US" sz="600" dirty="0"/>
              <a:t>23509	Guam	US	1/30/2020	0	0</a:t>
            </a:r>
          </a:p>
          <a:p>
            <a:r>
              <a:rPr lang="en-US" sz="600" dirty="0"/>
              <a:t>23510	Guam	US	1/31/2020	0	0</a:t>
            </a:r>
          </a:p>
          <a:p>
            <a:r>
              <a:rPr lang="en-US" sz="600" dirty="0"/>
              <a:t>23511	Guam	US	2/1/2020	0	0</a:t>
            </a:r>
          </a:p>
          <a:p>
            <a:r>
              <a:rPr lang="en-US" sz="600" dirty="0"/>
              <a:t>23512	Guam	US	2/2/2020	0	0</a:t>
            </a:r>
          </a:p>
          <a:p>
            <a:r>
              <a:rPr lang="en-US" sz="600" dirty="0"/>
              <a:t>23513	Guam	US	2/3/2020	0	0</a:t>
            </a:r>
          </a:p>
          <a:p>
            <a:r>
              <a:rPr lang="en-US" sz="600" dirty="0"/>
              <a:t>23514	Guam	US	2/4/2020	0	0</a:t>
            </a:r>
          </a:p>
          <a:p>
            <a:r>
              <a:rPr lang="en-US" sz="600" dirty="0"/>
              <a:t>23515	Guam	US	2/5/2020	0	0</a:t>
            </a:r>
          </a:p>
          <a:p>
            <a:r>
              <a:rPr lang="en-US" sz="600" dirty="0"/>
              <a:t>23516	Guam	US	2/6/2020	0	0</a:t>
            </a:r>
          </a:p>
          <a:p>
            <a:r>
              <a:rPr lang="en-US" sz="600" dirty="0"/>
              <a:t>23517	Guam	US	2/7/2020	0	0</a:t>
            </a:r>
          </a:p>
          <a:p>
            <a:r>
              <a:rPr lang="en-US" sz="600" dirty="0"/>
              <a:t>23518	Guam	US	2/8/2020	0	0</a:t>
            </a:r>
          </a:p>
          <a:p>
            <a:r>
              <a:rPr lang="en-US" sz="600" dirty="0"/>
              <a:t>23519	Guam	US	2/9/2020	0	0</a:t>
            </a:r>
          </a:p>
          <a:p>
            <a:r>
              <a:rPr lang="en-US" sz="600" dirty="0"/>
              <a:t>23520	Guam	US	2/10/2020	0	0</a:t>
            </a:r>
          </a:p>
          <a:p>
            <a:r>
              <a:rPr lang="en-US" sz="600" dirty="0"/>
              <a:t>23521	Guam	US	2/11/2020	0	0</a:t>
            </a:r>
          </a:p>
          <a:p>
            <a:r>
              <a:rPr lang="en-US" sz="600" dirty="0"/>
              <a:t>23522	Guam	US	2/12/2020	0	0</a:t>
            </a:r>
          </a:p>
          <a:p>
            <a:r>
              <a:rPr lang="en-US" sz="600" dirty="0"/>
              <a:t>23523	Guam	US	2/13/2020	0	0</a:t>
            </a:r>
          </a:p>
          <a:p>
            <a:r>
              <a:rPr lang="en-US" sz="600" dirty="0"/>
              <a:t>23524	Guam	US	2/14/2020	0	0</a:t>
            </a:r>
          </a:p>
          <a:p>
            <a:r>
              <a:rPr lang="en-US" sz="600" dirty="0"/>
              <a:t>23525	Guam	US	2/15/2020	0	0</a:t>
            </a:r>
          </a:p>
          <a:p>
            <a:r>
              <a:rPr lang="en-US" sz="600" dirty="0"/>
              <a:t>23526	Guam	US	2/16/2020	0	0</a:t>
            </a:r>
          </a:p>
          <a:p>
            <a:r>
              <a:rPr lang="en-US" sz="600" dirty="0"/>
              <a:t>23527	Guam	US	2/17/2020	0	0</a:t>
            </a:r>
          </a:p>
          <a:p>
            <a:r>
              <a:rPr lang="en-US" sz="600" dirty="0"/>
              <a:t>23528	Guam	US	2/18/2020	0	0</a:t>
            </a:r>
          </a:p>
          <a:p>
            <a:r>
              <a:rPr lang="en-US" sz="600" dirty="0"/>
              <a:t>23529	Guam	US	2/19/2020	0	0</a:t>
            </a:r>
          </a:p>
          <a:p>
            <a:r>
              <a:rPr lang="en-US" sz="600" dirty="0"/>
              <a:t>23530	Guam	US	2/20/2020	0	0</a:t>
            </a:r>
          </a:p>
          <a:p>
            <a:r>
              <a:rPr lang="en-US" sz="600" dirty="0"/>
              <a:t>23531	Guam	US	2/21/2020	0	0</a:t>
            </a:r>
          </a:p>
          <a:p>
            <a:r>
              <a:rPr lang="en-US" sz="600" dirty="0"/>
              <a:t>23532	Guam	US	2/22/2020	0	0</a:t>
            </a:r>
          </a:p>
          <a:p>
            <a:r>
              <a:rPr lang="en-US" sz="600" dirty="0"/>
              <a:t>23533	Guam	US	2/23/2020	0	0</a:t>
            </a:r>
          </a:p>
          <a:p>
            <a:r>
              <a:rPr lang="en-US" sz="600" dirty="0"/>
              <a:t>23534	Guam	US	2/24/2020	0	0</a:t>
            </a:r>
          </a:p>
          <a:p>
            <a:r>
              <a:rPr lang="en-US" sz="600" dirty="0"/>
              <a:t>23535	Guam	US	2/25/2020	0	0</a:t>
            </a:r>
          </a:p>
          <a:p>
            <a:r>
              <a:rPr lang="en-US" sz="600" dirty="0"/>
              <a:t>23536	Guam	US	2/26/2020	0	0</a:t>
            </a:r>
          </a:p>
          <a:p>
            <a:r>
              <a:rPr lang="en-US" sz="600" dirty="0"/>
              <a:t>23537	Guam	US	2/27/2020	0	0</a:t>
            </a:r>
          </a:p>
          <a:p>
            <a:r>
              <a:rPr lang="en-US" sz="600" dirty="0"/>
              <a:t>23538	Guam	US	2/28/2020	0	0</a:t>
            </a:r>
          </a:p>
          <a:p>
            <a:r>
              <a:rPr lang="en-US" sz="600" dirty="0"/>
              <a:t>23539	Guam	US	2/29/2020	0	0</a:t>
            </a:r>
          </a:p>
          <a:p>
            <a:r>
              <a:rPr lang="en-US" sz="600" dirty="0"/>
              <a:t>23540	Guam	US	3/1/2020	0	0</a:t>
            </a:r>
          </a:p>
          <a:p>
            <a:r>
              <a:rPr lang="en-US" sz="600" dirty="0"/>
              <a:t>23541	Guam	US	3/2/2020	0	0</a:t>
            </a:r>
          </a:p>
          <a:p>
            <a:r>
              <a:rPr lang="en-US" sz="600" dirty="0"/>
              <a:t>23542	Guam	US	3/3/2020	0	0</a:t>
            </a:r>
          </a:p>
          <a:p>
            <a:r>
              <a:rPr lang="en-US" sz="600" dirty="0"/>
              <a:t>23543	Guam	US	3/4/2020	0	0</a:t>
            </a:r>
          </a:p>
          <a:p>
            <a:r>
              <a:rPr lang="en-US" sz="600" dirty="0"/>
              <a:t>23544	Guam	US	3/5/2020	0	0</a:t>
            </a:r>
          </a:p>
          <a:p>
            <a:r>
              <a:rPr lang="en-US" sz="600" dirty="0"/>
              <a:t>23545	Guam	US	3/6/2020	0	0</a:t>
            </a:r>
          </a:p>
          <a:p>
            <a:r>
              <a:rPr lang="en-US" sz="600" dirty="0"/>
              <a:t>23546	Guam	US	3/7/2020	0	0</a:t>
            </a:r>
          </a:p>
          <a:p>
            <a:r>
              <a:rPr lang="en-US" sz="600" dirty="0"/>
              <a:t>23547	Guam	US	3/8/2020	0	0</a:t>
            </a:r>
          </a:p>
          <a:p>
            <a:r>
              <a:rPr lang="en-US" sz="600" dirty="0"/>
              <a:t>23548	Guam	US	3/9/2020	0	0</a:t>
            </a:r>
          </a:p>
          <a:p>
            <a:r>
              <a:rPr lang="en-US" sz="600" dirty="0"/>
              <a:t>23549	Guam	US	3/10/2020	0	0</a:t>
            </a:r>
          </a:p>
          <a:p>
            <a:r>
              <a:rPr lang="en-US" sz="600" dirty="0"/>
              <a:t>23550	Guam	US	3/11/2020	0	0</a:t>
            </a:r>
          </a:p>
          <a:p>
            <a:r>
              <a:rPr lang="en-US" sz="600" dirty="0"/>
              <a:t>23551	Guam	US	3/12/2020	0	0</a:t>
            </a:r>
          </a:p>
          <a:p>
            <a:r>
              <a:rPr lang="en-US" sz="600" dirty="0"/>
              <a:t>23552	Guam	US	3/13/2020	0	0</a:t>
            </a:r>
          </a:p>
          <a:p>
            <a:r>
              <a:rPr lang="en-US" sz="600" dirty="0"/>
              <a:t>23553	Guam	US	3/14/2020	0	0</a:t>
            </a:r>
          </a:p>
          <a:p>
            <a:r>
              <a:rPr lang="en-US" sz="600" dirty="0"/>
              <a:t>23554	Guam	US	3/15/2020	3	0</a:t>
            </a:r>
          </a:p>
          <a:p>
            <a:r>
              <a:rPr lang="en-US" sz="600" dirty="0"/>
              <a:t>23555	Guam	US	3/16/2020	3	0</a:t>
            </a:r>
          </a:p>
          <a:p>
            <a:r>
              <a:rPr lang="en-US" sz="600" dirty="0"/>
              <a:t>23556	Guam	US	3/17/2020	3	0</a:t>
            </a:r>
          </a:p>
          <a:p>
            <a:r>
              <a:rPr lang="en-US" sz="600" dirty="0"/>
              <a:t>23557	Guam	US	3/18/2020	5	0</a:t>
            </a:r>
          </a:p>
          <a:p>
            <a:r>
              <a:rPr lang="en-US" sz="600" dirty="0"/>
              <a:t>23558	Guam	US	3/19/2020	12	0</a:t>
            </a:r>
          </a:p>
          <a:p>
            <a:r>
              <a:rPr lang="en-US" sz="600" dirty="0"/>
              <a:t>23559	Guam	US	3/20/2020	14	0</a:t>
            </a:r>
          </a:p>
          <a:p>
            <a:r>
              <a:rPr lang="en-US" sz="600" dirty="0"/>
              <a:t>23560	Guam	US	3/21/2020	15	0</a:t>
            </a:r>
          </a:p>
          <a:p>
            <a:r>
              <a:rPr lang="en-US" sz="600" dirty="0"/>
              <a:t>23561	Guam	US	3/22/2020	27	1</a:t>
            </a:r>
          </a:p>
          <a:p>
            <a:r>
              <a:rPr lang="en-US" sz="600" dirty="0"/>
              <a:t>23562	Guam	US	3/23/2020	29	1</a:t>
            </a:r>
          </a:p>
          <a:p>
            <a:r>
              <a:rPr lang="en-US" sz="600" dirty="0"/>
              <a:t>23563	Guam	US	3/24/2020	32	1</a:t>
            </a:r>
          </a:p>
          <a:p>
            <a:r>
              <a:rPr lang="en-US" sz="600" dirty="0"/>
              <a:t>23564	Guam	US	3/25/2020	37	1</a:t>
            </a:r>
          </a:p>
          <a:p>
            <a:r>
              <a:rPr lang="en-US" sz="600" dirty="0"/>
              <a:t>23565	Guam	US	3/26/2020	45	1</a:t>
            </a:r>
          </a:p>
          <a:p>
            <a:r>
              <a:rPr lang="en-US" sz="600" dirty="0"/>
              <a:t>23566	Guam	US	3/27/2020	51	1</a:t>
            </a:r>
          </a:p>
          <a:p>
            <a:r>
              <a:rPr lang="en-US" sz="600" dirty="0"/>
              <a:t>23567	Guam	US	3/28/2020	55	1</a:t>
            </a:r>
          </a:p>
          <a:p>
            <a:r>
              <a:rPr lang="en-US" sz="600" dirty="0"/>
              <a:t>23568	Guam	US	3/29/2020	56	1</a:t>
            </a:r>
          </a:p>
          <a:p>
            <a:r>
              <a:rPr lang="en-US" sz="600" dirty="0"/>
              <a:t>23569	Guam	US	3/30/2020	58	1</a:t>
            </a:r>
          </a:p>
          <a:p>
            <a:r>
              <a:rPr lang="en-US" sz="600" dirty="0"/>
              <a:t>23570	Guam	US	3/31/2020	69	2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F23D388-3848-4119-A410-B4D184473626}"/>
              </a:ext>
            </a:extLst>
          </p:cNvPr>
          <p:cNvSpPr/>
          <p:nvPr/>
        </p:nvSpPr>
        <p:spPr>
          <a:xfrm>
            <a:off x="6381767" y="2527096"/>
            <a:ext cx="1394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Training data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CBF7D58-9B28-43BB-AE27-91B2BFDBA898}"/>
              </a:ext>
            </a:extLst>
          </p:cNvPr>
          <p:cNvSpPr/>
          <p:nvPr/>
        </p:nvSpPr>
        <p:spPr>
          <a:xfrm>
            <a:off x="7776764" y="1441609"/>
            <a:ext cx="3114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1/22/2020 ~ 3/31/2020 (70 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  <a:endParaRPr 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FA184AD-BE01-4366-BA2C-0932B3D668C3}"/>
              </a:ext>
            </a:extLst>
          </p:cNvPr>
          <p:cNvSpPr/>
          <p:nvPr/>
        </p:nvSpPr>
        <p:spPr>
          <a:xfrm>
            <a:off x="8836296" y="1758239"/>
            <a:ext cx="3114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3/19/2020 ~ 4/30/2020  (43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  <a:endParaRPr 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586DBA8-071C-4FDD-9515-819CB7360560}"/>
              </a:ext>
            </a:extLst>
          </p:cNvPr>
          <p:cNvSpPr/>
          <p:nvPr/>
        </p:nvSpPr>
        <p:spPr>
          <a:xfrm>
            <a:off x="6994948" y="1441609"/>
            <a:ext cx="11127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Train</a:t>
            </a:r>
          </a:p>
          <a:p>
            <a:r>
              <a:rPr lang="en-US" dirty="0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2644965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1420</TotalTime>
  <Words>2537</Words>
  <Application>Microsoft Office PowerPoint</Application>
  <PresentationFormat>와이드스크린</PresentationFormat>
  <Paragraphs>521</Paragraphs>
  <Slides>70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70</vt:i4>
      </vt:variant>
    </vt:vector>
  </HeadingPairs>
  <TitlesOfParts>
    <vt:vector size="76" baseType="lpstr">
      <vt:lpstr>Arial</vt:lpstr>
      <vt:lpstr>Calibri</vt:lpstr>
      <vt:lpstr>Calibri Light</vt:lpstr>
      <vt:lpstr>Consolas</vt:lpstr>
      <vt:lpstr>Times New Roman</vt:lpstr>
      <vt:lpstr>Office 테마</vt:lpstr>
      <vt:lpstr>Data </vt:lpstr>
      <vt:lpstr>Feature Engineering: Time Window</vt:lpstr>
      <vt:lpstr>전체 양상 </vt:lpstr>
      <vt:lpstr>주요 양상</vt:lpstr>
      <vt:lpstr>분석 방법</vt:lpstr>
      <vt:lpstr>Feature Engineering: Region Information </vt:lpstr>
      <vt:lpstr>PowerPoint 프레젠테이션</vt:lpstr>
      <vt:lpstr>Data </vt:lpstr>
      <vt:lpstr>PowerPoint 프레젠테이션</vt:lpstr>
      <vt:lpstr>Prediction Process (It uses pretrained models from day 1 to 30)</vt:lpstr>
      <vt:lpstr>페이퍼 </vt:lpstr>
      <vt:lpstr>PowerPoint 프레젠테이션</vt:lpstr>
      <vt:lpstr>PowerPoint 프레젠테이션</vt:lpstr>
      <vt:lpstr>PowerPoint 프레젠테이션</vt:lpstr>
      <vt:lpstr>Back up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User</dc:creator>
  <cp:lastModifiedBy>Windows User</cp:lastModifiedBy>
  <cp:revision>41</cp:revision>
  <dcterms:created xsi:type="dcterms:W3CDTF">2020-04-07T00:55:41Z</dcterms:created>
  <dcterms:modified xsi:type="dcterms:W3CDTF">2020-05-29T03:40:48Z</dcterms:modified>
</cp:coreProperties>
</file>