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71" r:id="rId4"/>
    <p:sldId id="275" r:id="rId5"/>
    <p:sldId id="272" r:id="rId6"/>
    <p:sldId id="276" r:id="rId7"/>
    <p:sldId id="274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1" autoAdjust="0"/>
    <p:restoredTop sz="96238" autoAdjust="0"/>
  </p:normalViewPr>
  <p:slideViewPr>
    <p:cSldViewPr snapToGrid="0">
      <p:cViewPr varScale="1">
        <p:scale>
          <a:sx n="110" d="100"/>
          <a:sy n="11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BF7D58-9B28-43BB-AE27-91B2BFDBA898}"/>
              </a:ext>
            </a:extLst>
          </p:cNvPr>
          <p:cNvSpPr/>
          <p:nvPr/>
        </p:nvSpPr>
        <p:spPr>
          <a:xfrm>
            <a:off x="9077045" y="6119336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184AD-BE01-4366-BA2C-0932B3D668C3}"/>
              </a:ext>
            </a:extLst>
          </p:cNvPr>
          <p:cNvSpPr/>
          <p:nvPr/>
        </p:nvSpPr>
        <p:spPr>
          <a:xfrm>
            <a:off x="9077045" y="6488668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6830225" y="1222064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 (3/19 ~ 4/30)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414979" y="1222064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6830225" y="1554776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 (3/19 ~ 4/30)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414979" y="155477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6830225" y="2220200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 (3/19 ~ 4/30)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414979" y="222020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5911480" y="185086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570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7785D5-C320-4108-AF6B-2E0FA74D002A}"/>
              </a:ext>
            </a:extLst>
          </p:cNvPr>
          <p:cNvSpPr/>
          <p:nvPr/>
        </p:nvSpPr>
        <p:spPr>
          <a:xfrm>
            <a:off x="534640" y="151179"/>
            <a:ext cx="6096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23501	Guam	US	1/22/2020	0	0</a:t>
            </a:r>
          </a:p>
          <a:p>
            <a:r>
              <a:rPr lang="en-US" sz="600" dirty="0"/>
              <a:t>23502	Guam	US	1/23/2020	0	0</a:t>
            </a:r>
          </a:p>
          <a:p>
            <a:r>
              <a:rPr lang="en-US" sz="600" dirty="0"/>
              <a:t>23503	Guam	US	1/24/2020	0	0</a:t>
            </a:r>
          </a:p>
          <a:p>
            <a:r>
              <a:rPr lang="en-US" sz="600" dirty="0"/>
              <a:t>23504	Guam	US	1/25/2020	0	0</a:t>
            </a:r>
          </a:p>
          <a:p>
            <a:r>
              <a:rPr lang="en-US" sz="600" dirty="0"/>
              <a:t>23505	Guam	US	1/26/2020	0	0</a:t>
            </a:r>
          </a:p>
          <a:p>
            <a:r>
              <a:rPr lang="en-US" sz="600" dirty="0"/>
              <a:t>23506	Guam	US	1/27/2020	0	0</a:t>
            </a:r>
          </a:p>
          <a:p>
            <a:r>
              <a:rPr lang="en-US" sz="600" dirty="0"/>
              <a:t>23507	Guam	US	1/28/2020	0	0</a:t>
            </a:r>
          </a:p>
          <a:p>
            <a:r>
              <a:rPr lang="en-US" sz="600" dirty="0"/>
              <a:t>23508	Guam	US	1/29/2020	0	0</a:t>
            </a:r>
          </a:p>
          <a:p>
            <a:r>
              <a:rPr lang="en-US" sz="600" dirty="0"/>
              <a:t>23509	Guam	US	1/30/2020	0	0</a:t>
            </a:r>
          </a:p>
          <a:p>
            <a:r>
              <a:rPr lang="en-US" sz="600" dirty="0"/>
              <a:t>23510	Guam	US	1/31/2020	0	0</a:t>
            </a:r>
          </a:p>
          <a:p>
            <a:r>
              <a:rPr lang="en-US" sz="600" dirty="0"/>
              <a:t>23511	Guam	US	2/1/2020	0	0</a:t>
            </a:r>
          </a:p>
          <a:p>
            <a:r>
              <a:rPr lang="en-US" sz="600" dirty="0"/>
              <a:t>23512	Guam	US	2/2/2020	0	0</a:t>
            </a:r>
          </a:p>
          <a:p>
            <a:r>
              <a:rPr lang="en-US" sz="600" dirty="0"/>
              <a:t>23513	Guam	US	2/3/2020	0	0</a:t>
            </a:r>
          </a:p>
          <a:p>
            <a:r>
              <a:rPr lang="en-US" sz="600" dirty="0"/>
              <a:t>23514	Guam	US	2/4/2020	0	0</a:t>
            </a:r>
          </a:p>
          <a:p>
            <a:r>
              <a:rPr lang="en-US" sz="600" dirty="0"/>
              <a:t>23515	Guam	US	2/5/2020	0	0</a:t>
            </a:r>
          </a:p>
          <a:p>
            <a:r>
              <a:rPr lang="en-US" sz="600" dirty="0"/>
              <a:t>23516	Guam	US	2/6/2020	0	0</a:t>
            </a:r>
          </a:p>
          <a:p>
            <a:r>
              <a:rPr lang="en-US" sz="600" dirty="0"/>
              <a:t>23517	Guam	US	2/7/2020	0	0</a:t>
            </a:r>
          </a:p>
          <a:p>
            <a:r>
              <a:rPr lang="en-US" sz="600" dirty="0"/>
              <a:t>23518	Guam	US	2/8/2020	0	0</a:t>
            </a:r>
          </a:p>
          <a:p>
            <a:r>
              <a:rPr lang="en-US" sz="600" dirty="0"/>
              <a:t>23519	Guam	US	2/9/2020	0	0</a:t>
            </a:r>
          </a:p>
          <a:p>
            <a:r>
              <a:rPr lang="en-US" sz="600" dirty="0"/>
              <a:t>23520	Guam	US	2/10/2020	0	0</a:t>
            </a:r>
          </a:p>
          <a:p>
            <a:r>
              <a:rPr lang="en-US" sz="600" dirty="0"/>
              <a:t>23521	Guam	US	2/11/2020	0	0</a:t>
            </a:r>
          </a:p>
          <a:p>
            <a:r>
              <a:rPr lang="en-US" sz="600" dirty="0"/>
              <a:t>23522	Guam	US	2/12/2020	0	0</a:t>
            </a:r>
          </a:p>
          <a:p>
            <a:r>
              <a:rPr lang="en-US" sz="600" dirty="0"/>
              <a:t>23523	Guam	US	2/13/2020	0	0</a:t>
            </a:r>
          </a:p>
          <a:p>
            <a:r>
              <a:rPr lang="en-US" sz="600" dirty="0"/>
              <a:t>23524	Guam	US	2/14/2020	0	0</a:t>
            </a:r>
          </a:p>
          <a:p>
            <a:r>
              <a:rPr lang="en-US" sz="600" dirty="0"/>
              <a:t>23525	Guam	US	2/15/2020	0	0</a:t>
            </a:r>
          </a:p>
          <a:p>
            <a:r>
              <a:rPr lang="en-US" sz="600" dirty="0"/>
              <a:t>23526	Guam	US	2/16/2020	0	0</a:t>
            </a:r>
          </a:p>
          <a:p>
            <a:r>
              <a:rPr lang="en-US" sz="600" dirty="0"/>
              <a:t>23527	Guam	US	2/17/2020	0	0</a:t>
            </a:r>
          </a:p>
          <a:p>
            <a:r>
              <a:rPr lang="en-US" sz="600" dirty="0"/>
              <a:t>23528	Guam	US	2/18/2020	0	0</a:t>
            </a:r>
          </a:p>
          <a:p>
            <a:r>
              <a:rPr lang="en-US" sz="600" dirty="0"/>
              <a:t>23529	Guam	US	2/19/2020	0	0</a:t>
            </a:r>
          </a:p>
          <a:p>
            <a:r>
              <a:rPr lang="en-US" sz="600" dirty="0"/>
              <a:t>23530	Guam	US	2/20/2020	0	0</a:t>
            </a:r>
          </a:p>
          <a:p>
            <a:r>
              <a:rPr lang="en-US" sz="600" dirty="0"/>
              <a:t>23531	Guam	US	2/21/2020	0	0</a:t>
            </a:r>
          </a:p>
          <a:p>
            <a:r>
              <a:rPr lang="en-US" sz="600" dirty="0"/>
              <a:t>23532	Guam	US	2/22/2020	0	0</a:t>
            </a:r>
          </a:p>
          <a:p>
            <a:r>
              <a:rPr lang="en-US" sz="600" dirty="0"/>
              <a:t>23533	Guam	US	2/23/2020	0	0</a:t>
            </a:r>
          </a:p>
          <a:p>
            <a:r>
              <a:rPr lang="en-US" sz="600" dirty="0"/>
              <a:t>23534	Guam	US	2/24/2020	0	0</a:t>
            </a:r>
          </a:p>
          <a:p>
            <a:r>
              <a:rPr lang="en-US" sz="600" dirty="0"/>
              <a:t>23535	Guam	US	2/25/2020	0	0</a:t>
            </a:r>
          </a:p>
          <a:p>
            <a:r>
              <a:rPr lang="en-US" sz="600" dirty="0"/>
              <a:t>23536	Guam	US	2/26/2020	0	0</a:t>
            </a:r>
          </a:p>
          <a:p>
            <a:r>
              <a:rPr lang="en-US" sz="600" dirty="0"/>
              <a:t>23537	Guam	US	2/27/2020	0	0</a:t>
            </a:r>
          </a:p>
          <a:p>
            <a:r>
              <a:rPr lang="en-US" sz="600" dirty="0"/>
              <a:t>23538	Guam	US	2/28/2020	0	0</a:t>
            </a:r>
          </a:p>
          <a:p>
            <a:r>
              <a:rPr lang="en-US" sz="600" dirty="0"/>
              <a:t>23539	Guam	US	2/29/2020	0	0</a:t>
            </a:r>
          </a:p>
          <a:p>
            <a:r>
              <a:rPr lang="en-US" sz="600" dirty="0"/>
              <a:t>23540	Guam	US	3/1/2020	0	0</a:t>
            </a:r>
          </a:p>
          <a:p>
            <a:r>
              <a:rPr lang="en-US" sz="600" dirty="0"/>
              <a:t>23541	Guam	US	3/2/2020	0	0</a:t>
            </a:r>
          </a:p>
          <a:p>
            <a:r>
              <a:rPr lang="en-US" sz="600" dirty="0"/>
              <a:t>23542	Guam	US	3/3/2020	0	0</a:t>
            </a:r>
          </a:p>
          <a:p>
            <a:r>
              <a:rPr lang="en-US" sz="600" dirty="0"/>
              <a:t>23543	Guam	US	3/4/2020	0	0</a:t>
            </a:r>
          </a:p>
          <a:p>
            <a:r>
              <a:rPr lang="en-US" sz="600" dirty="0"/>
              <a:t>23544	Guam	US	3/5/2020	0	0</a:t>
            </a:r>
          </a:p>
          <a:p>
            <a:r>
              <a:rPr lang="en-US" sz="600" dirty="0"/>
              <a:t>23545	Guam	US	3/6/2020	0	0</a:t>
            </a:r>
          </a:p>
          <a:p>
            <a:r>
              <a:rPr lang="en-US" sz="600" dirty="0"/>
              <a:t>23546	Guam	US	3/7/2020	0	0</a:t>
            </a:r>
          </a:p>
          <a:p>
            <a:r>
              <a:rPr lang="en-US" sz="600" dirty="0"/>
              <a:t>23547	Guam	US	3/8/2020	0	0</a:t>
            </a:r>
          </a:p>
          <a:p>
            <a:r>
              <a:rPr lang="en-US" sz="600" dirty="0"/>
              <a:t>23548	Guam	US	3/9/2020	0	0</a:t>
            </a:r>
          </a:p>
          <a:p>
            <a:r>
              <a:rPr lang="en-US" sz="600" dirty="0"/>
              <a:t>23549	Guam	US	3/10/2020	0	0</a:t>
            </a:r>
          </a:p>
          <a:p>
            <a:r>
              <a:rPr lang="en-US" sz="600" dirty="0"/>
              <a:t>23550	Guam	US	3/11/2020	0	0</a:t>
            </a:r>
          </a:p>
          <a:p>
            <a:r>
              <a:rPr lang="en-US" sz="600" dirty="0"/>
              <a:t>23551	Guam	US	3/12/2020	0	0</a:t>
            </a:r>
          </a:p>
          <a:p>
            <a:r>
              <a:rPr lang="en-US" sz="600" dirty="0"/>
              <a:t>23552	Guam	US	3/13/2020	0	0</a:t>
            </a:r>
          </a:p>
          <a:p>
            <a:r>
              <a:rPr lang="en-US" sz="600" dirty="0"/>
              <a:t>23553	Guam	US	3/14/2020	0	0</a:t>
            </a:r>
          </a:p>
          <a:p>
            <a:r>
              <a:rPr lang="en-US" sz="600" dirty="0"/>
              <a:t>23554	Guam	US	3/15/2020	3	0</a:t>
            </a:r>
          </a:p>
          <a:p>
            <a:r>
              <a:rPr lang="en-US" sz="600" dirty="0"/>
              <a:t>23555	Guam	US	3/16/2020	3	0</a:t>
            </a:r>
          </a:p>
          <a:p>
            <a:r>
              <a:rPr lang="en-US" sz="600" dirty="0"/>
              <a:t>23556	Guam	US	3/17/2020	3	0</a:t>
            </a:r>
          </a:p>
          <a:p>
            <a:r>
              <a:rPr lang="en-US" sz="600" dirty="0"/>
              <a:t>23557	Guam	US	3/18/2020	5	0</a:t>
            </a:r>
          </a:p>
          <a:p>
            <a:r>
              <a:rPr lang="en-US" sz="600" dirty="0"/>
              <a:t>23558	Guam	US	3/19/2020	12	0</a:t>
            </a:r>
          </a:p>
          <a:p>
            <a:r>
              <a:rPr lang="en-US" sz="600" dirty="0"/>
              <a:t>23559	Guam	US	3/20/2020	14	0</a:t>
            </a:r>
          </a:p>
          <a:p>
            <a:r>
              <a:rPr lang="en-US" sz="600" dirty="0"/>
              <a:t>23560	Guam	US	3/21/2020	15	0</a:t>
            </a:r>
          </a:p>
          <a:p>
            <a:r>
              <a:rPr lang="en-US" sz="600" dirty="0"/>
              <a:t>23561	Guam	US	3/22/2020	27	1</a:t>
            </a:r>
          </a:p>
          <a:p>
            <a:r>
              <a:rPr lang="en-US" sz="600" dirty="0"/>
              <a:t>23562	Guam	US	3/23/2020	29	1</a:t>
            </a:r>
          </a:p>
          <a:p>
            <a:r>
              <a:rPr lang="en-US" sz="600" dirty="0"/>
              <a:t>23563	Guam	US	3/24/2020	32	1</a:t>
            </a:r>
          </a:p>
          <a:p>
            <a:r>
              <a:rPr lang="en-US" sz="600" dirty="0"/>
              <a:t>23564	Guam	US	3/25/2020	37	1</a:t>
            </a:r>
          </a:p>
          <a:p>
            <a:r>
              <a:rPr lang="en-US" sz="600" dirty="0"/>
              <a:t>23565	Guam	US	3/26/2020	45	1</a:t>
            </a:r>
          </a:p>
          <a:p>
            <a:r>
              <a:rPr lang="en-US" sz="600" dirty="0"/>
              <a:t>23566	Guam	US	3/27/2020	51	1</a:t>
            </a:r>
          </a:p>
          <a:p>
            <a:r>
              <a:rPr lang="en-US" sz="600" dirty="0"/>
              <a:t>23567	Guam	US	3/28/2020	55	1</a:t>
            </a:r>
          </a:p>
          <a:p>
            <a:r>
              <a:rPr lang="en-US" sz="600" dirty="0"/>
              <a:t>23568	Guam	US	3/29/2020	56	1</a:t>
            </a:r>
          </a:p>
          <a:p>
            <a:r>
              <a:rPr lang="en-US" sz="600" dirty="0"/>
              <a:t>23569	Guam	US	3/30/2020	58	1</a:t>
            </a:r>
          </a:p>
          <a:p>
            <a:r>
              <a:rPr lang="en-US" sz="600" dirty="0"/>
              <a:t>23570	Guam	US	3/31/2020	69	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3D388-3848-4119-A410-B4D184473626}"/>
              </a:ext>
            </a:extLst>
          </p:cNvPr>
          <p:cNvSpPr/>
          <p:nvPr/>
        </p:nvSpPr>
        <p:spPr>
          <a:xfrm>
            <a:off x="6381767" y="2527096"/>
            <a:ext cx="139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BF7D58-9B28-43BB-AE27-91B2BFDBA898}"/>
              </a:ext>
            </a:extLst>
          </p:cNvPr>
          <p:cNvSpPr/>
          <p:nvPr/>
        </p:nvSpPr>
        <p:spPr>
          <a:xfrm>
            <a:off x="7776764" y="14416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184AD-BE01-4366-BA2C-0932B3D668C3}"/>
              </a:ext>
            </a:extLst>
          </p:cNvPr>
          <p:cNvSpPr/>
          <p:nvPr/>
        </p:nvSpPr>
        <p:spPr>
          <a:xfrm>
            <a:off x="8836296" y="17582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6DBA8-071C-4FDD-9515-819CB7360560}"/>
              </a:ext>
            </a:extLst>
          </p:cNvPr>
          <p:cNvSpPr/>
          <p:nvPr/>
        </p:nvSpPr>
        <p:spPr>
          <a:xfrm>
            <a:off x="6994948" y="14416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449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Prediction Process (It uses pretrained models from day 1 to 30)</a:t>
            </a:r>
            <a:endParaRPr 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303E18-22F2-4D8E-A033-BDB142C8B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1" y="620649"/>
            <a:ext cx="3265714" cy="46935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i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lightgbm</a:t>
            </a:r>
            <a:endParaRPr kumimoji="0" lang="en-US" altLang="en-US" sz="1300" b="1" i="1" u="sng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model: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lightgbm.basic.Booster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{'objective':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'metric':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'boosting':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gbdt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drop_rate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skip_drop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0.6,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uniform_drop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True,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'verbose': -1,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num_leaves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30,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0.9,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bagging_freq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0.8,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min_data_in_leaf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max_bin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20,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reg_alpha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'lambda_l2':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6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011691" y="386572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B6FC2-99D5-4969-94E6-DB1981E34752}"/>
              </a:ext>
            </a:extLst>
          </p:cNvPr>
          <p:cNvSpPr/>
          <p:nvPr/>
        </p:nvSpPr>
        <p:spPr>
          <a:xfrm>
            <a:off x="3071223" y="418235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58FFF5-D7F7-4577-8E0E-F9F05351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6" y="584188"/>
            <a:ext cx="5943385" cy="28448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5F4D1A-61E7-4B99-97D1-2AEDB3B47583}"/>
              </a:ext>
            </a:extLst>
          </p:cNvPr>
          <p:cNvSpPr/>
          <p:nvPr/>
        </p:nvSpPr>
        <p:spPr>
          <a:xfrm>
            <a:off x="1229875" y="3865727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660E3-B825-4CD9-AB60-18263E1F81F7}"/>
              </a:ext>
            </a:extLst>
          </p:cNvPr>
          <p:cNvSpPr txBox="1"/>
          <p:nvPr/>
        </p:nvSpPr>
        <p:spPr>
          <a:xfrm>
            <a:off x="7136931" y="5691833"/>
            <a:ext cx="427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30</a:t>
            </a:r>
            <a:r>
              <a:rPr lang="ko-KR" altLang="en-US" dirty="0"/>
              <a:t>일치 </a:t>
            </a:r>
            <a:r>
              <a:rPr lang="en-US" altLang="ko-KR" dirty="0"/>
              <a:t>Prediction Model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보유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356E2-0AB8-48F5-9904-4F0464294B51}"/>
              </a:ext>
            </a:extLst>
          </p:cNvPr>
          <p:cNvSpPr/>
          <p:nvPr/>
        </p:nvSpPr>
        <p:spPr>
          <a:xfrm>
            <a:off x="6721439" y="214857"/>
            <a:ext cx="200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lgb.LGBMRegressor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페이퍼 </a:t>
            </a:r>
            <a:endParaRPr 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647517" y="917427"/>
            <a:ext cx="22636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1</a:t>
            </a:r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2</a:t>
            </a:r>
            <a:endParaRPr lang="en-US" b="1" dirty="0"/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85EAB-8143-4D19-9564-13AA4EED8C3C}"/>
              </a:ext>
            </a:extLst>
          </p:cNvPr>
          <p:cNvSpPr/>
          <p:nvPr/>
        </p:nvSpPr>
        <p:spPr>
          <a:xfrm>
            <a:off x="5379826" y="917427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ML 1</a:t>
            </a:r>
          </a:p>
          <a:p>
            <a:r>
              <a:rPr lang="en-US" altLang="ko-KR" b="1" dirty="0"/>
              <a:t>ML 2</a:t>
            </a:r>
            <a:endParaRPr lang="en-US" b="1" dirty="0"/>
          </a:p>
          <a:p>
            <a:r>
              <a:rPr lang="en-US" altLang="ko-KR" b="1" dirty="0"/>
              <a:t>ML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7CBC50-3D50-4F2C-801A-04915C59CAC6}"/>
              </a:ext>
            </a:extLst>
          </p:cNvPr>
          <p:cNvSpPr/>
          <p:nvPr/>
        </p:nvSpPr>
        <p:spPr>
          <a:xfrm>
            <a:off x="2647517" y="3382833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 1</a:t>
            </a:r>
          </a:p>
          <a:p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D2F0D1-5033-4E35-9769-AF72BDCE6E10}"/>
              </a:ext>
            </a:extLst>
          </p:cNvPr>
          <p:cNvSpPr/>
          <p:nvPr/>
        </p:nvSpPr>
        <p:spPr>
          <a:xfrm>
            <a:off x="5379826" y="3429000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ML 1</a:t>
            </a:r>
          </a:p>
          <a:p>
            <a:r>
              <a:rPr lang="en-US" altLang="ko-KR" dirty="0"/>
              <a:t>ML 2</a:t>
            </a:r>
            <a:endParaRPr lang="en-US" dirty="0"/>
          </a:p>
          <a:p>
            <a:r>
              <a:rPr lang="en-US" altLang="ko-KR" dirty="0"/>
              <a:t>ML 3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C664F-30AB-4295-A1EF-1E37A080CD36}"/>
              </a:ext>
            </a:extLst>
          </p:cNvPr>
          <p:cNvSpPr txBox="1"/>
          <p:nvPr/>
        </p:nvSpPr>
        <p:spPr>
          <a:xfrm>
            <a:off x="1270611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방법 </a:t>
            </a:r>
            <a:r>
              <a:rPr lang="en-US" altLang="ko-KR" dirty="0"/>
              <a:t>2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19E9E-5156-4820-A2C9-E490ED7A6292}"/>
              </a:ext>
            </a:extLst>
          </p:cNvPr>
          <p:cNvSpPr txBox="1"/>
          <p:nvPr/>
        </p:nvSpPr>
        <p:spPr>
          <a:xfrm>
            <a:off x="1270611" y="9174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8A95AD-5EB0-465C-B794-7E54F0E10242}"/>
              </a:ext>
            </a:extLst>
          </p:cNvPr>
          <p:cNvSpPr/>
          <p:nvPr/>
        </p:nvSpPr>
        <p:spPr>
          <a:xfrm>
            <a:off x="7207642" y="917427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융합</a:t>
            </a:r>
            <a:r>
              <a:rPr lang="en-US" altLang="ko-KR" b="1" dirty="0"/>
              <a:t> 1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2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082AA-BFDC-4F30-8995-453F16D76EBF}"/>
              </a:ext>
            </a:extLst>
          </p:cNvPr>
          <p:cNvSpPr/>
          <p:nvPr/>
        </p:nvSpPr>
        <p:spPr>
          <a:xfrm>
            <a:off x="7207642" y="3428999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융합</a:t>
            </a:r>
            <a:r>
              <a:rPr lang="en-US" altLang="ko-KR" dirty="0"/>
              <a:t> 1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2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3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566C0-4FBA-4F20-ACFD-7F5442AE8DC7}"/>
              </a:ext>
            </a:extLst>
          </p:cNvPr>
          <p:cNvSpPr/>
          <p:nvPr/>
        </p:nvSpPr>
        <p:spPr>
          <a:xfrm>
            <a:off x="2697700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BACE4B-E361-4D0F-92CC-4C2E40E9D7E7}"/>
              </a:ext>
            </a:extLst>
          </p:cNvPr>
          <p:cNvSpPr/>
          <p:nvPr/>
        </p:nvSpPr>
        <p:spPr>
          <a:xfrm>
            <a:off x="5345699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8CFDFB-F8B7-40AF-B7C7-E603DB90B300}"/>
              </a:ext>
            </a:extLst>
          </p:cNvPr>
          <p:cNvSpPr/>
          <p:nvPr/>
        </p:nvSpPr>
        <p:spPr>
          <a:xfrm>
            <a:off x="7273934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261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522659-F944-4C6C-AF18-E88E6275767B}"/>
              </a:ext>
            </a:extLst>
          </p:cNvPr>
          <p:cNvSpPr/>
          <p:nvPr/>
        </p:nvSpPr>
        <p:spPr>
          <a:xfrm>
            <a:off x="283285" y="267418"/>
            <a:ext cx="11517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['lag_confirmed_rate1', 'lag_confirmed_rate2', 'lag_confirmed_rate3', 'lag_confirmed_rate4', 'lag_confirmed_rate5', 'lag_confirmed_rate6', 'lag_confirmed_rate7', 'lag_confirmed_rate8', 'lag_confirmed_rate9', 'lag_confirmed_rate10', 'lag_confirmed_rate11', 'lag_confirmed_rate12', 'lag_confirmed_rate13', 'lag_confirmed_rate14', 'lag_confirmed_rate15', 'lag_confirmed_rate16', 'lag_confirmed_rate17', 'lag_confirmed_rate18', 'lag_confirmed_rate19', 'lag_confirmed_rate20’, </a:t>
            </a:r>
          </a:p>
          <a:p>
            <a:endParaRPr lang="en-US" sz="1200" dirty="0"/>
          </a:p>
          <a:p>
            <a:r>
              <a:rPr lang="en-US" sz="1200" dirty="0"/>
              <a:t>'days_ago_confirmed_count_1', 'days_ago_confirmed_count_10', 'days_ago_confirmed_count_100’, </a:t>
            </a:r>
          </a:p>
          <a:p>
            <a:r>
              <a:rPr lang="en-US" sz="1200" dirty="0"/>
              <a:t>'ma3_rate_confirmed1', 'ma3_rate_confirmed2', 'ma3_rate_confirmed3', 'ma3_rate_confirmed4', 'ma3_rate_confirmed5', 'ma3_rate_confirmed6', 'ma3_rate_confirmed7', 'ma3_rate_confirmed8', 'ma3_rate_confirmed9', 'ma3_rate_confirmed10', 'ma3_rate_confirmed11', 'ma3_rate_confirmed12', 'ma3_rate_confirmed13', 'ma3_rate_confirmed14', 'ma3_rate_confirmed15', 'ma3_rate_confirmed16', 'ma3_rate_confirmed17', 'ma3_rate_confirmed18', 'ma3_rate_confirmed19', 'ma3_rate_confirmed20’, </a:t>
            </a:r>
          </a:p>
          <a:p>
            <a:endParaRPr lang="en-US" sz="1200" dirty="0"/>
          </a:p>
          <a:p>
            <a:r>
              <a:rPr lang="en-US" sz="1200" dirty="0"/>
              <a:t>'std3_rate_confirmed1', 'std3_rate_confirmed2', 'std3_rate_confirmed3', 'std3_rate_confirmed4', 'std3_rate_confirmed5', 'std3_rate_confirmed6', 'std3_rate_confirmed7', 'std3_rate_confirmed8', 'std3_rate_confirmed9', 'std3_rate_confirmed10', 'std3_rate_confirmed11', 'std3_rate_confirmed12', 'std3_rate_confirmed13', 'std3_rate_confirmed14', 'std3_rate_confirmed15', 'std3_rate_confirmed16', 'std3_rate_confirmed17', 'std3_rate_confirmed18', 'std3_rate_confirmed19', 'std3_rate_confirmed20’, </a:t>
            </a:r>
          </a:p>
          <a:p>
            <a:endParaRPr lang="en-US" sz="1200" dirty="0"/>
          </a:p>
          <a:p>
            <a:r>
              <a:rPr lang="en-US" sz="1200" dirty="0"/>
              <a:t>'ewma3_rate_confirmed1', 'ewma3_rate_confirmed2', 'ewma3_rate_confirmed3', 'ewma3_rate_confirmed4', 'ewma3_rate_confirmed5', 'ewma3_rate_confirmed6', 'ewma3_rate_confirmed7', 'ewma3_rate_confirmed8', 'ewma3_rate_confirmed9', 'ewma3_rate_confirmed10', 'ewma3_rate_confirmed11', 'ewma3_rate_confirmed12', 'ewma3_rate_confirmed13', 'ewma3_rate_confirmed14', 'ewma3_rate_confirmed15', 'ewma3_rate_confirmed16', 'ewma3_rate_confirmed17', 'ewma3_rate_confirmed18', 'ewma3_rate_confirmed19', 'ewma3_rate_confirmed20’, </a:t>
            </a:r>
          </a:p>
          <a:p>
            <a:endParaRPr lang="en-US" sz="1200" dirty="0"/>
          </a:p>
          <a:p>
            <a:r>
              <a:rPr lang="en-US" sz="1200" dirty="0"/>
              <a:t>'ma5_rate_confirmed1', 'ma5_rate_confirmed2', 'ma5_rate_confirmed3', 'ma5_rate_confirmed4', 'ma5_rate_confirmed5', 'ma5_rate_confirmed6', 'ma5_rate_confirmed7', 'ma5_rate_confirmed8', 'ma5_rate_confirmed9', 'ma5_rate_confirmed10', 'ma5_rate_confirmed11', 'ma5_rate_confirmed12', 'ma5_rate_confirmed13', 'ma5_rate_confirmed14', 'ma5_rate_confirmed15', 'ma5_rate_confirmed16', 'ma5_rate_confirmed17’...</a:t>
            </a:r>
            <a:r>
              <a:rPr lang="ko-KR" altLang="en-US" sz="1200" dirty="0"/>
              <a:t>총 </a:t>
            </a:r>
            <a:r>
              <a:rPr lang="en-US" altLang="ko-KR" sz="1200" dirty="0"/>
              <a:t>468 </a:t>
            </a:r>
            <a:r>
              <a:rPr lang="ko-KR" altLang="en-US" sz="1200" dirty="0"/>
              <a:t>개 </a:t>
            </a:r>
            <a:r>
              <a:rPr lang="en-US" altLang="ko-KR" sz="1200" dirty="0"/>
              <a:t>features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201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Features (X variables)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EE8791-D571-44AE-8A7B-A556185C62EA}"/>
              </a:ext>
            </a:extLst>
          </p:cNvPr>
          <p:cNvSpPr/>
          <p:nvPr/>
        </p:nvSpPr>
        <p:spPr>
          <a:xfrm>
            <a:off x="1393371" y="4601233"/>
            <a:ext cx="9013372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1D15EB-78D7-4CCF-A21D-46F6902236FF}"/>
              </a:ext>
            </a:extLst>
          </p:cNvPr>
          <p:cNvSpPr/>
          <p:nvPr/>
        </p:nvSpPr>
        <p:spPr>
          <a:xfrm>
            <a:off x="8860972" y="4966749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82017B-4BAF-4AD8-BE6F-754FF3EF4E79}"/>
              </a:ext>
            </a:extLst>
          </p:cNvPr>
          <p:cNvSpPr txBox="1"/>
          <p:nvPr/>
        </p:nvSpPr>
        <p:spPr>
          <a:xfrm>
            <a:off x="283285" y="425177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  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288C1F-CFEB-422A-9036-1DDFA71D61E3}"/>
              </a:ext>
            </a:extLst>
          </p:cNvPr>
          <p:cNvSpPr/>
          <p:nvPr/>
        </p:nvSpPr>
        <p:spPr>
          <a:xfrm>
            <a:off x="7315201" y="5343004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DD39C8-C537-43C3-8DC6-5081AECC4A8D}"/>
              </a:ext>
            </a:extLst>
          </p:cNvPr>
          <p:cNvSpPr/>
          <p:nvPr/>
        </p:nvSpPr>
        <p:spPr>
          <a:xfrm>
            <a:off x="1393371" y="4966749"/>
            <a:ext cx="746760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69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58B692-10D7-49C3-B1F8-A37CAF154405}"/>
              </a:ext>
            </a:extLst>
          </p:cNvPr>
          <p:cNvSpPr/>
          <p:nvPr/>
        </p:nvSpPr>
        <p:spPr>
          <a:xfrm>
            <a:off x="1393370" y="5343004"/>
            <a:ext cx="592183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DEBE-C463-491E-8476-22DA9AEC10CA}"/>
              </a:ext>
            </a:extLst>
          </p:cNvPr>
          <p:cNvSpPr txBox="1"/>
          <p:nvPr/>
        </p:nvSpPr>
        <p:spPr>
          <a:xfrm>
            <a:off x="565413" y="4681788"/>
            <a:ext cx="702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모델</a:t>
            </a:r>
            <a:endParaRPr lang="en-US" altLang="ko-KR" dirty="0"/>
          </a:p>
          <a:p>
            <a:pPr algn="r"/>
            <a:r>
              <a:rPr lang="en-US" dirty="0"/>
              <a:t>1</a:t>
            </a:r>
          </a:p>
          <a:p>
            <a:pPr algn="r"/>
            <a:r>
              <a:rPr lang="en-US" dirty="0"/>
              <a:t>2</a:t>
            </a:r>
          </a:p>
          <a:p>
            <a:pPr algn="r"/>
            <a:r>
              <a:rPr lang="en-US" dirty="0"/>
              <a:t>...</a:t>
            </a:r>
          </a:p>
          <a:p>
            <a:pPr algn="r"/>
            <a:r>
              <a:rPr lang="en-US" dirty="0"/>
              <a:t>30 </a:t>
            </a:r>
            <a:r>
              <a:rPr lang="ko-KR" altLang="en-US" dirty="0"/>
              <a:t>개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54DF91-F0F3-48AB-BA50-39C216E62F71}"/>
              </a:ext>
            </a:extLst>
          </p:cNvPr>
          <p:cNvSpPr/>
          <p:nvPr/>
        </p:nvSpPr>
        <p:spPr>
          <a:xfrm>
            <a:off x="4825212" y="6247057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30 </a:t>
            </a:r>
            <a:r>
              <a:rPr lang="ko-KR" altLang="en-US" dirty="0"/>
              <a:t>개 모델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318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Engineering (time window)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BC316-8B54-4F39-A55C-1210252BCB19}"/>
              </a:ext>
            </a:extLst>
          </p:cNvPr>
          <p:cNvSpPr/>
          <p:nvPr/>
        </p:nvSpPr>
        <p:spPr>
          <a:xfrm>
            <a:off x="1307543" y="273347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AD9417-CAFF-42C1-8E44-24D49DDBA86D}"/>
              </a:ext>
            </a:extLst>
          </p:cNvPr>
          <p:cNvSpPr/>
          <p:nvPr/>
        </p:nvSpPr>
        <p:spPr>
          <a:xfrm>
            <a:off x="4483242" y="273033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4214404" y="309168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 variables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F389F4-180D-4DCC-B81B-7EED668CC271}"/>
              </a:ext>
            </a:extLst>
          </p:cNvPr>
          <p:cNvSpPr/>
          <p:nvPr/>
        </p:nvSpPr>
        <p:spPr>
          <a:xfrm>
            <a:off x="8773796" y="308516"/>
            <a:ext cx="112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 variable</a:t>
            </a:r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228613-1D50-471F-A912-DBA64068DB05}"/>
              </a:ext>
            </a:extLst>
          </p:cNvPr>
          <p:cNvSpPr/>
          <p:nvPr/>
        </p:nvSpPr>
        <p:spPr>
          <a:xfrm>
            <a:off x="1307540" y="31734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D7C03-1CBF-43FE-B0A3-8B7B3CD15187}"/>
              </a:ext>
            </a:extLst>
          </p:cNvPr>
          <p:cNvSpPr/>
          <p:nvPr/>
        </p:nvSpPr>
        <p:spPr>
          <a:xfrm>
            <a:off x="6029013" y="314897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296239-1799-4AE1-AFAF-6D0CCFA68CAF}"/>
              </a:ext>
            </a:extLst>
          </p:cNvPr>
          <p:cNvSpPr/>
          <p:nvPr/>
        </p:nvSpPr>
        <p:spPr>
          <a:xfrm>
            <a:off x="1307540" y="358276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DA6EFF-CD2E-46B5-9C0F-3FDA6F1CC096}"/>
              </a:ext>
            </a:extLst>
          </p:cNvPr>
          <p:cNvSpPr/>
          <p:nvPr/>
        </p:nvSpPr>
        <p:spPr>
          <a:xfrm>
            <a:off x="7616862" y="3542747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B9F4CC-3A85-4B76-9BF4-1EDD912C81FD}"/>
              </a:ext>
            </a:extLst>
          </p:cNvPr>
          <p:cNvSpPr txBox="1"/>
          <p:nvPr/>
        </p:nvSpPr>
        <p:spPr>
          <a:xfrm>
            <a:off x="1144119" y="224159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2  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1112463" y="40619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793AD-2551-4B65-BB5E-FD27260929DF}"/>
              </a:ext>
            </a:extLst>
          </p:cNvPr>
          <p:cNvSpPr/>
          <p:nvPr/>
        </p:nvSpPr>
        <p:spPr>
          <a:xfrm>
            <a:off x="2853312" y="5152697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14A4E3-3139-4809-895C-1F9EB13E719B}"/>
              </a:ext>
            </a:extLst>
          </p:cNvPr>
          <p:cNvSpPr/>
          <p:nvPr/>
        </p:nvSpPr>
        <p:spPr>
          <a:xfrm>
            <a:off x="4483241" y="514955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422D-3F5D-4107-A063-3EABF2D72C3B}"/>
              </a:ext>
            </a:extLst>
          </p:cNvPr>
          <p:cNvSpPr/>
          <p:nvPr/>
        </p:nvSpPr>
        <p:spPr>
          <a:xfrm>
            <a:off x="6029012" y="556819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9C2269-66A6-4CF8-A099-9B59FBE5E964}"/>
              </a:ext>
            </a:extLst>
          </p:cNvPr>
          <p:cNvSpPr/>
          <p:nvPr/>
        </p:nvSpPr>
        <p:spPr>
          <a:xfrm>
            <a:off x="7616861" y="597140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7BDA62-F432-43A7-88FA-B31AF439A311}"/>
              </a:ext>
            </a:extLst>
          </p:cNvPr>
          <p:cNvSpPr txBox="1"/>
          <p:nvPr/>
        </p:nvSpPr>
        <p:spPr>
          <a:xfrm>
            <a:off x="1144118" y="490059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3  </a:t>
            </a:r>
            <a:endParaRPr 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ACA889-4DB6-41FC-BF4D-385AAC104DF5}"/>
              </a:ext>
            </a:extLst>
          </p:cNvPr>
          <p:cNvSpPr/>
          <p:nvPr/>
        </p:nvSpPr>
        <p:spPr>
          <a:xfrm>
            <a:off x="2853311" y="5581348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BF62F4-A875-41C4-BE7A-CA4758DC7526}"/>
              </a:ext>
            </a:extLst>
          </p:cNvPr>
          <p:cNvSpPr/>
          <p:nvPr/>
        </p:nvSpPr>
        <p:spPr>
          <a:xfrm>
            <a:off x="2853311" y="5971402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193F1-B596-40D9-B6A9-8990AF849604}"/>
              </a:ext>
            </a:extLst>
          </p:cNvPr>
          <p:cNvSpPr txBox="1"/>
          <p:nvPr/>
        </p:nvSpPr>
        <p:spPr>
          <a:xfrm>
            <a:off x="9489505" y="50613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18A90-E91C-4A17-BFEE-27194D31F98F}"/>
              </a:ext>
            </a:extLst>
          </p:cNvPr>
          <p:cNvSpPr txBox="1"/>
          <p:nvPr/>
        </p:nvSpPr>
        <p:spPr>
          <a:xfrm>
            <a:off x="9489505" y="548498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BA0F5E-CADC-4322-B761-6FA35507C483}"/>
              </a:ext>
            </a:extLst>
          </p:cNvPr>
          <p:cNvSpPr txBox="1"/>
          <p:nvPr/>
        </p:nvSpPr>
        <p:spPr>
          <a:xfrm>
            <a:off x="9489504" y="590863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1144121" y="7922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4325684" y="803491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9EB603-2FA2-4E6A-8191-ECD570FE95CC}"/>
              </a:ext>
            </a:extLst>
          </p:cNvPr>
          <p:cNvSpPr/>
          <p:nvPr/>
        </p:nvSpPr>
        <p:spPr>
          <a:xfrm>
            <a:off x="1144118" y="1232153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7E80D-FD7E-4200-8C81-100DFD312050}"/>
              </a:ext>
            </a:extLst>
          </p:cNvPr>
          <p:cNvSpPr/>
          <p:nvPr/>
        </p:nvSpPr>
        <p:spPr>
          <a:xfrm>
            <a:off x="5865591" y="1207716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5EA9A3-17CD-401F-BC87-E6702E208972}"/>
              </a:ext>
            </a:extLst>
          </p:cNvPr>
          <p:cNvSpPr/>
          <p:nvPr/>
        </p:nvSpPr>
        <p:spPr>
          <a:xfrm>
            <a:off x="1144118" y="164150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07ACC6-BCB1-4B73-BC64-3DE6583B0422}"/>
              </a:ext>
            </a:extLst>
          </p:cNvPr>
          <p:cNvSpPr/>
          <p:nvPr/>
        </p:nvSpPr>
        <p:spPr>
          <a:xfrm>
            <a:off x="7453440" y="1601485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069F2-09C4-4840-B47E-CA956DD0814B}"/>
              </a:ext>
            </a:extLst>
          </p:cNvPr>
          <p:cNvSpPr txBox="1"/>
          <p:nvPr/>
        </p:nvSpPr>
        <p:spPr>
          <a:xfrm>
            <a:off x="10491961" y="475314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Kaz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252F4A-9EB9-4D83-B6B4-D100899270A0}"/>
              </a:ext>
            </a:extLst>
          </p:cNvPr>
          <p:cNvSpPr txBox="1"/>
          <p:nvPr/>
        </p:nvSpPr>
        <p:spPr>
          <a:xfrm>
            <a:off x="9307950" y="262423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8E51-8F59-4AE7-847C-5FDAEECC19B9}"/>
              </a:ext>
            </a:extLst>
          </p:cNvPr>
          <p:cNvSpPr txBox="1"/>
          <p:nvPr/>
        </p:nvSpPr>
        <p:spPr>
          <a:xfrm>
            <a:off x="9307950" y="30478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CF1F7E-B3B4-49C6-87C5-E43E4C305622}"/>
              </a:ext>
            </a:extLst>
          </p:cNvPr>
          <p:cNvSpPr txBox="1"/>
          <p:nvPr/>
        </p:nvSpPr>
        <p:spPr>
          <a:xfrm>
            <a:off x="9307949" y="34715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4E903B-88DD-4DCC-8C6C-3F427DA1CF27}"/>
              </a:ext>
            </a:extLst>
          </p:cNvPr>
          <p:cNvSpPr txBox="1"/>
          <p:nvPr/>
        </p:nvSpPr>
        <p:spPr>
          <a:xfrm>
            <a:off x="9307950" y="68094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F745F2-EA96-445A-8F16-EE2784C3BB50}"/>
              </a:ext>
            </a:extLst>
          </p:cNvPr>
          <p:cNvSpPr txBox="1"/>
          <p:nvPr/>
        </p:nvSpPr>
        <p:spPr>
          <a:xfrm>
            <a:off x="9307950" y="110459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926A2-9A20-41E0-A151-B26723272AC6}"/>
              </a:ext>
            </a:extLst>
          </p:cNvPr>
          <p:cNvSpPr txBox="1"/>
          <p:nvPr/>
        </p:nvSpPr>
        <p:spPr>
          <a:xfrm>
            <a:off x="9307949" y="152824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C37AC-144C-498D-9DA2-84B490311B67}"/>
              </a:ext>
            </a:extLst>
          </p:cNvPr>
          <p:cNvSpPr txBox="1"/>
          <p:nvPr/>
        </p:nvSpPr>
        <p:spPr>
          <a:xfrm>
            <a:off x="2623930" y="3920187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Xt-4, Xt-3,Xt-2,Xt-1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106F9C-1E91-4CCF-93FF-707E19D9BDE0}"/>
              </a:ext>
            </a:extLst>
          </p:cNvPr>
          <p:cNvSpPr txBox="1"/>
          <p:nvPr/>
        </p:nvSpPr>
        <p:spPr>
          <a:xfrm>
            <a:off x="2490662" y="1989493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Xt</a:t>
            </a:r>
            <a:r>
              <a:rPr lang="en-US" dirty="0"/>
              <a:t>-*, Xt-3,Xt-2,Xt-1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F8235F-3F8B-45C8-BF93-45D17ED7C249}"/>
              </a:ext>
            </a:extLst>
          </p:cNvPr>
          <p:cNvSpPr txBox="1"/>
          <p:nvPr/>
        </p:nvSpPr>
        <p:spPr>
          <a:xfrm>
            <a:off x="3931442" y="6304532"/>
            <a:ext cx="56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411C2-EE92-4FA6-9A54-5667BE3907B5}"/>
              </a:ext>
            </a:extLst>
          </p:cNvPr>
          <p:cNvSpPr txBox="1"/>
          <p:nvPr/>
        </p:nvSpPr>
        <p:spPr>
          <a:xfrm>
            <a:off x="1044343" y="4254268"/>
            <a:ext cx="524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  <a:r>
              <a:rPr lang="en-US" altLang="ko-KR" dirty="0"/>
              <a:t>t-4, </a:t>
            </a:r>
            <a:r>
              <a:rPr lang="ko-KR" altLang="en-US" dirty="0"/>
              <a:t>날씨</a:t>
            </a:r>
            <a:r>
              <a:rPr lang="en-US" altLang="ko-KR" dirty="0"/>
              <a:t>t-3, </a:t>
            </a:r>
            <a:r>
              <a:rPr lang="ko-KR" altLang="en-US" dirty="0"/>
              <a:t>날씨</a:t>
            </a:r>
            <a:r>
              <a:rPr lang="en-US" altLang="ko-KR" dirty="0"/>
              <a:t>t-2, </a:t>
            </a:r>
            <a:r>
              <a:rPr lang="ko-KR" altLang="en-US" dirty="0"/>
              <a:t>날씨</a:t>
            </a:r>
            <a:r>
              <a:rPr lang="en-US" altLang="ko-KR" dirty="0"/>
              <a:t>t-1, </a:t>
            </a:r>
            <a:r>
              <a:rPr lang="ko-KR" altLang="en-US" dirty="0">
                <a:highlight>
                  <a:srgbClr val="FFFF00"/>
                </a:highlight>
              </a:rPr>
              <a:t>날씨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821C6C-BACE-4296-AD8C-F0B0A286E529}"/>
              </a:ext>
            </a:extLst>
          </p:cNvPr>
          <p:cNvSpPr/>
          <p:nvPr/>
        </p:nvSpPr>
        <p:spPr>
          <a:xfrm>
            <a:off x="174428" y="4577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4, *,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803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CF5C6-D98C-4073-B295-CB21C74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5" y="1932216"/>
            <a:ext cx="4572000" cy="27432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1DA9EB-7168-4FC2-9BF6-C1743F899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34457"/>
              </p:ext>
            </p:extLst>
          </p:nvPr>
        </p:nvGraphicFramePr>
        <p:xfrm>
          <a:off x="5935877" y="204804"/>
          <a:ext cx="2976514" cy="6653196"/>
        </p:xfrm>
        <a:graphic>
          <a:graphicData uri="http://schemas.openxmlformats.org/drawingml/2006/table">
            <a:tbl>
              <a:tblPr/>
              <a:tblGrid>
                <a:gridCol w="2976514">
                  <a:extLst>
                    <a:ext uri="{9D8B030D-6E8A-4147-A177-3AD203B41FA5}">
                      <a16:colId xmlns:a16="http://schemas.microsoft.com/office/drawing/2014/main" val="1090631199"/>
                    </a:ext>
                  </a:extLst>
                </a:gridCol>
              </a:tblGrid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ConfirmedCases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0574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2183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2575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2696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29570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62800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94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63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874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61324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1417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45393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46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95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72.6374332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7900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77.34089641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1060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84.44860222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837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93.47471534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09218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103.2303105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4788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111.8697917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84098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120.4633771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112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130.4596388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48078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145.0059312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2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152.4616504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5757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159.8194503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9758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165.9780573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86149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172.627407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922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179.0736582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436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186.9978266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6431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195.1601366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3967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204.2231616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5840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212.2605224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4941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221.851169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93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233.3880931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5415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245.6376568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5304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256.4586638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5352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271.4176492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791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283.9110009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943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294.5382401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50533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305.7467445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5832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319.6921041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6819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330.6765401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469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339.2575769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3252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352.3351359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45029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5A204AF-2869-4099-98E8-F921CF31C533}"/>
              </a:ext>
            </a:extLst>
          </p:cNvPr>
          <p:cNvSpPr/>
          <p:nvPr/>
        </p:nvSpPr>
        <p:spPr>
          <a:xfrm>
            <a:off x="2580921" y="5272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3AEA9F-1053-47E2-B922-15C65A475EC5}"/>
              </a:ext>
            </a:extLst>
          </p:cNvPr>
          <p:cNvSpPr/>
          <p:nvPr/>
        </p:nvSpPr>
        <p:spPr>
          <a:xfrm>
            <a:off x="3640453" y="8438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5B359-9151-4DB5-8B40-FB4F330594BC}"/>
              </a:ext>
            </a:extLst>
          </p:cNvPr>
          <p:cNvSpPr/>
          <p:nvPr/>
        </p:nvSpPr>
        <p:spPr>
          <a:xfrm>
            <a:off x="1799105" y="5272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8257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75D44C-3C1C-4F03-9366-2726CA8B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73" y="719416"/>
            <a:ext cx="3892727" cy="2545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9ADD73-F2C8-4BD5-B28D-260271483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73" y="3526971"/>
            <a:ext cx="3892727" cy="2498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07CC42-D13C-4DBF-BA1B-D94151B9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68" y="741665"/>
            <a:ext cx="636198" cy="2557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20DD78-EC1E-4C32-A578-D583C49A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68" y="3565877"/>
            <a:ext cx="630676" cy="2420983"/>
          </a:xfrm>
          <a:prstGeom prst="rect">
            <a:avLst/>
          </a:prstGeom>
        </p:spPr>
      </p:pic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B1F85F5E-6699-4929-A600-93A6A9F377CA}"/>
              </a:ext>
            </a:extLst>
          </p:cNvPr>
          <p:cNvSpPr/>
          <p:nvPr/>
        </p:nvSpPr>
        <p:spPr>
          <a:xfrm>
            <a:off x="7698377" y="719416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03550-5CD0-477B-A84E-DFC3ACE9A730}"/>
              </a:ext>
            </a:extLst>
          </p:cNvPr>
          <p:cNvSpPr txBox="1"/>
          <p:nvPr/>
        </p:nvSpPr>
        <p:spPr>
          <a:xfrm>
            <a:off x="8813074" y="193330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29AEDF4-D168-4876-994B-2CBA2A485A57}"/>
              </a:ext>
            </a:extLst>
          </p:cNvPr>
          <p:cNvSpPr/>
          <p:nvPr/>
        </p:nvSpPr>
        <p:spPr>
          <a:xfrm>
            <a:off x="7698377" y="3526971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186E0-0E36-4B60-9D3D-FBDA3EE2E78C}"/>
              </a:ext>
            </a:extLst>
          </p:cNvPr>
          <p:cNvSpPr txBox="1"/>
          <p:nvPr/>
        </p:nvSpPr>
        <p:spPr>
          <a:xfrm>
            <a:off x="8813074" y="474085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8FF78-DBA3-403A-B487-6CF162073C21}"/>
              </a:ext>
            </a:extLst>
          </p:cNvPr>
          <p:cNvSpPr txBox="1"/>
          <p:nvPr/>
        </p:nvSpPr>
        <p:spPr>
          <a:xfrm>
            <a:off x="3667773" y="2192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7B990-9B52-45A7-B858-845460AC1963}"/>
              </a:ext>
            </a:extLst>
          </p:cNvPr>
          <p:cNvSpPr txBox="1"/>
          <p:nvPr/>
        </p:nvSpPr>
        <p:spPr>
          <a:xfrm>
            <a:off x="6354212" y="21929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Variable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0DECB4-8DB0-4AF1-863A-D4D00A83F588}"/>
              </a:ext>
            </a:extLst>
          </p:cNvPr>
          <p:cNvSpPr/>
          <p:nvPr/>
        </p:nvSpPr>
        <p:spPr>
          <a:xfrm>
            <a:off x="2272937" y="6200502"/>
            <a:ext cx="382306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 </a:t>
            </a:r>
            <a:r>
              <a:rPr lang="en-US" altLang="ko-KR" sz="1200" dirty="0"/>
              <a:t>70</a:t>
            </a:r>
            <a:endParaRPr 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38F434-2A03-4EC5-9A07-0C31D44B3A28}"/>
              </a:ext>
            </a:extLst>
          </p:cNvPr>
          <p:cNvSpPr/>
          <p:nvPr/>
        </p:nvSpPr>
        <p:spPr>
          <a:xfrm>
            <a:off x="6535782" y="6200501"/>
            <a:ext cx="1406435" cy="53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 </a:t>
            </a:r>
            <a:r>
              <a:rPr lang="ko-KR" altLang="en-US" sz="1200" dirty="0"/>
              <a:t>데이터는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이전 날짜로 이동 </a:t>
            </a:r>
            <a:r>
              <a:rPr lang="en-US" altLang="ko-KR" sz="1200" dirty="0"/>
              <a:t>?</a:t>
            </a:r>
            <a:endParaRPr 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CE724-547D-41FA-AB6F-11C78ADB965A}"/>
              </a:ext>
            </a:extLst>
          </p:cNvPr>
          <p:cNvSpPr/>
          <p:nvPr/>
        </p:nvSpPr>
        <p:spPr>
          <a:xfrm>
            <a:off x="2059388" y="3157639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EEA76-9279-4A8A-9D64-B0609929234C}"/>
              </a:ext>
            </a:extLst>
          </p:cNvPr>
          <p:cNvSpPr/>
          <p:nvPr/>
        </p:nvSpPr>
        <p:spPr>
          <a:xfrm>
            <a:off x="2059388" y="3003312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4A55A3-1069-4CEC-8A97-39EBEF01B214}"/>
              </a:ext>
            </a:extLst>
          </p:cNvPr>
          <p:cNvSpPr/>
          <p:nvPr/>
        </p:nvSpPr>
        <p:spPr>
          <a:xfrm>
            <a:off x="1957629" y="5862991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1969</Words>
  <Application>Microsoft Office PowerPoint</Application>
  <PresentationFormat>와이드스크린</PresentationFormat>
  <Paragraphs>232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Prediction Process (It uses pretrained models from day 1 to 30)</vt:lpstr>
      <vt:lpstr>페이퍼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31</cp:revision>
  <dcterms:created xsi:type="dcterms:W3CDTF">2020-04-07T00:55:41Z</dcterms:created>
  <dcterms:modified xsi:type="dcterms:W3CDTF">2020-05-28T14:57:14Z</dcterms:modified>
</cp:coreProperties>
</file>