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1" r:id="rId4"/>
    <p:sldId id="275" r:id="rId5"/>
    <p:sldId id="272" r:id="rId6"/>
    <p:sldId id="276" r:id="rId7"/>
    <p:sldId id="274" r:id="rId8"/>
    <p:sldId id="27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61" autoAdjust="0"/>
    <p:restoredTop sz="96238" autoAdjust="0"/>
  </p:normalViewPr>
  <p:slideViewPr>
    <p:cSldViewPr snapToGrid="0">
      <p:cViewPr>
        <p:scale>
          <a:sx n="120" d="100"/>
          <a:sy n="120" d="100"/>
        </p:scale>
        <p:origin x="156" y="-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12539-79B8-46D7-8CF9-E1DB0C4F9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FD7D6-56B8-4A6B-8C04-9F8AFBBE1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0DA732-0C48-46A7-99DF-9713948F8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123613-8E16-43ED-A7F3-1C5ED6B9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D06786-BDB0-4DB4-928C-EA518F5E2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61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073E8-F0C9-4323-8794-EFFF6A8C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946B7C-6D17-44C8-95F1-5570F459F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392148-FA55-4E4B-BC46-62198DEB8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322901-89C9-4735-BF0C-98E6370A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AF92AB-6024-4CA1-A3D6-6F8A1C503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66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A0BD80-B8F9-46D3-9562-34727F1B68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858F6B-7DCE-4AC0-A3CB-37A288D80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217E2-0612-4615-B352-FB877C0B5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353B54-D094-484F-BDA8-BB195EE5A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1CB371-6B20-491A-A766-80519C51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91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5F4F2-69CE-4585-AD60-AAEF8E5A1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EAE6E4-BF05-436F-8F42-39AB02544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0F2881-4177-4EDF-B843-0FD06983E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910A9F-07FE-4954-94B0-9883E585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B06B07-C18D-496A-AB32-E3DF68259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7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34BDD-A87F-4849-86B0-C958C86E7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7CD16F-3BAC-4751-B001-48127E32F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3341DD-85ED-420E-A3A5-DF26EEDEA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1FB5F6-8F9A-4B72-A978-0CE864C73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44BCF7-6AE4-4BB1-8D96-DE575857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6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A670C-74DA-4556-8232-85FB1B626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A09B58-726F-4C62-B771-D2C86A3CE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621539-E3DC-40FC-B51F-C53A3F633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F5896D-DD82-4862-B067-CEFF44CC9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EF0C3D-1976-4542-A042-E50B3D39C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A30D05-A47C-41E3-913A-E9EC14DEE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24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DAF4D-57DE-41D4-A5AB-B18A40546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1A0D29-EEC8-425E-A18B-F6B4DD217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EF4908-F7F7-40F7-9E91-74E470C40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5E7438-08AA-4F8E-9DAC-3937351996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BB4025-BA75-4E40-A08B-858D06789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934F3F-83CD-46C7-8AA3-03612F6D1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F71303-9444-4055-819E-A834ADD7B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304748-E6E9-4FAB-8C75-1D1C9BC93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18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22B43-94AE-4D1D-8A7D-78B11874B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050733-2748-4BEF-8105-9D604CF48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C61DF6-AF31-4B27-B090-6C7274C7E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02AC5-7253-4D72-A0AD-13262B39D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96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E145F5-4C44-423B-B94A-2F9DD4F7D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71DA35-AB26-4C13-9A27-90A7B2C50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89564-CA98-4760-B5BD-0FB1CF74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6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95BC3-E8F6-4F9A-AE68-4CE3DE71B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534444-7DDB-46D5-AD1F-CEFACB190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E525E3-5EA0-486D-AC7F-A514DE132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CAFF95-DFE5-4A98-A403-B398ABDF8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8CC92-B5C6-465D-9A62-402617E99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73B5CB-A17F-4E69-BAF9-B13F8260D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77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D0389-1258-44E5-8D73-978DEAF4C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32A11A-2202-4EAB-8953-C1E9B00141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1C7B49-4CC2-42E4-BFAD-633ABBB20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EB2239-3715-46B3-9DD5-56DDAF7FC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8EEF27-EE4B-4982-87E8-4B1282BFD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627BF5-C27D-43AB-B3CD-0A9938C58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50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BF2522-A8F1-428E-9D42-A78A15E02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539133-A600-4868-BEF2-C5B438EE6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310545-7FE0-49F6-8813-6DBBDA5661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F58AE-A150-436C-A66E-79C9DB882BA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F38061-0037-4376-8AB2-43E692EEB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816C4-D147-4799-8D45-2D792EDA8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68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9E55A-A97E-42E2-9F0B-24F3E7BDAE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err="1"/>
              <a:t>Kaz</a:t>
            </a:r>
            <a:endParaRPr 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DCE593-093E-4B72-BF05-EE53DA8BAD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79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7785D5-C320-4108-AF6B-2E0FA74D002A}"/>
              </a:ext>
            </a:extLst>
          </p:cNvPr>
          <p:cNvSpPr/>
          <p:nvPr/>
        </p:nvSpPr>
        <p:spPr>
          <a:xfrm>
            <a:off x="2026569" y="151179"/>
            <a:ext cx="6096000" cy="65556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600" dirty="0"/>
              <a:t>23501	Guam	US	1/22/2020	0	0</a:t>
            </a:r>
          </a:p>
          <a:p>
            <a:r>
              <a:rPr lang="en-US" sz="600" dirty="0"/>
              <a:t>23502	Guam	US	1/23/2020	0	0</a:t>
            </a:r>
          </a:p>
          <a:p>
            <a:r>
              <a:rPr lang="en-US" sz="600" dirty="0"/>
              <a:t>23503	Guam	US	1/24/2020	0	0</a:t>
            </a:r>
          </a:p>
          <a:p>
            <a:r>
              <a:rPr lang="en-US" sz="600" dirty="0"/>
              <a:t>23504	Guam	US	1/25/2020	0	0</a:t>
            </a:r>
          </a:p>
          <a:p>
            <a:r>
              <a:rPr lang="en-US" sz="600" dirty="0"/>
              <a:t>23505	Guam	US	1/26/2020	0	0</a:t>
            </a:r>
          </a:p>
          <a:p>
            <a:r>
              <a:rPr lang="en-US" sz="600" dirty="0"/>
              <a:t>23506	Guam	US	1/27/2020	0	0</a:t>
            </a:r>
          </a:p>
          <a:p>
            <a:r>
              <a:rPr lang="en-US" sz="600" dirty="0"/>
              <a:t>23507	Guam	US	1/28/2020	0	0</a:t>
            </a:r>
          </a:p>
          <a:p>
            <a:r>
              <a:rPr lang="en-US" sz="600" dirty="0"/>
              <a:t>23508	Guam	US	1/29/2020	0	0</a:t>
            </a:r>
          </a:p>
          <a:p>
            <a:r>
              <a:rPr lang="en-US" sz="600" dirty="0"/>
              <a:t>23509	Guam	US	1/30/2020	0	0</a:t>
            </a:r>
          </a:p>
          <a:p>
            <a:r>
              <a:rPr lang="en-US" sz="600" dirty="0"/>
              <a:t>23510	Guam	US	1/31/2020	0	0</a:t>
            </a:r>
          </a:p>
          <a:p>
            <a:r>
              <a:rPr lang="en-US" sz="600" dirty="0"/>
              <a:t>23511	Guam	US	2/1/2020	0	0</a:t>
            </a:r>
          </a:p>
          <a:p>
            <a:r>
              <a:rPr lang="en-US" sz="600" dirty="0"/>
              <a:t>23512	Guam	US	2/2/2020	0	0</a:t>
            </a:r>
          </a:p>
          <a:p>
            <a:r>
              <a:rPr lang="en-US" sz="600" dirty="0"/>
              <a:t>23513	Guam	US	2/3/2020	0	0</a:t>
            </a:r>
          </a:p>
          <a:p>
            <a:r>
              <a:rPr lang="en-US" sz="600" dirty="0"/>
              <a:t>23514	Guam	US	2/4/2020	0	0</a:t>
            </a:r>
          </a:p>
          <a:p>
            <a:r>
              <a:rPr lang="en-US" sz="600" dirty="0"/>
              <a:t>23515	Guam	US	2/5/2020	0	0</a:t>
            </a:r>
          </a:p>
          <a:p>
            <a:r>
              <a:rPr lang="en-US" sz="600" dirty="0"/>
              <a:t>23516	Guam	US	2/6/2020	0	0</a:t>
            </a:r>
          </a:p>
          <a:p>
            <a:r>
              <a:rPr lang="en-US" sz="600" dirty="0"/>
              <a:t>23517	Guam	US	2/7/2020	0	0</a:t>
            </a:r>
          </a:p>
          <a:p>
            <a:r>
              <a:rPr lang="en-US" sz="600" dirty="0"/>
              <a:t>23518	Guam	US	2/8/2020	0	0</a:t>
            </a:r>
          </a:p>
          <a:p>
            <a:r>
              <a:rPr lang="en-US" sz="600" dirty="0"/>
              <a:t>23519	Guam	US	2/9/2020	0	0</a:t>
            </a:r>
          </a:p>
          <a:p>
            <a:r>
              <a:rPr lang="en-US" sz="600" dirty="0"/>
              <a:t>23520	Guam	US	2/10/2020	0	0</a:t>
            </a:r>
          </a:p>
          <a:p>
            <a:r>
              <a:rPr lang="en-US" sz="600" dirty="0"/>
              <a:t>23521	Guam	US	2/11/2020	0	0</a:t>
            </a:r>
          </a:p>
          <a:p>
            <a:r>
              <a:rPr lang="en-US" sz="600" dirty="0"/>
              <a:t>23522	Guam	US	2/12/2020	0	0</a:t>
            </a:r>
          </a:p>
          <a:p>
            <a:r>
              <a:rPr lang="en-US" sz="600" dirty="0"/>
              <a:t>23523	Guam	US	2/13/2020	0	0</a:t>
            </a:r>
          </a:p>
          <a:p>
            <a:r>
              <a:rPr lang="en-US" sz="600" dirty="0"/>
              <a:t>23524	Guam	US	2/14/2020	0	0</a:t>
            </a:r>
          </a:p>
          <a:p>
            <a:r>
              <a:rPr lang="en-US" sz="600" dirty="0"/>
              <a:t>23525	Guam	US	2/15/2020	0	0</a:t>
            </a:r>
          </a:p>
          <a:p>
            <a:r>
              <a:rPr lang="en-US" sz="600" dirty="0"/>
              <a:t>23526	Guam	US	2/16/2020	0	0</a:t>
            </a:r>
          </a:p>
          <a:p>
            <a:r>
              <a:rPr lang="en-US" sz="600" dirty="0"/>
              <a:t>23527	Guam	US	2/17/2020	0	0</a:t>
            </a:r>
          </a:p>
          <a:p>
            <a:r>
              <a:rPr lang="en-US" sz="600" dirty="0"/>
              <a:t>23528	Guam	US	2/18/2020	0	0</a:t>
            </a:r>
          </a:p>
          <a:p>
            <a:r>
              <a:rPr lang="en-US" sz="600" dirty="0"/>
              <a:t>23529	Guam	US	2/19/2020	0	0</a:t>
            </a:r>
          </a:p>
          <a:p>
            <a:r>
              <a:rPr lang="en-US" sz="600" dirty="0"/>
              <a:t>23530	Guam	US	2/20/2020	0	0</a:t>
            </a:r>
          </a:p>
          <a:p>
            <a:r>
              <a:rPr lang="en-US" sz="600" dirty="0"/>
              <a:t>23531	Guam	US	2/21/2020	0	0</a:t>
            </a:r>
          </a:p>
          <a:p>
            <a:r>
              <a:rPr lang="en-US" sz="600" dirty="0"/>
              <a:t>23532	Guam	US	2/22/2020	0	0</a:t>
            </a:r>
          </a:p>
          <a:p>
            <a:r>
              <a:rPr lang="en-US" sz="600" dirty="0"/>
              <a:t>23533	Guam	US	2/23/2020	0	0</a:t>
            </a:r>
          </a:p>
          <a:p>
            <a:r>
              <a:rPr lang="en-US" sz="600" dirty="0"/>
              <a:t>23534	Guam	US	2/24/2020	0	0</a:t>
            </a:r>
          </a:p>
          <a:p>
            <a:r>
              <a:rPr lang="en-US" sz="600" dirty="0"/>
              <a:t>23535	Guam	US	2/25/2020	0	0</a:t>
            </a:r>
          </a:p>
          <a:p>
            <a:r>
              <a:rPr lang="en-US" sz="600" dirty="0"/>
              <a:t>23536	Guam	US	2/26/2020	0	0</a:t>
            </a:r>
          </a:p>
          <a:p>
            <a:r>
              <a:rPr lang="en-US" sz="600" dirty="0"/>
              <a:t>23537	Guam	US	2/27/2020	0	0</a:t>
            </a:r>
          </a:p>
          <a:p>
            <a:r>
              <a:rPr lang="en-US" sz="600" dirty="0"/>
              <a:t>23538	Guam	US	2/28/2020	0	0</a:t>
            </a:r>
          </a:p>
          <a:p>
            <a:r>
              <a:rPr lang="en-US" sz="600" dirty="0"/>
              <a:t>23539	Guam	US	2/29/2020	0	0</a:t>
            </a:r>
          </a:p>
          <a:p>
            <a:r>
              <a:rPr lang="en-US" sz="600" dirty="0"/>
              <a:t>23540	Guam	US	3/1/2020	0	0</a:t>
            </a:r>
          </a:p>
          <a:p>
            <a:r>
              <a:rPr lang="en-US" sz="600" dirty="0"/>
              <a:t>23541	Guam	US	3/2/2020	0	0</a:t>
            </a:r>
          </a:p>
          <a:p>
            <a:r>
              <a:rPr lang="en-US" sz="600" dirty="0"/>
              <a:t>23542	Guam	US	3/3/2020	0	0</a:t>
            </a:r>
          </a:p>
          <a:p>
            <a:r>
              <a:rPr lang="en-US" sz="600" dirty="0"/>
              <a:t>23543	Guam	US	3/4/2020	0	0</a:t>
            </a:r>
          </a:p>
          <a:p>
            <a:r>
              <a:rPr lang="en-US" sz="600" dirty="0"/>
              <a:t>23544	Guam	US	3/5/2020	0	0</a:t>
            </a:r>
          </a:p>
          <a:p>
            <a:r>
              <a:rPr lang="en-US" sz="600" dirty="0"/>
              <a:t>23545	Guam	US	3/6/2020	0	0</a:t>
            </a:r>
          </a:p>
          <a:p>
            <a:r>
              <a:rPr lang="en-US" sz="600" dirty="0"/>
              <a:t>23546	Guam	US	3/7/2020	0	0</a:t>
            </a:r>
          </a:p>
          <a:p>
            <a:r>
              <a:rPr lang="en-US" sz="600" dirty="0"/>
              <a:t>23547	Guam	US	3/8/2020	0	0</a:t>
            </a:r>
          </a:p>
          <a:p>
            <a:r>
              <a:rPr lang="en-US" sz="600" dirty="0"/>
              <a:t>23548	Guam	US	3/9/2020	0	0</a:t>
            </a:r>
          </a:p>
          <a:p>
            <a:r>
              <a:rPr lang="en-US" sz="600" dirty="0"/>
              <a:t>23549	Guam	US	3/10/2020	0	0</a:t>
            </a:r>
          </a:p>
          <a:p>
            <a:r>
              <a:rPr lang="en-US" sz="600" dirty="0"/>
              <a:t>23550	Guam	US	3/11/2020	0	0</a:t>
            </a:r>
          </a:p>
          <a:p>
            <a:r>
              <a:rPr lang="en-US" sz="600" dirty="0"/>
              <a:t>23551	Guam	US	3/12/2020	0	0</a:t>
            </a:r>
          </a:p>
          <a:p>
            <a:r>
              <a:rPr lang="en-US" sz="600" dirty="0"/>
              <a:t>23552	Guam	US	3/13/2020	0	0</a:t>
            </a:r>
          </a:p>
          <a:p>
            <a:r>
              <a:rPr lang="en-US" sz="600" dirty="0"/>
              <a:t>23553	Guam	US	3/14/2020	0	0</a:t>
            </a:r>
          </a:p>
          <a:p>
            <a:r>
              <a:rPr lang="en-US" sz="600" dirty="0"/>
              <a:t>23554	Guam	US	3/15/2020	3	0</a:t>
            </a:r>
          </a:p>
          <a:p>
            <a:r>
              <a:rPr lang="en-US" sz="600" dirty="0"/>
              <a:t>23555	Guam	US	3/16/2020	3	0</a:t>
            </a:r>
          </a:p>
          <a:p>
            <a:r>
              <a:rPr lang="en-US" sz="600" dirty="0"/>
              <a:t>23556	Guam	US	3/17/2020	3	0</a:t>
            </a:r>
          </a:p>
          <a:p>
            <a:r>
              <a:rPr lang="en-US" sz="600" dirty="0"/>
              <a:t>23557	Guam	US	3/18/2020	5	0</a:t>
            </a:r>
          </a:p>
          <a:p>
            <a:r>
              <a:rPr lang="en-US" sz="600" dirty="0"/>
              <a:t>23558	Guam	US	3/19/2020	12	0</a:t>
            </a:r>
          </a:p>
          <a:p>
            <a:r>
              <a:rPr lang="en-US" sz="600" dirty="0"/>
              <a:t>23559	Guam	US	3/20/2020	14	0</a:t>
            </a:r>
          </a:p>
          <a:p>
            <a:r>
              <a:rPr lang="en-US" sz="600" dirty="0"/>
              <a:t>23560	Guam	US	3/21/2020	15	0</a:t>
            </a:r>
          </a:p>
          <a:p>
            <a:r>
              <a:rPr lang="en-US" sz="600" dirty="0"/>
              <a:t>23561	Guam	US	3/22/2020	27	1</a:t>
            </a:r>
          </a:p>
          <a:p>
            <a:r>
              <a:rPr lang="en-US" sz="600" dirty="0"/>
              <a:t>23562	Guam	US	3/23/2020	29	1</a:t>
            </a:r>
          </a:p>
          <a:p>
            <a:r>
              <a:rPr lang="en-US" sz="600" dirty="0"/>
              <a:t>23563	Guam	US	3/24/2020	32	1</a:t>
            </a:r>
          </a:p>
          <a:p>
            <a:r>
              <a:rPr lang="en-US" sz="600" dirty="0"/>
              <a:t>23564	Guam	US	3/25/2020	37	1</a:t>
            </a:r>
          </a:p>
          <a:p>
            <a:r>
              <a:rPr lang="en-US" sz="600" dirty="0"/>
              <a:t>23565	Guam	US	3/26/2020	45	1</a:t>
            </a:r>
          </a:p>
          <a:p>
            <a:r>
              <a:rPr lang="en-US" sz="600" dirty="0"/>
              <a:t>23566	Guam	US	3/27/2020	51	1</a:t>
            </a:r>
          </a:p>
          <a:p>
            <a:r>
              <a:rPr lang="en-US" sz="600" dirty="0"/>
              <a:t>23567	Guam	US	3/28/2020	55	1</a:t>
            </a:r>
          </a:p>
          <a:p>
            <a:r>
              <a:rPr lang="en-US" sz="600" dirty="0"/>
              <a:t>23568	Guam	US	3/29/2020	56	1</a:t>
            </a:r>
          </a:p>
          <a:p>
            <a:r>
              <a:rPr lang="en-US" sz="600" dirty="0"/>
              <a:t>23569	Guam	US	3/30/2020	58	1</a:t>
            </a:r>
          </a:p>
          <a:p>
            <a:r>
              <a:rPr lang="en-US" sz="600" dirty="0"/>
              <a:t>23570	Guam	US	3/31/2020	69	2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F23D388-3848-4119-A410-B4D184473626}"/>
              </a:ext>
            </a:extLst>
          </p:cNvPr>
          <p:cNvSpPr/>
          <p:nvPr/>
        </p:nvSpPr>
        <p:spPr>
          <a:xfrm>
            <a:off x="96352" y="611211"/>
            <a:ext cx="1394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BF7D58-9B28-43BB-AE27-91B2BFDBA898}"/>
              </a:ext>
            </a:extLst>
          </p:cNvPr>
          <p:cNvSpPr/>
          <p:nvPr/>
        </p:nvSpPr>
        <p:spPr>
          <a:xfrm>
            <a:off x="7776764" y="1441609"/>
            <a:ext cx="3114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1/22/2020 ~ 3/31/2020 (70 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FA184AD-BE01-4366-BA2C-0932B3D668C3}"/>
              </a:ext>
            </a:extLst>
          </p:cNvPr>
          <p:cNvSpPr/>
          <p:nvPr/>
        </p:nvSpPr>
        <p:spPr>
          <a:xfrm>
            <a:off x="8836296" y="1758239"/>
            <a:ext cx="3114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3/19/2020 ~ 4/30/2020  (43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586DBA8-071C-4FDD-9515-819CB7360560}"/>
              </a:ext>
            </a:extLst>
          </p:cNvPr>
          <p:cNvSpPr/>
          <p:nvPr/>
        </p:nvSpPr>
        <p:spPr>
          <a:xfrm>
            <a:off x="6994948" y="1441609"/>
            <a:ext cx="11127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Train</a:t>
            </a:r>
          </a:p>
          <a:p>
            <a:r>
              <a:rPr lang="en-US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225707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C54F0-9C80-49FB-8FA0-88B550CB3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23273"/>
          </a:xfrm>
        </p:spPr>
        <p:txBody>
          <a:bodyPr>
            <a:noAutofit/>
          </a:bodyPr>
          <a:lstStyle/>
          <a:p>
            <a:r>
              <a:rPr lang="en-US" altLang="ko-KR" sz="2000" b="1" dirty="0"/>
              <a:t>Prediction Process (It uses pretrained models from day 1 to 30)</a:t>
            </a:r>
            <a:endParaRPr lang="en-US" sz="20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D303E18-22F2-4D8E-A033-BDB142C8B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8801" y="620649"/>
            <a:ext cx="3265714" cy="46935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00" b="1" i="1" u="sng" dirty="0" err="1">
                <a:solidFill>
                  <a:srgbClr val="808080"/>
                </a:solidFill>
                <a:latin typeface="Consolas" panose="020B0609020204030204" pitchFamily="49" charset="0"/>
              </a:rPr>
              <a:t>lightgbm</a:t>
            </a:r>
            <a:endParaRPr kumimoji="0" lang="en-US" altLang="en-US" sz="1300" b="1" i="1" u="sng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model: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lightgbm.basic.Booster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{'objective':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rmse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'metric':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rmse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'boosting':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gbdt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learning_rate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': 0.01,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drop_rate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': 0.01,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skip_drop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': 0.6,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uniform_drop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': True,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'verbose': -1,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num_leaves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': 30,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bagging_fraction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': 0.9,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bagging_freq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': 1,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bagging_seed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': 1412,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feature_fraction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': 0.8,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feature_fraction_seed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': 1412,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min_data_in_leaf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': 10,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max_bin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': 100,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': 20,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reg_alpha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': 1,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'lambda_l2': 10,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num_threads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': 6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83B29B-87FF-402A-B37B-607458382B85}"/>
              </a:ext>
            </a:extLst>
          </p:cNvPr>
          <p:cNvSpPr/>
          <p:nvPr/>
        </p:nvSpPr>
        <p:spPr>
          <a:xfrm>
            <a:off x="2011691" y="3865727"/>
            <a:ext cx="3114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1/22/2020 ~ 3/31/2020 (70 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5B6FC2-99D5-4969-94E6-DB1981E34752}"/>
              </a:ext>
            </a:extLst>
          </p:cNvPr>
          <p:cNvSpPr/>
          <p:nvPr/>
        </p:nvSpPr>
        <p:spPr>
          <a:xfrm>
            <a:off x="3071223" y="4182357"/>
            <a:ext cx="3114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3/19/2020 ~ 4/30/2020  (43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558FFF5-D7F7-4577-8E0E-F9F05351E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36" y="584188"/>
            <a:ext cx="5943385" cy="284481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65F4D1A-61E7-4B99-97D1-2AEDB3B47583}"/>
              </a:ext>
            </a:extLst>
          </p:cNvPr>
          <p:cNvSpPr/>
          <p:nvPr/>
        </p:nvSpPr>
        <p:spPr>
          <a:xfrm>
            <a:off x="1229875" y="3865727"/>
            <a:ext cx="11127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Train</a:t>
            </a:r>
          </a:p>
          <a:p>
            <a:r>
              <a:rPr lang="en-US" dirty="0"/>
              <a:t>Test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1660E3-B825-4CD9-AB60-18263E1F81F7}"/>
              </a:ext>
            </a:extLst>
          </p:cNvPr>
          <p:cNvSpPr txBox="1"/>
          <p:nvPr/>
        </p:nvSpPr>
        <p:spPr>
          <a:xfrm>
            <a:off x="7136931" y="5691833"/>
            <a:ext cx="4275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총</a:t>
            </a:r>
            <a:r>
              <a:rPr lang="en-US" altLang="ko-KR" dirty="0"/>
              <a:t> 30</a:t>
            </a:r>
            <a:r>
              <a:rPr lang="ko-KR" altLang="en-US" dirty="0"/>
              <a:t>일치 </a:t>
            </a:r>
            <a:r>
              <a:rPr lang="en-US" altLang="ko-KR" dirty="0"/>
              <a:t>Prediction Model </a:t>
            </a:r>
            <a:r>
              <a:rPr lang="en-US" altLang="ko-KR" dirty="0" err="1"/>
              <a:t>Lightgbm</a:t>
            </a:r>
            <a:r>
              <a:rPr lang="en-US" altLang="ko-KR" dirty="0"/>
              <a:t> </a:t>
            </a:r>
            <a:r>
              <a:rPr lang="ko-KR" altLang="en-US" dirty="0"/>
              <a:t>보유</a:t>
            </a:r>
            <a:endParaRPr 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E7356E2-0AB8-48F5-9904-4F0464294B51}"/>
              </a:ext>
            </a:extLst>
          </p:cNvPr>
          <p:cNvSpPr/>
          <p:nvPr/>
        </p:nvSpPr>
        <p:spPr>
          <a:xfrm>
            <a:off x="6721439" y="214857"/>
            <a:ext cx="2006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lgb.LGBMRegressor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440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C54F0-9C80-49FB-8FA0-88B550CB3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23273"/>
          </a:xfrm>
        </p:spPr>
        <p:txBody>
          <a:bodyPr>
            <a:noAutofit/>
          </a:bodyPr>
          <a:lstStyle/>
          <a:p>
            <a:r>
              <a:rPr lang="ko-KR" altLang="en-US" sz="2000" b="1" dirty="0"/>
              <a:t>페이퍼 </a:t>
            </a:r>
            <a:endParaRPr lang="en-US" sz="20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83B29B-87FF-402A-B37B-607458382B85}"/>
              </a:ext>
            </a:extLst>
          </p:cNvPr>
          <p:cNvSpPr/>
          <p:nvPr/>
        </p:nvSpPr>
        <p:spPr>
          <a:xfrm>
            <a:off x="2647517" y="917427"/>
            <a:ext cx="226369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Feature</a:t>
            </a:r>
            <a:r>
              <a:rPr lang="ko-KR" altLang="en-US" b="1" dirty="0"/>
              <a:t> </a:t>
            </a:r>
            <a:r>
              <a:rPr lang="en-US" altLang="ko-KR" b="1" dirty="0"/>
              <a:t>engineering 1</a:t>
            </a:r>
          </a:p>
          <a:p>
            <a:r>
              <a:rPr lang="en-US" altLang="ko-KR" b="1" dirty="0"/>
              <a:t>Feature</a:t>
            </a:r>
            <a:r>
              <a:rPr lang="ko-KR" altLang="en-US" b="1" dirty="0"/>
              <a:t> </a:t>
            </a:r>
            <a:r>
              <a:rPr lang="en-US" altLang="ko-KR" b="1" dirty="0"/>
              <a:t>engineering 2</a:t>
            </a:r>
            <a:endParaRPr lang="en-US" b="1" dirty="0"/>
          </a:p>
          <a:p>
            <a:r>
              <a:rPr lang="en-US" altLang="ko-KR" b="1" dirty="0"/>
              <a:t>Feature</a:t>
            </a:r>
            <a:r>
              <a:rPr lang="ko-KR" altLang="en-US" b="1" dirty="0"/>
              <a:t> </a:t>
            </a:r>
            <a:r>
              <a:rPr lang="en-US" altLang="ko-KR" b="1" dirty="0"/>
              <a:t>engineering 3</a:t>
            </a:r>
            <a:endParaRPr lang="en-US" b="1" dirty="0"/>
          </a:p>
          <a:p>
            <a:endParaRPr lang="en-US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985EAB-8143-4D19-9564-13AA4EED8C3C}"/>
              </a:ext>
            </a:extLst>
          </p:cNvPr>
          <p:cNvSpPr/>
          <p:nvPr/>
        </p:nvSpPr>
        <p:spPr>
          <a:xfrm>
            <a:off x="5379826" y="917427"/>
            <a:ext cx="64953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ML 1</a:t>
            </a:r>
          </a:p>
          <a:p>
            <a:r>
              <a:rPr lang="en-US" altLang="ko-KR" b="1" dirty="0"/>
              <a:t>ML 2</a:t>
            </a:r>
            <a:endParaRPr lang="en-US" b="1" dirty="0"/>
          </a:p>
          <a:p>
            <a:r>
              <a:rPr lang="en-US" altLang="ko-KR" b="1" dirty="0"/>
              <a:t>ML 3</a:t>
            </a:r>
            <a:endParaRPr lang="en-US" b="1" dirty="0"/>
          </a:p>
          <a:p>
            <a:endParaRPr lang="en-US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7CBC50-3D50-4F2C-801A-04915C59CAC6}"/>
              </a:ext>
            </a:extLst>
          </p:cNvPr>
          <p:cNvSpPr/>
          <p:nvPr/>
        </p:nvSpPr>
        <p:spPr>
          <a:xfrm>
            <a:off x="2647517" y="3382833"/>
            <a:ext cx="22408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Feature</a:t>
            </a:r>
            <a:r>
              <a:rPr lang="ko-KR" altLang="en-US" dirty="0"/>
              <a:t> </a:t>
            </a:r>
            <a:r>
              <a:rPr lang="en-US" altLang="ko-KR" dirty="0"/>
              <a:t>engineering 1</a:t>
            </a:r>
          </a:p>
          <a:p>
            <a:endParaRPr 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FD2F0D1-5033-4E35-9769-AF72BDCE6E10}"/>
              </a:ext>
            </a:extLst>
          </p:cNvPr>
          <p:cNvSpPr/>
          <p:nvPr/>
        </p:nvSpPr>
        <p:spPr>
          <a:xfrm>
            <a:off x="5379826" y="3429000"/>
            <a:ext cx="64953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ML 1</a:t>
            </a:r>
          </a:p>
          <a:p>
            <a:r>
              <a:rPr lang="en-US" altLang="ko-KR" dirty="0"/>
              <a:t>ML 2</a:t>
            </a:r>
            <a:endParaRPr lang="en-US" dirty="0"/>
          </a:p>
          <a:p>
            <a:r>
              <a:rPr lang="en-US" altLang="ko-KR" dirty="0"/>
              <a:t>ML 3</a:t>
            </a:r>
            <a:endParaRPr lang="en-US" dirty="0"/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DC664F-30AB-4295-A1EF-1E37A080CD36}"/>
              </a:ext>
            </a:extLst>
          </p:cNvPr>
          <p:cNvSpPr txBox="1"/>
          <p:nvPr/>
        </p:nvSpPr>
        <p:spPr>
          <a:xfrm>
            <a:off x="1270611" y="342900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방법 </a:t>
            </a:r>
            <a:r>
              <a:rPr lang="en-US" altLang="ko-KR" dirty="0"/>
              <a:t>2  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419E9E-5156-4820-A2C9-E490ED7A6292}"/>
              </a:ext>
            </a:extLst>
          </p:cNvPr>
          <p:cNvSpPr txBox="1"/>
          <p:nvPr/>
        </p:nvSpPr>
        <p:spPr>
          <a:xfrm>
            <a:off x="1270611" y="91742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방법 </a:t>
            </a:r>
            <a:r>
              <a:rPr lang="en-US" altLang="ko-KR" b="1" dirty="0"/>
              <a:t>1  </a:t>
            </a:r>
            <a:endParaRPr lang="en-US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28A95AD-5EB0-465C-B794-7E54F0E10242}"/>
              </a:ext>
            </a:extLst>
          </p:cNvPr>
          <p:cNvSpPr/>
          <p:nvPr/>
        </p:nvSpPr>
        <p:spPr>
          <a:xfrm>
            <a:off x="7207642" y="917427"/>
            <a:ext cx="81624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융합</a:t>
            </a:r>
            <a:r>
              <a:rPr lang="en-US" altLang="ko-KR" b="1" dirty="0"/>
              <a:t> 1</a:t>
            </a:r>
          </a:p>
          <a:p>
            <a:r>
              <a:rPr lang="ko-KR" altLang="en-US" b="1" dirty="0"/>
              <a:t>융합</a:t>
            </a:r>
            <a:r>
              <a:rPr lang="en-US" altLang="ko-KR" b="1" dirty="0"/>
              <a:t> 2</a:t>
            </a:r>
          </a:p>
          <a:p>
            <a:r>
              <a:rPr lang="ko-KR" altLang="en-US" b="1" dirty="0"/>
              <a:t>융합</a:t>
            </a:r>
            <a:r>
              <a:rPr lang="en-US" altLang="ko-KR" b="1" dirty="0"/>
              <a:t> 3</a:t>
            </a:r>
            <a:endParaRPr lang="en-US" b="1" dirty="0"/>
          </a:p>
          <a:p>
            <a:endParaRPr lang="en-US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10082AA-BFDC-4F30-8995-453F16D76EBF}"/>
              </a:ext>
            </a:extLst>
          </p:cNvPr>
          <p:cNvSpPr/>
          <p:nvPr/>
        </p:nvSpPr>
        <p:spPr>
          <a:xfrm>
            <a:off x="7207642" y="3428999"/>
            <a:ext cx="81624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융합</a:t>
            </a:r>
            <a:r>
              <a:rPr lang="en-US" altLang="ko-KR" dirty="0"/>
              <a:t> 1</a:t>
            </a:r>
          </a:p>
          <a:p>
            <a:r>
              <a:rPr lang="ko-KR" altLang="en-US" dirty="0"/>
              <a:t>융합</a:t>
            </a:r>
            <a:r>
              <a:rPr lang="en-US" altLang="ko-KR" dirty="0"/>
              <a:t> 2</a:t>
            </a:r>
          </a:p>
          <a:p>
            <a:r>
              <a:rPr lang="ko-KR" altLang="en-US" dirty="0"/>
              <a:t>융합</a:t>
            </a:r>
            <a:r>
              <a:rPr lang="en-US" altLang="ko-KR" dirty="0"/>
              <a:t> 3</a:t>
            </a:r>
            <a:endParaRPr lang="en-US" dirty="0"/>
          </a:p>
          <a:p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F8566C0-4FBA-4F20-ACFD-7F5442AE8DC7}"/>
              </a:ext>
            </a:extLst>
          </p:cNvPr>
          <p:cNvSpPr/>
          <p:nvPr/>
        </p:nvSpPr>
        <p:spPr>
          <a:xfrm>
            <a:off x="2697700" y="161636"/>
            <a:ext cx="683664" cy="58111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ABACE4B-E361-4D0F-92CC-4C2E40E9D7E7}"/>
              </a:ext>
            </a:extLst>
          </p:cNvPr>
          <p:cNvSpPr/>
          <p:nvPr/>
        </p:nvSpPr>
        <p:spPr>
          <a:xfrm>
            <a:off x="5345699" y="161636"/>
            <a:ext cx="683664" cy="58111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38CFDFB-F8B7-40AF-B7C7-E603DB90B300}"/>
              </a:ext>
            </a:extLst>
          </p:cNvPr>
          <p:cNvSpPr/>
          <p:nvPr/>
        </p:nvSpPr>
        <p:spPr>
          <a:xfrm>
            <a:off x="7273934" y="161636"/>
            <a:ext cx="683664" cy="58111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12611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2522659-F944-4C6C-AF18-E88E6275767B}"/>
              </a:ext>
            </a:extLst>
          </p:cNvPr>
          <p:cNvSpPr/>
          <p:nvPr/>
        </p:nvSpPr>
        <p:spPr>
          <a:xfrm>
            <a:off x="283285" y="267418"/>
            <a:ext cx="1151785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['lag_confirmed_rate1', 'lag_confirmed_rate2', 'lag_confirmed_rate3', 'lag_confirmed_rate4', 'lag_confirmed_rate5', 'lag_confirmed_rate6', 'lag_confirmed_rate7', 'lag_confirmed_rate8', 'lag_confirmed_rate9', 'lag_confirmed_rate10', 'lag_confirmed_rate11', 'lag_confirmed_rate12', 'lag_confirmed_rate13', 'lag_confirmed_rate14', 'lag_confirmed_rate15', 'lag_confirmed_rate16', 'lag_confirmed_rate17', 'lag_confirmed_rate18', 'lag_confirmed_rate19', 'lag_confirmed_rate20’, </a:t>
            </a:r>
          </a:p>
          <a:p>
            <a:endParaRPr lang="en-US" sz="1200" dirty="0"/>
          </a:p>
          <a:p>
            <a:r>
              <a:rPr lang="en-US" sz="1200" dirty="0"/>
              <a:t>'days_ago_confirmed_count_1', 'days_ago_confirmed_count_10', 'days_ago_confirmed_count_100’, </a:t>
            </a:r>
          </a:p>
          <a:p>
            <a:r>
              <a:rPr lang="en-US" sz="1200" dirty="0"/>
              <a:t>'ma3_rate_confirmed1', 'ma3_rate_confirmed2', 'ma3_rate_confirmed3', 'ma3_rate_confirmed4', 'ma3_rate_confirmed5', 'ma3_rate_confirmed6', 'ma3_rate_confirmed7', 'ma3_rate_confirmed8', 'ma3_rate_confirmed9', 'ma3_rate_confirmed10', 'ma3_rate_confirmed11', 'ma3_rate_confirmed12', 'ma3_rate_confirmed13', 'ma3_rate_confirmed14', 'ma3_rate_confirmed15', 'ma3_rate_confirmed16', 'ma3_rate_confirmed17', 'ma3_rate_confirmed18', 'ma3_rate_confirmed19', 'ma3_rate_confirmed20’, </a:t>
            </a:r>
          </a:p>
          <a:p>
            <a:endParaRPr lang="en-US" sz="1200" dirty="0"/>
          </a:p>
          <a:p>
            <a:r>
              <a:rPr lang="en-US" sz="1200" dirty="0"/>
              <a:t>'std3_rate_confirmed1', 'std3_rate_confirmed2', 'std3_rate_confirmed3', 'std3_rate_confirmed4', 'std3_rate_confirmed5', 'std3_rate_confirmed6', 'std3_rate_confirmed7', 'std3_rate_confirmed8', 'std3_rate_confirmed9', 'std3_rate_confirmed10', 'std3_rate_confirmed11', 'std3_rate_confirmed12', 'std3_rate_confirmed13', 'std3_rate_confirmed14', 'std3_rate_confirmed15', 'std3_rate_confirmed16', 'std3_rate_confirmed17', 'std3_rate_confirmed18', 'std3_rate_confirmed19', 'std3_rate_confirmed20’, </a:t>
            </a:r>
          </a:p>
          <a:p>
            <a:endParaRPr lang="en-US" sz="1200" dirty="0"/>
          </a:p>
          <a:p>
            <a:r>
              <a:rPr lang="en-US" sz="1200" dirty="0"/>
              <a:t>'ewma3_rate_confirmed1', 'ewma3_rate_confirmed2', 'ewma3_rate_confirmed3', 'ewma3_rate_confirmed4', 'ewma3_rate_confirmed5', 'ewma3_rate_confirmed6', 'ewma3_rate_confirmed7', 'ewma3_rate_confirmed8', 'ewma3_rate_confirmed9', 'ewma3_rate_confirmed10', 'ewma3_rate_confirmed11', 'ewma3_rate_confirmed12', 'ewma3_rate_confirmed13', 'ewma3_rate_confirmed14', 'ewma3_rate_confirmed15', 'ewma3_rate_confirmed16', 'ewma3_rate_confirmed17', 'ewma3_rate_confirmed18', 'ewma3_rate_confirmed19', 'ewma3_rate_confirmed20’, </a:t>
            </a:r>
          </a:p>
          <a:p>
            <a:endParaRPr lang="en-US" sz="1200" dirty="0"/>
          </a:p>
          <a:p>
            <a:r>
              <a:rPr lang="en-US" sz="1200" dirty="0"/>
              <a:t>'ma5_rate_confirmed1', 'ma5_rate_confirmed2', 'ma5_rate_confirmed3', 'ma5_rate_confirmed4', 'ma5_rate_confirmed5', 'ma5_rate_confirmed6', 'ma5_rate_confirmed7', 'ma5_rate_confirmed8', 'ma5_rate_confirmed9', 'ma5_rate_confirmed10', 'ma5_rate_confirmed11', 'ma5_rate_confirmed12', 'ma5_rate_confirmed13', 'ma5_rate_confirmed14', 'ma5_rate_confirmed15', 'ma5_rate_confirmed16', 'ma5_rate_confirmed17’...</a:t>
            </a:r>
            <a:r>
              <a:rPr lang="ko-KR" altLang="en-US" sz="1200" dirty="0"/>
              <a:t>총 </a:t>
            </a:r>
            <a:r>
              <a:rPr lang="en-US" altLang="ko-KR" sz="1200" dirty="0"/>
              <a:t>468 </a:t>
            </a:r>
            <a:r>
              <a:rPr lang="ko-KR" altLang="en-US" sz="1200" dirty="0"/>
              <a:t>개 </a:t>
            </a:r>
            <a:r>
              <a:rPr lang="en-US" altLang="ko-KR" sz="1200" dirty="0"/>
              <a:t>features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87917C-6486-473A-B3B6-900FBAAB38C0}"/>
              </a:ext>
            </a:extLst>
          </p:cNvPr>
          <p:cNvSpPr txBox="1"/>
          <p:nvPr/>
        </p:nvSpPr>
        <p:spPr>
          <a:xfrm>
            <a:off x="174428" y="-8708"/>
            <a:ext cx="2014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Features (X variables)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EE8791-D571-44AE-8A7B-A556185C62EA}"/>
              </a:ext>
            </a:extLst>
          </p:cNvPr>
          <p:cNvSpPr/>
          <p:nvPr/>
        </p:nvSpPr>
        <p:spPr>
          <a:xfrm>
            <a:off x="1393371" y="4601233"/>
            <a:ext cx="9013372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70 </a:t>
            </a:r>
            <a:r>
              <a:rPr lang="ko-KR" altLang="en-US" dirty="0"/>
              <a:t>개 이전 날짜 데이터 이용</a:t>
            </a:r>
            <a:endParaRPr 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1D15EB-78D7-4CCF-A21D-46F6902236FF}"/>
              </a:ext>
            </a:extLst>
          </p:cNvPr>
          <p:cNvSpPr/>
          <p:nvPr/>
        </p:nvSpPr>
        <p:spPr>
          <a:xfrm>
            <a:off x="8860972" y="4966749"/>
            <a:ext cx="1545771" cy="2960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 1 </a:t>
            </a:r>
            <a:r>
              <a:rPr lang="ko-KR" altLang="en-US" dirty="0">
                <a:solidFill>
                  <a:schemeClr val="tx1"/>
                </a:solidFill>
              </a:rPr>
              <a:t>예측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82017B-4BAF-4AD8-BE6F-754FF3EF4E79}"/>
              </a:ext>
            </a:extLst>
          </p:cNvPr>
          <p:cNvSpPr txBox="1"/>
          <p:nvPr/>
        </p:nvSpPr>
        <p:spPr>
          <a:xfrm>
            <a:off x="283285" y="4251771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학습</a:t>
            </a:r>
            <a:r>
              <a:rPr lang="en-US" altLang="ko-KR" dirty="0"/>
              <a:t> </a:t>
            </a:r>
            <a:r>
              <a:rPr lang="ko-KR" altLang="en-US" dirty="0"/>
              <a:t>방법</a:t>
            </a:r>
            <a:r>
              <a:rPr lang="en-US" altLang="ko-KR" dirty="0"/>
              <a:t>  </a:t>
            </a:r>
            <a:endParaRPr 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288C1F-CFEB-422A-9036-1DDFA71D61E3}"/>
              </a:ext>
            </a:extLst>
          </p:cNvPr>
          <p:cNvSpPr/>
          <p:nvPr/>
        </p:nvSpPr>
        <p:spPr>
          <a:xfrm>
            <a:off x="7315201" y="5343004"/>
            <a:ext cx="1545771" cy="2960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 1 </a:t>
            </a:r>
            <a:r>
              <a:rPr lang="ko-KR" altLang="en-US" dirty="0">
                <a:solidFill>
                  <a:schemeClr val="tx1"/>
                </a:solidFill>
              </a:rPr>
              <a:t>예측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9DD39C8-C537-43C3-8DC6-5081AECC4A8D}"/>
              </a:ext>
            </a:extLst>
          </p:cNvPr>
          <p:cNvSpPr/>
          <p:nvPr/>
        </p:nvSpPr>
        <p:spPr>
          <a:xfrm>
            <a:off x="1393371" y="4966749"/>
            <a:ext cx="7467601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69 </a:t>
            </a:r>
            <a:r>
              <a:rPr lang="ko-KR" altLang="en-US" dirty="0"/>
              <a:t>개 이전 날짜 데이터 이용</a:t>
            </a:r>
            <a:endParaRPr 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758B692-10D7-49C3-B1F8-A37CAF154405}"/>
              </a:ext>
            </a:extLst>
          </p:cNvPr>
          <p:cNvSpPr/>
          <p:nvPr/>
        </p:nvSpPr>
        <p:spPr>
          <a:xfrm>
            <a:off x="1393370" y="5343004"/>
            <a:ext cx="5921831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68 </a:t>
            </a:r>
            <a:r>
              <a:rPr lang="ko-KR" altLang="en-US" dirty="0"/>
              <a:t>개 이전 날짜 데이터 이용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1BDEBE-C463-491E-8476-22DA9AEC10CA}"/>
              </a:ext>
            </a:extLst>
          </p:cNvPr>
          <p:cNvSpPr txBox="1"/>
          <p:nvPr/>
        </p:nvSpPr>
        <p:spPr>
          <a:xfrm>
            <a:off x="565413" y="4681788"/>
            <a:ext cx="7024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/>
              <a:t>모델</a:t>
            </a:r>
            <a:endParaRPr lang="en-US" altLang="ko-KR" dirty="0"/>
          </a:p>
          <a:p>
            <a:pPr algn="r"/>
            <a:r>
              <a:rPr lang="en-US" dirty="0"/>
              <a:t>1</a:t>
            </a:r>
          </a:p>
          <a:p>
            <a:pPr algn="r"/>
            <a:r>
              <a:rPr lang="en-US" dirty="0"/>
              <a:t>2</a:t>
            </a:r>
          </a:p>
          <a:p>
            <a:pPr algn="r"/>
            <a:r>
              <a:rPr lang="en-US" dirty="0"/>
              <a:t>...</a:t>
            </a:r>
          </a:p>
          <a:p>
            <a:pPr algn="r"/>
            <a:r>
              <a:rPr lang="en-US" dirty="0"/>
              <a:t>30 </a:t>
            </a:r>
            <a:r>
              <a:rPr lang="ko-KR" altLang="en-US" dirty="0"/>
              <a:t>개</a:t>
            </a:r>
            <a:endParaRPr 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B54DF91-F0F3-48AB-BA50-39C216E62F71}"/>
              </a:ext>
            </a:extLst>
          </p:cNvPr>
          <p:cNvSpPr/>
          <p:nvPr/>
        </p:nvSpPr>
        <p:spPr>
          <a:xfrm>
            <a:off x="4825212" y="6247057"/>
            <a:ext cx="1217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/>
              <a:t>30 </a:t>
            </a:r>
            <a:r>
              <a:rPr lang="ko-KR" altLang="en-US" dirty="0"/>
              <a:t>개 모델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200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C87917C-6486-473A-B3B6-900FBAAB38C0}"/>
              </a:ext>
            </a:extLst>
          </p:cNvPr>
          <p:cNvSpPr txBox="1"/>
          <p:nvPr/>
        </p:nvSpPr>
        <p:spPr>
          <a:xfrm>
            <a:off x="174428" y="-8708"/>
            <a:ext cx="3181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Feature Engineering (time window)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1DBC316-8B54-4F39-A55C-1210252BCB19}"/>
              </a:ext>
            </a:extLst>
          </p:cNvPr>
          <p:cNvSpPr/>
          <p:nvPr/>
        </p:nvSpPr>
        <p:spPr>
          <a:xfrm>
            <a:off x="1307543" y="2733477"/>
            <a:ext cx="3175698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 </a:t>
            </a:r>
            <a:r>
              <a:rPr lang="ko-KR" altLang="en-US" dirty="0"/>
              <a:t>개 이전 날짜 데이터 이용</a:t>
            </a:r>
            <a:endParaRPr 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AD9417-CAFF-42C1-8E44-24D49DDBA86D}"/>
              </a:ext>
            </a:extLst>
          </p:cNvPr>
          <p:cNvSpPr/>
          <p:nvPr/>
        </p:nvSpPr>
        <p:spPr>
          <a:xfrm>
            <a:off x="4483242" y="2730332"/>
            <a:ext cx="1545771" cy="2960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 1 </a:t>
            </a:r>
            <a:r>
              <a:rPr lang="ko-KR" altLang="en-US" dirty="0">
                <a:solidFill>
                  <a:schemeClr val="tx1"/>
                </a:solidFill>
              </a:rPr>
              <a:t>예측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677DBF-1117-4310-8ED6-21C17DEEA965}"/>
              </a:ext>
            </a:extLst>
          </p:cNvPr>
          <p:cNvSpPr/>
          <p:nvPr/>
        </p:nvSpPr>
        <p:spPr>
          <a:xfrm>
            <a:off x="4214404" y="309168"/>
            <a:ext cx="1221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X variables</a:t>
            </a:r>
            <a:endParaRPr 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FF389F4-180D-4DCC-B81B-7EED668CC271}"/>
              </a:ext>
            </a:extLst>
          </p:cNvPr>
          <p:cNvSpPr/>
          <p:nvPr/>
        </p:nvSpPr>
        <p:spPr>
          <a:xfrm>
            <a:off x="8773796" y="308516"/>
            <a:ext cx="1123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Y variable</a:t>
            </a:r>
            <a:endParaRPr 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228613-1D50-471F-A912-DBA64068DB05}"/>
              </a:ext>
            </a:extLst>
          </p:cNvPr>
          <p:cNvSpPr/>
          <p:nvPr/>
        </p:nvSpPr>
        <p:spPr>
          <a:xfrm>
            <a:off x="1307540" y="3173415"/>
            <a:ext cx="3175698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 </a:t>
            </a:r>
            <a:r>
              <a:rPr lang="ko-KR" altLang="en-US" dirty="0"/>
              <a:t>개 이전 날짜 데이터 이용</a:t>
            </a:r>
            <a:endParaRPr 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F8D7C03-1CBF-43FE-B0A3-8B7B3CD15187}"/>
              </a:ext>
            </a:extLst>
          </p:cNvPr>
          <p:cNvSpPr/>
          <p:nvPr/>
        </p:nvSpPr>
        <p:spPr>
          <a:xfrm>
            <a:off x="6029013" y="3148978"/>
            <a:ext cx="1545771" cy="2960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 2 </a:t>
            </a:r>
            <a:r>
              <a:rPr lang="ko-KR" altLang="en-US" dirty="0">
                <a:solidFill>
                  <a:schemeClr val="tx1"/>
                </a:solidFill>
              </a:rPr>
              <a:t>예측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2296239-1799-4AE1-AFAF-6D0CCFA68CAF}"/>
              </a:ext>
            </a:extLst>
          </p:cNvPr>
          <p:cNvSpPr/>
          <p:nvPr/>
        </p:nvSpPr>
        <p:spPr>
          <a:xfrm>
            <a:off x="1307540" y="3582767"/>
            <a:ext cx="3175698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 </a:t>
            </a:r>
            <a:r>
              <a:rPr lang="ko-KR" altLang="en-US" dirty="0"/>
              <a:t>개 이전 날짜 데이터 이용</a:t>
            </a:r>
            <a:endParaRPr 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8DA6EFF-CD2E-46B5-9C0F-3FDA6F1CC096}"/>
              </a:ext>
            </a:extLst>
          </p:cNvPr>
          <p:cNvSpPr/>
          <p:nvPr/>
        </p:nvSpPr>
        <p:spPr>
          <a:xfrm>
            <a:off x="7616862" y="3542747"/>
            <a:ext cx="1545771" cy="2960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 3 </a:t>
            </a:r>
            <a:r>
              <a:rPr lang="ko-KR" altLang="en-US" dirty="0">
                <a:solidFill>
                  <a:schemeClr val="tx1"/>
                </a:solidFill>
              </a:rPr>
              <a:t>예측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B9F4CC-3A85-4B76-9BF4-1EDD912C81FD}"/>
              </a:ext>
            </a:extLst>
          </p:cNvPr>
          <p:cNvSpPr txBox="1"/>
          <p:nvPr/>
        </p:nvSpPr>
        <p:spPr>
          <a:xfrm>
            <a:off x="1144119" y="2241591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방법 </a:t>
            </a:r>
            <a:r>
              <a:rPr lang="en-US" altLang="ko-KR" b="1" dirty="0"/>
              <a:t>2  </a:t>
            </a:r>
            <a:endParaRPr 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6DD327-3410-4C13-8AD6-A903059A0B5A}"/>
              </a:ext>
            </a:extLst>
          </p:cNvPr>
          <p:cNvSpPr txBox="1"/>
          <p:nvPr/>
        </p:nvSpPr>
        <p:spPr>
          <a:xfrm>
            <a:off x="1112463" y="406193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방법 </a:t>
            </a:r>
            <a:r>
              <a:rPr lang="en-US" altLang="ko-KR" b="1" dirty="0"/>
              <a:t>1  </a:t>
            </a:r>
            <a:endParaRPr lang="en-US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F7793AD-2551-4B65-BB5E-FD27260929DF}"/>
              </a:ext>
            </a:extLst>
          </p:cNvPr>
          <p:cNvSpPr/>
          <p:nvPr/>
        </p:nvSpPr>
        <p:spPr>
          <a:xfrm>
            <a:off x="2853312" y="5152697"/>
            <a:ext cx="1629927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날짜</a:t>
            </a:r>
            <a:endParaRPr 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114A4E3-3139-4809-895C-1F9EB13E719B}"/>
              </a:ext>
            </a:extLst>
          </p:cNvPr>
          <p:cNvSpPr/>
          <p:nvPr/>
        </p:nvSpPr>
        <p:spPr>
          <a:xfrm>
            <a:off x="4483241" y="5149552"/>
            <a:ext cx="1545771" cy="2960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 1 </a:t>
            </a:r>
            <a:r>
              <a:rPr lang="ko-KR" altLang="en-US" dirty="0">
                <a:solidFill>
                  <a:schemeClr val="tx1"/>
                </a:solidFill>
              </a:rPr>
              <a:t>예측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1BF422D-3F5D-4107-A063-3EABF2D72C3B}"/>
              </a:ext>
            </a:extLst>
          </p:cNvPr>
          <p:cNvSpPr/>
          <p:nvPr/>
        </p:nvSpPr>
        <p:spPr>
          <a:xfrm>
            <a:off x="6029012" y="5568198"/>
            <a:ext cx="1545771" cy="2960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 2 </a:t>
            </a:r>
            <a:r>
              <a:rPr lang="ko-KR" altLang="en-US" dirty="0">
                <a:solidFill>
                  <a:schemeClr val="tx1"/>
                </a:solidFill>
              </a:rPr>
              <a:t>예측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69C2269-66A6-4CF8-A099-9B59FBE5E964}"/>
              </a:ext>
            </a:extLst>
          </p:cNvPr>
          <p:cNvSpPr/>
          <p:nvPr/>
        </p:nvSpPr>
        <p:spPr>
          <a:xfrm>
            <a:off x="7616861" y="5971402"/>
            <a:ext cx="1545771" cy="2960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 3 </a:t>
            </a:r>
            <a:r>
              <a:rPr lang="ko-KR" altLang="en-US" dirty="0">
                <a:solidFill>
                  <a:schemeClr val="tx1"/>
                </a:solidFill>
              </a:rPr>
              <a:t>예측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7BDA62-F432-43A7-88FA-B31AF439A311}"/>
              </a:ext>
            </a:extLst>
          </p:cNvPr>
          <p:cNvSpPr txBox="1"/>
          <p:nvPr/>
        </p:nvSpPr>
        <p:spPr>
          <a:xfrm>
            <a:off x="1144118" y="4900599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방법 </a:t>
            </a:r>
            <a:r>
              <a:rPr lang="en-US" altLang="ko-KR" b="1" dirty="0"/>
              <a:t>3  </a:t>
            </a:r>
            <a:endParaRPr lang="en-US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3ACA889-4DB6-41FC-BF4D-385AAC104DF5}"/>
              </a:ext>
            </a:extLst>
          </p:cNvPr>
          <p:cNvSpPr/>
          <p:nvPr/>
        </p:nvSpPr>
        <p:spPr>
          <a:xfrm>
            <a:off x="2853311" y="5581348"/>
            <a:ext cx="1629927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날짜</a:t>
            </a:r>
            <a:endParaRPr 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9BF62F4-A875-41C4-BE7A-CA4758DC7526}"/>
              </a:ext>
            </a:extLst>
          </p:cNvPr>
          <p:cNvSpPr/>
          <p:nvPr/>
        </p:nvSpPr>
        <p:spPr>
          <a:xfrm>
            <a:off x="2853311" y="5971402"/>
            <a:ext cx="1629927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날짜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B193F1-B596-40D9-B6A9-8990AF849604}"/>
              </a:ext>
            </a:extLst>
          </p:cNvPr>
          <p:cNvSpPr txBox="1"/>
          <p:nvPr/>
        </p:nvSpPr>
        <p:spPr>
          <a:xfrm>
            <a:off x="9489505" y="5061333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모델 </a:t>
            </a:r>
            <a:r>
              <a:rPr lang="en-US" altLang="ko-KR" dirty="0"/>
              <a:t>1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518A90-E91C-4A17-BFEE-27194D31F98F}"/>
              </a:ext>
            </a:extLst>
          </p:cNvPr>
          <p:cNvSpPr txBox="1"/>
          <p:nvPr/>
        </p:nvSpPr>
        <p:spPr>
          <a:xfrm>
            <a:off x="9489505" y="548498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모델 </a:t>
            </a:r>
            <a:r>
              <a:rPr lang="en-US" altLang="ko-KR" dirty="0"/>
              <a:t>2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BA0F5E-CADC-4322-B761-6FA35507C483}"/>
              </a:ext>
            </a:extLst>
          </p:cNvPr>
          <p:cNvSpPr txBox="1"/>
          <p:nvPr/>
        </p:nvSpPr>
        <p:spPr>
          <a:xfrm>
            <a:off x="9489504" y="590863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모델 </a:t>
            </a:r>
            <a:r>
              <a:rPr lang="en-US" altLang="ko-KR" dirty="0"/>
              <a:t>3</a:t>
            </a:r>
            <a:endParaRPr 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804C93E-D8CF-4AF8-898B-2CD7CBA349A9}"/>
              </a:ext>
            </a:extLst>
          </p:cNvPr>
          <p:cNvSpPr/>
          <p:nvPr/>
        </p:nvSpPr>
        <p:spPr>
          <a:xfrm>
            <a:off x="1144121" y="792215"/>
            <a:ext cx="3175698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  </a:t>
            </a:r>
            <a:r>
              <a:rPr lang="ko-KR" altLang="en-US" dirty="0"/>
              <a:t>개 이전 날짜 데이터 이용</a:t>
            </a:r>
            <a:endParaRPr 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C086A43-8BA3-41B3-BC7A-39C50A65E84F}"/>
              </a:ext>
            </a:extLst>
          </p:cNvPr>
          <p:cNvSpPr/>
          <p:nvPr/>
        </p:nvSpPr>
        <p:spPr>
          <a:xfrm>
            <a:off x="4325684" y="803491"/>
            <a:ext cx="1545771" cy="2960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 1 </a:t>
            </a:r>
            <a:r>
              <a:rPr lang="ko-KR" altLang="en-US" dirty="0">
                <a:solidFill>
                  <a:schemeClr val="tx1"/>
                </a:solidFill>
              </a:rPr>
              <a:t>예측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19EB603-2FA2-4E6A-8191-ECD570FE95CC}"/>
              </a:ext>
            </a:extLst>
          </p:cNvPr>
          <p:cNvSpPr/>
          <p:nvPr/>
        </p:nvSpPr>
        <p:spPr>
          <a:xfrm>
            <a:off x="1144118" y="1232153"/>
            <a:ext cx="3175698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 </a:t>
            </a:r>
            <a:r>
              <a:rPr lang="ko-KR" altLang="en-US" dirty="0"/>
              <a:t>개 이전 날짜 데이터 이용</a:t>
            </a:r>
            <a:endParaRPr 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987E80D-FD7E-4200-8C81-100DFD312050}"/>
              </a:ext>
            </a:extLst>
          </p:cNvPr>
          <p:cNvSpPr/>
          <p:nvPr/>
        </p:nvSpPr>
        <p:spPr>
          <a:xfrm>
            <a:off x="5865591" y="1207716"/>
            <a:ext cx="1545771" cy="2960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 2 </a:t>
            </a:r>
            <a:r>
              <a:rPr lang="ko-KR" altLang="en-US" dirty="0">
                <a:solidFill>
                  <a:schemeClr val="tx1"/>
                </a:solidFill>
              </a:rPr>
              <a:t>예측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85EA9A3-17CD-401F-BC87-E6702E208972}"/>
              </a:ext>
            </a:extLst>
          </p:cNvPr>
          <p:cNvSpPr/>
          <p:nvPr/>
        </p:nvSpPr>
        <p:spPr>
          <a:xfrm>
            <a:off x="1144118" y="1641505"/>
            <a:ext cx="3175698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 </a:t>
            </a:r>
            <a:r>
              <a:rPr lang="ko-KR" altLang="en-US" dirty="0"/>
              <a:t>개 이전 날짜 데이터 이용</a:t>
            </a:r>
            <a:endParaRPr 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A07ACC6-BCB1-4B73-BC64-3DE6583B0422}"/>
              </a:ext>
            </a:extLst>
          </p:cNvPr>
          <p:cNvSpPr/>
          <p:nvPr/>
        </p:nvSpPr>
        <p:spPr>
          <a:xfrm>
            <a:off x="7453440" y="1601485"/>
            <a:ext cx="1545771" cy="2960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 3 </a:t>
            </a:r>
            <a:r>
              <a:rPr lang="ko-KR" altLang="en-US" dirty="0">
                <a:solidFill>
                  <a:schemeClr val="tx1"/>
                </a:solidFill>
              </a:rPr>
              <a:t>예측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2069F2-09C4-4840-B47E-CA956DD0814B}"/>
              </a:ext>
            </a:extLst>
          </p:cNvPr>
          <p:cNvSpPr txBox="1"/>
          <p:nvPr/>
        </p:nvSpPr>
        <p:spPr>
          <a:xfrm>
            <a:off x="10491961" y="4753148"/>
            <a:ext cx="5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Kaz</a:t>
            </a:r>
            <a:r>
              <a:rPr lang="ko-KR" altLang="en-US" dirty="0"/>
              <a:t> 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A252F4A-9EB9-4D83-B6B4-D100899270A0}"/>
              </a:ext>
            </a:extLst>
          </p:cNvPr>
          <p:cNvSpPr txBox="1"/>
          <p:nvPr/>
        </p:nvSpPr>
        <p:spPr>
          <a:xfrm>
            <a:off x="9307950" y="2624239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모델 </a:t>
            </a:r>
            <a:r>
              <a:rPr lang="en-US" altLang="ko-KR" dirty="0"/>
              <a:t>1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308E51-8F59-4AE7-847C-5FDAEECC19B9}"/>
              </a:ext>
            </a:extLst>
          </p:cNvPr>
          <p:cNvSpPr txBox="1"/>
          <p:nvPr/>
        </p:nvSpPr>
        <p:spPr>
          <a:xfrm>
            <a:off x="9307950" y="304788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모델 </a:t>
            </a:r>
            <a:r>
              <a:rPr lang="en-US" altLang="ko-KR" dirty="0"/>
              <a:t>2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1CF1F7E-B3B4-49C6-87C5-E43E4C305622}"/>
              </a:ext>
            </a:extLst>
          </p:cNvPr>
          <p:cNvSpPr txBox="1"/>
          <p:nvPr/>
        </p:nvSpPr>
        <p:spPr>
          <a:xfrm>
            <a:off x="9307949" y="347153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모델 </a:t>
            </a:r>
            <a:r>
              <a:rPr lang="en-US" altLang="ko-KR" dirty="0"/>
              <a:t>3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84E903B-88DD-4DCC-8C6C-3F427DA1CF27}"/>
              </a:ext>
            </a:extLst>
          </p:cNvPr>
          <p:cNvSpPr txBox="1"/>
          <p:nvPr/>
        </p:nvSpPr>
        <p:spPr>
          <a:xfrm>
            <a:off x="9307950" y="68094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모델 </a:t>
            </a:r>
            <a:r>
              <a:rPr lang="en-US" altLang="ko-KR" dirty="0"/>
              <a:t>1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F745F2-EA96-445A-8F16-EE2784C3BB50}"/>
              </a:ext>
            </a:extLst>
          </p:cNvPr>
          <p:cNvSpPr txBox="1"/>
          <p:nvPr/>
        </p:nvSpPr>
        <p:spPr>
          <a:xfrm>
            <a:off x="9307950" y="1104597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모델 </a:t>
            </a:r>
            <a:r>
              <a:rPr lang="en-US" altLang="ko-KR" dirty="0"/>
              <a:t>2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A7926A2-9A20-41E0-A151-B26723272AC6}"/>
              </a:ext>
            </a:extLst>
          </p:cNvPr>
          <p:cNvSpPr txBox="1"/>
          <p:nvPr/>
        </p:nvSpPr>
        <p:spPr>
          <a:xfrm>
            <a:off x="9307949" y="1528245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모델 </a:t>
            </a:r>
            <a:r>
              <a:rPr lang="en-US" altLang="ko-KR" dirty="0"/>
              <a:t>3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0C37AC-144C-498D-9DA2-84B490311B67}"/>
              </a:ext>
            </a:extLst>
          </p:cNvPr>
          <p:cNvSpPr txBox="1"/>
          <p:nvPr/>
        </p:nvSpPr>
        <p:spPr>
          <a:xfrm>
            <a:off x="2623930" y="3920187"/>
            <a:ext cx="1938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Xt-4, Xt-3,Xt-2,Xt-1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B106F9C-1E91-4CCF-93FF-707E19D9BDE0}"/>
              </a:ext>
            </a:extLst>
          </p:cNvPr>
          <p:cNvSpPr txBox="1"/>
          <p:nvPr/>
        </p:nvSpPr>
        <p:spPr>
          <a:xfrm>
            <a:off x="2490662" y="1989493"/>
            <a:ext cx="1938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Xt</a:t>
            </a:r>
            <a:r>
              <a:rPr lang="en-US" dirty="0"/>
              <a:t>-*, Xt-3,Xt-2,Xt-1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EF8235F-3F8B-45C8-BF93-45D17ED7C249}"/>
              </a:ext>
            </a:extLst>
          </p:cNvPr>
          <p:cNvSpPr txBox="1"/>
          <p:nvPr/>
        </p:nvSpPr>
        <p:spPr>
          <a:xfrm>
            <a:off x="3931442" y="6304532"/>
            <a:ext cx="565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Xt-1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8411C2-EE92-4FA6-9A54-5667BE3907B5}"/>
              </a:ext>
            </a:extLst>
          </p:cNvPr>
          <p:cNvSpPr txBox="1"/>
          <p:nvPr/>
        </p:nvSpPr>
        <p:spPr>
          <a:xfrm>
            <a:off x="1044343" y="4254268"/>
            <a:ext cx="5247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날씨</a:t>
            </a:r>
            <a:r>
              <a:rPr lang="en-US" altLang="ko-KR" dirty="0"/>
              <a:t>t-4, </a:t>
            </a:r>
            <a:r>
              <a:rPr lang="ko-KR" altLang="en-US" dirty="0"/>
              <a:t>날씨</a:t>
            </a:r>
            <a:r>
              <a:rPr lang="en-US" altLang="ko-KR" dirty="0"/>
              <a:t>t-3, </a:t>
            </a:r>
            <a:r>
              <a:rPr lang="ko-KR" altLang="en-US" dirty="0"/>
              <a:t>날씨</a:t>
            </a:r>
            <a:r>
              <a:rPr lang="en-US" altLang="ko-KR" dirty="0"/>
              <a:t>t-2, </a:t>
            </a:r>
            <a:r>
              <a:rPr lang="ko-KR" altLang="en-US" dirty="0"/>
              <a:t>날씨</a:t>
            </a:r>
            <a:r>
              <a:rPr lang="en-US" altLang="ko-KR" dirty="0"/>
              <a:t>t-1, </a:t>
            </a:r>
            <a:r>
              <a:rPr lang="ko-KR" altLang="en-US" dirty="0">
                <a:highlight>
                  <a:srgbClr val="FFFF00"/>
                </a:highlight>
              </a:rPr>
              <a:t>날씨</a:t>
            </a:r>
            <a:r>
              <a:rPr lang="en-US" altLang="ko-KR" dirty="0">
                <a:highlight>
                  <a:srgbClr val="FFFF00"/>
                </a:highlight>
              </a:rPr>
              <a:t>t</a:t>
            </a:r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821C6C-BACE-4296-AD8C-F0B0A286E529}"/>
              </a:ext>
            </a:extLst>
          </p:cNvPr>
          <p:cNvSpPr/>
          <p:nvPr/>
        </p:nvSpPr>
        <p:spPr>
          <a:xfrm>
            <a:off x="174428" y="4577433"/>
            <a:ext cx="755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4, *, 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88039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F5CF5C6-D98C-4073-B295-CB21C74CF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35" y="1932216"/>
            <a:ext cx="4572000" cy="2743200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51DA9EB-7168-4FC2-9BF6-C1743F899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234457"/>
              </p:ext>
            </p:extLst>
          </p:nvPr>
        </p:nvGraphicFramePr>
        <p:xfrm>
          <a:off x="5935877" y="204804"/>
          <a:ext cx="2976514" cy="6653196"/>
        </p:xfrm>
        <a:graphic>
          <a:graphicData uri="http://schemas.openxmlformats.org/drawingml/2006/table">
            <a:tbl>
              <a:tblPr/>
              <a:tblGrid>
                <a:gridCol w="2976514">
                  <a:extLst>
                    <a:ext uri="{9D8B030D-6E8A-4147-A177-3AD203B41FA5}">
                      <a16:colId xmlns:a16="http://schemas.microsoft.com/office/drawing/2014/main" val="1090631199"/>
                    </a:ext>
                  </a:extLst>
                </a:gridCol>
              </a:tblGrid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ConfirmedCases</a:t>
                      </a:r>
                      <a:endParaRPr lang="en-US" sz="9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0057422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1121833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257514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9269645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9295704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1628006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7694161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4563161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5487415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2613242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141715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453937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8546701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79536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72.6374332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5790045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77.34089641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7210607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84.44860222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0018370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93.47471534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6092182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103.2303105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647887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111.8697917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840980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120.4633771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0811222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130.4596388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6480783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145.0059312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52727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152.4616504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957571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159.8194503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197588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165.9780573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1861490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172.627407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692245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179.0736582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3543614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186.9978266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864319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195.1601366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9639675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204.2231616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158403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212.2605224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9049418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221.851169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093701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233.3880931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541501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245.6376568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9653047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256.4586638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953524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271.4176492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3479148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283.9110009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2994348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294.5382401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0505339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305.7467445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3758326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319.6921041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9668195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330.6765401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746936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339.2575769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132529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352.3351359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450295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95A204AF-2869-4099-98E8-F921CF31C533}"/>
              </a:ext>
            </a:extLst>
          </p:cNvPr>
          <p:cNvSpPr/>
          <p:nvPr/>
        </p:nvSpPr>
        <p:spPr>
          <a:xfrm>
            <a:off x="2580921" y="527209"/>
            <a:ext cx="3114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1/22/2020 ~ 3/31/2020 (70 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33AEA9F-1053-47E2-B922-15C65A475EC5}"/>
              </a:ext>
            </a:extLst>
          </p:cNvPr>
          <p:cNvSpPr/>
          <p:nvPr/>
        </p:nvSpPr>
        <p:spPr>
          <a:xfrm>
            <a:off x="3640453" y="843839"/>
            <a:ext cx="3114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3/19/2020 ~ 4/30/2020  (43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1F5B359-9151-4DB5-8B40-FB4F330594BC}"/>
              </a:ext>
            </a:extLst>
          </p:cNvPr>
          <p:cNvSpPr/>
          <p:nvPr/>
        </p:nvSpPr>
        <p:spPr>
          <a:xfrm>
            <a:off x="1799105" y="527209"/>
            <a:ext cx="11127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Train</a:t>
            </a:r>
          </a:p>
          <a:p>
            <a:r>
              <a:rPr lang="en-US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282572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275D44C-3C1C-4F03-9366-2726CA8BA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273" y="719416"/>
            <a:ext cx="3892727" cy="25459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39ADD73-F2C8-4BD5-B28D-260271483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273" y="3526971"/>
            <a:ext cx="3892727" cy="249879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507CC42-D13C-4DBF-BA1B-D94151B94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4168" y="741665"/>
            <a:ext cx="636198" cy="255790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220DD78-EC1E-4C32-A578-D583C49A8E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4168" y="3565877"/>
            <a:ext cx="630676" cy="2420983"/>
          </a:xfrm>
          <a:prstGeom prst="rect">
            <a:avLst/>
          </a:prstGeom>
        </p:spPr>
      </p:pic>
      <p:sp>
        <p:nvSpPr>
          <p:cNvPr id="12" name="오른쪽 중괄호 11">
            <a:extLst>
              <a:ext uri="{FF2B5EF4-FFF2-40B4-BE49-F238E27FC236}">
                <a16:creationId xmlns:a16="http://schemas.microsoft.com/office/drawing/2014/main" id="{B1F85F5E-6699-4929-A600-93A6A9F377CA}"/>
              </a:ext>
            </a:extLst>
          </p:cNvPr>
          <p:cNvSpPr/>
          <p:nvPr/>
        </p:nvSpPr>
        <p:spPr>
          <a:xfrm>
            <a:off x="7698377" y="719416"/>
            <a:ext cx="636198" cy="25459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E03550-5CD0-477B-A84E-DFC3ACE9A730}"/>
              </a:ext>
            </a:extLst>
          </p:cNvPr>
          <p:cNvSpPr txBox="1"/>
          <p:nvPr/>
        </p:nvSpPr>
        <p:spPr>
          <a:xfrm>
            <a:off x="8813074" y="1933303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1</a:t>
            </a:r>
          </a:p>
        </p:txBody>
      </p: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829AEDF4-D168-4876-994B-2CBA2A485A57}"/>
              </a:ext>
            </a:extLst>
          </p:cNvPr>
          <p:cNvSpPr/>
          <p:nvPr/>
        </p:nvSpPr>
        <p:spPr>
          <a:xfrm>
            <a:off x="7698377" y="3526971"/>
            <a:ext cx="636198" cy="25459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0186E0-0E36-4B60-9D3D-FBDA3EE2E78C}"/>
              </a:ext>
            </a:extLst>
          </p:cNvPr>
          <p:cNvSpPr txBox="1"/>
          <p:nvPr/>
        </p:nvSpPr>
        <p:spPr>
          <a:xfrm>
            <a:off x="8813074" y="4740858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48FF78-DBA3-403A-B487-6CF162073C21}"/>
              </a:ext>
            </a:extLst>
          </p:cNvPr>
          <p:cNvSpPr txBox="1"/>
          <p:nvPr/>
        </p:nvSpPr>
        <p:spPr>
          <a:xfrm>
            <a:off x="3667773" y="219299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Variables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A7B990-9B52-45A7-B858-845460AC1963}"/>
              </a:ext>
            </a:extLst>
          </p:cNvPr>
          <p:cNvSpPr txBox="1"/>
          <p:nvPr/>
        </p:nvSpPr>
        <p:spPr>
          <a:xfrm>
            <a:off x="6354212" y="219299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Variable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20DECB4-8DB0-4AF1-863A-D4D00A83F588}"/>
              </a:ext>
            </a:extLst>
          </p:cNvPr>
          <p:cNvSpPr/>
          <p:nvPr/>
        </p:nvSpPr>
        <p:spPr>
          <a:xfrm>
            <a:off x="2272937" y="6200502"/>
            <a:ext cx="3823063" cy="200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삭제 </a:t>
            </a:r>
            <a:r>
              <a:rPr lang="en-US" altLang="ko-KR" sz="1200" dirty="0"/>
              <a:t>70</a:t>
            </a:r>
            <a:endParaRPr 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038F434-2A03-4EC5-9A07-0C31D44B3A28}"/>
              </a:ext>
            </a:extLst>
          </p:cNvPr>
          <p:cNvSpPr/>
          <p:nvPr/>
        </p:nvSpPr>
        <p:spPr>
          <a:xfrm>
            <a:off x="6535782" y="6200501"/>
            <a:ext cx="1406435" cy="531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Y </a:t>
            </a:r>
            <a:r>
              <a:rPr lang="ko-KR" altLang="en-US" sz="1200" dirty="0"/>
              <a:t>데이터는 </a:t>
            </a:r>
            <a:endParaRPr lang="en-US" altLang="ko-KR" sz="1200" dirty="0"/>
          </a:p>
          <a:p>
            <a:pPr algn="ctr"/>
            <a:r>
              <a:rPr lang="ko-KR" altLang="en-US" sz="1200" dirty="0"/>
              <a:t>이전 날짜로 이동 </a:t>
            </a:r>
            <a:r>
              <a:rPr lang="en-US" altLang="ko-KR" sz="1200" dirty="0"/>
              <a:t>?</a:t>
            </a:r>
            <a:endParaRPr lang="en-US" sz="12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7CE724-547D-41FA-AB6F-11C78ADB965A}"/>
              </a:ext>
            </a:extLst>
          </p:cNvPr>
          <p:cNvSpPr/>
          <p:nvPr/>
        </p:nvSpPr>
        <p:spPr>
          <a:xfrm>
            <a:off x="2059388" y="3157639"/>
            <a:ext cx="6424654" cy="14873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22EEA76-9279-4A8A-9D64-B0609929234C}"/>
              </a:ext>
            </a:extLst>
          </p:cNvPr>
          <p:cNvSpPr/>
          <p:nvPr/>
        </p:nvSpPr>
        <p:spPr>
          <a:xfrm>
            <a:off x="2059388" y="3003312"/>
            <a:ext cx="6424654" cy="14873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64A55A3-1069-4CEC-8A97-39EBEF01B214}"/>
              </a:ext>
            </a:extLst>
          </p:cNvPr>
          <p:cNvSpPr/>
          <p:nvPr/>
        </p:nvSpPr>
        <p:spPr>
          <a:xfrm>
            <a:off x="1957629" y="5862991"/>
            <a:ext cx="6424654" cy="14873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29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1913</Words>
  <Application>Microsoft Office PowerPoint</Application>
  <PresentationFormat>와이드스크린</PresentationFormat>
  <Paragraphs>224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테마</vt:lpstr>
      <vt:lpstr>Kaz</vt:lpstr>
      <vt:lpstr>PowerPoint 프레젠테이션</vt:lpstr>
      <vt:lpstr>Prediction Process (It uses pretrained models from day 1 to 30)</vt:lpstr>
      <vt:lpstr>페이퍼 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30</cp:revision>
  <dcterms:created xsi:type="dcterms:W3CDTF">2020-04-07T00:55:41Z</dcterms:created>
  <dcterms:modified xsi:type="dcterms:W3CDTF">2020-05-12T01:11:01Z</dcterms:modified>
</cp:coreProperties>
</file>