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A8978-02B3-4541-BCF6-2F788A6C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5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1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33934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68363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59344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87FE4-3EBA-4EC1-809B-BFA952A5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4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4496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AD601-C60B-44FE-9AB7-586AE7A2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800576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36FB-F281-4966-BFEA-EFEAA6B0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9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740F6-F682-4A53-B8F9-F70CC558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02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131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893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4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5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41159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7357D-8292-42C8-B7E5-981FACAB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35BB0-45C9-4A39-A160-A8D500A31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12C5C-8B85-49A8-A4B7-1B0EA4C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BA8-370A-4E85-981D-AD17A11A109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8CF3A-D521-405C-A854-9F4F7AC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3219-28B6-4F10-91A0-F5CFCF4B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459D-A32C-4419-87A6-606256CD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E0A2F-FA42-4BAA-9426-7B7ACB755B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DEABE9-5DB4-4B05-9751-7EFD446436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9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58D99-BC77-4618-9360-ACF31E7304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2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21D64-7009-4A41-B38C-1FB61D7E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94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079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86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6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3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87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43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421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942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95221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536731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144130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1E187-CEA7-45E4-9D09-DE931FA315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8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170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FC7D6-90CB-4343-B7EE-6C9758CF3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8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3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C7EAF-634A-4D13-B9DC-8436ED704C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88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9929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237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670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5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64448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52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9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68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61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4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6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zure/digital-twins/concepts-route-events" TargetMode="External"/><Relationship Id="rId2" Type="http://schemas.openxmlformats.org/officeDocument/2006/relationships/hyperlink" Target="https://docs.microsoft.com/zh-cn/azure/digital-twins/overview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microsoft.com/zh-cn/azure/digital-twins/how-to-integrate-time-series-insights" TargetMode="External"/><Relationship Id="rId4" Type="http://schemas.openxmlformats.org/officeDocument/2006/relationships/hyperlink" Target="https://docs.microsoft.com/zh-cn/azure/digital-twins/how-to-manage-mod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sv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zh-cn/azure/azure-functions/functions-create-first-function-vs-code?pivots=programming-language-javascript" TargetMode="External"/><Relationship Id="rId3" Type="http://schemas.openxmlformats.org/officeDocument/2006/relationships/hyperlink" Target="https://docs.microsoft.com/zh-cn/azure/iot-hub/quickstart-send-telemetry-python" TargetMode="External"/><Relationship Id="rId7" Type="http://schemas.openxmlformats.org/officeDocument/2006/relationships/hyperlink" Target="https://docs.microsoft.com/zh-cn/azure/event-hubs/event-hubs-create" TargetMode="External"/><Relationship Id="rId2" Type="http://schemas.openxmlformats.org/officeDocument/2006/relationships/hyperlink" Target="https://docs.microsoft.com/zh-cn/azure/iot-hub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microsoft.com/zh-cn/azure/stream-analytics/stream-analytics-stream-analytics-query-patterns#data-aggregation-over-time" TargetMode="External"/><Relationship Id="rId5" Type="http://schemas.openxmlformats.org/officeDocument/2006/relationships/hyperlink" Target="https://docs.microsoft.com/zh-cn/azure/stream-analytics/stream-analytics-quick-create-portal" TargetMode="External"/><Relationship Id="rId10" Type="http://schemas.openxmlformats.org/officeDocument/2006/relationships/hyperlink" Target="https://docs.microsoft.com/zh-cn/azure/app-service/tutorial-custom-container" TargetMode="External"/><Relationship Id="rId4" Type="http://schemas.openxmlformats.org/officeDocument/2006/relationships/hyperlink" Target="https://docs.microsoft.com/zh-cn/azure/iot-hub/tutorial-routing" TargetMode="External"/><Relationship Id="rId9" Type="http://schemas.openxmlformats.org/officeDocument/2006/relationships/hyperlink" Target="https://docs.microsoft.com/zh-cn/azure/azure-functions/functions-bindings-event-hub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zure/cognitive-services/" TargetMode="External"/><Relationship Id="rId7" Type="http://schemas.openxmlformats.org/officeDocument/2006/relationships/hyperlink" Target="https://grafana.com/grafana/plugins/grafana-azure-monitor-datasource" TargetMode="External"/><Relationship Id="rId2" Type="http://schemas.openxmlformats.org/officeDocument/2006/relationships/hyperlink" Target="https://docs.microsoft.com/zh-cn/azure/iot-edge/how-to-install-iot-edge-linux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abs.iotedge.dev/codelabs/monitor-iotedge/#0" TargetMode="External"/><Relationship Id="rId5" Type="http://schemas.openxmlformats.org/officeDocument/2006/relationships/hyperlink" Target="https://github.com/Azure/iotedge/blob/master/doc/BuiltInMetrics.md" TargetMode="External"/><Relationship Id="rId4" Type="http://schemas.openxmlformats.org/officeDocument/2006/relationships/hyperlink" Target="https://docs.microsoft.com/zh-cn/azure/container-registr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emf"/><Relationship Id="rId5" Type="http://schemas.openxmlformats.org/officeDocument/2006/relationships/image" Target="../media/image6.emf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azure/iot-edge/tutorial-machine-learning-edge-01-intro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B0CB59-3F7F-4B8A-8B87-A0E39E5F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17B493-7D80-4AB2-8B0A-B928051376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13E05-91C1-4B3C-B7C3-1DE17C0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AFAD20-FEEC-4378-BEF1-72C19700CD83}"/>
              </a:ext>
            </a:extLst>
          </p:cNvPr>
          <p:cNvSpPr txBox="1"/>
          <p:nvPr/>
        </p:nvSpPr>
        <p:spPr>
          <a:xfrm>
            <a:off x="588263" y="1363606"/>
            <a:ext cx="10554470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https://docs.microsoft.com/zh-cn/azure/digital-twins/overview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https://docs.microsoft.com/zh-cn/azure/digital-twins/concepts-route-events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https://docs.microsoft.com/zh-cn/azure/digital-twins/how-to-manage-model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https://docs.microsoft.com/zh-cn/azure/digital-twins/how-to-integrate-time-series-insights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8017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E81911-E1AF-4FDD-A9B8-E02A6603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list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E518B4-8F2A-4B60-B13B-8A73A564C53B}"/>
              </a:ext>
            </a:extLst>
          </p:cNvPr>
          <p:cNvSpPr txBox="1"/>
          <p:nvPr/>
        </p:nvSpPr>
        <p:spPr>
          <a:xfrm>
            <a:off x="642851" y="1524000"/>
            <a:ext cx="9067739" cy="1538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Simulated Device send to Hub and display on Web</a:t>
            </a:r>
          </a:p>
          <a:p>
            <a:pPr marL="457200" indent="-457200" algn="l">
              <a:buAutoNum type="arabicPeriod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Develop IoT Edge module and call API</a:t>
            </a:r>
          </a:p>
          <a:p>
            <a:pPr marL="457200" indent="-457200" algn="l">
              <a:buAutoNum type="arabicPeriod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Extra: Train Model using A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zure Machine Learning and build </a:t>
            </a:r>
            <a:r>
              <a:rPr lang="en-US" altLang="zh-CN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Devops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Pipeline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487896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299FC-A40B-45B0-BCE9-2FE47C80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en-US" dirty="0"/>
              <a:t> #1 – IoT Hub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D1FA0F-A2AF-450B-9526-F433FBECAFC9}"/>
              </a:ext>
            </a:extLst>
          </p:cNvPr>
          <p:cNvSpPr txBox="1"/>
          <p:nvPr/>
        </p:nvSpPr>
        <p:spPr>
          <a:xfrm>
            <a:off x="698269" y="1302327"/>
            <a:ext cx="22355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Overall Architecture</a:t>
            </a:r>
          </a:p>
        </p:txBody>
      </p:sp>
      <p:pic>
        <p:nvPicPr>
          <p:cNvPr id="5" name="Azure Containers Registry" descr="Azure Containers Registry">
            <a:extLst>
              <a:ext uri="{FF2B5EF4-FFF2-40B4-BE49-F238E27FC236}">
                <a16:creationId xmlns:a16="http://schemas.microsoft.com/office/drawing/2014/main" id="{FFE5ED14-EDC0-4249-82FC-DBD5CC2D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736" y="3659422"/>
            <a:ext cx="564628" cy="469781"/>
          </a:xfrm>
          <a:prstGeom prst="rect">
            <a:avLst/>
          </a:prstGeom>
        </p:spPr>
      </p:pic>
      <p:pic>
        <p:nvPicPr>
          <p:cNvPr id="7" name="Event Hubs" descr="Event Hubs">
            <a:extLst>
              <a:ext uri="{FF2B5EF4-FFF2-40B4-BE49-F238E27FC236}">
                <a16:creationId xmlns:a16="http://schemas.microsoft.com/office/drawing/2014/main" id="{719E34BA-0089-4520-9F88-15922C3A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48" y="2061055"/>
            <a:ext cx="467828" cy="492622"/>
          </a:xfrm>
          <a:prstGeom prst="rect">
            <a:avLst/>
          </a:prstGeom>
        </p:spPr>
      </p:pic>
      <p:pic>
        <p:nvPicPr>
          <p:cNvPr id="9" name="Functions" descr="Functions">
            <a:extLst>
              <a:ext uri="{FF2B5EF4-FFF2-40B4-BE49-F238E27FC236}">
                <a16:creationId xmlns:a16="http://schemas.microsoft.com/office/drawing/2014/main" id="{A406FBDA-BF30-435B-9C68-7A771AF54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082" y="2126622"/>
            <a:ext cx="459621" cy="418729"/>
          </a:xfrm>
          <a:prstGeom prst="rect">
            <a:avLst/>
          </a:prstGeom>
        </p:spPr>
      </p:pic>
      <p:pic>
        <p:nvPicPr>
          <p:cNvPr id="11" name="IoT Hub" descr="IoT Hub">
            <a:extLst>
              <a:ext uri="{FF2B5EF4-FFF2-40B4-BE49-F238E27FC236}">
                <a16:creationId xmlns:a16="http://schemas.microsoft.com/office/drawing/2014/main" id="{AF20ABE9-F252-4177-8EFF-0698E74AA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891" y="2126622"/>
            <a:ext cx="467828" cy="467991"/>
          </a:xfrm>
          <a:prstGeom prst="rect">
            <a:avLst/>
          </a:prstGeom>
        </p:spPr>
      </p:pic>
      <p:pic>
        <p:nvPicPr>
          <p:cNvPr id="13" name="Virtual Machines 2" descr="Virtual Machines">
            <a:extLst>
              <a:ext uri="{FF2B5EF4-FFF2-40B4-BE49-F238E27FC236}">
                <a16:creationId xmlns:a16="http://schemas.microsoft.com/office/drawing/2014/main" id="{247DBBFF-97BD-488D-BEFE-9C58FA2DC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7433" y="2090907"/>
            <a:ext cx="457550" cy="457550"/>
          </a:xfrm>
          <a:prstGeom prst="rect">
            <a:avLst/>
          </a:prstGeom>
        </p:spPr>
      </p:pic>
      <p:pic>
        <p:nvPicPr>
          <p:cNvPr id="15" name="Stream Analytics" descr="Stream Analytics">
            <a:extLst>
              <a:ext uri="{FF2B5EF4-FFF2-40B4-BE49-F238E27FC236}">
                <a16:creationId xmlns:a16="http://schemas.microsoft.com/office/drawing/2014/main" id="{54B6B1D8-9B10-4BEA-B82D-3349E91E92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9041" y="2028285"/>
            <a:ext cx="564631" cy="56463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34DA8B5-1D9D-42C9-B0E5-1A1FF2546C69}"/>
              </a:ext>
            </a:extLst>
          </p:cNvPr>
          <p:cNvSpPr txBox="1"/>
          <p:nvPr/>
        </p:nvSpPr>
        <p:spPr>
          <a:xfrm>
            <a:off x="2335930" y="2727660"/>
            <a:ext cx="7197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Hub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0952B3-A8A0-4FAF-84DC-A8399B589390}"/>
              </a:ext>
            </a:extLst>
          </p:cNvPr>
          <p:cNvSpPr txBox="1"/>
          <p:nvPr/>
        </p:nvSpPr>
        <p:spPr>
          <a:xfrm>
            <a:off x="3720316" y="2690892"/>
            <a:ext cx="80207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Stream 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Analytics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B96CB1-BE8C-47CF-8E87-514E2FF7E161}"/>
              </a:ext>
            </a:extLst>
          </p:cNvPr>
          <p:cNvSpPr txBox="1"/>
          <p:nvPr/>
        </p:nvSpPr>
        <p:spPr>
          <a:xfrm>
            <a:off x="5279472" y="2691946"/>
            <a:ext cx="4925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</a:t>
            </a:r>
          </a:p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Hub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99032E-8FF9-441C-9FB7-E033364FFB73}"/>
              </a:ext>
            </a:extLst>
          </p:cNvPr>
          <p:cNvSpPr txBox="1"/>
          <p:nvPr/>
        </p:nvSpPr>
        <p:spPr>
          <a:xfrm>
            <a:off x="6511280" y="2703030"/>
            <a:ext cx="8672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</a:p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592216-0856-4CA8-B3F6-129D5F471933}"/>
              </a:ext>
            </a:extLst>
          </p:cNvPr>
          <p:cNvSpPr txBox="1"/>
          <p:nvPr/>
        </p:nvSpPr>
        <p:spPr>
          <a:xfrm>
            <a:off x="7918494" y="2706136"/>
            <a:ext cx="103964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</a:t>
            </a:r>
          </a:p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</a:p>
        </p:txBody>
      </p:sp>
      <p:pic>
        <p:nvPicPr>
          <p:cNvPr id="30" name="Web Apps" descr="Web Apps">
            <a:extLst>
              <a:ext uri="{FF2B5EF4-FFF2-40B4-BE49-F238E27FC236}">
                <a16:creationId xmlns:a16="http://schemas.microsoft.com/office/drawing/2014/main" id="{E34D6BE8-D44B-49E4-8775-F82EBF65D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7212" y="2077772"/>
            <a:ext cx="457550" cy="4575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9FB5EE3-A825-4491-BC05-A418446CEDC2}"/>
              </a:ext>
            </a:extLst>
          </p:cNvPr>
          <p:cNvSpPr txBox="1"/>
          <p:nvPr/>
        </p:nvSpPr>
        <p:spPr>
          <a:xfrm>
            <a:off x="9561712" y="2693000"/>
            <a:ext cx="7885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WebApp</a:t>
            </a:r>
          </a:p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635FDD-9BDD-4B94-AE1D-DB412FD7CEB2}"/>
              </a:ext>
            </a:extLst>
          </p:cNvPr>
          <p:cNvSpPr txBox="1"/>
          <p:nvPr/>
        </p:nvSpPr>
        <p:spPr>
          <a:xfrm>
            <a:off x="8271682" y="4293385"/>
            <a:ext cx="21567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Service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2712E42-02B3-4F60-90B5-2F20609014F3}"/>
              </a:ext>
            </a:extLst>
          </p:cNvPr>
          <p:cNvCxnSpPr/>
          <p:nvPr/>
        </p:nvCxnSpPr>
        <p:spPr>
          <a:xfrm>
            <a:off x="3055679" y="2343992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16FF601-CFBB-4724-A7D3-E5355E14FB4A}"/>
              </a:ext>
            </a:extLst>
          </p:cNvPr>
          <p:cNvCxnSpPr>
            <a:cxnSpLocks/>
          </p:cNvCxnSpPr>
          <p:nvPr/>
        </p:nvCxnSpPr>
        <p:spPr>
          <a:xfrm>
            <a:off x="4475886" y="2332908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7DA8EBB-C179-4C31-A798-E2D4A1494108}"/>
              </a:ext>
            </a:extLst>
          </p:cNvPr>
          <p:cNvCxnSpPr>
            <a:cxnSpLocks/>
          </p:cNvCxnSpPr>
          <p:nvPr/>
        </p:nvCxnSpPr>
        <p:spPr>
          <a:xfrm>
            <a:off x="5905319" y="2332908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CEBE4E-4676-4E5F-B9EE-0F5D5B41A87A}"/>
              </a:ext>
            </a:extLst>
          </p:cNvPr>
          <p:cNvCxnSpPr>
            <a:cxnSpLocks/>
          </p:cNvCxnSpPr>
          <p:nvPr/>
        </p:nvCxnSpPr>
        <p:spPr>
          <a:xfrm>
            <a:off x="7418592" y="2323172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45355DC-7EEC-427E-905C-8285A61A9CAB}"/>
              </a:ext>
            </a:extLst>
          </p:cNvPr>
          <p:cNvCxnSpPr>
            <a:cxnSpLocks/>
          </p:cNvCxnSpPr>
          <p:nvPr/>
        </p:nvCxnSpPr>
        <p:spPr>
          <a:xfrm>
            <a:off x="8887173" y="2306547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185618F-B5BA-4C90-B5D0-C41BDE0DD7AA}"/>
              </a:ext>
            </a:extLst>
          </p:cNvPr>
          <p:cNvSpPr txBox="1"/>
          <p:nvPr/>
        </p:nvSpPr>
        <p:spPr>
          <a:xfrm>
            <a:off x="424440" y="2061055"/>
            <a:ext cx="112812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Simulated</a:t>
            </a:r>
          </a:p>
          <a:p>
            <a:pPr algn="ctr"/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D28E086-F9C2-44EB-934B-2D8E1DBECEEE}"/>
              </a:ext>
            </a:extLst>
          </p:cNvPr>
          <p:cNvCxnSpPr>
            <a:cxnSpLocks/>
          </p:cNvCxnSpPr>
          <p:nvPr/>
        </p:nvCxnSpPr>
        <p:spPr>
          <a:xfrm>
            <a:off x="1650828" y="2354779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E424E76-2D85-4B34-869A-8B0E382AED85}"/>
              </a:ext>
            </a:extLst>
          </p:cNvPr>
          <p:cNvSpPr txBox="1"/>
          <p:nvPr/>
        </p:nvSpPr>
        <p:spPr>
          <a:xfrm>
            <a:off x="698269" y="3901440"/>
            <a:ext cx="600786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IoT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构建简易的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应用程序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创建模拟设备并连接至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Hub</a:t>
            </a: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Stream Analytics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对数据进行预处理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将获取的数据写入对应数据库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将容器化应用部署至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App Service</a:t>
            </a:r>
          </a:p>
          <a:p>
            <a:pPr marL="457200" indent="-457200" algn="l">
              <a:buAutoNum type="arabicPeriod"/>
            </a:pP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16728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3EBBE-0DB0-4F55-B60A-403A2CE6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E6FD6E-37B8-40E3-9793-4C369312F2CC}"/>
              </a:ext>
            </a:extLst>
          </p:cNvPr>
          <p:cNvSpPr txBox="1"/>
          <p:nvPr/>
        </p:nvSpPr>
        <p:spPr>
          <a:xfrm>
            <a:off x="588263" y="1274618"/>
            <a:ext cx="10100329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1600" dirty="0">
                <a:hlinkClick r:id="rId2"/>
              </a:rPr>
              <a:t>https://docs.microsoft.com/zh-cn/azure/iot-hub/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3"/>
              </a:rPr>
              <a:t>https://docs.microsoft.com/zh-cn/azure/iot-hub/quickstart-send-telemetry-python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4"/>
              </a:rPr>
              <a:t>https://docs.microsoft.com/zh-cn/azure/iot-hub/tutorial-routing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5"/>
              </a:rPr>
              <a:t>https://docs.microsoft.com/zh-cn/azure/stream-analytics/stream-analytics-quick-create-portal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6"/>
              </a:rPr>
              <a:t>https://docs.microsoft.com/zh-cn/azure/stream-analytics/stream-analytics-stream-analytics-query-patterns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hlinkClick r:id="rId7"/>
              </a:rPr>
              <a:t>https://docs.microsoft.com/zh-cn/azure/event-hubs/event-hubs-create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hlinkClick r:id="rId8"/>
              </a:rPr>
              <a:t>https://docs.microsoft.com/zh-cn/azure/azure-functions/functions-create-first-function-vs-code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hlinkClick r:id="rId9"/>
              </a:rPr>
              <a:t>https://docs.microsoft.com/zh-cn/azure/azure-functions/functions-bindings-event-hubs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hlinkClick r:id="rId10"/>
              </a:rPr>
              <a:t>https://docs.microsoft.com/zh-cn/azure/app-service/tutorial-custom-container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774022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44154-843C-4E58-9CB1-6C4E9987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#2 – IoT Edge</a:t>
            </a:r>
          </a:p>
        </p:txBody>
      </p:sp>
      <p:pic>
        <p:nvPicPr>
          <p:cNvPr id="4" name="Virtual Machines 2" descr="Virtual Machines">
            <a:extLst>
              <a:ext uri="{FF2B5EF4-FFF2-40B4-BE49-F238E27FC236}">
                <a16:creationId xmlns:a16="http://schemas.microsoft.com/office/drawing/2014/main" id="{620B83C5-1A30-4CAF-B624-033B58C06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2329" y="3763449"/>
            <a:ext cx="457550" cy="457550"/>
          </a:xfrm>
          <a:prstGeom prst="rect">
            <a:avLst/>
          </a:prstGeom>
        </p:spPr>
      </p:pic>
      <p:pic>
        <p:nvPicPr>
          <p:cNvPr id="6" name="IoT Edge New" descr="IoT Edge New">
            <a:extLst>
              <a:ext uri="{FF2B5EF4-FFF2-40B4-BE49-F238E27FC236}">
                <a16:creationId xmlns:a16="http://schemas.microsoft.com/office/drawing/2014/main" id="{3786ED10-FA28-497F-98CD-403F8A59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466" y="2618351"/>
            <a:ext cx="451413" cy="476201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06745C-0617-4EDA-A195-540895793B26}"/>
              </a:ext>
            </a:extLst>
          </p:cNvPr>
          <p:cNvCxnSpPr>
            <a:cxnSpLocks/>
          </p:cNvCxnSpPr>
          <p:nvPr/>
        </p:nvCxnSpPr>
        <p:spPr>
          <a:xfrm>
            <a:off x="798022" y="3584171"/>
            <a:ext cx="9964189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1050D4-E4A6-4FCA-913E-A116EB291B7F}"/>
              </a:ext>
            </a:extLst>
          </p:cNvPr>
          <p:cNvSpPr txBox="1"/>
          <p:nvPr/>
        </p:nvSpPr>
        <p:spPr>
          <a:xfrm>
            <a:off x="1329600" y="3091560"/>
            <a:ext cx="16030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Runtime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92D174-3036-4E76-AF30-39C1CAB9B7A5}"/>
              </a:ext>
            </a:extLst>
          </p:cNvPr>
          <p:cNvSpPr txBox="1"/>
          <p:nvPr/>
        </p:nvSpPr>
        <p:spPr>
          <a:xfrm>
            <a:off x="1133233" y="4220999"/>
            <a:ext cx="19957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Virtual Machine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9ED9E0-6FA7-49A7-A160-E72D9EB39550}"/>
              </a:ext>
            </a:extLst>
          </p:cNvPr>
          <p:cNvSpPr txBox="1"/>
          <p:nvPr/>
        </p:nvSpPr>
        <p:spPr>
          <a:xfrm>
            <a:off x="6320110" y="2775429"/>
            <a:ext cx="875240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Detection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5B995D-E96A-4950-95B7-C7EF16922B81}"/>
              </a:ext>
            </a:extLst>
          </p:cNvPr>
          <p:cNvSpPr txBox="1"/>
          <p:nvPr/>
        </p:nvSpPr>
        <p:spPr>
          <a:xfrm>
            <a:off x="6352170" y="1609939"/>
            <a:ext cx="8111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 CALL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43767E-3B2D-4A0A-92A6-7E43BF8F8811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757730" y="1856160"/>
            <a:ext cx="0" cy="919269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961AAE6-9D2A-4DAF-9AC1-8EF45016D669}"/>
              </a:ext>
            </a:extLst>
          </p:cNvPr>
          <p:cNvSpPr txBox="1"/>
          <p:nvPr/>
        </p:nvSpPr>
        <p:spPr>
          <a:xfrm>
            <a:off x="3417355" y="2772633"/>
            <a:ext cx="1135119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Simulated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B76CE7-897B-464E-867A-97B970BA7840}"/>
              </a:ext>
            </a:extLst>
          </p:cNvPr>
          <p:cNvSpPr txBox="1"/>
          <p:nvPr/>
        </p:nvSpPr>
        <p:spPr>
          <a:xfrm>
            <a:off x="4935307" y="2772633"/>
            <a:ext cx="872034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Customer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Module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88415E-0916-49BB-BAAB-F10E2F69D8A9}"/>
              </a:ext>
            </a:extLst>
          </p:cNvPr>
          <p:cNvSpPr txBox="1"/>
          <p:nvPr/>
        </p:nvSpPr>
        <p:spPr>
          <a:xfrm>
            <a:off x="4821382" y="4467220"/>
            <a:ext cx="6050759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IoT Edge 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构建简易边缘模块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创建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环境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部署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 Simulator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程序并查看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Code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开发自定义数据处理模块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AI /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Customer Vision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开发自定义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AI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模块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485332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E6442-B6F1-4D1C-BF07-3B6372A1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93AFA0-C461-45AE-B4CA-D0163CBC33DE}"/>
              </a:ext>
            </a:extLst>
          </p:cNvPr>
          <p:cNvSpPr txBox="1"/>
          <p:nvPr/>
        </p:nvSpPr>
        <p:spPr>
          <a:xfrm>
            <a:off x="676102" y="1202575"/>
            <a:ext cx="7589642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1600" dirty="0">
                <a:hlinkClick r:id="rId2"/>
              </a:rPr>
              <a:t>https://docs.microsoft.com/zh-cn/azure/iot-edge/how-to-install-iot-edge-linux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3"/>
              </a:rPr>
              <a:t>https://docs.microsoft.com/zh-cn/azure/cognitive-services/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4"/>
              </a:rPr>
              <a:t>https://docs.microsoft.com/zh-cn/azure/container-registry/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5"/>
              </a:rPr>
              <a:t>https://github.com/Azure/iotedge/blob/master/doc/BuiltInMetrics.md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6"/>
              </a:rPr>
              <a:t>https://labs.iotedge.dev/codelabs/monitor-iotedge/#0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>
                <a:hlinkClick r:id="rId7"/>
              </a:rPr>
              <a:t>https://grafana.com/grafana/plugins/grafana-azure-monitor-datasource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988774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83A4D-AE71-48CA-88CF-EF579B1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#3 – Azure Machine Learning</a:t>
            </a:r>
          </a:p>
        </p:txBody>
      </p:sp>
      <p:pic>
        <p:nvPicPr>
          <p:cNvPr id="4" name="IoT Hub" descr="IoT Hub">
            <a:extLst>
              <a:ext uri="{FF2B5EF4-FFF2-40B4-BE49-F238E27FC236}">
                <a16:creationId xmlns:a16="http://schemas.microsoft.com/office/drawing/2014/main" id="{2B292382-B996-453A-9A38-69E9807B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25" y="2132164"/>
            <a:ext cx="467828" cy="4679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A1A1BB-FBCF-4AE8-AF14-B7B841C49DBA}"/>
              </a:ext>
            </a:extLst>
          </p:cNvPr>
          <p:cNvSpPr txBox="1"/>
          <p:nvPr/>
        </p:nvSpPr>
        <p:spPr>
          <a:xfrm>
            <a:off x="3599464" y="2733202"/>
            <a:ext cx="7197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Hub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9821B6-6D1B-4587-A3D5-8B56C5B185D5}"/>
              </a:ext>
            </a:extLst>
          </p:cNvPr>
          <p:cNvSpPr txBox="1"/>
          <p:nvPr/>
        </p:nvSpPr>
        <p:spPr>
          <a:xfrm>
            <a:off x="1638093" y="4336699"/>
            <a:ext cx="8992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Simulated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DFFBB3-2C2C-41CA-84F9-157AD19DA294}"/>
              </a:ext>
            </a:extLst>
          </p:cNvPr>
          <p:cNvCxnSpPr>
            <a:cxnSpLocks/>
          </p:cNvCxnSpPr>
          <p:nvPr/>
        </p:nvCxnSpPr>
        <p:spPr>
          <a:xfrm>
            <a:off x="2714912" y="4591041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Machine Learning Workbench" descr="Machine Learning Workbench">
            <a:extLst>
              <a:ext uri="{FF2B5EF4-FFF2-40B4-BE49-F238E27FC236}">
                <a16:creationId xmlns:a16="http://schemas.microsoft.com/office/drawing/2014/main" id="{6787A6CC-9415-48B6-8CE6-84157BFE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1507" y="2145598"/>
            <a:ext cx="457550" cy="457550"/>
          </a:xfrm>
          <a:prstGeom prst="rect">
            <a:avLst/>
          </a:prstGeom>
        </p:spPr>
      </p:pic>
      <p:pic>
        <p:nvPicPr>
          <p:cNvPr id="18" name="Azure Containers Registry" descr="Azure Containers Registry">
            <a:extLst>
              <a:ext uri="{FF2B5EF4-FFF2-40B4-BE49-F238E27FC236}">
                <a16:creationId xmlns:a16="http://schemas.microsoft.com/office/drawing/2014/main" id="{62F63D6D-B091-4D79-AA0B-C1BA93228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597" y="2131546"/>
            <a:ext cx="564628" cy="469781"/>
          </a:xfrm>
          <a:prstGeom prst="rect">
            <a:avLst/>
          </a:prstGeom>
        </p:spPr>
      </p:pic>
      <p:pic>
        <p:nvPicPr>
          <p:cNvPr id="20" name="IoT Edge New" descr="IoT Edge New">
            <a:extLst>
              <a:ext uri="{FF2B5EF4-FFF2-40B4-BE49-F238E27FC236}">
                <a16:creationId xmlns:a16="http://schemas.microsoft.com/office/drawing/2014/main" id="{A3872D31-23FC-4485-8ECF-CAABA6527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925" y="4344819"/>
            <a:ext cx="451413" cy="476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B4A74DB-1CE9-4177-AA43-7773F4D84380}"/>
              </a:ext>
            </a:extLst>
          </p:cNvPr>
          <p:cNvSpPr txBox="1"/>
          <p:nvPr/>
        </p:nvSpPr>
        <p:spPr>
          <a:xfrm>
            <a:off x="6355503" y="2733201"/>
            <a:ext cx="78027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Learning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A83423-587E-4AF9-8BD5-BBBECFAB23BB}"/>
              </a:ext>
            </a:extLst>
          </p:cNvPr>
          <p:cNvSpPr txBox="1"/>
          <p:nvPr/>
        </p:nvSpPr>
        <p:spPr>
          <a:xfrm>
            <a:off x="7720602" y="2733201"/>
            <a:ext cx="93615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 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7118F5-38B8-4E81-9F3A-39FA20BAEEAE}"/>
              </a:ext>
            </a:extLst>
          </p:cNvPr>
          <p:cNvSpPr txBox="1"/>
          <p:nvPr/>
        </p:nvSpPr>
        <p:spPr>
          <a:xfrm>
            <a:off x="3241795" y="4909277"/>
            <a:ext cx="16030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Runtime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1CCAAC1-C65B-4FA9-A1DB-D163B142B8E5}"/>
              </a:ext>
            </a:extLst>
          </p:cNvPr>
          <p:cNvCxnSpPr>
            <a:cxnSpLocks/>
          </p:cNvCxnSpPr>
          <p:nvPr/>
        </p:nvCxnSpPr>
        <p:spPr>
          <a:xfrm>
            <a:off x="7109519" y="2379619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D94873F-0C51-4E93-9A8E-55C90B4401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3966" y="2374373"/>
            <a:ext cx="4172790" cy="2216668"/>
          </a:xfrm>
          <a:prstGeom prst="bentConnector3">
            <a:avLst>
              <a:gd name="adj1" fmla="val -15873"/>
            </a:avLst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F81734C-5AB5-4678-9295-6EDB202E20C2}"/>
              </a:ext>
            </a:extLst>
          </p:cNvPr>
          <p:cNvCxnSpPr>
            <a:cxnSpLocks/>
          </p:cNvCxnSpPr>
          <p:nvPr/>
        </p:nvCxnSpPr>
        <p:spPr>
          <a:xfrm flipV="1">
            <a:off x="3959338" y="3164378"/>
            <a:ext cx="0" cy="969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887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B5937-A118-4DCA-9BCF-F5B0238A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12CB30-FCA3-463A-ACFB-0020A830FDB3}"/>
              </a:ext>
            </a:extLst>
          </p:cNvPr>
          <p:cNvSpPr txBox="1"/>
          <p:nvPr/>
        </p:nvSpPr>
        <p:spPr>
          <a:xfrm>
            <a:off x="670560" y="1219200"/>
            <a:ext cx="8368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1. </a:t>
            </a:r>
            <a:r>
              <a:rPr lang="en-US" sz="1600" dirty="0">
                <a:hlinkClick r:id="rId2"/>
              </a:rPr>
              <a:t>https://docs.microsoft.com/zh-cn/azure/iot-edge/tutorial-machine-learning-edge-01-intro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098208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71D3-BF8C-49F5-A4E3-E2C83FA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 #4 – Azure Digital Twin</a:t>
            </a:r>
            <a:endParaRPr lang="zh-CN" altLang="en-US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8D112D88-5F5F-410F-9A8C-B5F4B1E3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011" y="2688074"/>
            <a:ext cx="1002714" cy="1002714"/>
          </a:xfrm>
          <a:prstGeom prst="rect">
            <a:avLst/>
          </a:prstGeom>
        </p:spPr>
      </p:pic>
      <p:pic>
        <p:nvPicPr>
          <p:cNvPr id="6" name="Event Hubs" descr="Event Hubs">
            <a:extLst>
              <a:ext uri="{FF2B5EF4-FFF2-40B4-BE49-F238E27FC236}">
                <a16:creationId xmlns:a16="http://schemas.microsoft.com/office/drawing/2014/main" id="{1C898679-FA88-4E45-A109-79288173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10" y="2948692"/>
            <a:ext cx="467828" cy="492622"/>
          </a:xfrm>
          <a:prstGeom prst="rect">
            <a:avLst/>
          </a:prstGeom>
        </p:spPr>
      </p:pic>
      <p:pic>
        <p:nvPicPr>
          <p:cNvPr id="8" name="Functions" descr="Functions">
            <a:extLst>
              <a:ext uri="{FF2B5EF4-FFF2-40B4-BE49-F238E27FC236}">
                <a16:creationId xmlns:a16="http://schemas.microsoft.com/office/drawing/2014/main" id="{26437C7D-F403-4FB6-AD26-D5AACA166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646" y="1553952"/>
            <a:ext cx="459621" cy="418729"/>
          </a:xfrm>
          <a:prstGeom prst="rect">
            <a:avLst/>
          </a:prstGeom>
        </p:spPr>
      </p:pic>
      <p:pic>
        <p:nvPicPr>
          <p:cNvPr id="10" name="IoT Hub" descr="IoT Hub">
            <a:extLst>
              <a:ext uri="{FF2B5EF4-FFF2-40B4-BE49-F238E27FC236}">
                <a16:creationId xmlns:a16="http://schemas.microsoft.com/office/drawing/2014/main" id="{22F6658A-60BB-42D0-AC04-84C69F718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883" y="2961009"/>
            <a:ext cx="467828" cy="4679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A6CB30-5FF9-436B-8D5E-BF2DC0B081A8}"/>
              </a:ext>
            </a:extLst>
          </p:cNvPr>
          <p:cNvSpPr txBox="1"/>
          <p:nvPr/>
        </p:nvSpPr>
        <p:spPr>
          <a:xfrm>
            <a:off x="2400667" y="3544955"/>
            <a:ext cx="7197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Hub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929B40-B32F-475C-B5C4-CBD9D1A1A0C4}"/>
              </a:ext>
            </a:extLst>
          </p:cNvPr>
          <p:cNvSpPr txBox="1"/>
          <p:nvPr/>
        </p:nvSpPr>
        <p:spPr>
          <a:xfrm>
            <a:off x="489177" y="2878350"/>
            <a:ext cx="112812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Simulated</a:t>
            </a:r>
          </a:p>
          <a:p>
            <a:pPr algn="ctr"/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AC71C8-33EC-41CA-B713-62DE684989A2}"/>
              </a:ext>
            </a:extLst>
          </p:cNvPr>
          <p:cNvCxnSpPr>
            <a:cxnSpLocks/>
          </p:cNvCxnSpPr>
          <p:nvPr/>
        </p:nvCxnSpPr>
        <p:spPr>
          <a:xfrm>
            <a:off x="1715565" y="3172074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A9FFC8-4039-4640-A054-CED4106E1D0F}"/>
              </a:ext>
            </a:extLst>
          </p:cNvPr>
          <p:cNvCxnSpPr>
            <a:cxnSpLocks/>
          </p:cNvCxnSpPr>
          <p:nvPr/>
        </p:nvCxnSpPr>
        <p:spPr>
          <a:xfrm>
            <a:off x="3178875" y="3186906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Functions" descr="Functions">
            <a:extLst>
              <a:ext uri="{FF2B5EF4-FFF2-40B4-BE49-F238E27FC236}">
                <a16:creationId xmlns:a16="http://schemas.microsoft.com/office/drawing/2014/main" id="{6BE3E708-AC69-43BB-BB7A-D6AA057DB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586" y="2985639"/>
            <a:ext cx="459621" cy="418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AF771E-C2E6-4EBE-91AF-80567A4F12B0}"/>
              </a:ext>
            </a:extLst>
          </p:cNvPr>
          <p:cNvSpPr txBox="1"/>
          <p:nvPr/>
        </p:nvSpPr>
        <p:spPr>
          <a:xfrm>
            <a:off x="5450340" y="3875174"/>
            <a:ext cx="10530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Digital Twin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F53360-E652-4804-953E-DC2911F9E6BF}"/>
              </a:ext>
            </a:extLst>
          </p:cNvPr>
          <p:cNvSpPr txBox="1"/>
          <p:nvPr/>
        </p:nvSpPr>
        <p:spPr>
          <a:xfrm>
            <a:off x="3941521" y="3543401"/>
            <a:ext cx="97020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</a:t>
            </a:r>
          </a:p>
          <a:p>
            <a:pPr algn="l"/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 ADT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0A4ECF-7976-401F-AE27-B8D91EFD4D9D}"/>
              </a:ext>
            </a:extLst>
          </p:cNvPr>
          <p:cNvCxnSpPr>
            <a:cxnSpLocks/>
          </p:cNvCxnSpPr>
          <p:nvPr/>
        </p:nvCxnSpPr>
        <p:spPr>
          <a:xfrm>
            <a:off x="6695585" y="3172074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8498BC5-4D9C-471D-945F-3953F441B39F}"/>
              </a:ext>
            </a:extLst>
          </p:cNvPr>
          <p:cNvCxnSpPr>
            <a:cxnSpLocks/>
          </p:cNvCxnSpPr>
          <p:nvPr/>
        </p:nvCxnSpPr>
        <p:spPr>
          <a:xfrm>
            <a:off x="4722184" y="3172074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3A30DD6-6E27-466A-84E1-C86B329251E3}"/>
              </a:ext>
            </a:extLst>
          </p:cNvPr>
          <p:cNvSpPr txBox="1"/>
          <p:nvPr/>
        </p:nvSpPr>
        <p:spPr>
          <a:xfrm>
            <a:off x="7240552" y="3543400"/>
            <a:ext cx="9301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Hub</a:t>
            </a:r>
          </a:p>
          <a:p>
            <a:pPr algn="l"/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1" name="Functions" descr="Functions">
            <a:extLst>
              <a:ext uri="{FF2B5EF4-FFF2-40B4-BE49-F238E27FC236}">
                <a16:creationId xmlns:a16="http://schemas.microsoft.com/office/drawing/2014/main" id="{FFE114E5-F133-49DE-ADBC-82B696A8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229" y="2977541"/>
            <a:ext cx="459621" cy="418729"/>
          </a:xfrm>
          <a:prstGeom prst="rect">
            <a:avLst/>
          </a:prstGeom>
        </p:spPr>
      </p:pic>
      <p:pic>
        <p:nvPicPr>
          <p:cNvPr id="33" name="Event Hubs" descr="Event Hubs">
            <a:extLst>
              <a:ext uri="{FF2B5EF4-FFF2-40B4-BE49-F238E27FC236}">
                <a16:creationId xmlns:a16="http://schemas.microsoft.com/office/drawing/2014/main" id="{25C03383-35EC-4989-BF36-6330183C1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607" y="2934166"/>
            <a:ext cx="467828" cy="492622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576171-5480-4F0E-98B5-D0B583BBA875}"/>
              </a:ext>
            </a:extLst>
          </p:cNvPr>
          <p:cNvCxnSpPr>
            <a:cxnSpLocks/>
          </p:cNvCxnSpPr>
          <p:nvPr/>
        </p:nvCxnSpPr>
        <p:spPr>
          <a:xfrm>
            <a:off x="8031494" y="3172074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E153BB7-3085-472C-834C-2463834A57E4}"/>
              </a:ext>
            </a:extLst>
          </p:cNvPr>
          <p:cNvCxnSpPr>
            <a:cxnSpLocks/>
          </p:cNvCxnSpPr>
          <p:nvPr/>
        </p:nvCxnSpPr>
        <p:spPr>
          <a:xfrm>
            <a:off x="9299872" y="3172074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F2D28C-5B57-4A50-A8D6-BC8FA0D09D61}"/>
              </a:ext>
            </a:extLst>
          </p:cNvPr>
          <p:cNvSpPr txBox="1"/>
          <p:nvPr/>
        </p:nvSpPr>
        <p:spPr>
          <a:xfrm>
            <a:off x="8567835" y="3543400"/>
            <a:ext cx="126098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</a:t>
            </a:r>
          </a:p>
          <a:p>
            <a:pPr algn="l"/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ADT</a:t>
            </a: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MQ</a:t>
            </a:r>
          </a:p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JSON payload</a:t>
            </a:r>
            <a:endParaRPr lang="en-US" altLang="zh-CN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7DACB1A-62BE-4EA4-BB9F-620760DE63AE}"/>
              </a:ext>
            </a:extLst>
          </p:cNvPr>
          <p:cNvCxnSpPr>
            <a:stCxn id="33" idx="0"/>
            <a:endCxn id="8" idx="3"/>
          </p:cNvCxnSpPr>
          <p:nvPr/>
        </p:nvCxnSpPr>
        <p:spPr>
          <a:xfrm rot="16200000" flipV="1">
            <a:off x="8747970" y="1439615"/>
            <a:ext cx="1170849" cy="181825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25986EB-BAD1-4987-877B-79D1702992F0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0800000" flipV="1">
            <a:off x="5981368" y="1763316"/>
            <a:ext cx="1983278" cy="924757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E2AC3C4-D714-41C6-9E66-ED7DC42ED78E}"/>
              </a:ext>
            </a:extLst>
          </p:cNvPr>
          <p:cNvSpPr txBox="1"/>
          <p:nvPr/>
        </p:nvSpPr>
        <p:spPr>
          <a:xfrm>
            <a:off x="9901027" y="3505841"/>
            <a:ext cx="9301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Hub</a:t>
            </a:r>
          </a:p>
          <a:p>
            <a:pPr algn="l"/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CB2FFFA-A361-42B9-8088-793DDF79F62C}"/>
              </a:ext>
            </a:extLst>
          </p:cNvPr>
          <p:cNvSpPr txBox="1"/>
          <p:nvPr/>
        </p:nvSpPr>
        <p:spPr>
          <a:xfrm>
            <a:off x="8378780" y="1919091"/>
            <a:ext cx="112678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</a:t>
            </a:r>
          </a:p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Twin Update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0A0039-A5E3-4419-8525-5678637734E9}"/>
              </a:ext>
            </a:extLst>
          </p:cNvPr>
          <p:cNvCxnSpPr>
            <a:cxnSpLocks/>
          </p:cNvCxnSpPr>
          <p:nvPr/>
        </p:nvCxnSpPr>
        <p:spPr>
          <a:xfrm>
            <a:off x="10582423" y="3172074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Azure Time Series Insights">
            <a:extLst>
              <a:ext uri="{FF2B5EF4-FFF2-40B4-BE49-F238E27FC236}">
                <a16:creationId xmlns:a16="http://schemas.microsoft.com/office/drawing/2014/main" id="{3B5D0C32-B22A-40B1-9DE1-01E55EB5876D}"/>
              </a:ext>
            </a:extLst>
          </p:cNvPr>
          <p:cNvSpPr>
            <a:spLocks noChangeAspect="1"/>
          </p:cNvSpPr>
          <p:nvPr/>
        </p:nvSpPr>
        <p:spPr bwMode="auto">
          <a:xfrm>
            <a:off x="11438820" y="2911925"/>
            <a:ext cx="492443" cy="492443"/>
          </a:xfrm>
          <a:custGeom>
            <a:avLst/>
            <a:gdLst>
              <a:gd name="connsiteX0" fmla="*/ 14723 w 956119"/>
              <a:gd name="connsiteY0" fmla="*/ 629519 h 974006"/>
              <a:gd name="connsiteX1" fmla="*/ 125273 w 956119"/>
              <a:gd name="connsiteY1" fmla="*/ 629519 h 974006"/>
              <a:gd name="connsiteX2" fmla="*/ 127061 w 956119"/>
              <a:gd name="connsiteY2" fmla="*/ 635280 h 974006"/>
              <a:gd name="connsiteX3" fmla="*/ 478059 w 956119"/>
              <a:gd name="connsiteY3" fmla="*/ 867937 h 974006"/>
              <a:gd name="connsiteX4" fmla="*/ 829058 w 956119"/>
              <a:gd name="connsiteY4" fmla="*/ 635280 h 974006"/>
              <a:gd name="connsiteX5" fmla="*/ 830846 w 956119"/>
              <a:gd name="connsiteY5" fmla="*/ 629519 h 974006"/>
              <a:gd name="connsiteX6" fmla="*/ 941395 w 956119"/>
              <a:gd name="connsiteY6" fmla="*/ 629519 h 974006"/>
              <a:gd name="connsiteX7" fmla="*/ 926791 w 956119"/>
              <a:gd name="connsiteY7" fmla="*/ 676567 h 974006"/>
              <a:gd name="connsiteX8" fmla="*/ 478059 w 956119"/>
              <a:gd name="connsiteY8" fmla="*/ 974006 h 974006"/>
              <a:gd name="connsiteX9" fmla="*/ 29327 w 956119"/>
              <a:gd name="connsiteY9" fmla="*/ 676567 h 974006"/>
              <a:gd name="connsiteX10" fmla="*/ 431843 w 956119"/>
              <a:gd name="connsiteY10" fmla="*/ 265936 h 974006"/>
              <a:gd name="connsiteX11" fmla="*/ 512292 w 956119"/>
              <a:gd name="connsiteY11" fmla="*/ 476939 h 974006"/>
              <a:gd name="connsiteX12" fmla="*/ 514638 w 956119"/>
              <a:gd name="connsiteY12" fmla="*/ 476939 h 974006"/>
              <a:gd name="connsiteX13" fmla="*/ 550380 w 956119"/>
              <a:gd name="connsiteY13" fmla="*/ 570988 h 974006"/>
              <a:gd name="connsiteX14" fmla="*/ 605703 w 956119"/>
              <a:gd name="connsiteY14" fmla="*/ 476939 h 974006"/>
              <a:gd name="connsiteX15" fmla="*/ 698149 w 956119"/>
              <a:gd name="connsiteY15" fmla="*/ 476939 h 974006"/>
              <a:gd name="connsiteX16" fmla="*/ 698147 w 956119"/>
              <a:gd name="connsiteY16" fmla="*/ 476942 h 974006"/>
              <a:gd name="connsiteX17" fmla="*/ 906152 w 956119"/>
              <a:gd name="connsiteY17" fmla="*/ 476942 h 974006"/>
              <a:gd name="connsiteX18" fmla="*/ 946652 w 956119"/>
              <a:gd name="connsiteY18" fmla="*/ 517442 h 974006"/>
              <a:gd name="connsiteX19" fmla="*/ 946651 w 956119"/>
              <a:gd name="connsiteY19" fmla="*/ 517442 h 974006"/>
              <a:gd name="connsiteX20" fmla="*/ 906151 w 956119"/>
              <a:gd name="connsiteY20" fmla="*/ 557942 h 974006"/>
              <a:gd name="connsiteX21" fmla="*/ 645070 w 956119"/>
              <a:gd name="connsiteY21" fmla="*/ 557942 h 974006"/>
              <a:gd name="connsiteX22" fmla="*/ 521319 w 956119"/>
              <a:gd name="connsiteY22" fmla="*/ 746796 h 974006"/>
              <a:gd name="connsiteX23" fmla="*/ 514386 w 956119"/>
              <a:gd name="connsiteY23" fmla="*/ 727687 h 974006"/>
              <a:gd name="connsiteX24" fmla="*/ 419220 w 956119"/>
              <a:gd name="connsiteY24" fmla="*/ 426015 h 974006"/>
              <a:gd name="connsiteX25" fmla="*/ 354803 w 956119"/>
              <a:gd name="connsiteY25" fmla="*/ 557942 h 974006"/>
              <a:gd name="connsiteX26" fmla="*/ 270770 w 956119"/>
              <a:gd name="connsiteY26" fmla="*/ 557942 h 974006"/>
              <a:gd name="connsiteX27" fmla="*/ 45129 w 956119"/>
              <a:gd name="connsiteY27" fmla="*/ 557941 h 974006"/>
              <a:gd name="connsiteX28" fmla="*/ 16491 w 956119"/>
              <a:gd name="connsiteY28" fmla="*/ 546079 h 974006"/>
              <a:gd name="connsiteX29" fmla="*/ 4629 w 956119"/>
              <a:gd name="connsiteY29" fmla="*/ 517442 h 974006"/>
              <a:gd name="connsiteX30" fmla="*/ 16491 w 956119"/>
              <a:gd name="connsiteY30" fmla="*/ 488804 h 974006"/>
              <a:gd name="connsiteX31" fmla="*/ 45129 w 956119"/>
              <a:gd name="connsiteY31" fmla="*/ 476942 h 974006"/>
              <a:gd name="connsiteX32" fmla="*/ 315450 w 956119"/>
              <a:gd name="connsiteY32" fmla="*/ 476942 h 974006"/>
              <a:gd name="connsiteX33" fmla="*/ 478059 w 956119"/>
              <a:gd name="connsiteY33" fmla="*/ 0 h 974006"/>
              <a:gd name="connsiteX34" fmla="*/ 955168 w 956119"/>
              <a:gd name="connsiteY34" fmla="*/ 388855 h 974006"/>
              <a:gd name="connsiteX35" fmla="*/ 956119 w 956119"/>
              <a:gd name="connsiteY35" fmla="*/ 398283 h 974006"/>
              <a:gd name="connsiteX36" fmla="*/ 847545 w 956119"/>
              <a:gd name="connsiteY36" fmla="*/ 398283 h 974006"/>
              <a:gd name="connsiteX37" fmla="*/ 829058 w 956119"/>
              <a:gd name="connsiteY37" fmla="*/ 338727 h 974006"/>
              <a:gd name="connsiteX38" fmla="*/ 478059 w 956119"/>
              <a:gd name="connsiteY38" fmla="*/ 106069 h 974006"/>
              <a:gd name="connsiteX39" fmla="*/ 127061 w 956119"/>
              <a:gd name="connsiteY39" fmla="*/ 338727 h 974006"/>
              <a:gd name="connsiteX40" fmla="*/ 108574 w 956119"/>
              <a:gd name="connsiteY40" fmla="*/ 398283 h 974006"/>
              <a:gd name="connsiteX41" fmla="*/ 0 w 956119"/>
              <a:gd name="connsiteY41" fmla="*/ 398283 h 974006"/>
              <a:gd name="connsiteX42" fmla="*/ 950 w 956119"/>
              <a:gd name="connsiteY42" fmla="*/ 388855 h 974006"/>
              <a:gd name="connsiteX43" fmla="*/ 478059 w 956119"/>
              <a:gd name="connsiteY43" fmla="*/ 0 h 97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56119" h="974006">
                <a:moveTo>
                  <a:pt x="14723" y="629519"/>
                </a:moveTo>
                <a:lnTo>
                  <a:pt x="125273" y="629519"/>
                </a:lnTo>
                <a:lnTo>
                  <a:pt x="127061" y="635280"/>
                </a:lnTo>
                <a:cubicBezTo>
                  <a:pt x="184890" y="772003"/>
                  <a:pt x="320271" y="867937"/>
                  <a:pt x="478059" y="867937"/>
                </a:cubicBezTo>
                <a:cubicBezTo>
                  <a:pt x="635847" y="867937"/>
                  <a:pt x="771229" y="772003"/>
                  <a:pt x="829058" y="635280"/>
                </a:cubicBezTo>
                <a:lnTo>
                  <a:pt x="830846" y="629519"/>
                </a:lnTo>
                <a:lnTo>
                  <a:pt x="941395" y="629519"/>
                </a:lnTo>
                <a:lnTo>
                  <a:pt x="926791" y="676567"/>
                </a:lnTo>
                <a:cubicBezTo>
                  <a:pt x="852860" y="851359"/>
                  <a:pt x="679782" y="974006"/>
                  <a:pt x="478059" y="974006"/>
                </a:cubicBezTo>
                <a:cubicBezTo>
                  <a:pt x="276336" y="974006"/>
                  <a:pt x="103259" y="851359"/>
                  <a:pt x="29327" y="676567"/>
                </a:cubicBezTo>
                <a:close/>
                <a:moveTo>
                  <a:pt x="431843" y="265936"/>
                </a:moveTo>
                <a:lnTo>
                  <a:pt x="512292" y="476939"/>
                </a:lnTo>
                <a:lnTo>
                  <a:pt x="514638" y="476939"/>
                </a:lnTo>
                <a:lnTo>
                  <a:pt x="550380" y="570988"/>
                </a:lnTo>
                <a:lnTo>
                  <a:pt x="605703" y="476939"/>
                </a:lnTo>
                <a:lnTo>
                  <a:pt x="698149" y="476939"/>
                </a:lnTo>
                <a:lnTo>
                  <a:pt x="698147" y="476942"/>
                </a:lnTo>
                <a:lnTo>
                  <a:pt x="906152" y="476942"/>
                </a:lnTo>
                <a:cubicBezTo>
                  <a:pt x="928520" y="476942"/>
                  <a:pt x="946652" y="495074"/>
                  <a:pt x="946652" y="517442"/>
                </a:cubicBezTo>
                <a:lnTo>
                  <a:pt x="946651" y="517442"/>
                </a:lnTo>
                <a:cubicBezTo>
                  <a:pt x="946651" y="539810"/>
                  <a:pt x="928519" y="557942"/>
                  <a:pt x="906151" y="557942"/>
                </a:cubicBezTo>
                <a:lnTo>
                  <a:pt x="645070" y="557942"/>
                </a:lnTo>
                <a:lnTo>
                  <a:pt x="521319" y="746796"/>
                </a:lnTo>
                <a:lnTo>
                  <a:pt x="514386" y="727687"/>
                </a:lnTo>
                <a:lnTo>
                  <a:pt x="419220" y="426015"/>
                </a:lnTo>
                <a:lnTo>
                  <a:pt x="354803" y="557942"/>
                </a:lnTo>
                <a:lnTo>
                  <a:pt x="270770" y="557942"/>
                </a:lnTo>
                <a:lnTo>
                  <a:pt x="45129" y="557941"/>
                </a:lnTo>
                <a:cubicBezTo>
                  <a:pt x="33945" y="557941"/>
                  <a:pt x="23820" y="553408"/>
                  <a:pt x="16491" y="546079"/>
                </a:cubicBezTo>
                <a:lnTo>
                  <a:pt x="4629" y="517442"/>
                </a:lnTo>
                <a:lnTo>
                  <a:pt x="16491" y="488804"/>
                </a:lnTo>
                <a:cubicBezTo>
                  <a:pt x="23820" y="481475"/>
                  <a:pt x="33945" y="476942"/>
                  <a:pt x="45129" y="476942"/>
                </a:cubicBezTo>
                <a:lnTo>
                  <a:pt x="315450" y="476942"/>
                </a:lnTo>
                <a:close/>
                <a:moveTo>
                  <a:pt x="478059" y="0"/>
                </a:moveTo>
                <a:cubicBezTo>
                  <a:pt x="713403" y="0"/>
                  <a:pt x="909757" y="166936"/>
                  <a:pt x="955168" y="388855"/>
                </a:cubicBezTo>
                <a:lnTo>
                  <a:pt x="956119" y="398283"/>
                </a:lnTo>
                <a:lnTo>
                  <a:pt x="847545" y="398283"/>
                </a:lnTo>
                <a:lnTo>
                  <a:pt x="829058" y="338727"/>
                </a:lnTo>
                <a:cubicBezTo>
                  <a:pt x="771229" y="202004"/>
                  <a:pt x="635847" y="106069"/>
                  <a:pt x="478059" y="106069"/>
                </a:cubicBezTo>
                <a:cubicBezTo>
                  <a:pt x="320271" y="106069"/>
                  <a:pt x="184890" y="202004"/>
                  <a:pt x="127061" y="338727"/>
                </a:cubicBezTo>
                <a:lnTo>
                  <a:pt x="108574" y="398283"/>
                </a:lnTo>
                <a:lnTo>
                  <a:pt x="0" y="398283"/>
                </a:lnTo>
                <a:lnTo>
                  <a:pt x="950" y="388855"/>
                </a:lnTo>
                <a:cubicBezTo>
                  <a:pt x="46362" y="166936"/>
                  <a:pt x="242716" y="0"/>
                  <a:pt x="478059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798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时装设计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F952625E-918A-4535-859C-6AE99CFB0FD5}" vid="{0ECB6EB0-75A2-4219-ABE7-FBAA3C8AECF7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F952625E-918A-4535-859C-6AE99CFB0FD5}" vid="{18905E5B-4EAE-49D3-866D-8F53789A0BBF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Microsoft brand illustration template</Template>
  <TotalTime>107</TotalTime>
  <Words>513</Words>
  <Application>Microsoft Office PowerPoint</Application>
  <PresentationFormat>宽屏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Consolas</vt:lpstr>
      <vt:lpstr>Segoe UI</vt:lpstr>
      <vt:lpstr>Segoe UI Semibold</vt:lpstr>
      <vt:lpstr>Segoe UI Semilight</vt:lpstr>
      <vt:lpstr>Wingdings</vt:lpstr>
      <vt:lpstr>WHITE TEMPLATE</vt:lpstr>
      <vt:lpstr>SOFT BLACK TEMPLATE</vt:lpstr>
      <vt:lpstr>Hands-on Lab</vt:lpstr>
      <vt:lpstr>Hands on list</vt:lpstr>
      <vt:lpstr>Session #1 – IoT Hub</vt:lpstr>
      <vt:lpstr>Reference</vt:lpstr>
      <vt:lpstr>Session #2 – IoT Edge</vt:lpstr>
      <vt:lpstr>Reference</vt:lpstr>
      <vt:lpstr>Session #3 – Azure Machine Learning</vt:lpstr>
      <vt:lpstr>Reference</vt:lpstr>
      <vt:lpstr>Session #4 – Azure Digital Twin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Lab</dc:title>
  <dc:creator>Pengcheng Zhao</dc:creator>
  <cp:lastModifiedBy>Pengcheng Zhao</cp:lastModifiedBy>
  <cp:revision>10</cp:revision>
  <dcterms:created xsi:type="dcterms:W3CDTF">2020-09-14T02:39:14Z</dcterms:created>
  <dcterms:modified xsi:type="dcterms:W3CDTF">2021-06-03T05:06:49Z</dcterms:modified>
</cp:coreProperties>
</file>