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sldIdLst>
    <p:sldId id="256" r:id="rId3"/>
    <p:sldId id="257" r:id="rId4"/>
    <p:sldId id="258" r:id="rId5"/>
    <p:sldId id="261" r:id="rId6"/>
    <p:sldId id="259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A8978-02B3-4541-BCF6-2F788A6C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306" y="2312052"/>
            <a:ext cx="5673389" cy="22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56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16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33934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683639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059344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87FE4-3EBA-4EC1-809B-BFA952A5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557" y="4984965"/>
            <a:ext cx="3261138" cy="1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46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44966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AD601-C60B-44FE-9AB7-586AE7A20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557" y="4984965"/>
            <a:ext cx="3261138" cy="1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57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800576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D36FB-F281-4966-BFEA-EFEAA6B0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557" y="4984965"/>
            <a:ext cx="3261138" cy="1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89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E740F6-F682-4A53-B8F9-F70CC558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306" y="2312052"/>
            <a:ext cx="5673389" cy="22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24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602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4131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893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641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53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41159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7357D-8292-42C8-B7E5-981FACAB8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935BB0-45C9-4A39-A160-A8D500A31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12C5C-8B85-49A8-A4B7-1B0EA4C4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BA8-370A-4E85-981D-AD17A11A109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8CF3A-D521-405C-A854-9F4F7AC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03219-28B6-4F10-91A0-F5CFCF4B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459D-A32C-4419-87A6-606256CD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E0A2F-FA42-4BAA-9426-7B7ACB755B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6306" y="2312052"/>
            <a:ext cx="5673389" cy="22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5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DEABE9-5DB4-4B05-9751-7EFD446436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6306" y="2312052"/>
            <a:ext cx="5673389" cy="22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92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58D99-BC77-4618-9360-ACF31E7304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6306" y="2312052"/>
            <a:ext cx="5673389" cy="22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2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821D64-7009-4A41-B38C-1FB61D7E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306" y="2312052"/>
            <a:ext cx="5673389" cy="22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2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94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079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486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96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033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787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438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421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49422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952219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536731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144130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1E187-CEA7-45E4-9D09-DE931FA315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8557" y="4984965"/>
            <a:ext cx="3261138" cy="1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8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1700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FC7D6-90CB-4343-B7EE-6C9758CF3C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8557" y="4984965"/>
            <a:ext cx="3261138" cy="1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8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34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C7EAF-634A-4D13-B9DC-8436ED704C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8557" y="4984965"/>
            <a:ext cx="3261138" cy="1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2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7888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9929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237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670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5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96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64448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529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9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68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61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4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62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emf"/><Relationship Id="rId7" Type="http://schemas.openxmlformats.org/officeDocument/2006/relationships/image" Target="../media/image11.sv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emf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zh-cn/azure/azure-functions/functions-create-first-function-vs-code?pivots=programming-language-javascript" TargetMode="External"/><Relationship Id="rId3" Type="http://schemas.openxmlformats.org/officeDocument/2006/relationships/hyperlink" Target="https://docs.microsoft.com/zh-cn/azure/iot-hub/quickstart-send-telemetry-python" TargetMode="External"/><Relationship Id="rId7" Type="http://schemas.openxmlformats.org/officeDocument/2006/relationships/hyperlink" Target="https://docs.microsoft.com/zh-cn/azure/event-hubs/event-hubs-create" TargetMode="External"/><Relationship Id="rId2" Type="http://schemas.openxmlformats.org/officeDocument/2006/relationships/hyperlink" Target="https://docs.microsoft.com/zh-cn/azure/iot-hub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ocs.microsoft.com/zh-cn/azure/stream-analytics/stream-analytics-stream-analytics-query-patterns#data-aggregation-over-time" TargetMode="External"/><Relationship Id="rId5" Type="http://schemas.openxmlformats.org/officeDocument/2006/relationships/hyperlink" Target="https://docs.microsoft.com/zh-cn/azure/stream-analytics/stream-analytics-quick-create-portal" TargetMode="External"/><Relationship Id="rId10" Type="http://schemas.openxmlformats.org/officeDocument/2006/relationships/hyperlink" Target="https://docs.microsoft.com/zh-cn/azure/app-service/tutorial-custom-container" TargetMode="External"/><Relationship Id="rId4" Type="http://schemas.openxmlformats.org/officeDocument/2006/relationships/hyperlink" Target="https://docs.microsoft.com/zh-cn/azure/iot-hub/tutorial-routing" TargetMode="External"/><Relationship Id="rId9" Type="http://schemas.openxmlformats.org/officeDocument/2006/relationships/hyperlink" Target="https://docs.microsoft.com/zh-cn/azure/azure-functions/functions-bindings-event-hub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azure/cognitive-services/" TargetMode="External"/><Relationship Id="rId7" Type="http://schemas.openxmlformats.org/officeDocument/2006/relationships/hyperlink" Target="https://grafana.com/grafana/plugins/grafana-azure-monitor-datasource" TargetMode="External"/><Relationship Id="rId2" Type="http://schemas.openxmlformats.org/officeDocument/2006/relationships/hyperlink" Target="https://docs.microsoft.com/zh-cn/azure/iot-edge/how-to-install-iot-edge-linux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labs.iotedge.dev/codelabs/monitor-iotedge/#0" TargetMode="External"/><Relationship Id="rId5" Type="http://schemas.openxmlformats.org/officeDocument/2006/relationships/hyperlink" Target="https://github.com/Azure/iotedge/blob/master/doc/BuiltInMetrics.md" TargetMode="External"/><Relationship Id="rId4" Type="http://schemas.openxmlformats.org/officeDocument/2006/relationships/hyperlink" Target="https://docs.microsoft.com/zh-cn/azure/container-registry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7.png"/><Relationship Id="rId7" Type="http://schemas.openxmlformats.org/officeDocument/2006/relationships/image" Target="../media/image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cn/azure/iot-edge/tutorial-machine-learning-edge-01-intro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0B0CB59-3F7F-4B8A-8B87-A0E39E5F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79539"/>
            <a:ext cx="4167887" cy="553998"/>
          </a:xfrm>
        </p:spPr>
        <p:txBody>
          <a:bodyPr/>
          <a:lstStyle/>
          <a:p>
            <a:r>
              <a:rPr lang="en-US" dirty="0"/>
              <a:t>Hands-on Lab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17B493-7D80-4AB2-8B0A-B928051376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E81911-E1AF-4FDD-A9B8-E02A6603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list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E518B4-8F2A-4B60-B13B-8A73A564C53B}"/>
              </a:ext>
            </a:extLst>
          </p:cNvPr>
          <p:cNvSpPr txBox="1"/>
          <p:nvPr/>
        </p:nvSpPr>
        <p:spPr>
          <a:xfrm>
            <a:off x="642851" y="1524000"/>
            <a:ext cx="9067739" cy="15388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Simulated Device send to Hub and display on Web</a:t>
            </a:r>
          </a:p>
          <a:p>
            <a:pPr marL="457200" indent="-457200" algn="l">
              <a:buAutoNum type="arabicPeriod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Develop IoT Edge module and call API</a:t>
            </a:r>
          </a:p>
          <a:p>
            <a:pPr marL="457200" indent="-457200" algn="l">
              <a:buAutoNum type="arabicPeriod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Extra: Train Model using A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zure Machine Learning and build </a:t>
            </a:r>
            <a:r>
              <a:rPr lang="en-US" altLang="zh-CN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Devops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Pipeline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487896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299FC-A40B-45B0-BCE9-2FE47C80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D1FA0F-A2AF-450B-9526-F433FBECAFC9}"/>
              </a:ext>
            </a:extLst>
          </p:cNvPr>
          <p:cNvSpPr txBox="1"/>
          <p:nvPr/>
        </p:nvSpPr>
        <p:spPr>
          <a:xfrm>
            <a:off x="698269" y="1302327"/>
            <a:ext cx="223554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Overall Architecture</a:t>
            </a:r>
          </a:p>
        </p:txBody>
      </p:sp>
      <p:pic>
        <p:nvPicPr>
          <p:cNvPr id="5" name="Azure Containers Registry" descr="Azure Containers Registry">
            <a:extLst>
              <a:ext uri="{FF2B5EF4-FFF2-40B4-BE49-F238E27FC236}">
                <a16:creationId xmlns:a16="http://schemas.microsoft.com/office/drawing/2014/main" id="{FFE5ED14-EDC0-4249-82FC-DBD5CC2D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736" y="3659422"/>
            <a:ext cx="564628" cy="469781"/>
          </a:xfrm>
          <a:prstGeom prst="rect">
            <a:avLst/>
          </a:prstGeom>
        </p:spPr>
      </p:pic>
      <p:pic>
        <p:nvPicPr>
          <p:cNvPr id="7" name="Event Hubs" descr="Event Hubs">
            <a:extLst>
              <a:ext uri="{FF2B5EF4-FFF2-40B4-BE49-F238E27FC236}">
                <a16:creationId xmlns:a16="http://schemas.microsoft.com/office/drawing/2014/main" id="{719E34BA-0089-4520-9F88-15922C3AD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648" y="2061055"/>
            <a:ext cx="467828" cy="492622"/>
          </a:xfrm>
          <a:prstGeom prst="rect">
            <a:avLst/>
          </a:prstGeom>
        </p:spPr>
      </p:pic>
      <p:pic>
        <p:nvPicPr>
          <p:cNvPr id="9" name="Functions" descr="Functions">
            <a:extLst>
              <a:ext uri="{FF2B5EF4-FFF2-40B4-BE49-F238E27FC236}">
                <a16:creationId xmlns:a16="http://schemas.microsoft.com/office/drawing/2014/main" id="{A406FBDA-BF30-435B-9C68-7A771AF54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082" y="2126622"/>
            <a:ext cx="459621" cy="418729"/>
          </a:xfrm>
          <a:prstGeom prst="rect">
            <a:avLst/>
          </a:prstGeom>
        </p:spPr>
      </p:pic>
      <p:pic>
        <p:nvPicPr>
          <p:cNvPr id="11" name="IoT Hub" descr="IoT Hub">
            <a:extLst>
              <a:ext uri="{FF2B5EF4-FFF2-40B4-BE49-F238E27FC236}">
                <a16:creationId xmlns:a16="http://schemas.microsoft.com/office/drawing/2014/main" id="{AF20ABE9-F252-4177-8EFF-0698E74AA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1891" y="2126622"/>
            <a:ext cx="467828" cy="467991"/>
          </a:xfrm>
          <a:prstGeom prst="rect">
            <a:avLst/>
          </a:prstGeom>
        </p:spPr>
      </p:pic>
      <p:pic>
        <p:nvPicPr>
          <p:cNvPr id="13" name="Virtual Machines 2" descr="Virtual Machines">
            <a:extLst>
              <a:ext uri="{FF2B5EF4-FFF2-40B4-BE49-F238E27FC236}">
                <a16:creationId xmlns:a16="http://schemas.microsoft.com/office/drawing/2014/main" id="{247DBBFF-97BD-488D-BEFE-9C58FA2DC0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7433" y="2090907"/>
            <a:ext cx="457550" cy="457550"/>
          </a:xfrm>
          <a:prstGeom prst="rect">
            <a:avLst/>
          </a:prstGeom>
        </p:spPr>
      </p:pic>
      <p:pic>
        <p:nvPicPr>
          <p:cNvPr id="15" name="Stream Analytics" descr="Stream Analytics">
            <a:extLst>
              <a:ext uri="{FF2B5EF4-FFF2-40B4-BE49-F238E27FC236}">
                <a16:creationId xmlns:a16="http://schemas.microsoft.com/office/drawing/2014/main" id="{54B6B1D8-9B10-4BEA-B82D-3349E91E92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9041" y="2028285"/>
            <a:ext cx="564631" cy="56463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34DA8B5-1D9D-42C9-B0E5-1A1FF2546C69}"/>
              </a:ext>
            </a:extLst>
          </p:cNvPr>
          <p:cNvSpPr txBox="1"/>
          <p:nvPr/>
        </p:nvSpPr>
        <p:spPr>
          <a:xfrm>
            <a:off x="2335930" y="2727660"/>
            <a:ext cx="7197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 Hub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0952B3-A8A0-4FAF-84DC-A8399B589390}"/>
              </a:ext>
            </a:extLst>
          </p:cNvPr>
          <p:cNvSpPr txBox="1"/>
          <p:nvPr/>
        </p:nvSpPr>
        <p:spPr>
          <a:xfrm>
            <a:off x="3720316" y="2690892"/>
            <a:ext cx="80207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Stream </a:t>
            </a:r>
          </a:p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Analytics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B96CB1-BE8C-47CF-8E87-514E2FF7E161}"/>
              </a:ext>
            </a:extLst>
          </p:cNvPr>
          <p:cNvSpPr txBox="1"/>
          <p:nvPr/>
        </p:nvSpPr>
        <p:spPr>
          <a:xfrm>
            <a:off x="5279472" y="2691946"/>
            <a:ext cx="49250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</a:t>
            </a:r>
          </a:p>
          <a:p>
            <a:pPr algn="ctr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Hub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99032E-8FF9-441C-9FB7-E033364FFB73}"/>
              </a:ext>
            </a:extLst>
          </p:cNvPr>
          <p:cNvSpPr txBox="1"/>
          <p:nvPr/>
        </p:nvSpPr>
        <p:spPr>
          <a:xfrm>
            <a:off x="6511280" y="2703030"/>
            <a:ext cx="86722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</a:t>
            </a:r>
          </a:p>
          <a:p>
            <a:pPr algn="ctr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Functions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592216-0856-4CA8-B3F6-129D5F471933}"/>
              </a:ext>
            </a:extLst>
          </p:cNvPr>
          <p:cNvSpPr txBox="1"/>
          <p:nvPr/>
        </p:nvSpPr>
        <p:spPr>
          <a:xfrm>
            <a:off x="7918494" y="2706136"/>
            <a:ext cx="103964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</a:t>
            </a:r>
          </a:p>
          <a:p>
            <a:pPr algn="ctr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PostgreSQL</a:t>
            </a:r>
          </a:p>
        </p:txBody>
      </p:sp>
      <p:pic>
        <p:nvPicPr>
          <p:cNvPr id="30" name="Web Apps" descr="Web Apps">
            <a:extLst>
              <a:ext uri="{FF2B5EF4-FFF2-40B4-BE49-F238E27FC236}">
                <a16:creationId xmlns:a16="http://schemas.microsoft.com/office/drawing/2014/main" id="{E34D6BE8-D44B-49E4-8775-F82EBF65D3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27212" y="2077772"/>
            <a:ext cx="457550" cy="45755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29FB5EE3-A825-4491-BC05-A418446CEDC2}"/>
              </a:ext>
            </a:extLst>
          </p:cNvPr>
          <p:cNvSpPr txBox="1"/>
          <p:nvPr/>
        </p:nvSpPr>
        <p:spPr>
          <a:xfrm>
            <a:off x="9561712" y="2693000"/>
            <a:ext cx="78854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WebApp</a:t>
            </a:r>
          </a:p>
          <a:p>
            <a:pPr algn="ctr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7635FDD-9BDD-4B94-AE1D-DB412FD7CEB2}"/>
              </a:ext>
            </a:extLst>
          </p:cNvPr>
          <p:cNvSpPr txBox="1"/>
          <p:nvPr/>
        </p:nvSpPr>
        <p:spPr>
          <a:xfrm>
            <a:off x="8271682" y="4293385"/>
            <a:ext cx="21567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Container Service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2712E42-02B3-4F60-90B5-2F20609014F3}"/>
              </a:ext>
            </a:extLst>
          </p:cNvPr>
          <p:cNvCxnSpPr/>
          <p:nvPr/>
        </p:nvCxnSpPr>
        <p:spPr>
          <a:xfrm>
            <a:off x="3055679" y="2343992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16FF601-CFBB-4724-A7D3-E5355E14FB4A}"/>
              </a:ext>
            </a:extLst>
          </p:cNvPr>
          <p:cNvCxnSpPr>
            <a:cxnSpLocks/>
          </p:cNvCxnSpPr>
          <p:nvPr/>
        </p:nvCxnSpPr>
        <p:spPr>
          <a:xfrm>
            <a:off x="4475886" y="2332908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7DA8EBB-C179-4C31-A798-E2D4A1494108}"/>
              </a:ext>
            </a:extLst>
          </p:cNvPr>
          <p:cNvCxnSpPr>
            <a:cxnSpLocks/>
          </p:cNvCxnSpPr>
          <p:nvPr/>
        </p:nvCxnSpPr>
        <p:spPr>
          <a:xfrm>
            <a:off x="5905319" y="2332908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8CEBE4E-4676-4E5F-B9EE-0F5D5B41A87A}"/>
              </a:ext>
            </a:extLst>
          </p:cNvPr>
          <p:cNvCxnSpPr>
            <a:cxnSpLocks/>
          </p:cNvCxnSpPr>
          <p:nvPr/>
        </p:nvCxnSpPr>
        <p:spPr>
          <a:xfrm>
            <a:off x="7418592" y="2323172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45355DC-7EEC-427E-905C-8285A61A9CAB}"/>
              </a:ext>
            </a:extLst>
          </p:cNvPr>
          <p:cNvCxnSpPr>
            <a:cxnSpLocks/>
          </p:cNvCxnSpPr>
          <p:nvPr/>
        </p:nvCxnSpPr>
        <p:spPr>
          <a:xfrm>
            <a:off x="8887173" y="2306547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185618F-B5BA-4C90-B5D0-C41BDE0DD7AA}"/>
              </a:ext>
            </a:extLst>
          </p:cNvPr>
          <p:cNvSpPr txBox="1"/>
          <p:nvPr/>
        </p:nvSpPr>
        <p:spPr>
          <a:xfrm>
            <a:off x="424440" y="2061055"/>
            <a:ext cx="112812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Simulated</a:t>
            </a:r>
          </a:p>
          <a:p>
            <a:pPr algn="ctr"/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Device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D28E086-F9C2-44EB-934B-2D8E1DBECEEE}"/>
              </a:ext>
            </a:extLst>
          </p:cNvPr>
          <p:cNvCxnSpPr>
            <a:cxnSpLocks/>
          </p:cNvCxnSpPr>
          <p:nvPr/>
        </p:nvCxnSpPr>
        <p:spPr>
          <a:xfrm>
            <a:off x="1650828" y="2354779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E424E76-2D85-4B34-869A-8B0E382AED85}"/>
              </a:ext>
            </a:extLst>
          </p:cNvPr>
          <p:cNvSpPr txBox="1"/>
          <p:nvPr/>
        </p:nvSpPr>
        <p:spPr>
          <a:xfrm>
            <a:off x="698269" y="3901440"/>
            <a:ext cx="6007863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利用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IoT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构建简易的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应用程序</a:t>
            </a:r>
            <a:endParaRPr lang="en-US" altLang="zh-C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创建模拟设备并连接至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 Hub</a:t>
            </a:r>
          </a:p>
          <a:p>
            <a:pPr marL="457200" indent="-457200" algn="l">
              <a:buAutoNum type="arabicPeriod"/>
            </a:pP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利用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Stream Analytics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对数据进行预处理</a:t>
            </a:r>
            <a:endParaRPr lang="en-US" altLang="zh-C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利用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Function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将获取的数据写入对应数据库</a:t>
            </a:r>
            <a:endParaRPr lang="en-US" altLang="zh-C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将容器化应用部署至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App Service</a:t>
            </a:r>
          </a:p>
          <a:p>
            <a:pPr marL="457200" indent="-457200" algn="l">
              <a:buAutoNum type="arabicPeriod"/>
            </a:pP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16728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3EBBE-0DB0-4F55-B60A-403A2CE6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E6FD6E-37B8-40E3-9793-4C369312F2CC}"/>
              </a:ext>
            </a:extLst>
          </p:cNvPr>
          <p:cNvSpPr txBox="1"/>
          <p:nvPr/>
        </p:nvSpPr>
        <p:spPr>
          <a:xfrm>
            <a:off x="588263" y="1274618"/>
            <a:ext cx="10100329" cy="3447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sz="1600" dirty="0">
                <a:hlinkClick r:id="rId2"/>
              </a:rPr>
              <a:t>https://docs.microsoft.com/zh-cn/azure/iot-hub/</a:t>
            </a: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 dirty="0">
                <a:hlinkClick r:id="rId3"/>
              </a:rPr>
              <a:t>https://docs.microsoft.com/zh-cn/azure/iot-hub/quickstart-send-telemetry-python</a:t>
            </a: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 dirty="0">
                <a:hlinkClick r:id="rId4"/>
              </a:rPr>
              <a:t>https://docs.microsoft.com/zh-cn/azure/iot-hub/tutorial-routing</a:t>
            </a:r>
            <a:endParaRPr lang="en-US" sz="1600" dirty="0"/>
          </a:p>
          <a:p>
            <a:pPr marL="457200" indent="-457200" algn="l">
              <a:buAutoNum type="arabicPeriod"/>
            </a:pP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 dirty="0">
                <a:hlinkClick r:id="rId5"/>
              </a:rPr>
              <a:t>https://docs.microsoft.com/zh-cn/azure/stream-analytics/stream-analytics-quick-create-portal</a:t>
            </a: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 dirty="0">
                <a:hlinkClick r:id="rId6"/>
              </a:rPr>
              <a:t>https://docs.microsoft.com/zh-cn/azure/stream-analytics/stream-analytics-stream-analytics-query-patterns</a:t>
            </a:r>
            <a:endParaRPr lang="en-US" sz="1600" dirty="0"/>
          </a:p>
          <a:p>
            <a:pPr marL="457200" indent="-457200" algn="l">
              <a:buAutoNum type="arabicPeriod"/>
            </a:pP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en-US" sz="1600" dirty="0">
                <a:hlinkClick r:id="rId7"/>
              </a:rPr>
              <a:t>https://docs.microsoft.com/zh-cn/azure/event-hubs/event-hubs-create</a:t>
            </a:r>
            <a:endParaRPr lang="en-US" sz="1600" dirty="0"/>
          </a:p>
          <a:p>
            <a:pPr marL="457200" indent="-457200" algn="l">
              <a:buAutoNum type="arabicPeriod"/>
            </a:pP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en-US" sz="1600" dirty="0">
                <a:hlinkClick r:id="rId8"/>
              </a:rPr>
              <a:t>https://docs.microsoft.com/zh-cn/azure/azure-functions/functions-create-first-function-vs-code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en-US" sz="1600" dirty="0">
                <a:hlinkClick r:id="rId9"/>
              </a:rPr>
              <a:t>https://docs.microsoft.com/zh-cn/azure/azure-functions/functions-bindings-event-hubs</a:t>
            </a:r>
            <a:endParaRPr lang="en-US" sz="1600" dirty="0"/>
          </a:p>
          <a:p>
            <a:pPr marL="457200" indent="-457200" algn="l">
              <a:buAutoNum type="arabicPeriod"/>
            </a:pP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en-US" sz="1600" dirty="0">
                <a:hlinkClick r:id="rId10"/>
              </a:rPr>
              <a:t>https://docs.microsoft.com/zh-cn/azure/app-service/tutorial-custom-container</a:t>
            </a:r>
            <a:endParaRPr lang="en-US" sz="1600" dirty="0"/>
          </a:p>
          <a:p>
            <a:pPr marL="457200" indent="-457200" algn="l">
              <a:buAutoNum type="arabicPeriod"/>
            </a:pP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774022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44154-843C-4E58-9CB1-6C4E9987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#2</a:t>
            </a:r>
          </a:p>
        </p:txBody>
      </p:sp>
      <p:pic>
        <p:nvPicPr>
          <p:cNvPr id="4" name="Virtual Machines 2" descr="Virtual Machines">
            <a:extLst>
              <a:ext uri="{FF2B5EF4-FFF2-40B4-BE49-F238E27FC236}">
                <a16:creationId xmlns:a16="http://schemas.microsoft.com/office/drawing/2014/main" id="{620B83C5-1A30-4CAF-B624-033B58C06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2329" y="3763449"/>
            <a:ext cx="457550" cy="457550"/>
          </a:xfrm>
          <a:prstGeom prst="rect">
            <a:avLst/>
          </a:prstGeom>
        </p:spPr>
      </p:pic>
      <p:pic>
        <p:nvPicPr>
          <p:cNvPr id="6" name="IoT Edge New" descr="IoT Edge New">
            <a:extLst>
              <a:ext uri="{FF2B5EF4-FFF2-40B4-BE49-F238E27FC236}">
                <a16:creationId xmlns:a16="http://schemas.microsoft.com/office/drawing/2014/main" id="{3786ED10-FA28-497F-98CD-403F8A59D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466" y="2618351"/>
            <a:ext cx="451413" cy="476201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806745C-0617-4EDA-A195-540895793B26}"/>
              </a:ext>
            </a:extLst>
          </p:cNvPr>
          <p:cNvCxnSpPr>
            <a:cxnSpLocks/>
          </p:cNvCxnSpPr>
          <p:nvPr/>
        </p:nvCxnSpPr>
        <p:spPr>
          <a:xfrm>
            <a:off x="798022" y="3584171"/>
            <a:ext cx="9964189" cy="0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B1050D4-E4A6-4FCA-913E-A116EB291B7F}"/>
              </a:ext>
            </a:extLst>
          </p:cNvPr>
          <p:cNvSpPr txBox="1"/>
          <p:nvPr/>
        </p:nvSpPr>
        <p:spPr>
          <a:xfrm>
            <a:off x="1329600" y="3091560"/>
            <a:ext cx="16030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 Edge Runtime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92D174-3036-4E76-AF30-39C1CAB9B7A5}"/>
              </a:ext>
            </a:extLst>
          </p:cNvPr>
          <p:cNvSpPr txBox="1"/>
          <p:nvPr/>
        </p:nvSpPr>
        <p:spPr>
          <a:xfrm>
            <a:off x="1133233" y="4220999"/>
            <a:ext cx="199573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Virtual Machine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9ED9E0-6FA7-49A7-A160-E72D9EB39550}"/>
              </a:ext>
            </a:extLst>
          </p:cNvPr>
          <p:cNvSpPr txBox="1"/>
          <p:nvPr/>
        </p:nvSpPr>
        <p:spPr>
          <a:xfrm>
            <a:off x="6320110" y="2775429"/>
            <a:ext cx="875240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Object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Detection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5B995D-E96A-4950-95B7-C7EF16922B81}"/>
              </a:ext>
            </a:extLst>
          </p:cNvPr>
          <p:cNvSpPr txBox="1"/>
          <p:nvPr/>
        </p:nvSpPr>
        <p:spPr>
          <a:xfrm>
            <a:off x="6352170" y="1609939"/>
            <a:ext cx="8111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 CALL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43767E-3B2D-4A0A-92A6-7E43BF8F8811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6757730" y="1856160"/>
            <a:ext cx="0" cy="919269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961AAE6-9D2A-4DAF-9AC1-8EF45016D669}"/>
              </a:ext>
            </a:extLst>
          </p:cNvPr>
          <p:cNvSpPr txBox="1"/>
          <p:nvPr/>
        </p:nvSpPr>
        <p:spPr>
          <a:xfrm>
            <a:off x="3417355" y="2772633"/>
            <a:ext cx="1135119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Simulated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Temperature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B76CE7-897B-464E-867A-97B970BA7840}"/>
              </a:ext>
            </a:extLst>
          </p:cNvPr>
          <p:cNvSpPr txBox="1"/>
          <p:nvPr/>
        </p:nvSpPr>
        <p:spPr>
          <a:xfrm>
            <a:off x="4935307" y="2772633"/>
            <a:ext cx="872034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Customer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Module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88415E-0916-49BB-BAAB-F10E2F69D8A9}"/>
              </a:ext>
            </a:extLst>
          </p:cNvPr>
          <p:cNvSpPr txBox="1"/>
          <p:nvPr/>
        </p:nvSpPr>
        <p:spPr>
          <a:xfrm>
            <a:off x="4821382" y="4467220"/>
            <a:ext cx="6050759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利用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IoT Edge 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构建简易边缘模块</a:t>
            </a:r>
            <a:endParaRPr lang="en-US" altLang="zh-C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创建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 Edge 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环境</a:t>
            </a:r>
            <a:endParaRPr lang="en-US" altLang="zh-C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部署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Device Simulator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程序并查看</a:t>
            </a:r>
            <a:endParaRPr lang="en-US" altLang="zh-C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利用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 Code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开发自定义数据处理模块</a:t>
            </a:r>
            <a:endParaRPr lang="en-US" altLang="zh-C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利用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AI /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Customer Vision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开发自定义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AI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模块</a:t>
            </a:r>
            <a:endParaRPr lang="en-US" altLang="zh-C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AutoNum type="arabicPeriod"/>
            </a:pP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485332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E6442-B6F1-4D1C-BF07-3B6372A1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93AFA0-C461-45AE-B4CA-D0163CBC33DE}"/>
              </a:ext>
            </a:extLst>
          </p:cNvPr>
          <p:cNvSpPr txBox="1"/>
          <p:nvPr/>
        </p:nvSpPr>
        <p:spPr>
          <a:xfrm>
            <a:off x="676102" y="1202575"/>
            <a:ext cx="7589642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sz="1600" dirty="0">
                <a:hlinkClick r:id="rId2"/>
              </a:rPr>
              <a:t>https://docs.microsoft.com/zh-cn/azure/iot-edge/how-to-install-iot-edge-linux</a:t>
            </a: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 dirty="0">
                <a:hlinkClick r:id="rId3"/>
              </a:rPr>
              <a:t>https://docs.microsoft.com/zh-cn/azure/cognitive-services/</a:t>
            </a: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 dirty="0">
                <a:hlinkClick r:id="rId4"/>
              </a:rPr>
              <a:t>https://docs.microsoft.com/zh-cn/azure/container-registry/</a:t>
            </a:r>
            <a:endParaRPr lang="en-US" sz="1600" dirty="0"/>
          </a:p>
          <a:p>
            <a:pPr marL="457200" indent="-457200" algn="l">
              <a:buAutoNum type="arabicPeriod"/>
            </a:pP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 dirty="0">
                <a:hlinkClick r:id="rId5"/>
              </a:rPr>
              <a:t>https://github.com/Azure/iotedge/blob/master/doc/BuiltInMetrics.md</a:t>
            </a: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 dirty="0">
                <a:hlinkClick r:id="rId6"/>
              </a:rPr>
              <a:t>https://labs.iotedge.dev/codelabs/monitor-iotedge/#0</a:t>
            </a: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>
                <a:hlinkClick r:id="rId7"/>
              </a:rPr>
              <a:t>https://grafana.com/grafana/plugins/grafana-azure-monitor-datasource</a:t>
            </a:r>
            <a:endParaRPr lang="en-US" sz="1600" dirty="0"/>
          </a:p>
          <a:p>
            <a:pPr marL="457200" indent="-457200" algn="l">
              <a:buAutoNum type="arabicPeriod"/>
            </a:pP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988774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83A4D-AE71-48CA-88CF-EF579B15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#3 - optional</a:t>
            </a:r>
          </a:p>
        </p:txBody>
      </p:sp>
      <p:pic>
        <p:nvPicPr>
          <p:cNvPr id="4" name="IoT Hub" descr="IoT Hub">
            <a:extLst>
              <a:ext uri="{FF2B5EF4-FFF2-40B4-BE49-F238E27FC236}">
                <a16:creationId xmlns:a16="http://schemas.microsoft.com/office/drawing/2014/main" id="{2B292382-B996-453A-9A38-69E9807B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25" y="2132164"/>
            <a:ext cx="467828" cy="4679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A1A1BB-FBCF-4AE8-AF14-B7B841C49DBA}"/>
              </a:ext>
            </a:extLst>
          </p:cNvPr>
          <p:cNvSpPr txBox="1"/>
          <p:nvPr/>
        </p:nvSpPr>
        <p:spPr>
          <a:xfrm>
            <a:off x="3599464" y="2733202"/>
            <a:ext cx="7197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 Hub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9821B6-6D1B-4587-A3D5-8B56C5B185D5}"/>
              </a:ext>
            </a:extLst>
          </p:cNvPr>
          <p:cNvSpPr txBox="1"/>
          <p:nvPr/>
        </p:nvSpPr>
        <p:spPr>
          <a:xfrm>
            <a:off x="1638093" y="4336699"/>
            <a:ext cx="89928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Simulated</a:t>
            </a:r>
          </a:p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Device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9DFFBB3-2C2C-41CA-84F9-157AD19DA294}"/>
              </a:ext>
            </a:extLst>
          </p:cNvPr>
          <p:cNvCxnSpPr>
            <a:cxnSpLocks/>
          </p:cNvCxnSpPr>
          <p:nvPr/>
        </p:nvCxnSpPr>
        <p:spPr>
          <a:xfrm>
            <a:off x="2714912" y="4591041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Storage" descr="Storage">
            <a:extLst>
              <a:ext uri="{FF2B5EF4-FFF2-40B4-BE49-F238E27FC236}">
                <a16:creationId xmlns:a16="http://schemas.microsoft.com/office/drawing/2014/main" id="{C3AB9788-CF8C-4BF0-BF26-F77D18B6A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2575" y="2131546"/>
            <a:ext cx="457550" cy="457550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98590B5-8F32-4BA1-B95A-DE5A422EDCBB}"/>
              </a:ext>
            </a:extLst>
          </p:cNvPr>
          <p:cNvCxnSpPr>
            <a:cxnSpLocks/>
          </p:cNvCxnSpPr>
          <p:nvPr/>
        </p:nvCxnSpPr>
        <p:spPr>
          <a:xfrm>
            <a:off x="4358006" y="2374373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Machine Learning Workbench" descr="Machine Learning Workbench">
            <a:extLst>
              <a:ext uri="{FF2B5EF4-FFF2-40B4-BE49-F238E27FC236}">
                <a16:creationId xmlns:a16="http://schemas.microsoft.com/office/drawing/2014/main" id="{6787A6CC-9415-48B6-8CE6-84157BFE7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1507" y="2145598"/>
            <a:ext cx="457550" cy="457550"/>
          </a:xfrm>
          <a:prstGeom prst="rect">
            <a:avLst/>
          </a:prstGeom>
        </p:spPr>
      </p:pic>
      <p:pic>
        <p:nvPicPr>
          <p:cNvPr id="18" name="Azure Containers Registry" descr="Azure Containers Registry">
            <a:extLst>
              <a:ext uri="{FF2B5EF4-FFF2-40B4-BE49-F238E27FC236}">
                <a16:creationId xmlns:a16="http://schemas.microsoft.com/office/drawing/2014/main" id="{62F63D6D-B091-4D79-AA0B-C1BA932285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6597" y="2131546"/>
            <a:ext cx="564628" cy="469781"/>
          </a:xfrm>
          <a:prstGeom prst="rect">
            <a:avLst/>
          </a:prstGeom>
        </p:spPr>
      </p:pic>
      <p:pic>
        <p:nvPicPr>
          <p:cNvPr id="20" name="IoT Edge New" descr="IoT Edge New">
            <a:extLst>
              <a:ext uri="{FF2B5EF4-FFF2-40B4-BE49-F238E27FC236}">
                <a16:creationId xmlns:a16="http://schemas.microsoft.com/office/drawing/2014/main" id="{A3872D31-23FC-4485-8ECF-CAABA65271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9925" y="4344819"/>
            <a:ext cx="451413" cy="47620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ABB6556-6AC0-4988-B931-898772212DC7}"/>
              </a:ext>
            </a:extLst>
          </p:cNvPr>
          <p:cNvSpPr txBox="1"/>
          <p:nvPr/>
        </p:nvSpPr>
        <p:spPr>
          <a:xfrm>
            <a:off x="4990404" y="2733201"/>
            <a:ext cx="69390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B4A74DB-1CE9-4177-AA43-7773F4D84380}"/>
              </a:ext>
            </a:extLst>
          </p:cNvPr>
          <p:cNvSpPr txBox="1"/>
          <p:nvPr/>
        </p:nvSpPr>
        <p:spPr>
          <a:xfrm>
            <a:off x="6355503" y="2733201"/>
            <a:ext cx="78027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Machine</a:t>
            </a:r>
          </a:p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Learning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A83423-587E-4AF9-8BD5-BBBECFAB23BB}"/>
              </a:ext>
            </a:extLst>
          </p:cNvPr>
          <p:cNvSpPr txBox="1"/>
          <p:nvPr/>
        </p:nvSpPr>
        <p:spPr>
          <a:xfrm>
            <a:off x="7720602" y="2733201"/>
            <a:ext cx="93615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</a:t>
            </a:r>
          </a:p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 </a:t>
            </a:r>
          </a:p>
          <a:p>
            <a:pPr algn="ctr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D7118F5-38B8-4E81-9F3A-39FA20BAEEAE}"/>
              </a:ext>
            </a:extLst>
          </p:cNvPr>
          <p:cNvSpPr txBox="1"/>
          <p:nvPr/>
        </p:nvSpPr>
        <p:spPr>
          <a:xfrm>
            <a:off x="3241795" y="4909277"/>
            <a:ext cx="16030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 Edge Runtime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FFA17E3-59DC-42D0-BCD2-85AF11BDD6C7}"/>
              </a:ext>
            </a:extLst>
          </p:cNvPr>
          <p:cNvCxnSpPr>
            <a:cxnSpLocks/>
          </p:cNvCxnSpPr>
          <p:nvPr/>
        </p:nvCxnSpPr>
        <p:spPr>
          <a:xfrm>
            <a:off x="5749542" y="2374373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1CCAAC1-C65B-4FA9-A1DB-D163B142B8E5}"/>
              </a:ext>
            </a:extLst>
          </p:cNvPr>
          <p:cNvCxnSpPr>
            <a:cxnSpLocks/>
          </p:cNvCxnSpPr>
          <p:nvPr/>
        </p:nvCxnSpPr>
        <p:spPr>
          <a:xfrm>
            <a:off x="7109519" y="2379619"/>
            <a:ext cx="60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3D94873F-0C51-4E93-9A8E-55C90B4401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83966" y="2374373"/>
            <a:ext cx="4172790" cy="2216668"/>
          </a:xfrm>
          <a:prstGeom prst="bentConnector3">
            <a:avLst>
              <a:gd name="adj1" fmla="val -15873"/>
            </a:avLst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F81734C-5AB5-4678-9295-6EDB202E20C2}"/>
              </a:ext>
            </a:extLst>
          </p:cNvPr>
          <p:cNvCxnSpPr>
            <a:cxnSpLocks/>
          </p:cNvCxnSpPr>
          <p:nvPr/>
        </p:nvCxnSpPr>
        <p:spPr>
          <a:xfrm flipV="1">
            <a:off x="3959338" y="3164378"/>
            <a:ext cx="0" cy="96981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887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B5937-A118-4DCA-9BCF-F5B0238A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12CB30-FCA3-463A-ACFB-0020A830FDB3}"/>
              </a:ext>
            </a:extLst>
          </p:cNvPr>
          <p:cNvSpPr txBox="1"/>
          <p:nvPr/>
        </p:nvSpPr>
        <p:spPr>
          <a:xfrm>
            <a:off x="670560" y="1219200"/>
            <a:ext cx="83688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1. </a:t>
            </a:r>
            <a:r>
              <a:rPr lang="en-US" sz="1600" dirty="0">
                <a:hlinkClick r:id="rId2"/>
              </a:rPr>
              <a:t>https://docs.microsoft.com/zh-cn/azure/iot-edge/tutorial-machine-learning-edge-01-intro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098208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时装设计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F952625E-918A-4535-859C-6AE99CFB0FD5}" vid="{0ECB6EB0-75A2-4219-ABE7-FBAA3C8AECF7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F952625E-918A-4535-859C-6AE99CFB0FD5}" vid="{18905E5B-4EAE-49D3-866D-8F53789A0BBF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Microsoft brand illustration template</Template>
  <TotalTime>83</TotalTime>
  <Words>410</Words>
  <Application>Microsoft Office PowerPoint</Application>
  <PresentationFormat>宽屏</PresentationFormat>
  <Paragraphs>78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Consolas</vt:lpstr>
      <vt:lpstr>Segoe UI</vt:lpstr>
      <vt:lpstr>Segoe UI Semibold</vt:lpstr>
      <vt:lpstr>Segoe UI Semilight</vt:lpstr>
      <vt:lpstr>Wingdings</vt:lpstr>
      <vt:lpstr>WHITE TEMPLATE</vt:lpstr>
      <vt:lpstr>SOFT BLACK TEMPLATE</vt:lpstr>
      <vt:lpstr>Hands-on Lab</vt:lpstr>
      <vt:lpstr>Hands on list</vt:lpstr>
      <vt:lpstr>Experiment #1</vt:lpstr>
      <vt:lpstr>Reference</vt:lpstr>
      <vt:lpstr>Experiment #2</vt:lpstr>
      <vt:lpstr>Reference</vt:lpstr>
      <vt:lpstr>Experiment #3 - optional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Lab</dc:title>
  <dc:creator>Pengcheng Zhao</dc:creator>
  <cp:lastModifiedBy>Pengcheng Zhao</cp:lastModifiedBy>
  <cp:revision>8</cp:revision>
  <dcterms:created xsi:type="dcterms:W3CDTF">2020-09-14T02:39:14Z</dcterms:created>
  <dcterms:modified xsi:type="dcterms:W3CDTF">2020-11-16T02:43:53Z</dcterms:modified>
</cp:coreProperties>
</file>