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6" r:id="rId26"/>
    <p:sldId id="289" r:id="rId27"/>
    <p:sldId id="290" r:id="rId28"/>
    <p:sldId id="291" r:id="rId29"/>
    <p:sldId id="288" r:id="rId30"/>
    <p:sldId id="294" r:id="rId31"/>
    <p:sldId id="295" r:id="rId32"/>
    <p:sldId id="296" r:id="rId33"/>
    <p:sldId id="298" r:id="rId34"/>
    <p:sldId id="297" r:id="rId35"/>
    <p:sldId id="278" r:id="rId36"/>
    <p:sldId id="293" r:id="rId37"/>
    <p:sldId id="279" r:id="rId38"/>
    <p:sldId id="274" r:id="rId39"/>
    <p:sldId id="27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78F8-08C0-46C7-9276-31DD1FA4EAFF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9DFF6-9560-4BF3-BA2A-649C0DC4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4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9DFF6-9560-4BF3-BA2A-649C0DC442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D8012-7AE0-8920-C6D7-EFB632BF2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0DC6D-4FFF-B7D1-6514-4A0432E5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E4BF1-9F95-24B0-030B-EF761EB5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4B5ED-0041-CBBA-4AA0-8D82D751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225D7-59A6-0808-5701-BB5D2C4E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3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FBAAF-D1D3-CF2A-31B5-8F672F91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B259C0-A0D3-F229-02AA-0C5757F6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150C2-C857-99E7-ECD2-1EC58113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FE675-5E4C-AB18-215C-7F6092BA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6D0A8-8110-658A-DD0A-E8E49BD6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3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32BCB5-CC8C-841C-2900-884BAF71D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F9488C-EEA1-EC22-E18D-0BCC8A4DB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1387-B5E0-2188-7EB6-1812C19E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2682C-4118-48C3-618A-9EF2CD45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A38D8-A2AB-0D3A-2F20-41376962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6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D12DD-C679-119C-B2E0-DB6C441B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7080E-A943-DBD4-4A9E-A1EA4348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7A954-73C5-E955-68AA-955BC5A4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9140F-D4E0-688A-202B-EF8D539C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FD581-AE90-EF8D-4FEA-5FA57710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7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E80EF-D561-7C9C-8C8C-E22C89AC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E5885-BBD7-133B-5E4C-C62E1D54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09AD9-0143-A740-22A8-A646D5C4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D1271-1C8E-5BD0-A2A5-6C87A495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CD83E-F936-5325-8341-7A20D62F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1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22FCF-2944-A3E2-6A75-E9251CCD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FD0AF-8097-C96D-A035-135E7642A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520DA-D452-9751-D6B2-B13FA9D6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CFE5DE-7BD5-00CB-BA42-1E1CF564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9FFFB-D616-12EF-5E5C-DFD4D7A6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728C0-DDCB-49A1-1944-D40783F6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7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7D4DE-0392-2EEE-9337-D54062C3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D1968-B9A4-867B-6A5E-EDC25FB7B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F9FD1-E8C3-FAE2-225B-75E7A3D2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DC0518-6684-176E-071E-5E5571598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362BB7-ACED-B704-B216-52E45245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1CA63C-7D5D-C4ED-9001-AA2EE33C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9CB18D-A513-7DD1-D1D0-53A122EB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E898A8-1123-A151-ADC3-8484D8AC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6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7D248-4378-3E99-23BB-06AC861F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6B9A84-932C-3134-A554-C7800FF8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3E69EE-28B0-2D8A-9A0A-A29AA04F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57B25-BC6E-0393-031F-EFAF5D18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5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E846CE-0560-761D-CDB6-37A9FA74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8DA659-BADB-19DB-B246-72F4D23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9DD7F8-29AD-EED3-EF1D-30AE3567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0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11121-B3A7-2A31-9131-A2B2F733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87240-0928-7933-2AAC-FEBA4B52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323AC-86CD-DC4A-7BDE-FE119EA2A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15807-33E8-A781-A20A-BBB41A5D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3C3A6-FA2A-2EDA-B274-9A255DFB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8A5E-7D3B-FCC7-7B2B-31FCEE91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4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759A3-12CE-3A39-56EC-5082495E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11DE75-B076-BFEB-9E00-66A161FAD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00CC2-3825-389C-EC68-6BAAEDBFB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4999B-4588-4124-41BF-9BB337F9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E7D39-E617-8ED4-AF68-C627BF46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13EB5-E4E6-9D2B-465E-AD49FC64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4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7F0CCD-1CDC-33AB-8621-A3362641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8EB57-CD0D-41AC-B737-D85FC01A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F9D4F-3E60-3F51-80E3-7AEE892A7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C029-164B-4609-8C56-EE128BF813EB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C66B9-8079-7287-A24B-840C2EBD3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AD7CA-F6AC-0673-BF60-CCF45C083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C3AF3C-DEE5-77AF-E835-2515495A5BED}"/>
              </a:ext>
            </a:extLst>
          </p:cNvPr>
          <p:cNvSpPr txBox="1"/>
          <p:nvPr/>
        </p:nvSpPr>
        <p:spPr>
          <a:xfrm>
            <a:off x="656215" y="2000922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泛型编程、模板元编程、</a:t>
            </a:r>
            <a:r>
              <a:rPr lang="en-US" altLang="zh-CN" b="1" dirty="0"/>
              <a:t>traitor</a:t>
            </a:r>
            <a:r>
              <a:rPr lang="zh-CN" altLang="en-US" b="1" dirty="0"/>
              <a:t>基本概念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EEBCF6-63B8-8BD5-8AB0-1FA1E7D43705}"/>
              </a:ext>
            </a:extLst>
          </p:cNvPr>
          <p:cNvSpPr txBox="1"/>
          <p:nvPr/>
        </p:nvSpPr>
        <p:spPr>
          <a:xfrm>
            <a:off x="656215" y="248501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精度控制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659CC8-3A41-B578-99C5-D931B96E65E8}"/>
              </a:ext>
            </a:extLst>
          </p:cNvPr>
          <p:cNvSpPr txBox="1"/>
          <p:nvPr/>
        </p:nvSpPr>
        <p:spPr>
          <a:xfrm>
            <a:off x="656215" y="296911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BGL</a:t>
            </a:r>
            <a:r>
              <a:rPr lang="zh-CN" altLang="en-US" b="1" dirty="0"/>
              <a:t>与大概框架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E63207-F19A-A52B-4410-8A44CE28301A}"/>
              </a:ext>
            </a:extLst>
          </p:cNvPr>
          <p:cNvSpPr txBox="1"/>
          <p:nvPr/>
        </p:nvSpPr>
        <p:spPr>
          <a:xfrm>
            <a:off x="656215" y="3453206"/>
            <a:ext cx="1037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如何使用</a:t>
            </a:r>
            <a:r>
              <a:rPr lang="en-US" altLang="zh-CN" b="1" dirty="0"/>
              <a:t>CGAL</a:t>
            </a:r>
            <a:r>
              <a:rPr lang="zh-CN" altLang="en-US" b="1" dirty="0"/>
              <a:t>已有的数据结构，实现自己的算法，如使用它已有的半边数据结构，实现自己的</a:t>
            </a:r>
            <a:r>
              <a:rPr lang="en-US" altLang="zh-CN" b="1" dirty="0" err="1"/>
              <a:t>delaunay</a:t>
            </a:r>
            <a:r>
              <a:rPr lang="zh-CN" altLang="en-US" b="1" dirty="0"/>
              <a:t>三角化算法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FD3C0-8B70-2656-08CB-4988C8A29839}"/>
              </a:ext>
            </a:extLst>
          </p:cNvPr>
          <p:cNvSpPr txBox="1"/>
          <p:nvPr/>
        </p:nvSpPr>
        <p:spPr>
          <a:xfrm>
            <a:off x="457200" y="894081"/>
            <a:ext cx="10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023D5D-8FD5-07EA-F66D-E73C5DCE6AAA}"/>
              </a:ext>
            </a:extLst>
          </p:cNvPr>
          <p:cNvSpPr txBox="1"/>
          <p:nvPr/>
        </p:nvSpPr>
        <p:spPr>
          <a:xfrm>
            <a:off x="656215" y="4214298"/>
            <a:ext cx="1037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各种句柄</a:t>
            </a:r>
          </a:p>
        </p:txBody>
      </p:sp>
    </p:spTree>
    <p:extLst>
      <p:ext uri="{BB962C8B-B14F-4D97-AF65-F5344CB8AC3E}">
        <p14:creationId xmlns:p14="http://schemas.microsoft.com/office/powerpoint/2010/main" val="128154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太晚了，留个目标计划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D8CBA-B223-FD7A-CD17-CBD5CC4F12C9}"/>
              </a:ext>
            </a:extLst>
          </p:cNvPr>
          <p:cNvSpPr txBox="1"/>
          <p:nvPr/>
        </p:nvSpPr>
        <p:spPr>
          <a:xfrm>
            <a:off x="838200" y="146050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明天和周末的：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187466-2221-A861-E677-0CF79A7C59F5}"/>
              </a:ext>
            </a:extLst>
          </p:cNvPr>
          <p:cNvSpPr txBox="1"/>
          <p:nvPr/>
        </p:nvSpPr>
        <p:spPr>
          <a:xfrm>
            <a:off x="838200" y="387350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年后上班前后一个月的：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3652EB-AA49-D58A-5453-34102E79E060}"/>
              </a:ext>
            </a:extLst>
          </p:cNvPr>
          <p:cNvSpPr txBox="1"/>
          <p:nvPr/>
        </p:nvSpPr>
        <p:spPr>
          <a:xfrm>
            <a:off x="1422400" y="5037098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《STL</a:t>
            </a:r>
            <a:r>
              <a:rPr lang="zh-CN" altLang="en-US" b="1" dirty="0"/>
              <a:t>源码剖析</a:t>
            </a:r>
            <a:r>
              <a:rPr lang="en-US" altLang="zh-CN" b="1" dirty="0"/>
              <a:t>》</a:t>
            </a:r>
            <a:r>
              <a:rPr lang="zh-CN" altLang="en-US" b="1" dirty="0"/>
              <a:t>快速过一遍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DF9A3B-5C97-EDDB-FA9F-396CB3BB39D1}"/>
              </a:ext>
            </a:extLst>
          </p:cNvPr>
          <p:cNvSpPr txBox="1"/>
          <p:nvPr/>
        </p:nvSpPr>
        <p:spPr>
          <a:xfrm>
            <a:off x="1422400" y="561340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 Polygon mesh processing </a:t>
            </a:r>
            <a:r>
              <a:rPr lang="zh-CN" altLang="en-US" b="1" dirty="0"/>
              <a:t>有时间翻翻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6B0D97-A6C3-8168-16D2-67FC3A3C6A83}"/>
              </a:ext>
            </a:extLst>
          </p:cNvPr>
          <p:cNvSpPr txBox="1"/>
          <p:nvPr/>
        </p:nvSpPr>
        <p:spPr>
          <a:xfrm>
            <a:off x="1422400" y="4458732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0.  </a:t>
            </a:r>
            <a:r>
              <a:rPr lang="zh-CN" altLang="en-US" b="1" dirty="0"/>
              <a:t>继续实现</a:t>
            </a:r>
            <a:r>
              <a:rPr lang="en-US" altLang="zh-CN" b="1" dirty="0" err="1"/>
              <a:t>delaunay</a:t>
            </a:r>
            <a:r>
              <a:rPr lang="zh-CN" altLang="en-US" b="1" dirty="0"/>
              <a:t>分治算法，顺利的话就搞搞多线程版本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F4139B-8D07-7F04-EB76-F9BF4FCC6AC7}"/>
              </a:ext>
            </a:extLst>
          </p:cNvPr>
          <p:cNvSpPr txBox="1"/>
          <p:nvPr/>
        </p:nvSpPr>
        <p:spPr>
          <a:xfrm>
            <a:off x="1308100" y="2164486"/>
            <a:ext cx="957580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参考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文档，把几个句柄怎么使用，数据结构怎么访问搞清楚，准备实现</a:t>
            </a:r>
            <a:r>
              <a:rPr lang="en-US" altLang="zh-CN" b="1" dirty="0" err="1">
                <a:solidFill>
                  <a:srgbClr val="FF0000"/>
                </a:solidFill>
              </a:rPr>
              <a:t>delaunay</a:t>
            </a:r>
            <a:r>
              <a:rPr lang="zh-CN" altLang="en-US" b="1" dirty="0">
                <a:solidFill>
                  <a:srgbClr val="FF0000"/>
                </a:solidFill>
              </a:rPr>
              <a:t>分治算法，应该也就仅仅准备了</a:t>
            </a:r>
          </a:p>
        </p:txBody>
      </p:sp>
    </p:spTree>
    <p:extLst>
      <p:ext uri="{BB962C8B-B14F-4D97-AF65-F5344CB8AC3E}">
        <p14:creationId xmlns:p14="http://schemas.microsoft.com/office/powerpoint/2010/main" val="253320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继续深入深入代码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6809E50-93DD-85C5-972B-C995853E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135" y="677143"/>
            <a:ext cx="5656742" cy="287695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857B810-761F-DA9D-6066-C5BAE8435611}"/>
              </a:ext>
            </a:extLst>
          </p:cNvPr>
          <p:cNvSpPr txBox="1"/>
          <p:nvPr/>
        </p:nvSpPr>
        <p:spPr>
          <a:xfrm>
            <a:off x="838200" y="1409662"/>
            <a:ext cx="353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问题一：为什么算法类里面有了</a:t>
            </a:r>
            <a:r>
              <a:rPr lang="en-US" altLang="zh-CN" sz="1600" b="1" dirty="0">
                <a:solidFill>
                  <a:srgbClr val="FF0000"/>
                </a:solidFill>
              </a:rPr>
              <a:t>iterator</a:t>
            </a:r>
            <a:r>
              <a:rPr lang="zh-CN" altLang="en-US" sz="1600" b="1" dirty="0">
                <a:solidFill>
                  <a:srgbClr val="FF0000"/>
                </a:solidFill>
              </a:rPr>
              <a:t>之后，还要有</a:t>
            </a:r>
            <a:r>
              <a:rPr lang="en-US" altLang="zh-CN" sz="1600" b="1" dirty="0">
                <a:solidFill>
                  <a:srgbClr val="FF0000"/>
                </a:solidFill>
              </a:rPr>
              <a:t>handle</a:t>
            </a:r>
            <a:r>
              <a:rPr lang="zh-CN" altLang="en-US" sz="1600" b="1" dirty="0">
                <a:solidFill>
                  <a:srgbClr val="FF0000"/>
                </a:solidFill>
              </a:rPr>
              <a:t>，他们作用有什么区分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DE0DD81-92FE-B3FD-208E-68F51AD4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35" y="3954217"/>
            <a:ext cx="5656742" cy="271230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FBC3941-8BB2-ADB0-AA6D-7A367D1496B5}"/>
              </a:ext>
            </a:extLst>
          </p:cNvPr>
          <p:cNvSpPr txBox="1"/>
          <p:nvPr/>
        </p:nvSpPr>
        <p:spPr>
          <a:xfrm>
            <a:off x="2248349" y="4532367"/>
            <a:ext cx="384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大部分的算法好像都是直接操作</a:t>
            </a:r>
            <a:r>
              <a:rPr lang="en-US" altLang="zh-CN" sz="1600" b="1" dirty="0"/>
              <a:t>handle</a:t>
            </a:r>
            <a:r>
              <a:rPr lang="zh-CN" altLang="en-US" sz="1600" b="1" dirty="0"/>
              <a:t>；如果迭代器是直接操作底层连续数组，那</a:t>
            </a:r>
            <a:r>
              <a:rPr lang="en-US" altLang="zh-CN" sz="1600" b="1" dirty="0"/>
              <a:t>handle</a:t>
            </a:r>
            <a:r>
              <a:rPr lang="zh-CN" altLang="en-US" sz="1600" b="1" dirty="0"/>
              <a:t>物理表示又是什么呢？</a:t>
            </a:r>
            <a:endParaRPr lang="en-US" altLang="zh-CN" sz="16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64D2A1-5551-D6C7-DAA3-C8C010E667D1}"/>
              </a:ext>
            </a:extLst>
          </p:cNvPr>
          <p:cNvSpPr txBox="1"/>
          <p:nvPr/>
        </p:nvSpPr>
        <p:spPr>
          <a:xfrm>
            <a:off x="387276" y="3059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一头雾水啊。。。。。。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1385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继续深入深入代码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5C435B-0E7B-FEF4-A6C5-315BC168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72" y="1673337"/>
            <a:ext cx="6220693" cy="45440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CCFE2C-9A0F-2636-567D-1203E5D84946}"/>
              </a:ext>
            </a:extLst>
          </p:cNvPr>
          <p:cNvSpPr txBox="1"/>
          <p:nvPr/>
        </p:nvSpPr>
        <p:spPr>
          <a:xfrm>
            <a:off x="339272" y="1137559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Handle</a:t>
            </a:r>
            <a:r>
              <a:rPr lang="zh-CN" altLang="en-US" dirty="0"/>
              <a:t>是定义在</a:t>
            </a:r>
            <a:r>
              <a:rPr lang="en-US" altLang="zh-CN" dirty="0" err="1"/>
              <a:t>Tds</a:t>
            </a:r>
            <a:r>
              <a:rPr lang="zh-CN" altLang="en-US" dirty="0"/>
              <a:t>数据结构中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3113ED-6D21-C86F-391E-4B176B5E11EF}"/>
              </a:ext>
            </a:extLst>
          </p:cNvPr>
          <p:cNvSpPr txBox="1"/>
          <p:nvPr/>
        </p:nvSpPr>
        <p:spPr>
          <a:xfrm>
            <a:off x="6745045" y="2796988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Iterator</a:t>
            </a:r>
            <a:r>
              <a:rPr lang="zh-CN" altLang="en-US" dirty="0"/>
              <a:t>和</a:t>
            </a:r>
            <a:r>
              <a:rPr lang="en-US" altLang="zh-CN" dirty="0"/>
              <a:t>handle</a:t>
            </a:r>
            <a:r>
              <a:rPr lang="zh-CN" altLang="en-US" dirty="0"/>
              <a:t>的源头好像是一样的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45148C-F217-12CA-A3E7-B168470859FE}"/>
              </a:ext>
            </a:extLst>
          </p:cNvPr>
          <p:cNvSpPr txBox="1"/>
          <p:nvPr/>
        </p:nvSpPr>
        <p:spPr>
          <a:xfrm>
            <a:off x="6745045" y="3945366"/>
            <a:ext cx="428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猜测：一个是对内的，一个是对外的，所以做的区分？？？？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E599C2-43EC-D2A4-AAE9-D5D79CE15082}"/>
              </a:ext>
            </a:extLst>
          </p:cNvPr>
          <p:cNvSpPr txBox="1"/>
          <p:nvPr/>
        </p:nvSpPr>
        <p:spPr>
          <a:xfrm>
            <a:off x="6745045" y="5268559"/>
            <a:ext cx="40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先看看</a:t>
            </a:r>
            <a:r>
              <a:rPr lang="en-US" altLang="zh-CN" dirty="0" err="1"/>
              <a:t>compact_container</a:t>
            </a:r>
            <a:r>
              <a:rPr lang="zh-CN" altLang="en-US" dirty="0"/>
              <a:t>吧。。。。</a:t>
            </a:r>
          </a:p>
        </p:txBody>
      </p:sp>
    </p:spTree>
    <p:extLst>
      <p:ext uri="{BB962C8B-B14F-4D97-AF65-F5344CB8AC3E}">
        <p14:creationId xmlns:p14="http://schemas.microsoft.com/office/powerpoint/2010/main" val="288738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的内存管理</a:t>
            </a:r>
          </a:p>
        </p:txBody>
      </p:sp>
    </p:spTree>
    <p:extLst>
      <p:ext uri="{BB962C8B-B14F-4D97-AF65-F5344CB8AC3E}">
        <p14:creationId xmlns:p14="http://schemas.microsoft.com/office/powerpoint/2010/main" val="228169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的关系（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的数据结构如何提供给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使用的）</a:t>
            </a:r>
          </a:p>
        </p:txBody>
      </p:sp>
    </p:spTree>
    <p:extLst>
      <p:ext uri="{BB962C8B-B14F-4D97-AF65-F5344CB8AC3E}">
        <p14:creationId xmlns:p14="http://schemas.microsoft.com/office/powerpoint/2010/main" val="292961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BGL/CGAL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目前已有的数据结构性能对比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B62651-6A9C-E762-AA78-2BD8A8F8B94D}"/>
              </a:ext>
            </a:extLst>
          </p:cNvPr>
          <p:cNvSpPr txBox="1"/>
          <p:nvPr/>
        </p:nvSpPr>
        <p:spPr>
          <a:xfrm>
            <a:off x="2654896" y="2077901"/>
            <a:ext cx="6882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https://doc.cgal.org/latest/BGL/group__PkgBGLTraits.html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C71ECF-E5CE-E618-4A5B-1B5B190A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2" y="4770467"/>
            <a:ext cx="11745964" cy="14480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5186B4-CB6D-DB05-7600-582B63752D02}"/>
              </a:ext>
            </a:extLst>
          </p:cNvPr>
          <p:cNvSpPr txBox="1"/>
          <p:nvPr/>
        </p:nvSpPr>
        <p:spPr>
          <a:xfrm>
            <a:off x="1441871" y="6308209"/>
            <a:ext cx="93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https://doc.cgal.org/latest/HalfedgeDS/index.html#Chapter_Halfedge_Data_Structures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126E49-3F5E-8FFB-4F07-C47C87CD0974}"/>
              </a:ext>
            </a:extLst>
          </p:cNvPr>
          <p:cNvSpPr txBox="1"/>
          <p:nvPr/>
        </p:nvSpPr>
        <p:spPr>
          <a:xfrm>
            <a:off x="298322" y="4171599"/>
            <a:ext cx="105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看看文档：</a:t>
            </a:r>
            <a:r>
              <a:rPr lang="en-US" altLang="zh-CN" b="1" dirty="0"/>
              <a:t>CGAL</a:t>
            </a:r>
            <a:r>
              <a:rPr lang="zh-CN" altLang="en-US" b="1" dirty="0"/>
              <a:t>中 关于半边型数据结构的介绍（以后复现文献就不用困惑了，直接用</a:t>
            </a:r>
            <a:r>
              <a:rPr lang="en-US" altLang="zh-CN" b="1" dirty="0"/>
              <a:t>CGAL</a:t>
            </a:r>
            <a:r>
              <a:rPr lang="zh-CN" altLang="en-US" b="1" dirty="0"/>
              <a:t>，呵呵</a:t>
            </a:r>
            <a:r>
              <a:rPr lang="en-US" altLang="zh-CN" b="1" dirty="0"/>
              <a:t>~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9275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中半边型数据结构的使用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9A88EE-6368-AC76-30CA-ED7055541BCF}"/>
              </a:ext>
            </a:extLst>
          </p:cNvPr>
          <p:cNvSpPr txBox="1"/>
          <p:nvPr/>
        </p:nvSpPr>
        <p:spPr>
          <a:xfrm>
            <a:off x="838200" y="1312432"/>
            <a:ext cx="997323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原以为</a:t>
            </a:r>
            <a:r>
              <a:rPr lang="en-US" altLang="zh-CN" b="1" dirty="0" err="1"/>
              <a:t>HalfedgeDS</a:t>
            </a:r>
            <a:r>
              <a:rPr lang="zh-CN" altLang="en-US" b="1" dirty="0"/>
              <a:t>可以直接使用，但是使用过程中发现，好像点、边、面的插入过程中，半边结构的一致性要自己去维护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0648C0-C66F-A99B-87D4-3F8FC0CEED40}"/>
              </a:ext>
            </a:extLst>
          </p:cNvPr>
          <p:cNvSpPr txBox="1"/>
          <p:nvPr/>
        </p:nvSpPr>
        <p:spPr>
          <a:xfrm>
            <a:off x="838200" y="2413803"/>
            <a:ext cx="108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有现成稳定的数据结构，就想直接用，自己写一个，费时费力，还不一定稳定，有没有现成的呢？？？？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41F897-C76D-FE32-20A6-24538E264CBB}"/>
              </a:ext>
            </a:extLst>
          </p:cNvPr>
          <p:cNvSpPr txBox="1"/>
          <p:nvPr/>
        </p:nvSpPr>
        <p:spPr>
          <a:xfrm>
            <a:off x="3258670" y="4511950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还发现了两个：</a:t>
            </a:r>
            <a:r>
              <a:rPr lang="en-US" altLang="zh-CN" b="1" dirty="0" err="1">
                <a:solidFill>
                  <a:srgbClr val="FF0000"/>
                </a:solidFill>
              </a:rPr>
              <a:t>Surface_mesh</a:t>
            </a:r>
            <a:r>
              <a:rPr lang="en-US" altLang="zh-CN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和    </a:t>
            </a:r>
            <a:r>
              <a:rPr lang="en-US" altLang="zh-CN" b="1" dirty="0">
                <a:solidFill>
                  <a:srgbClr val="FF0000"/>
                </a:solidFill>
              </a:rPr>
              <a:t>Polyhedron_3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 Map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14F3055-A550-7A24-3B31-DBB8F3823FED}"/>
              </a:ext>
            </a:extLst>
          </p:cNvPr>
          <p:cNvSpPr txBox="1"/>
          <p:nvPr/>
        </p:nvSpPr>
        <p:spPr>
          <a:xfrm>
            <a:off x="6336253" y="82531"/>
            <a:ext cx="570430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在</a:t>
            </a:r>
            <a:r>
              <a:rPr lang="en-US" altLang="zh-CN" sz="1400" dirty="0"/>
              <a:t>mesh</a:t>
            </a:r>
            <a:r>
              <a:rPr lang="zh-CN" altLang="en-US" sz="1400" dirty="0"/>
              <a:t>类中：定义了</a:t>
            </a:r>
            <a:r>
              <a:rPr lang="en-US" altLang="zh-CN" b="1" dirty="0" err="1"/>
              <a:t>Property_container</a:t>
            </a:r>
            <a:r>
              <a:rPr lang="en-US" altLang="zh-CN" b="1" dirty="0"/>
              <a:t> </a:t>
            </a:r>
            <a:r>
              <a:rPr lang="zh-CN" altLang="en-US" b="1" dirty="0"/>
              <a:t>和 Property_map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dirty="0"/>
              <a:t>  template &lt;typename Key, typename T&gt;</a:t>
            </a:r>
          </a:p>
          <a:p>
            <a:r>
              <a:rPr lang="zh-CN" altLang="en-US" dirty="0"/>
              <a:t>  struct </a:t>
            </a:r>
            <a:r>
              <a:rPr lang="zh-CN" altLang="en-US" b="1" dirty="0"/>
              <a:t>Get_property_map </a:t>
            </a:r>
            <a:r>
              <a:rPr lang="zh-CN" altLang="en-US" dirty="0"/>
              <a:t>{</a:t>
            </a:r>
          </a:p>
          <a:p>
            <a:r>
              <a:rPr lang="zh-CN" altLang="en-US" dirty="0"/>
              <a:t>    typedef Property_map&lt;Key, T&gt; type;</a:t>
            </a:r>
          </a:p>
          <a:p>
            <a:r>
              <a:rPr lang="zh-CN" altLang="en-US" dirty="0"/>
              <a:t>  };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E14281E2-EDFD-8BB5-5EA9-252FEDA3E0E3}"/>
              </a:ext>
            </a:extLst>
          </p:cNvPr>
          <p:cNvGrpSpPr/>
          <p:nvPr/>
        </p:nvGrpSpPr>
        <p:grpSpPr>
          <a:xfrm>
            <a:off x="325419" y="1579953"/>
            <a:ext cx="11249810" cy="5034171"/>
            <a:chOff x="325419" y="1579953"/>
            <a:chExt cx="11249810" cy="503417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D7F7E78-747E-7B2E-3AEE-C56AFE9C23B0}"/>
                </a:ext>
              </a:extLst>
            </p:cNvPr>
            <p:cNvSpPr txBox="1"/>
            <p:nvPr/>
          </p:nvSpPr>
          <p:spPr>
            <a:xfrm>
              <a:off x="1327156" y="1579953"/>
              <a:ext cx="3541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Property_container</a:t>
              </a:r>
              <a:r>
                <a:rPr lang="en-US" altLang="zh-CN" b="1" dirty="0"/>
                <a:t>&lt;mesh, </a:t>
              </a:r>
              <a:r>
                <a:rPr lang="en-US" altLang="zh-CN" b="1" dirty="0">
                  <a:solidFill>
                    <a:srgbClr val="FF0000"/>
                  </a:solidFill>
                </a:rPr>
                <a:t>key</a:t>
              </a:r>
              <a:r>
                <a:rPr lang="en-US" altLang="zh-CN" b="1" dirty="0"/>
                <a:t>&gt;</a:t>
              </a:r>
              <a:endParaRPr lang="zh-CN" altLang="en-US" b="1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7070AB5-8F5C-374E-2BAA-1B6285B452FD}"/>
                </a:ext>
              </a:extLst>
            </p:cNvPr>
            <p:cNvGrpSpPr/>
            <p:nvPr/>
          </p:nvGrpSpPr>
          <p:grpSpPr>
            <a:xfrm>
              <a:off x="325419" y="4869322"/>
              <a:ext cx="1731982" cy="258184"/>
              <a:chOff x="1387736" y="2011680"/>
              <a:chExt cx="1731982" cy="25818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5D072DF-5CD4-575F-DC3B-226F19B6D4D4}"/>
                  </a:ext>
                </a:extLst>
              </p:cNvPr>
              <p:cNvSpPr/>
              <p:nvPr/>
            </p:nvSpPr>
            <p:spPr>
              <a:xfrm>
                <a:off x="1387736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A4F49C1-2DB5-381D-5EC3-AE88C4AEED5B}"/>
                  </a:ext>
                </a:extLst>
              </p:cNvPr>
              <p:cNvSpPr/>
              <p:nvPr/>
            </p:nvSpPr>
            <p:spPr>
              <a:xfrm>
                <a:off x="163516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18AC1DA-BE1F-692E-FC54-637945F42F9D}"/>
                  </a:ext>
                </a:extLst>
              </p:cNvPr>
              <p:cNvSpPr/>
              <p:nvPr/>
            </p:nvSpPr>
            <p:spPr>
              <a:xfrm>
                <a:off x="189872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43B432-F147-F275-7C8C-AA16CABE0E43}"/>
                  </a:ext>
                </a:extLst>
              </p:cNvPr>
              <p:cNvSpPr/>
              <p:nvPr/>
            </p:nvSpPr>
            <p:spPr>
              <a:xfrm>
                <a:off x="213001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A381DB2-2B36-6025-6531-9F3A42634488}"/>
                  </a:ext>
                </a:extLst>
              </p:cNvPr>
              <p:cNvSpPr/>
              <p:nvPr/>
            </p:nvSpPr>
            <p:spPr>
              <a:xfrm>
                <a:off x="236130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6AF39E0-AABE-7B7E-28CA-0630AE1E2895}"/>
                  </a:ext>
                </a:extLst>
              </p:cNvPr>
              <p:cNvSpPr/>
              <p:nvPr/>
            </p:nvSpPr>
            <p:spPr>
              <a:xfrm>
                <a:off x="2608730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703FCCE-E4CE-1506-A8A5-5DADC1B633FE}"/>
                  </a:ext>
                </a:extLst>
              </p:cNvPr>
              <p:cNvSpPr/>
              <p:nvPr/>
            </p:nvSpPr>
            <p:spPr>
              <a:xfrm>
                <a:off x="287229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89568EC-D2A2-3543-A6EA-2023AC7FE6DA}"/>
                </a:ext>
              </a:extLst>
            </p:cNvPr>
            <p:cNvSpPr txBox="1"/>
            <p:nvPr/>
          </p:nvSpPr>
          <p:spPr>
            <a:xfrm>
              <a:off x="3777210" y="2045144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Property array *</a:t>
              </a:r>
              <a:endParaRPr lang="zh-CN" altLang="en-US" sz="11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8BAEF67-D698-C2C0-D16E-5009C64C1740}"/>
                </a:ext>
              </a:extLst>
            </p:cNvPr>
            <p:cNvSpPr txBox="1"/>
            <p:nvPr/>
          </p:nvSpPr>
          <p:spPr>
            <a:xfrm>
              <a:off x="438374" y="4346247"/>
              <a:ext cx="16190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/>
                <a:t>Property array1&lt;</a:t>
              </a:r>
              <a:r>
                <a:rPr lang="en-US" altLang="zh-CN" sz="1200" b="1" dirty="0">
                  <a:solidFill>
                    <a:srgbClr val="FF0000"/>
                  </a:solidFill>
                </a:rPr>
                <a:t>T</a:t>
              </a:r>
              <a:r>
                <a:rPr lang="en-US" altLang="zh-CN" sz="1200" b="1" dirty="0"/>
                <a:t>&gt; </a:t>
              </a:r>
              <a:endParaRPr lang="zh-CN" altLang="en-US" sz="12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A5CFD85-67C0-B3DB-4FA8-A5A02FB84B5F}"/>
                </a:ext>
              </a:extLst>
            </p:cNvPr>
            <p:cNvSpPr txBox="1"/>
            <p:nvPr/>
          </p:nvSpPr>
          <p:spPr>
            <a:xfrm>
              <a:off x="2541357" y="4322788"/>
              <a:ext cx="14469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Property array2&lt;</a:t>
              </a:r>
              <a:r>
                <a:rPr lang="en-US" altLang="zh-CN" sz="1100" b="1" dirty="0">
                  <a:solidFill>
                    <a:srgbClr val="FF0000"/>
                  </a:solidFill>
                </a:rPr>
                <a:t>T</a:t>
              </a:r>
              <a:r>
                <a:rPr lang="en-US" altLang="zh-CN" sz="1100" b="1" dirty="0"/>
                <a:t>&gt; </a:t>
              </a:r>
              <a:endParaRPr lang="zh-CN" altLang="en-US" sz="11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945EB25-B091-EA50-E26A-CBBCD587C849}"/>
                </a:ext>
              </a:extLst>
            </p:cNvPr>
            <p:cNvSpPr txBox="1"/>
            <p:nvPr/>
          </p:nvSpPr>
          <p:spPr>
            <a:xfrm>
              <a:off x="4476971" y="4310244"/>
              <a:ext cx="161902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/>
                <a:t>Property array3&lt;</a:t>
              </a:r>
              <a:r>
                <a:rPr lang="en-US" altLang="zh-CN" sz="1200" b="1" dirty="0">
                  <a:solidFill>
                    <a:srgbClr val="FF0000"/>
                  </a:solidFill>
                </a:rPr>
                <a:t>T</a:t>
              </a:r>
              <a:r>
                <a:rPr lang="en-US" altLang="zh-CN" sz="1200" b="1" dirty="0"/>
                <a:t>&gt; </a:t>
              </a:r>
              <a:endParaRPr lang="zh-CN" altLang="en-US" sz="1200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E1D01B1-96C1-B483-EFD2-3D5515D63722}"/>
                </a:ext>
              </a:extLst>
            </p:cNvPr>
            <p:cNvGrpSpPr/>
            <p:nvPr/>
          </p:nvGrpSpPr>
          <p:grpSpPr>
            <a:xfrm>
              <a:off x="2374752" y="4869322"/>
              <a:ext cx="1731982" cy="258184"/>
              <a:chOff x="1387736" y="2011680"/>
              <a:chExt cx="1731982" cy="25818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D6D95F7-486F-07B0-899F-D68B4525E62F}"/>
                  </a:ext>
                </a:extLst>
              </p:cNvPr>
              <p:cNvSpPr/>
              <p:nvPr/>
            </p:nvSpPr>
            <p:spPr>
              <a:xfrm>
                <a:off x="1387736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748A35A-84DD-6E11-25CC-1B26BCAB9450}"/>
                  </a:ext>
                </a:extLst>
              </p:cNvPr>
              <p:cNvSpPr/>
              <p:nvPr/>
            </p:nvSpPr>
            <p:spPr>
              <a:xfrm>
                <a:off x="163516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62BC8E0-0B78-4FFC-7F18-855FE52BB213}"/>
                  </a:ext>
                </a:extLst>
              </p:cNvPr>
              <p:cNvSpPr/>
              <p:nvPr/>
            </p:nvSpPr>
            <p:spPr>
              <a:xfrm>
                <a:off x="189872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A20D22B-5698-F082-117A-F24628894CC5}"/>
                  </a:ext>
                </a:extLst>
              </p:cNvPr>
              <p:cNvSpPr/>
              <p:nvPr/>
            </p:nvSpPr>
            <p:spPr>
              <a:xfrm>
                <a:off x="213001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4C165EF-F346-AE7A-851D-DF57923A9C2A}"/>
                  </a:ext>
                </a:extLst>
              </p:cNvPr>
              <p:cNvSpPr/>
              <p:nvPr/>
            </p:nvSpPr>
            <p:spPr>
              <a:xfrm>
                <a:off x="236130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00C3BC1-3150-49CE-0181-C1F0B72B9A0F}"/>
                  </a:ext>
                </a:extLst>
              </p:cNvPr>
              <p:cNvSpPr/>
              <p:nvPr/>
            </p:nvSpPr>
            <p:spPr>
              <a:xfrm>
                <a:off x="2608730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5B430D9-338C-EB86-66F6-BBC9617E12E2}"/>
                  </a:ext>
                </a:extLst>
              </p:cNvPr>
              <p:cNvSpPr/>
              <p:nvPr/>
            </p:nvSpPr>
            <p:spPr>
              <a:xfrm>
                <a:off x="287229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A5A6021-EC66-38B6-A028-70B1B02CA203}"/>
                </a:ext>
              </a:extLst>
            </p:cNvPr>
            <p:cNvGrpSpPr/>
            <p:nvPr/>
          </p:nvGrpSpPr>
          <p:grpSpPr>
            <a:xfrm>
              <a:off x="4461801" y="4869322"/>
              <a:ext cx="1731982" cy="258184"/>
              <a:chOff x="1387736" y="2011680"/>
              <a:chExt cx="1731982" cy="258184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E4A4CD6-DCDA-EB7E-9DDC-265446AB598A}"/>
                  </a:ext>
                </a:extLst>
              </p:cNvPr>
              <p:cNvSpPr/>
              <p:nvPr/>
            </p:nvSpPr>
            <p:spPr>
              <a:xfrm>
                <a:off x="1387736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796B1CE-297E-22F7-3BCB-910136B6AE50}"/>
                  </a:ext>
                </a:extLst>
              </p:cNvPr>
              <p:cNvSpPr/>
              <p:nvPr/>
            </p:nvSpPr>
            <p:spPr>
              <a:xfrm>
                <a:off x="163516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194B6AD-07AA-E1D5-7493-E5CCC02DC8D7}"/>
                  </a:ext>
                </a:extLst>
              </p:cNvPr>
              <p:cNvSpPr/>
              <p:nvPr/>
            </p:nvSpPr>
            <p:spPr>
              <a:xfrm>
                <a:off x="189872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2C5B518-DB0C-F423-EE0F-F45FCA2AB1B9}"/>
                  </a:ext>
                </a:extLst>
              </p:cNvPr>
              <p:cNvSpPr/>
              <p:nvPr/>
            </p:nvSpPr>
            <p:spPr>
              <a:xfrm>
                <a:off x="213001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1512F9A-C147-2D5A-A835-65696E2AD471}"/>
                  </a:ext>
                </a:extLst>
              </p:cNvPr>
              <p:cNvSpPr/>
              <p:nvPr/>
            </p:nvSpPr>
            <p:spPr>
              <a:xfrm>
                <a:off x="236130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C33DF6E-456E-F2DA-3281-586F338FF0A0}"/>
                  </a:ext>
                </a:extLst>
              </p:cNvPr>
              <p:cNvSpPr/>
              <p:nvPr/>
            </p:nvSpPr>
            <p:spPr>
              <a:xfrm>
                <a:off x="2608730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0D0E533-A09C-ABDF-1C3A-696C5F23EC1A}"/>
                  </a:ext>
                </a:extLst>
              </p:cNvPr>
              <p:cNvSpPr/>
              <p:nvPr/>
            </p:nvSpPr>
            <p:spPr>
              <a:xfrm>
                <a:off x="287229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D1AFD9B-B489-BC73-1546-23A9B8C6D526}"/>
                </a:ext>
              </a:extLst>
            </p:cNvPr>
            <p:cNvGrpSpPr/>
            <p:nvPr/>
          </p:nvGrpSpPr>
          <p:grpSpPr>
            <a:xfrm>
              <a:off x="2029092" y="2063087"/>
              <a:ext cx="1731982" cy="258184"/>
              <a:chOff x="1387736" y="2011680"/>
              <a:chExt cx="1731982" cy="258184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8DAED90-E751-450E-FBB5-FABDF0238F80}"/>
                  </a:ext>
                </a:extLst>
              </p:cNvPr>
              <p:cNvSpPr/>
              <p:nvPr/>
            </p:nvSpPr>
            <p:spPr>
              <a:xfrm>
                <a:off x="1387736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D80BACB-C8C9-0BF6-ECAC-BC50E5841D7B}"/>
                  </a:ext>
                </a:extLst>
              </p:cNvPr>
              <p:cNvSpPr/>
              <p:nvPr/>
            </p:nvSpPr>
            <p:spPr>
              <a:xfrm>
                <a:off x="163516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6E88FB5-AD86-CBC1-2B7D-FF7FC2E0F47E}"/>
                  </a:ext>
                </a:extLst>
              </p:cNvPr>
              <p:cNvSpPr/>
              <p:nvPr/>
            </p:nvSpPr>
            <p:spPr>
              <a:xfrm>
                <a:off x="189872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289ED23-B792-8A92-E7C3-442DB2CB1D7F}"/>
                  </a:ext>
                </a:extLst>
              </p:cNvPr>
              <p:cNvSpPr/>
              <p:nvPr/>
            </p:nvSpPr>
            <p:spPr>
              <a:xfrm>
                <a:off x="213001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55418AE-528C-BB97-2E8D-DBE3FECD44F9}"/>
                  </a:ext>
                </a:extLst>
              </p:cNvPr>
              <p:cNvSpPr/>
              <p:nvPr/>
            </p:nvSpPr>
            <p:spPr>
              <a:xfrm>
                <a:off x="236130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13A4ADF-50EB-9734-B7C3-145AA91EDCF8}"/>
                  </a:ext>
                </a:extLst>
              </p:cNvPr>
              <p:cNvSpPr/>
              <p:nvPr/>
            </p:nvSpPr>
            <p:spPr>
              <a:xfrm>
                <a:off x="2608730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EB37D2E-D1D0-DD97-C445-76DD9E262339}"/>
                  </a:ext>
                </a:extLst>
              </p:cNvPr>
              <p:cNvSpPr/>
              <p:nvPr/>
            </p:nvSpPr>
            <p:spPr>
              <a:xfrm>
                <a:off x="287229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BA175E74-FA25-DB69-F92A-9BF2EE6CF79C}"/>
                </a:ext>
              </a:extLst>
            </p:cNvPr>
            <p:cNvCxnSpPr/>
            <p:nvPr/>
          </p:nvCxnSpPr>
          <p:spPr>
            <a:xfrm flipH="1">
              <a:off x="1422700" y="2485016"/>
              <a:ext cx="1446904" cy="174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15AB2AE-6053-5631-1D88-79E936EBEC1B}"/>
                </a:ext>
              </a:extLst>
            </p:cNvPr>
            <p:cNvCxnSpPr/>
            <p:nvPr/>
          </p:nvCxnSpPr>
          <p:spPr>
            <a:xfrm>
              <a:off x="2869604" y="2485016"/>
              <a:ext cx="247426" cy="174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F1BFD8A-082B-0C1B-77CA-D7E91E09B47F}"/>
                </a:ext>
              </a:extLst>
            </p:cNvPr>
            <p:cNvCxnSpPr/>
            <p:nvPr/>
          </p:nvCxnSpPr>
          <p:spPr>
            <a:xfrm>
              <a:off x="2895083" y="2498473"/>
              <a:ext cx="2061570" cy="1824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2B26094-32D1-1768-E933-0B93DCC04EB7}"/>
                </a:ext>
              </a:extLst>
            </p:cNvPr>
            <p:cNvSpPr txBox="1"/>
            <p:nvPr/>
          </p:nvSpPr>
          <p:spPr>
            <a:xfrm>
              <a:off x="449132" y="5475642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类成员：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89CA2A5-732D-074A-76E0-DD250DD53AAE}"/>
                </a:ext>
              </a:extLst>
            </p:cNvPr>
            <p:cNvSpPr txBox="1"/>
            <p:nvPr/>
          </p:nvSpPr>
          <p:spPr>
            <a:xfrm>
              <a:off x="6509206" y="481374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std::vector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03B41EA-48F7-7F5C-B22E-9C6802D89CC8}"/>
                </a:ext>
              </a:extLst>
            </p:cNvPr>
            <p:cNvSpPr txBox="1"/>
            <p:nvPr/>
          </p:nvSpPr>
          <p:spPr>
            <a:xfrm>
              <a:off x="1546413" y="5475642"/>
              <a:ext cx="790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默认值 </a:t>
              </a:r>
              <a:r>
                <a:rPr lang="en-US" altLang="zh-CN" dirty="0"/>
                <a:t>		</a:t>
              </a:r>
              <a:r>
                <a:rPr lang="en-US" altLang="zh-CN" b="1" dirty="0">
                  <a:solidFill>
                    <a:srgbClr val="FF0000"/>
                  </a:solidFill>
                </a:rPr>
                <a:t>T</a:t>
              </a:r>
              <a:r>
                <a:rPr lang="en-US" altLang="zh-CN" dirty="0"/>
                <a:t> value_ (</a:t>
              </a:r>
              <a:r>
                <a:rPr lang="zh-CN" altLang="en-US" dirty="0"/>
                <a:t>当插入属性没有提供值时，用该默认值插入</a:t>
              </a:r>
              <a:r>
                <a:rPr lang="en-US" altLang="zh-CN" dirty="0"/>
                <a:t>data_)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B15B5AA-95D1-7BDD-2F62-9A95DE3C371D}"/>
                </a:ext>
              </a:extLst>
            </p:cNvPr>
            <p:cNvSpPr txBox="1"/>
            <p:nvPr/>
          </p:nvSpPr>
          <p:spPr>
            <a:xfrm>
              <a:off x="1544584" y="5844974"/>
              <a:ext cx="4075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属性数组  </a:t>
              </a:r>
              <a:r>
                <a:rPr lang="en-US" altLang="zh-CN" dirty="0"/>
                <a:t>	std::vector&lt;</a:t>
              </a:r>
              <a:r>
                <a:rPr lang="en-US" altLang="zh-CN" b="1" dirty="0">
                  <a:solidFill>
                    <a:srgbClr val="FF0000"/>
                  </a:solidFill>
                </a:rPr>
                <a:t>T</a:t>
              </a:r>
              <a:r>
                <a:rPr lang="en-US" altLang="zh-CN" dirty="0"/>
                <a:t>&gt; data_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5569241-420E-1E34-8DF6-0111FCD7722F}"/>
                </a:ext>
              </a:extLst>
            </p:cNvPr>
            <p:cNvSpPr txBox="1"/>
            <p:nvPr/>
          </p:nvSpPr>
          <p:spPr>
            <a:xfrm>
              <a:off x="1523068" y="6244792"/>
              <a:ext cx="3874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属性名称</a:t>
              </a:r>
              <a:r>
                <a:rPr lang="en-US" altLang="zh-CN" dirty="0"/>
                <a:t>	name(</a:t>
              </a:r>
              <a:r>
                <a:rPr lang="zh-CN" altLang="en-US" dirty="0"/>
                <a:t>从基类继承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882637B-25AC-2CE8-AE13-C3C95605D04A}"/>
                </a:ext>
              </a:extLst>
            </p:cNvPr>
            <p:cNvSpPr txBox="1"/>
            <p:nvPr/>
          </p:nvSpPr>
          <p:spPr>
            <a:xfrm>
              <a:off x="4412377" y="2807251"/>
              <a:ext cx="39324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key</a:t>
              </a:r>
              <a:r>
                <a:rPr lang="zh-CN" altLang="en-US" b="1" dirty="0">
                  <a:solidFill>
                    <a:srgbClr val="FF0000"/>
                  </a:solidFill>
                </a:rPr>
                <a:t>代表索引类型</a:t>
              </a:r>
              <a:r>
                <a:rPr lang="en-US" altLang="zh-CN" b="1" dirty="0">
                  <a:solidFill>
                    <a:srgbClr val="FF0000"/>
                  </a:solidFill>
                </a:rPr>
                <a:t>(</a:t>
              </a:r>
              <a:r>
                <a:rPr lang="zh-CN" altLang="en-US" b="1" dirty="0">
                  <a:solidFill>
                    <a:srgbClr val="FF0000"/>
                  </a:solidFill>
                </a:rPr>
                <a:t>点、半边、边、面</a:t>
              </a:r>
              <a:r>
                <a:rPr lang="en-US" altLang="zh-CN" b="1" dirty="0">
                  <a:solidFill>
                    <a:srgbClr val="FF0000"/>
                  </a:solidFill>
                </a:rPr>
                <a:t>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076428F4-01A4-CC8B-D375-93562EB55E92}"/>
                </a:ext>
              </a:extLst>
            </p:cNvPr>
            <p:cNvGrpSpPr/>
            <p:nvPr/>
          </p:nvGrpSpPr>
          <p:grpSpPr>
            <a:xfrm>
              <a:off x="8659909" y="2187694"/>
              <a:ext cx="2915320" cy="2403437"/>
              <a:chOff x="8659909" y="2187694"/>
              <a:chExt cx="2915320" cy="2403437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92A5769-D89F-6C5A-9B2C-8F25FC9FC714}"/>
                  </a:ext>
                </a:extLst>
              </p:cNvPr>
              <p:cNvSpPr txBox="1"/>
              <p:nvPr/>
            </p:nvSpPr>
            <p:spPr>
              <a:xfrm>
                <a:off x="8659909" y="4221799"/>
                <a:ext cx="2915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Property_map</a:t>
                </a:r>
                <a:r>
                  <a:rPr lang="en-US" altLang="zh-CN" dirty="0"/>
                  <a:t>&lt;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key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/>
                  <a:t>&gt;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6DBE72D-8245-1C99-52EF-38B0D4F8A1BD}"/>
                  </a:ext>
                </a:extLst>
              </p:cNvPr>
              <p:cNvSpPr txBox="1"/>
              <p:nvPr/>
            </p:nvSpPr>
            <p:spPr>
              <a:xfrm>
                <a:off x="8659918" y="3254492"/>
                <a:ext cx="29153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 err="1"/>
                  <a:t>Property_map_base</a:t>
                </a:r>
                <a:r>
                  <a:rPr lang="en-US" altLang="zh-CN" dirty="0"/>
                  <a:t>&lt;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/>
                  <a:t>&gt;</a:t>
                </a:r>
                <a:endParaRPr lang="zh-CN" altLang="en-US" dirty="0"/>
              </a:p>
            </p:txBody>
          </p:sp>
          <p:sp>
            <p:nvSpPr>
              <p:cNvPr id="70" name="等腰三角形 69">
                <a:extLst>
                  <a:ext uri="{FF2B5EF4-FFF2-40B4-BE49-F238E27FC236}">
                    <a16:creationId xmlns:a16="http://schemas.microsoft.com/office/drawing/2014/main" id="{1358FDA0-1CFF-BEF5-8BE3-215FC002EB92}"/>
                  </a:ext>
                </a:extLst>
              </p:cNvPr>
              <p:cNvSpPr/>
              <p:nvPr/>
            </p:nvSpPr>
            <p:spPr>
              <a:xfrm>
                <a:off x="9683948" y="3609166"/>
                <a:ext cx="195014" cy="21398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B2614D7F-2CA0-0243-E136-B48F2B2593B7}"/>
                  </a:ext>
                </a:extLst>
              </p:cNvPr>
              <p:cNvCxnSpPr>
                <a:cxnSpLocks/>
                <a:stCxn id="70" idx="3"/>
              </p:cNvCxnSpPr>
              <p:nvPr/>
            </p:nvCxnSpPr>
            <p:spPr>
              <a:xfrm>
                <a:off x="9781455" y="3823149"/>
                <a:ext cx="0" cy="39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等腰三角形 74">
                <a:extLst>
                  <a:ext uri="{FF2B5EF4-FFF2-40B4-BE49-F238E27FC236}">
                    <a16:creationId xmlns:a16="http://schemas.microsoft.com/office/drawing/2014/main" id="{8D1BCC98-0EF9-2F11-8213-186CC68949AB}"/>
                  </a:ext>
                </a:extLst>
              </p:cNvPr>
              <p:cNvSpPr/>
              <p:nvPr/>
            </p:nvSpPr>
            <p:spPr>
              <a:xfrm>
                <a:off x="9683948" y="2666998"/>
                <a:ext cx="195014" cy="21398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AC29CE71-026D-B4BA-A5C8-BB0563C71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1455" y="2899820"/>
                <a:ext cx="0" cy="39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92C9AEB4-DF06-40B7-122A-418167AA2174}"/>
                  </a:ext>
                </a:extLst>
              </p:cNvPr>
              <p:cNvSpPr txBox="1"/>
              <p:nvPr/>
            </p:nvSpPr>
            <p:spPr>
              <a:xfrm>
                <a:off x="8860488" y="2187694"/>
                <a:ext cx="23489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Property array&lt;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/>
                  <a:t>&gt; </a:t>
                </a:r>
                <a:endParaRPr lang="zh-CN" altLang="en-US" dirty="0"/>
              </a:p>
            </p:txBody>
          </p:sp>
          <p:cxnSp>
            <p:nvCxnSpPr>
              <p:cNvPr id="79" name="连接符: 曲线 78">
                <a:extLst>
                  <a:ext uri="{FF2B5EF4-FFF2-40B4-BE49-F238E27FC236}">
                    <a16:creationId xmlns:a16="http://schemas.microsoft.com/office/drawing/2014/main" id="{9C9FA511-1369-FB67-68AD-1F87D5A13D51}"/>
                  </a:ext>
                </a:extLst>
              </p:cNvPr>
              <p:cNvCxnSpPr/>
              <p:nvPr/>
            </p:nvCxnSpPr>
            <p:spPr>
              <a:xfrm rot="5400000" flipH="1" flipV="1">
                <a:off x="10525501" y="3904065"/>
                <a:ext cx="713622" cy="12382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连接符: 曲线 79">
                <a:extLst>
                  <a:ext uri="{FF2B5EF4-FFF2-40B4-BE49-F238E27FC236}">
                    <a16:creationId xmlns:a16="http://schemas.microsoft.com/office/drawing/2014/main" id="{60E9414F-9DA7-29C7-3D3C-35EAACE3F7D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315351" y="2851335"/>
                <a:ext cx="899262" cy="11083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EBF71277-3F4C-DA09-535E-549A9E6C9874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rot="10800000" flipV="1">
              <a:off x="6070070" y="2412254"/>
              <a:ext cx="4549588" cy="24570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471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 Map --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</a:t>
            </a:r>
            <a:r>
              <a:rPr lang="en-US" altLang="zh-CN" sz="25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Surface_mesh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534822EC-0EB1-7C4F-63B7-857563C3A2B2}"/>
              </a:ext>
            </a:extLst>
          </p:cNvPr>
          <p:cNvGrpSpPr/>
          <p:nvPr/>
        </p:nvGrpSpPr>
        <p:grpSpPr>
          <a:xfrm>
            <a:off x="6285186" y="1721917"/>
            <a:ext cx="4687614" cy="3134765"/>
            <a:chOff x="6327295" y="1626151"/>
            <a:chExt cx="4687614" cy="313476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5626C39-5147-6FA4-C19C-B58596C2C11D}"/>
                </a:ext>
              </a:extLst>
            </p:cNvPr>
            <p:cNvSpPr txBox="1"/>
            <p:nvPr/>
          </p:nvSpPr>
          <p:spPr>
            <a:xfrm>
              <a:off x="7752477" y="1626151"/>
              <a:ext cx="32624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点、半边、边、面属性的查询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DB455F9-D2B0-A760-E32A-FAA9952E8949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7594600" y="1995483"/>
              <a:ext cx="1789093" cy="110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502B815-AA6F-A50D-4B57-35CA1813F956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8902700" y="1995483"/>
              <a:ext cx="480993" cy="110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52FF882-6D5C-E9CE-2EEF-C37633D47077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9383693" y="1995483"/>
              <a:ext cx="522307" cy="110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71A8132-9508-808B-362B-E5C6FB78F707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9383693" y="1995483"/>
              <a:ext cx="1631216" cy="110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E2BF22E-AE2A-35E9-C07E-DD23F13D20E9}"/>
                </a:ext>
              </a:extLst>
            </p:cNvPr>
            <p:cNvSpPr txBox="1"/>
            <p:nvPr/>
          </p:nvSpPr>
          <p:spPr>
            <a:xfrm>
              <a:off x="7888362" y="25542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点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223819F-CCF0-5C1A-8C7C-52BE05DC9C4D}"/>
                </a:ext>
              </a:extLst>
            </p:cNvPr>
            <p:cNvSpPr txBox="1"/>
            <p:nvPr/>
          </p:nvSpPr>
          <p:spPr>
            <a:xfrm>
              <a:off x="8704018" y="25542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半边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177F249-5FE5-3160-8B16-6731C4C4277C}"/>
                </a:ext>
              </a:extLst>
            </p:cNvPr>
            <p:cNvSpPr txBox="1"/>
            <p:nvPr/>
          </p:nvSpPr>
          <p:spPr>
            <a:xfrm>
              <a:off x="9535448" y="25542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边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6BE078B-8C56-4CCD-5CE4-A247FDD6317D}"/>
                </a:ext>
              </a:extLst>
            </p:cNvPr>
            <p:cNvSpPr txBox="1"/>
            <p:nvPr/>
          </p:nvSpPr>
          <p:spPr>
            <a:xfrm>
              <a:off x="10318894" y="25542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面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0A97EB3B-5359-C831-CA41-2ED9591E2D42}"/>
                </a:ext>
              </a:extLst>
            </p:cNvPr>
            <p:cNvCxnSpPr/>
            <p:nvPr/>
          </p:nvCxnSpPr>
          <p:spPr>
            <a:xfrm flipH="1">
              <a:off x="7023100" y="3098800"/>
              <a:ext cx="571500" cy="66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9270659-3A73-948A-CEB3-477A2DA54C0C}"/>
                </a:ext>
              </a:extLst>
            </p:cNvPr>
            <p:cNvCxnSpPr>
              <a:cxnSpLocks/>
            </p:cNvCxnSpPr>
            <p:nvPr/>
          </p:nvCxnSpPr>
          <p:spPr>
            <a:xfrm>
              <a:off x="7627944" y="3098800"/>
              <a:ext cx="936771" cy="558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5613052-9952-078A-2F95-45D45D7625F7}"/>
                </a:ext>
              </a:extLst>
            </p:cNvPr>
            <p:cNvSpPr txBox="1"/>
            <p:nvPr/>
          </p:nvSpPr>
          <p:spPr>
            <a:xfrm>
              <a:off x="6631708" y="3244334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name1</a:t>
              </a:r>
              <a:endParaRPr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5F8689DF-5206-FEB9-ECB1-AA69700F0DFB}"/>
                </a:ext>
              </a:extLst>
            </p:cNvPr>
            <p:cNvSpPr txBox="1"/>
            <p:nvPr/>
          </p:nvSpPr>
          <p:spPr>
            <a:xfrm>
              <a:off x="7596263" y="3244334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name2</a:t>
              </a:r>
              <a:endParaRPr lang="zh-CN" altLang="en-US" dirty="0"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3DB0450C-3BDE-D855-2FCF-ECDD8A9F3241}"/>
                </a:ext>
              </a:extLst>
            </p:cNvPr>
            <p:cNvGrpSpPr/>
            <p:nvPr/>
          </p:nvGrpSpPr>
          <p:grpSpPr>
            <a:xfrm>
              <a:off x="6368366" y="3759200"/>
              <a:ext cx="1478334" cy="499559"/>
              <a:chOff x="6273800" y="3759200"/>
              <a:chExt cx="1734163" cy="552450"/>
            </a:xfrm>
          </p:grpSpPr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4D436A0A-E075-DDC5-0DD5-1A298FB4D0DE}"/>
                  </a:ext>
                </a:extLst>
              </p:cNvPr>
              <p:cNvCxnSpPr/>
              <p:nvPr/>
            </p:nvCxnSpPr>
            <p:spPr>
              <a:xfrm flipH="1">
                <a:off x="6273800" y="3759200"/>
                <a:ext cx="749300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AC30AA0E-18E2-FCD4-5F5B-A5A0A59085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5548" y="3759200"/>
                <a:ext cx="89302" cy="552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86979DE9-ECB1-B78F-9C62-52C9698CF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274" y="3759200"/>
                <a:ext cx="352218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353AA758-7AA3-2830-A897-3E942D0F8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3183" y="3759200"/>
                <a:ext cx="904780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9B61D59D-FD4D-9056-5CD1-8DCD9D0FF059}"/>
                </a:ext>
              </a:extLst>
            </p:cNvPr>
            <p:cNvGrpSpPr/>
            <p:nvPr/>
          </p:nvGrpSpPr>
          <p:grpSpPr>
            <a:xfrm>
              <a:off x="7971685" y="3665489"/>
              <a:ext cx="1322740" cy="499559"/>
              <a:chOff x="6273800" y="3759200"/>
              <a:chExt cx="1734163" cy="552450"/>
            </a:xfrm>
          </p:grpSpPr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828AF872-824F-6939-FC82-CBB229A73626}"/>
                  </a:ext>
                </a:extLst>
              </p:cNvPr>
              <p:cNvCxnSpPr/>
              <p:nvPr/>
            </p:nvCxnSpPr>
            <p:spPr>
              <a:xfrm flipH="1">
                <a:off x="6273800" y="3759200"/>
                <a:ext cx="749300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805E43D2-180A-74B5-14A2-63A526F0A1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5548" y="3759200"/>
                <a:ext cx="89302" cy="552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4F6B84A7-7A10-8AEC-FD2B-AB9535719B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274" y="3759200"/>
                <a:ext cx="352218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A8599407-BB33-658D-AFB6-EE2E7E255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3183" y="3759200"/>
                <a:ext cx="904780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29A90BE4-A3BC-F8A4-8C9D-C661DE9A0092}"/>
                </a:ext>
              </a:extLst>
            </p:cNvPr>
            <p:cNvSpPr txBox="1"/>
            <p:nvPr/>
          </p:nvSpPr>
          <p:spPr>
            <a:xfrm>
              <a:off x="6327295" y="4374009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Property1~N</a:t>
              </a:r>
              <a:endParaRPr lang="zh-CN" altLang="en-US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821C271-5EF7-E414-6E54-E37262A21805}"/>
                </a:ext>
              </a:extLst>
            </p:cNvPr>
            <p:cNvSpPr txBox="1"/>
            <p:nvPr/>
          </p:nvSpPr>
          <p:spPr>
            <a:xfrm>
              <a:off x="8026829" y="4391584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Property1~N</a:t>
              </a:r>
              <a:endParaRPr lang="zh-CN" altLang="en-US" dirty="0"/>
            </a:p>
          </p:txBody>
        </p: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8693CD6-52BD-389E-D387-934043BAAFF8}"/>
              </a:ext>
            </a:extLst>
          </p:cNvPr>
          <p:cNvSpPr txBox="1"/>
          <p:nvPr/>
        </p:nvSpPr>
        <p:spPr>
          <a:xfrm>
            <a:off x="5778030" y="5053009"/>
            <a:ext cx="625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如果回到上一页，实现这么多的分叉，就用了那几个类</a:t>
            </a:r>
            <a:endParaRPr lang="en-US" altLang="zh-CN" b="1" dirty="0"/>
          </a:p>
          <a:p>
            <a:pPr algn="ctr"/>
            <a:r>
              <a:rPr lang="zh-CN" altLang="en-US" b="1" dirty="0"/>
              <a:t>我会不会实现的一团糟，搞出一堆类来，有时间再推敲一下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820C891-7C1B-8062-8BB8-40B6D715281F}"/>
              </a:ext>
            </a:extLst>
          </p:cNvPr>
          <p:cNvSpPr txBox="1"/>
          <p:nvPr/>
        </p:nvSpPr>
        <p:spPr>
          <a:xfrm>
            <a:off x="404031" y="1500075"/>
            <a:ext cx="4701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template &lt;typename P&gt;</a:t>
            </a:r>
          </a:p>
          <a:p>
            <a:r>
              <a:rPr lang="zh-CN" altLang="en-US" b="1" dirty="0"/>
              <a:t>class Surface_mesh</a:t>
            </a:r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DA442AD9-ADBC-319A-97A8-519ECC23F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9" y="2239136"/>
            <a:ext cx="5205258" cy="3543795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76DE2B81-9553-653F-7689-64C138327A5E}"/>
              </a:ext>
            </a:extLst>
          </p:cNvPr>
          <p:cNvSpPr txBox="1"/>
          <p:nvPr/>
        </p:nvSpPr>
        <p:spPr>
          <a:xfrm>
            <a:off x="0" y="6113804"/>
            <a:ext cx="1225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从结构来看，</a:t>
            </a:r>
            <a:r>
              <a:rPr lang="en-US" altLang="zh-CN" dirty="0" err="1"/>
              <a:t>Property_map</a:t>
            </a:r>
            <a:r>
              <a:rPr lang="zh-CN" altLang="en-US" dirty="0"/>
              <a:t>应该</a:t>
            </a:r>
            <a:r>
              <a:rPr lang="en-US" altLang="zh-CN" dirty="0" err="1"/>
              <a:t>Property_container</a:t>
            </a:r>
            <a:r>
              <a:rPr lang="zh-CN" altLang="en-US" dirty="0"/>
              <a:t>的成员， 而在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Surface_mesh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里面则把这父子都做成自己的成员了？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470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 Map –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看看构造函数</a:t>
            </a:r>
            <a:endParaRPr lang="zh-CN" altLang="en-US" sz="2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3F0A25-EB3E-CC1D-0D96-125BE96D8E92}"/>
              </a:ext>
            </a:extLst>
          </p:cNvPr>
          <p:cNvSpPr txBox="1"/>
          <p:nvPr/>
        </p:nvSpPr>
        <p:spPr>
          <a:xfrm flipH="1">
            <a:off x="2839719" y="2882900"/>
            <a:ext cx="675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没看出什么东西，这父子到底咋工作的，看看其他的。。。。</a:t>
            </a:r>
          </a:p>
        </p:txBody>
      </p:sp>
    </p:spTree>
    <p:extLst>
      <p:ext uri="{BB962C8B-B14F-4D97-AF65-F5344CB8AC3E}">
        <p14:creationId xmlns:p14="http://schemas.microsoft.com/office/powerpoint/2010/main" val="294293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28E59-F8FF-ED24-F1C9-2EFE847A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以三角化作为切入点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763C96-4786-5B85-C90D-11131E2D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1" y="1879703"/>
            <a:ext cx="5629699" cy="1667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CB5F94-DE7B-D33A-49FF-4BDC8B2A12BA}"/>
              </a:ext>
            </a:extLst>
          </p:cNvPr>
          <p:cNvSpPr txBox="1"/>
          <p:nvPr/>
        </p:nvSpPr>
        <p:spPr>
          <a:xfrm>
            <a:off x="683001" y="119287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tranglation_2.h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85F999-107C-E3DA-A551-3679066FB614}"/>
              </a:ext>
            </a:extLst>
          </p:cNvPr>
          <p:cNvSpPr txBox="1"/>
          <p:nvPr/>
        </p:nvSpPr>
        <p:spPr>
          <a:xfrm>
            <a:off x="2985300" y="151037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找到这个数据结构定义的地方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60ABC4-A612-9E37-54DB-19B818787D21}"/>
              </a:ext>
            </a:extLst>
          </p:cNvPr>
          <p:cNvSpPr/>
          <p:nvPr/>
        </p:nvSpPr>
        <p:spPr>
          <a:xfrm>
            <a:off x="8042699" y="4033954"/>
            <a:ext cx="3073400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Triangulation_2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645733-B477-ED59-56EE-0639634D4A22}"/>
              </a:ext>
            </a:extLst>
          </p:cNvPr>
          <p:cNvSpPr/>
          <p:nvPr/>
        </p:nvSpPr>
        <p:spPr>
          <a:xfrm>
            <a:off x="7090199" y="2413000"/>
            <a:ext cx="17272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Traitor(Gt)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5E122E-8B7B-93C7-0952-86B035FE68A1}"/>
              </a:ext>
            </a:extLst>
          </p:cNvPr>
          <p:cNvSpPr/>
          <p:nvPr/>
        </p:nvSpPr>
        <p:spPr>
          <a:xfrm>
            <a:off x="10125499" y="2413000"/>
            <a:ext cx="17272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Datastructure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tds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3B20EA6-571E-38BD-9E01-3E0C7BD6C73C}"/>
              </a:ext>
            </a:extLst>
          </p:cNvPr>
          <p:cNvCxnSpPr>
            <a:stCxn id="9" idx="2"/>
          </p:cNvCxnSpPr>
          <p:nvPr/>
        </p:nvCxnSpPr>
        <p:spPr>
          <a:xfrm>
            <a:off x="7953799" y="3429000"/>
            <a:ext cx="1333500" cy="60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D8AF12-79C0-9680-6B6B-59E1441F268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9579399" y="3429000"/>
            <a:ext cx="1409700" cy="60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8A95F2F-430B-AD91-BB81-E781AD49CD56}"/>
              </a:ext>
            </a:extLst>
          </p:cNvPr>
          <p:cNvSpPr txBox="1"/>
          <p:nvPr/>
        </p:nvSpPr>
        <p:spPr>
          <a:xfrm flipH="1">
            <a:off x="8224308" y="3546811"/>
            <a:ext cx="27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相互关系，如何起作用？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94E4CC4-2F86-80CA-5294-ED1107AA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01" y="5004988"/>
            <a:ext cx="5896798" cy="106694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390AA32-7C9D-1D30-6C99-B9F402A7CAC2}"/>
              </a:ext>
            </a:extLst>
          </p:cNvPr>
          <p:cNvSpPr txBox="1"/>
          <p:nvPr/>
        </p:nvSpPr>
        <p:spPr>
          <a:xfrm>
            <a:off x="683001" y="433317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为什么要这样定义模板？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A36CB1-AACF-0437-F023-A5DDED95E0EB}"/>
              </a:ext>
            </a:extLst>
          </p:cNvPr>
          <p:cNvSpPr txBox="1"/>
          <p:nvPr/>
        </p:nvSpPr>
        <p:spPr>
          <a:xfrm>
            <a:off x="7620000" y="268382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问题很多，哎。。。。。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垃圾如我。。。。。。。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426637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 Map –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看看构造函数</a:t>
            </a:r>
            <a:endParaRPr lang="zh-CN" altLang="en-US" sz="2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3F0A25-EB3E-CC1D-0D96-125BE96D8E92}"/>
              </a:ext>
            </a:extLst>
          </p:cNvPr>
          <p:cNvSpPr txBox="1"/>
          <p:nvPr/>
        </p:nvSpPr>
        <p:spPr>
          <a:xfrm flipH="1">
            <a:off x="2579369" y="3244334"/>
            <a:ext cx="675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没看出什么东西，这父子到底咋工作的，先看看其他的。。。。</a:t>
            </a:r>
          </a:p>
        </p:txBody>
      </p:sp>
    </p:spTree>
    <p:extLst>
      <p:ext uri="{BB962C8B-B14F-4D97-AF65-F5344CB8AC3E}">
        <p14:creationId xmlns:p14="http://schemas.microsoft.com/office/powerpoint/2010/main" val="1111336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瞎看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00E11-A451-EDCC-AA33-B8EA689F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2273"/>
            <a:ext cx="7192379" cy="51537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CD8934-D526-35B9-3837-920658337FB1}"/>
              </a:ext>
            </a:extLst>
          </p:cNvPr>
          <p:cNvSpPr txBox="1"/>
          <p:nvPr/>
        </p:nvSpPr>
        <p:spPr>
          <a:xfrm>
            <a:off x="8216900" y="24633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看注释感觉很危险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2E3D97-F082-7237-ED1A-CF934501D1EE}"/>
              </a:ext>
            </a:extLst>
          </p:cNvPr>
          <p:cNvSpPr txBox="1"/>
          <p:nvPr/>
        </p:nvSpPr>
        <p:spPr>
          <a:xfrm>
            <a:off x="7291890" y="3025775"/>
            <a:ext cx="4265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XXX</a:t>
            </a:r>
            <a:r>
              <a:rPr lang="zh-CN" altLang="en-US" b="1" dirty="0">
                <a:solidFill>
                  <a:srgbClr val="FF0000"/>
                </a:solidFill>
              </a:rPr>
              <a:t>_freelist_到底啥作用，似懂非懂？</a:t>
            </a:r>
          </a:p>
        </p:txBody>
      </p:sp>
    </p:spTree>
    <p:extLst>
      <p:ext uri="{BB962C8B-B14F-4D97-AF65-F5344CB8AC3E}">
        <p14:creationId xmlns:p14="http://schemas.microsoft.com/office/powerpoint/2010/main" val="220962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对比一下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E11EB0-3A04-8B42-F91E-CEB2BAEBF0B9}"/>
              </a:ext>
            </a:extLst>
          </p:cNvPr>
          <p:cNvSpPr txBox="1"/>
          <p:nvPr/>
        </p:nvSpPr>
        <p:spPr>
          <a:xfrm>
            <a:off x="631552" y="5204972"/>
            <a:ext cx="10957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从代码初步看：</a:t>
            </a:r>
            <a:r>
              <a:rPr lang="en-US" altLang="zh-CN" b="1" dirty="0" err="1"/>
              <a:t>VertexIndex</a:t>
            </a:r>
            <a:r>
              <a:rPr lang="zh-CN" altLang="en-US" b="1" dirty="0"/>
              <a:t>、</a:t>
            </a:r>
            <a:r>
              <a:rPr lang="en-US" altLang="zh-CN" b="1" dirty="0" err="1"/>
              <a:t>HalfedgeIndex</a:t>
            </a:r>
            <a:r>
              <a:rPr lang="zh-CN" altLang="en-US" b="1" dirty="0"/>
              <a:t>对索引进行了封装，而且为了实现特殊的回收机制，</a:t>
            </a:r>
            <a:r>
              <a:rPr lang="zh-CN" altLang="en-US" b="1" dirty="0">
                <a:solidFill>
                  <a:srgbClr val="FF0000"/>
                </a:solidFill>
              </a:rPr>
              <a:t>有时候可能进行混用</a:t>
            </a:r>
            <a:r>
              <a:rPr lang="zh-CN" altLang="en-US" b="1" dirty="0"/>
              <a:t>；如用</a:t>
            </a:r>
            <a:r>
              <a:rPr lang="en-US" altLang="zh-CN" b="1" dirty="0" err="1"/>
              <a:t>HalfedgeIndex</a:t>
            </a:r>
            <a:r>
              <a:rPr lang="zh-CN" altLang="en-US" b="1" dirty="0"/>
              <a:t>来记录上一次被删除顶点编号，利用半边索引的存储空间哪里做链表指针，将可回收空间组成链表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87A023-AE35-5AEB-8700-44CFE86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93" y="1947588"/>
            <a:ext cx="5377297" cy="27825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8566B59-5F1C-2C75-5F13-60FD8E7E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9" y="1947587"/>
            <a:ext cx="5701240" cy="278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4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继续：对比一下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C56F69F-5EA5-3743-8A7B-6E15641402AD}"/>
              </a:ext>
            </a:extLst>
          </p:cNvPr>
          <p:cNvGrpSpPr/>
          <p:nvPr/>
        </p:nvGrpSpPr>
        <p:grpSpPr>
          <a:xfrm>
            <a:off x="374799" y="1494410"/>
            <a:ext cx="11442402" cy="3373880"/>
            <a:chOff x="0" y="1434779"/>
            <a:chExt cx="11442402" cy="337388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815B943-6081-FF27-1A7D-B7AF3182D8E4}"/>
                </a:ext>
              </a:extLst>
            </p:cNvPr>
            <p:cNvSpPr txBox="1"/>
            <p:nvPr/>
          </p:nvSpPr>
          <p:spPr>
            <a:xfrm>
              <a:off x="0" y="1434779"/>
              <a:ext cx="2723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顶点可回收链表表头指针</a:t>
              </a:r>
              <a:endParaRPr lang="en-US" altLang="zh-CN" b="1" dirty="0"/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vertices_freelist_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0C0A006-3CB2-464B-9C1C-11746C795955}"/>
                </a:ext>
              </a:extLst>
            </p:cNvPr>
            <p:cNvSpPr/>
            <p:nvPr/>
          </p:nvSpPr>
          <p:spPr>
            <a:xfrm>
              <a:off x="12700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358E9A-EFEF-655B-AE55-E268EFB1ABD5}"/>
                </a:ext>
              </a:extLst>
            </p:cNvPr>
            <p:cNvSpPr/>
            <p:nvPr/>
          </p:nvSpPr>
          <p:spPr>
            <a:xfrm>
              <a:off x="1841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A574E05-EE96-9BC8-41A7-0C7E6F6F6C44}"/>
                </a:ext>
              </a:extLst>
            </p:cNvPr>
            <p:cNvSpPr/>
            <p:nvPr/>
          </p:nvSpPr>
          <p:spPr>
            <a:xfrm>
              <a:off x="2413000" y="3327400"/>
              <a:ext cx="5715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6F8469-3B1D-F03C-5EF4-C03D68618151}"/>
                </a:ext>
              </a:extLst>
            </p:cNvPr>
            <p:cNvSpPr/>
            <p:nvPr/>
          </p:nvSpPr>
          <p:spPr>
            <a:xfrm>
              <a:off x="2984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6C30A88-D30F-16C4-0372-849C09783E81}"/>
                </a:ext>
              </a:extLst>
            </p:cNvPr>
            <p:cNvSpPr/>
            <p:nvPr/>
          </p:nvSpPr>
          <p:spPr>
            <a:xfrm>
              <a:off x="3556000" y="3327400"/>
              <a:ext cx="5715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4BC4AA3-A7DA-572F-5AFE-E42F84369A0B}"/>
                </a:ext>
              </a:extLst>
            </p:cNvPr>
            <p:cNvSpPr/>
            <p:nvPr/>
          </p:nvSpPr>
          <p:spPr>
            <a:xfrm>
              <a:off x="4127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A0C0BAE-76C4-0421-C867-53E5D8416ABB}"/>
                </a:ext>
              </a:extLst>
            </p:cNvPr>
            <p:cNvSpPr/>
            <p:nvPr/>
          </p:nvSpPr>
          <p:spPr>
            <a:xfrm>
              <a:off x="7302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BD8BB5A-0037-B316-911E-8C7A329CDA49}"/>
                </a:ext>
              </a:extLst>
            </p:cNvPr>
            <p:cNvSpPr/>
            <p:nvPr/>
          </p:nvSpPr>
          <p:spPr>
            <a:xfrm>
              <a:off x="78740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52A1F91-164E-6D15-FEEB-A3ED3DFC6410}"/>
                </a:ext>
              </a:extLst>
            </p:cNvPr>
            <p:cNvSpPr/>
            <p:nvPr/>
          </p:nvSpPr>
          <p:spPr>
            <a:xfrm>
              <a:off x="8445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88DC28-D9EC-5576-315C-55C539A34F61}"/>
                </a:ext>
              </a:extLst>
            </p:cNvPr>
            <p:cNvSpPr/>
            <p:nvPr/>
          </p:nvSpPr>
          <p:spPr>
            <a:xfrm>
              <a:off x="90170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CA7C9E7-870C-3199-D7EC-D96E900D6CD3}"/>
                </a:ext>
              </a:extLst>
            </p:cNvPr>
            <p:cNvSpPr/>
            <p:nvPr/>
          </p:nvSpPr>
          <p:spPr>
            <a:xfrm>
              <a:off x="9588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6DE329C-8208-5CAD-B685-F2D92BD56F9C}"/>
                </a:ext>
              </a:extLst>
            </p:cNvPr>
            <p:cNvSpPr/>
            <p:nvPr/>
          </p:nvSpPr>
          <p:spPr>
            <a:xfrm>
              <a:off x="101600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1F8118E-D901-2BE1-D921-F5AE159B0F3B}"/>
                </a:ext>
              </a:extLst>
            </p:cNvPr>
            <p:cNvSpPr txBox="1"/>
            <p:nvPr/>
          </p:nvSpPr>
          <p:spPr>
            <a:xfrm>
              <a:off x="787400" y="3984360"/>
              <a:ext cx="4834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顶点关系数组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v</a:t>
              </a:r>
              <a:r>
                <a:rPr lang="en-US" altLang="zh-CN" b="1" dirty="0" err="1"/>
                <a:t>cnn</a:t>
              </a:r>
              <a:r>
                <a:rPr lang="zh-CN" altLang="en-US" b="1" dirty="0"/>
                <a:t>（里面顶点和半边的关系）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35CC58-9CA2-A976-306D-B0F3292059D1}"/>
                </a:ext>
              </a:extLst>
            </p:cNvPr>
            <p:cNvSpPr txBox="1"/>
            <p:nvPr/>
          </p:nvSpPr>
          <p:spPr>
            <a:xfrm>
              <a:off x="7923490" y="3997060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半边关系数组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h</a:t>
              </a:r>
              <a:r>
                <a:rPr lang="en-US" altLang="zh-CN" b="1" dirty="0" err="1"/>
                <a:t>cnn</a:t>
              </a:r>
              <a:r>
                <a:rPr lang="en-US" altLang="zh-CN" b="1" dirty="0"/>
                <a:t>[]</a:t>
              </a:r>
              <a:endParaRPr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9996158-110C-2F43-8119-A720F8D39947}"/>
                </a:ext>
              </a:extLst>
            </p:cNvPr>
            <p:cNvSpPr txBox="1"/>
            <p:nvPr/>
          </p:nvSpPr>
          <p:spPr>
            <a:xfrm>
              <a:off x="461007" y="4439327"/>
              <a:ext cx="5360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保存这个顶点对应的半边，应该入半边或者出半边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10BF538-6F0F-0244-EEEB-AD1E4109122F}"/>
                </a:ext>
              </a:extLst>
            </p:cNvPr>
            <p:cNvSpPr txBox="1"/>
            <p:nvPr/>
          </p:nvSpPr>
          <p:spPr>
            <a:xfrm>
              <a:off x="6641088" y="4413927"/>
              <a:ext cx="480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保存这个半边的邻接面、前边、后面，顶点等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2CF992-D4A2-92C7-4C45-1A451F63323C}"/>
                </a:ext>
              </a:extLst>
            </p:cNvPr>
            <p:cNvSpPr txBox="1"/>
            <p:nvPr/>
          </p:nvSpPr>
          <p:spPr>
            <a:xfrm>
              <a:off x="2601133" y="2252708"/>
              <a:ext cx="3709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v</a:t>
              </a:r>
              <a:r>
                <a:rPr lang="en-US" altLang="zh-CN" b="1" dirty="0" err="1"/>
                <a:t>cnn</a:t>
              </a:r>
              <a:r>
                <a:rPr lang="en-US" altLang="zh-CN" b="1" dirty="0"/>
                <a:t>[</a:t>
              </a:r>
              <a:r>
                <a:rPr lang="en-US" altLang="zh-CN" b="1" dirty="0" err="1"/>
                <a:t>vertexIndex</a:t>
              </a:r>
              <a:r>
                <a:rPr lang="en-US" altLang="zh-CN" b="1" dirty="0"/>
                <a:t>]._</a:t>
              </a:r>
              <a:r>
                <a:rPr lang="en-US" altLang="zh-CN" b="1" dirty="0" err="1"/>
                <a:t>halfedgeindex</a:t>
              </a:r>
              <a:endParaRPr lang="zh-CN" altLang="en-US" b="1" dirty="0"/>
            </a:p>
          </p:txBody>
        </p: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D8C34838-DA69-7619-FDD8-840A3123338A}"/>
                </a:ext>
              </a:extLst>
            </p:cNvPr>
            <p:cNvCxnSpPr>
              <a:stCxn id="8" idx="0"/>
              <a:endCxn id="18" idx="0"/>
            </p:cNvCxnSpPr>
            <p:nvPr/>
          </p:nvCxnSpPr>
          <p:spPr>
            <a:xfrm rot="5400000" flipH="1" flipV="1">
              <a:off x="6000750" y="25400"/>
              <a:ext cx="12700" cy="6604000"/>
            </a:xfrm>
            <a:prstGeom prst="bentConnector3">
              <a:avLst>
                <a:gd name="adj1" fmla="val 54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4D6BE78-50FD-1980-F911-C7CB49892D47}"/>
                </a:ext>
              </a:extLst>
            </p:cNvPr>
            <p:cNvSpPr txBox="1"/>
            <p:nvPr/>
          </p:nvSpPr>
          <p:spPr>
            <a:xfrm>
              <a:off x="7126392" y="2265757"/>
              <a:ext cx="2347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h</a:t>
              </a:r>
              <a:r>
                <a:rPr lang="en-US" altLang="zh-CN" b="1" dirty="0" err="1"/>
                <a:t>cnn</a:t>
              </a:r>
              <a:r>
                <a:rPr lang="en-US" altLang="zh-CN" b="1" dirty="0"/>
                <a:t>[</a:t>
              </a:r>
              <a:r>
                <a:rPr lang="en-US" altLang="zh-CN" b="1" dirty="0" err="1"/>
                <a:t>halfedgeindex</a:t>
              </a:r>
              <a:r>
                <a:rPr lang="en-US" altLang="zh-CN" b="1" dirty="0"/>
                <a:t>]</a:t>
              </a:r>
              <a:endParaRPr lang="zh-CN" altLang="en-US" b="1" dirty="0"/>
            </a:p>
          </p:txBody>
        </p:sp>
        <p:sp>
          <p:nvSpPr>
            <p:cNvPr id="33" name="乘号 32">
              <a:extLst>
                <a:ext uri="{FF2B5EF4-FFF2-40B4-BE49-F238E27FC236}">
                  <a16:creationId xmlns:a16="http://schemas.microsoft.com/office/drawing/2014/main" id="{1470AA78-070D-94E7-BE12-2CD7BC23244A}"/>
                </a:ext>
              </a:extLst>
            </p:cNvPr>
            <p:cNvSpPr/>
            <p:nvPr/>
          </p:nvSpPr>
          <p:spPr>
            <a:xfrm>
              <a:off x="6388313" y="2120739"/>
              <a:ext cx="330285" cy="10287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3D0790FE-81DA-E946-FCAF-B9F7603E4C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88393" y="1972362"/>
              <a:ext cx="1222278" cy="15190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288887C8-C99D-6E57-006A-A4659E1F344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84550" y="2742851"/>
              <a:ext cx="12700" cy="114300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DAEFD21B-4FD0-081F-2D2C-9ABFEF3A9EE7}"/>
              </a:ext>
            </a:extLst>
          </p:cNvPr>
          <p:cNvSpPr/>
          <p:nvPr/>
        </p:nvSpPr>
        <p:spPr>
          <a:xfrm>
            <a:off x="8159750" y="481535"/>
            <a:ext cx="5715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1FFD00-8ED0-B8C9-F66D-FD10EFACDC45}"/>
              </a:ext>
            </a:extLst>
          </p:cNvPr>
          <p:cNvSpPr txBox="1"/>
          <p:nvPr/>
        </p:nvSpPr>
        <p:spPr>
          <a:xfrm>
            <a:off x="9041745" y="50587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表示已被回收的顶点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C059F5-BBB6-3036-BF55-5C802BCCE02F}"/>
              </a:ext>
            </a:extLst>
          </p:cNvPr>
          <p:cNvSpPr txBox="1"/>
          <p:nvPr/>
        </p:nvSpPr>
        <p:spPr>
          <a:xfrm>
            <a:off x="374799" y="5328142"/>
            <a:ext cx="115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一个顶点的回收，</a:t>
            </a:r>
            <a:r>
              <a:rPr lang="zh-CN" altLang="en-US" b="1" dirty="0">
                <a:solidFill>
                  <a:srgbClr val="FF0000"/>
                </a:solidFill>
              </a:rPr>
              <a:t>没有对它关联的半边，做任何处理，这有没有什么风险呢</a:t>
            </a:r>
            <a:r>
              <a:rPr lang="zh-CN" altLang="en-US" b="1" dirty="0"/>
              <a:t>？遍历是是否要自己做额外的判断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1EF090-C25F-A772-0A1E-64F6385464CC}"/>
              </a:ext>
            </a:extLst>
          </p:cNvPr>
          <p:cNvSpPr txBox="1"/>
          <p:nvPr/>
        </p:nvSpPr>
        <p:spPr>
          <a:xfrm>
            <a:off x="374799" y="5778992"/>
            <a:ext cx="1127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其他的</a:t>
            </a:r>
            <a:r>
              <a:rPr lang="en-US" altLang="zh-CN" b="1" dirty="0" err="1"/>
              <a:t>remove_edge</a:t>
            </a:r>
            <a:r>
              <a:rPr lang="zh-CN" altLang="en-US" b="1" dirty="0"/>
              <a:t>、</a:t>
            </a:r>
            <a:r>
              <a:rPr lang="en-US" altLang="zh-CN" b="1" dirty="0" err="1"/>
              <a:t>remove_face</a:t>
            </a:r>
            <a:r>
              <a:rPr lang="zh-CN" altLang="en-US" b="1" dirty="0"/>
              <a:t>也是做的同样的处理，边的移除上面，它是选择</a:t>
            </a:r>
            <a:r>
              <a:rPr lang="zh-CN" altLang="en-US" b="1" dirty="0">
                <a:solidFill>
                  <a:srgbClr val="FF0000"/>
                </a:solidFill>
              </a:rPr>
              <a:t>下一条半边</a:t>
            </a:r>
            <a:r>
              <a:rPr lang="zh-CN" altLang="en-US" b="1" dirty="0"/>
              <a:t>组成链表的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F41260C-5171-81C2-2966-75CDA87E0D87}"/>
              </a:ext>
            </a:extLst>
          </p:cNvPr>
          <p:cNvSpPr txBox="1"/>
          <p:nvPr/>
        </p:nvSpPr>
        <p:spPr>
          <a:xfrm>
            <a:off x="374799" y="6246119"/>
            <a:ext cx="947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这些索引已经插入就</a:t>
            </a:r>
            <a:r>
              <a:rPr lang="zh-CN" altLang="en-US" b="1" dirty="0">
                <a:solidFill>
                  <a:srgbClr val="FF0000"/>
                </a:solidFill>
              </a:rPr>
              <a:t>不会被真正的移除</a:t>
            </a:r>
            <a:r>
              <a:rPr lang="zh-CN" altLang="en-US" b="1" dirty="0"/>
              <a:t>，所以提供了</a:t>
            </a:r>
            <a:r>
              <a:rPr lang="en-US" altLang="zh-CN" b="1" dirty="0" err="1"/>
              <a:t>is_removed</a:t>
            </a:r>
            <a:r>
              <a:rPr lang="en-US" altLang="zh-CN" b="1" dirty="0"/>
              <a:t>()</a:t>
            </a:r>
            <a:r>
              <a:rPr lang="zh-CN" altLang="en-US" b="1" dirty="0"/>
              <a:t>用于判断是否被清除了</a:t>
            </a:r>
          </a:p>
        </p:txBody>
      </p:sp>
    </p:spTree>
    <p:extLst>
      <p:ext uri="{BB962C8B-B14F-4D97-AF65-F5344CB8AC3E}">
        <p14:creationId xmlns:p14="http://schemas.microsoft.com/office/powerpoint/2010/main" val="148143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继续：基于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，考虑点、边、面的遍历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3933A0-AADF-B1D1-A372-63113B422A52}"/>
              </a:ext>
            </a:extLst>
          </p:cNvPr>
          <p:cNvSpPr txBox="1"/>
          <p:nvPr/>
        </p:nvSpPr>
        <p:spPr>
          <a:xfrm>
            <a:off x="5308679" y="1302273"/>
            <a:ext cx="6442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---</a:t>
            </a:r>
            <a:r>
              <a:rPr lang="zh-CN" altLang="en-US" sz="1600" b="1" dirty="0"/>
              <a:t>自己写又没能力，用别人的，不了解风险，又怎么敢用呢，尴尬！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810745-4D69-09F6-3427-BDF2BDE5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4157"/>
            <a:ext cx="6832600" cy="28457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6259890-B326-CB02-0ED1-16AE11ABF79A}"/>
              </a:ext>
            </a:extLst>
          </p:cNvPr>
          <p:cNvSpPr txBox="1"/>
          <p:nvPr/>
        </p:nvSpPr>
        <p:spPr>
          <a:xfrm>
            <a:off x="7670800" y="3255089"/>
            <a:ext cx="384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初步从接口的代码来看，是需要自己做判断的，但也不一定，可能还有其他更安全的接口</a:t>
            </a:r>
          </a:p>
        </p:txBody>
      </p:sp>
    </p:spTree>
    <p:extLst>
      <p:ext uri="{BB962C8B-B14F-4D97-AF65-F5344CB8AC3E}">
        <p14:creationId xmlns:p14="http://schemas.microsoft.com/office/powerpoint/2010/main" val="282509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073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关于遍历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D49D0B-425F-E5E0-CEC7-8B9509BC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8" y="2476374"/>
            <a:ext cx="6006011" cy="13590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6E6603-9084-6A71-CAC5-7EE003B098C9}"/>
              </a:ext>
            </a:extLst>
          </p:cNvPr>
          <p:cNvSpPr txBox="1"/>
          <p:nvPr/>
        </p:nvSpPr>
        <p:spPr>
          <a:xfrm>
            <a:off x="977900" y="14859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从文档的示例程序作为切入点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F74A43-2680-9CD9-9B10-A352CA2D9F2D}"/>
              </a:ext>
            </a:extLst>
          </p:cNvPr>
          <p:cNvSpPr txBox="1"/>
          <p:nvPr/>
        </p:nvSpPr>
        <p:spPr>
          <a:xfrm>
            <a:off x="3086810" y="210704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示例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CB1A2B-D161-A9FF-27B1-80248ADCBE1F}"/>
              </a:ext>
            </a:extLst>
          </p:cNvPr>
          <p:cNvSpPr txBox="1"/>
          <p:nvPr/>
        </p:nvSpPr>
        <p:spPr>
          <a:xfrm>
            <a:off x="3086810" y="427187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示例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807ABD3-8AD2-AA24-D268-4297AA0F9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4704226"/>
            <a:ext cx="5384800" cy="135902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ECD4015-DD7A-A2FD-17CC-7BE953DFC21A}"/>
              </a:ext>
            </a:extLst>
          </p:cNvPr>
          <p:cNvSpPr txBox="1"/>
          <p:nvPr/>
        </p:nvSpPr>
        <p:spPr>
          <a:xfrm>
            <a:off x="7251700" y="2081516"/>
            <a:ext cx="4231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通过</a:t>
            </a:r>
            <a:r>
              <a:rPr lang="en-US" altLang="zh-CN" b="1" dirty="0"/>
              <a:t>Class </a:t>
            </a:r>
            <a:r>
              <a:rPr lang="zh-CN" altLang="en-US" b="1" dirty="0"/>
              <a:t>Index_iterator对索引进行了封装了，遍历过程中会跳过一些已删除或者无效的点，所以是安全的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FE30BA-5F60-C1DB-FCF1-F57048CCD397}"/>
              </a:ext>
            </a:extLst>
          </p:cNvPr>
          <p:cNvSpPr txBox="1"/>
          <p:nvPr/>
        </p:nvSpPr>
        <p:spPr>
          <a:xfrm>
            <a:off x="7251700" y="3036670"/>
            <a:ext cx="410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如果对迭代器计算距离，是不计算无效已删除点的数量的（</a:t>
            </a:r>
            <a:r>
              <a:rPr lang="en-US" altLang="zh-CN" dirty="0">
                <a:solidFill>
                  <a:srgbClr val="FF0000"/>
                </a:solidFill>
              </a:rPr>
              <a:t>std::distance</a:t>
            </a:r>
            <a:r>
              <a:rPr lang="zh-CN" altLang="en-US" dirty="0">
                <a:solidFill>
                  <a:srgbClr val="FF0000"/>
                </a:solidFill>
              </a:rPr>
              <a:t>计算处理的距离可能不是实际的数组距离</a:t>
            </a:r>
            <a:r>
              <a:rPr lang="zh-CN" altLang="en-US" dirty="0"/>
              <a:t>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3BA3129-4B0B-D993-2CEE-925BB6EB1C68}"/>
              </a:ext>
            </a:extLst>
          </p:cNvPr>
          <p:cNvSpPr txBox="1"/>
          <p:nvPr/>
        </p:nvSpPr>
        <p:spPr>
          <a:xfrm>
            <a:off x="7251699" y="4627348"/>
            <a:ext cx="4102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这个源代码就没太看懂了，但是看流程</a:t>
            </a:r>
            <a:endParaRPr lang="en-US" altLang="zh-CN" dirty="0"/>
          </a:p>
          <a:p>
            <a:r>
              <a:rPr lang="zh-CN" altLang="en-US" dirty="0"/>
              <a:t>迭代器也是封装了到了</a:t>
            </a:r>
            <a:r>
              <a:rPr lang="en-US" altLang="zh-CN" dirty="0" err="1"/>
              <a:t>index_iterator</a:t>
            </a:r>
            <a:r>
              <a:rPr lang="en-US" altLang="zh-CN" dirty="0"/>
              <a:t>, </a:t>
            </a:r>
            <a:r>
              <a:rPr lang="zh-CN" altLang="en-US" dirty="0"/>
              <a:t>后面还调用了</a:t>
            </a:r>
            <a:r>
              <a:rPr lang="en-US" altLang="zh-CN" dirty="0"/>
              <a:t>BGL</a:t>
            </a:r>
            <a:r>
              <a:rPr lang="zh-CN" altLang="en-US" dirty="0"/>
              <a:t>的接口，可能有通用的图遍历算法，感觉没什么问题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B300976-202D-A721-AADB-AE5CB4D38405}"/>
              </a:ext>
            </a:extLst>
          </p:cNvPr>
          <p:cNvSpPr txBox="1"/>
          <p:nvPr/>
        </p:nvSpPr>
        <p:spPr>
          <a:xfrm>
            <a:off x="7200898" y="424926"/>
            <a:ext cx="410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删除点，再去遍历点： </a:t>
            </a:r>
            <a:r>
              <a:rPr lang="en-US" altLang="zh-CN" dirty="0"/>
              <a:t>ok</a:t>
            </a:r>
          </a:p>
          <a:p>
            <a:r>
              <a:rPr lang="zh-CN" altLang="en-US" dirty="0"/>
              <a:t>删除边，再去遍历边： </a:t>
            </a:r>
            <a:r>
              <a:rPr lang="en-US" altLang="zh-CN" dirty="0"/>
              <a:t>ok</a:t>
            </a:r>
          </a:p>
          <a:p>
            <a:r>
              <a:rPr lang="zh-CN" altLang="en-US" dirty="0"/>
              <a:t>删除面，再去遍历面： </a:t>
            </a:r>
            <a:r>
              <a:rPr lang="en-US" altLang="zh-CN" dirty="0"/>
              <a:t>ok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但是删除边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然后去遍历面呢？</a:t>
            </a:r>
          </a:p>
        </p:txBody>
      </p:sp>
    </p:spTree>
    <p:extLst>
      <p:ext uri="{BB962C8B-B14F-4D97-AF65-F5344CB8AC3E}">
        <p14:creationId xmlns:p14="http://schemas.microsoft.com/office/powerpoint/2010/main" val="109590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继续：从实现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delaunay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三角化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分治算法角度  该如何遍历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C4FFDC5-FCD8-B003-6D9A-000ABCF9D81D}"/>
              </a:ext>
            </a:extLst>
          </p:cNvPr>
          <p:cNvGrpSpPr/>
          <p:nvPr/>
        </p:nvGrpSpPr>
        <p:grpSpPr>
          <a:xfrm>
            <a:off x="1219201" y="1928926"/>
            <a:ext cx="1981199" cy="1890753"/>
            <a:chOff x="1612901" y="2853721"/>
            <a:chExt cx="1981199" cy="189075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C708D70-A444-A0D2-943D-B21E04D17A56}"/>
                </a:ext>
              </a:extLst>
            </p:cNvPr>
            <p:cNvCxnSpPr/>
            <p:nvPr/>
          </p:nvCxnSpPr>
          <p:spPr>
            <a:xfrm>
              <a:off x="2692400" y="2997200"/>
              <a:ext cx="901700" cy="14478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338F483-7E04-3CB8-99BC-310E8FD87D26}"/>
                </a:ext>
              </a:extLst>
            </p:cNvPr>
            <p:cNvCxnSpPr/>
            <p:nvPr/>
          </p:nvCxnSpPr>
          <p:spPr>
            <a:xfrm>
              <a:off x="2692400" y="2997200"/>
              <a:ext cx="90170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AB7FDC4-1327-3BFB-98A6-8E8D2B5FA581}"/>
                </a:ext>
              </a:extLst>
            </p:cNvPr>
            <p:cNvCxnSpPr/>
            <p:nvPr/>
          </p:nvCxnSpPr>
          <p:spPr>
            <a:xfrm>
              <a:off x="3594100" y="3314700"/>
              <a:ext cx="0" cy="1130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91589D6-AD61-4D1C-42BC-63354E390334}"/>
                </a:ext>
              </a:extLst>
            </p:cNvPr>
            <p:cNvCxnSpPr/>
            <p:nvPr/>
          </p:nvCxnSpPr>
          <p:spPr>
            <a:xfrm>
              <a:off x="1885951" y="294159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22B8FA-2B2A-E29D-F91E-BAA51ADC86D6}"/>
                </a:ext>
              </a:extLst>
            </p:cNvPr>
            <p:cNvCxnSpPr/>
            <p:nvPr/>
          </p:nvCxnSpPr>
          <p:spPr>
            <a:xfrm>
              <a:off x="1638301" y="2857500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AE61D81-A278-3EB8-FE4F-EC563E2E09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0048" y="3785791"/>
              <a:ext cx="895352" cy="958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6E8AE12-14D0-50DB-8863-23305EA6B3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2901" y="2853721"/>
              <a:ext cx="57146" cy="1890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AC12836-78EB-950C-4FE8-58ACE28BA94D}"/>
                </a:ext>
              </a:extLst>
            </p:cNvPr>
            <p:cNvCxnSpPr/>
            <p:nvPr/>
          </p:nvCxnSpPr>
          <p:spPr>
            <a:xfrm flipV="1">
              <a:off x="2565400" y="3314700"/>
              <a:ext cx="1028700" cy="4572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375E1A4B-F4EC-A49B-9580-BE5C3C8310C6}"/>
              </a:ext>
            </a:extLst>
          </p:cNvPr>
          <p:cNvSpPr txBox="1"/>
          <p:nvPr/>
        </p:nvSpPr>
        <p:spPr>
          <a:xfrm>
            <a:off x="1066800" y="416790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凸包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E45E382-0C38-BB0C-DD3C-FF9DE6B7EBF3}"/>
              </a:ext>
            </a:extLst>
          </p:cNvPr>
          <p:cNvSpPr txBox="1"/>
          <p:nvPr/>
        </p:nvSpPr>
        <p:spPr>
          <a:xfrm>
            <a:off x="2601047" y="416584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凸包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5C63673-F005-21AE-FACF-30C4C28F525C}"/>
              </a:ext>
            </a:extLst>
          </p:cNvPr>
          <p:cNvSpPr/>
          <p:nvPr/>
        </p:nvSpPr>
        <p:spPr>
          <a:xfrm>
            <a:off x="1320800" y="1310405"/>
            <a:ext cx="1168400" cy="3225800"/>
          </a:xfrm>
          <a:custGeom>
            <a:avLst/>
            <a:gdLst>
              <a:gd name="connsiteX0" fmla="*/ 0 w 1168400"/>
              <a:gd name="connsiteY0" fmla="*/ 0 h 3225800"/>
              <a:gd name="connsiteX1" fmla="*/ 127000 w 1168400"/>
              <a:gd name="connsiteY1" fmla="*/ 279400 h 3225800"/>
              <a:gd name="connsiteX2" fmla="*/ 203200 w 1168400"/>
              <a:gd name="connsiteY2" fmla="*/ 406400 h 3225800"/>
              <a:gd name="connsiteX3" fmla="*/ 241300 w 1168400"/>
              <a:gd name="connsiteY3" fmla="*/ 469900 h 3225800"/>
              <a:gd name="connsiteX4" fmla="*/ 292100 w 1168400"/>
              <a:gd name="connsiteY4" fmla="*/ 546100 h 3225800"/>
              <a:gd name="connsiteX5" fmla="*/ 330200 w 1168400"/>
              <a:gd name="connsiteY5" fmla="*/ 609600 h 3225800"/>
              <a:gd name="connsiteX6" fmla="*/ 393700 w 1168400"/>
              <a:gd name="connsiteY6" fmla="*/ 698500 h 3225800"/>
              <a:gd name="connsiteX7" fmla="*/ 419100 w 1168400"/>
              <a:gd name="connsiteY7" fmla="*/ 749300 h 3225800"/>
              <a:gd name="connsiteX8" fmla="*/ 469900 w 1168400"/>
              <a:gd name="connsiteY8" fmla="*/ 825500 h 3225800"/>
              <a:gd name="connsiteX9" fmla="*/ 546100 w 1168400"/>
              <a:gd name="connsiteY9" fmla="*/ 914400 h 3225800"/>
              <a:gd name="connsiteX10" fmla="*/ 596900 w 1168400"/>
              <a:gd name="connsiteY10" fmla="*/ 939800 h 3225800"/>
              <a:gd name="connsiteX11" fmla="*/ 647700 w 1168400"/>
              <a:gd name="connsiteY11" fmla="*/ 977900 h 3225800"/>
              <a:gd name="connsiteX12" fmla="*/ 800100 w 1168400"/>
              <a:gd name="connsiteY12" fmla="*/ 1079500 h 3225800"/>
              <a:gd name="connsiteX13" fmla="*/ 889000 w 1168400"/>
              <a:gd name="connsiteY13" fmla="*/ 1193800 h 3225800"/>
              <a:gd name="connsiteX14" fmla="*/ 1016000 w 1168400"/>
              <a:gd name="connsiteY14" fmla="*/ 1333500 h 3225800"/>
              <a:gd name="connsiteX15" fmla="*/ 1066800 w 1168400"/>
              <a:gd name="connsiteY15" fmla="*/ 1473200 h 3225800"/>
              <a:gd name="connsiteX16" fmla="*/ 1092200 w 1168400"/>
              <a:gd name="connsiteY16" fmla="*/ 1524000 h 3225800"/>
              <a:gd name="connsiteX17" fmla="*/ 1130300 w 1168400"/>
              <a:gd name="connsiteY17" fmla="*/ 1549400 h 3225800"/>
              <a:gd name="connsiteX18" fmla="*/ 1143000 w 1168400"/>
              <a:gd name="connsiteY18" fmla="*/ 1689100 h 3225800"/>
              <a:gd name="connsiteX19" fmla="*/ 1168400 w 1168400"/>
              <a:gd name="connsiteY19" fmla="*/ 1866900 h 3225800"/>
              <a:gd name="connsiteX20" fmla="*/ 1143000 w 1168400"/>
              <a:gd name="connsiteY20" fmla="*/ 2146300 h 3225800"/>
              <a:gd name="connsiteX21" fmla="*/ 1104900 w 1168400"/>
              <a:gd name="connsiteY21" fmla="*/ 2336800 h 3225800"/>
              <a:gd name="connsiteX22" fmla="*/ 1079500 w 1168400"/>
              <a:gd name="connsiteY22" fmla="*/ 2755900 h 3225800"/>
              <a:gd name="connsiteX23" fmla="*/ 1054100 w 1168400"/>
              <a:gd name="connsiteY23" fmla="*/ 2895600 h 3225800"/>
              <a:gd name="connsiteX24" fmla="*/ 1041400 w 1168400"/>
              <a:gd name="connsiteY24" fmla="*/ 2933700 h 3225800"/>
              <a:gd name="connsiteX25" fmla="*/ 1028700 w 1168400"/>
              <a:gd name="connsiteY25" fmla="*/ 2984500 h 3225800"/>
              <a:gd name="connsiteX26" fmla="*/ 1016000 w 1168400"/>
              <a:gd name="connsiteY26" fmla="*/ 322580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68400" h="3225800">
                <a:moveTo>
                  <a:pt x="0" y="0"/>
                </a:moveTo>
                <a:cubicBezTo>
                  <a:pt x="29891" y="149455"/>
                  <a:pt x="-2007" y="21386"/>
                  <a:pt x="127000" y="279400"/>
                </a:cubicBezTo>
                <a:cubicBezTo>
                  <a:pt x="199225" y="423850"/>
                  <a:pt x="129682" y="296122"/>
                  <a:pt x="203200" y="406400"/>
                </a:cubicBezTo>
                <a:cubicBezTo>
                  <a:pt x="216892" y="426939"/>
                  <a:pt x="228048" y="449075"/>
                  <a:pt x="241300" y="469900"/>
                </a:cubicBezTo>
                <a:cubicBezTo>
                  <a:pt x="257689" y="495654"/>
                  <a:pt x="275711" y="520346"/>
                  <a:pt x="292100" y="546100"/>
                </a:cubicBezTo>
                <a:cubicBezTo>
                  <a:pt x="305352" y="566925"/>
                  <a:pt x="316508" y="589061"/>
                  <a:pt x="330200" y="609600"/>
                </a:cubicBezTo>
                <a:cubicBezTo>
                  <a:pt x="350400" y="639900"/>
                  <a:pt x="374149" y="667777"/>
                  <a:pt x="393700" y="698500"/>
                </a:cubicBezTo>
                <a:cubicBezTo>
                  <a:pt x="403864" y="714472"/>
                  <a:pt x="409360" y="733066"/>
                  <a:pt x="419100" y="749300"/>
                </a:cubicBezTo>
                <a:cubicBezTo>
                  <a:pt x="434806" y="775477"/>
                  <a:pt x="452394" y="800491"/>
                  <a:pt x="469900" y="825500"/>
                </a:cubicBezTo>
                <a:cubicBezTo>
                  <a:pt x="487243" y="850276"/>
                  <a:pt x="519789" y="895607"/>
                  <a:pt x="546100" y="914400"/>
                </a:cubicBezTo>
                <a:cubicBezTo>
                  <a:pt x="561506" y="925404"/>
                  <a:pt x="580846" y="929766"/>
                  <a:pt x="596900" y="939800"/>
                </a:cubicBezTo>
                <a:cubicBezTo>
                  <a:pt x="614849" y="951018"/>
                  <a:pt x="629842" y="966536"/>
                  <a:pt x="647700" y="977900"/>
                </a:cubicBezTo>
                <a:cubicBezTo>
                  <a:pt x="755055" y="1046217"/>
                  <a:pt x="713983" y="1004148"/>
                  <a:pt x="800100" y="1079500"/>
                </a:cubicBezTo>
                <a:cubicBezTo>
                  <a:pt x="856508" y="1128857"/>
                  <a:pt x="833809" y="1120212"/>
                  <a:pt x="889000" y="1193800"/>
                </a:cubicBezTo>
                <a:cubicBezTo>
                  <a:pt x="938598" y="1259931"/>
                  <a:pt x="959057" y="1276557"/>
                  <a:pt x="1016000" y="1333500"/>
                </a:cubicBezTo>
                <a:cubicBezTo>
                  <a:pt x="1034773" y="1389818"/>
                  <a:pt x="1043238" y="1420185"/>
                  <a:pt x="1066800" y="1473200"/>
                </a:cubicBezTo>
                <a:cubicBezTo>
                  <a:pt x="1074489" y="1490500"/>
                  <a:pt x="1080080" y="1509456"/>
                  <a:pt x="1092200" y="1524000"/>
                </a:cubicBezTo>
                <a:cubicBezTo>
                  <a:pt x="1101971" y="1535726"/>
                  <a:pt x="1117600" y="1540933"/>
                  <a:pt x="1130300" y="1549400"/>
                </a:cubicBezTo>
                <a:cubicBezTo>
                  <a:pt x="1134533" y="1595967"/>
                  <a:pt x="1137429" y="1642674"/>
                  <a:pt x="1143000" y="1689100"/>
                </a:cubicBezTo>
                <a:cubicBezTo>
                  <a:pt x="1150133" y="1748542"/>
                  <a:pt x="1168400" y="1866900"/>
                  <a:pt x="1168400" y="1866900"/>
                </a:cubicBezTo>
                <a:cubicBezTo>
                  <a:pt x="1159933" y="1960033"/>
                  <a:pt x="1153927" y="2053423"/>
                  <a:pt x="1143000" y="2146300"/>
                </a:cubicBezTo>
                <a:cubicBezTo>
                  <a:pt x="1127945" y="2274267"/>
                  <a:pt x="1130625" y="2259626"/>
                  <a:pt x="1104900" y="2336800"/>
                </a:cubicBezTo>
                <a:cubicBezTo>
                  <a:pt x="1096433" y="2476500"/>
                  <a:pt x="1090234" y="2616356"/>
                  <a:pt x="1079500" y="2755900"/>
                </a:cubicBezTo>
                <a:cubicBezTo>
                  <a:pt x="1078242" y="2772255"/>
                  <a:pt x="1059284" y="2874865"/>
                  <a:pt x="1054100" y="2895600"/>
                </a:cubicBezTo>
                <a:cubicBezTo>
                  <a:pt x="1050853" y="2908587"/>
                  <a:pt x="1045078" y="2920828"/>
                  <a:pt x="1041400" y="2933700"/>
                </a:cubicBezTo>
                <a:cubicBezTo>
                  <a:pt x="1036605" y="2950483"/>
                  <a:pt x="1032933" y="2967567"/>
                  <a:pt x="1028700" y="2984500"/>
                </a:cubicBezTo>
                <a:cubicBezTo>
                  <a:pt x="1014492" y="3183413"/>
                  <a:pt x="1016000" y="3102882"/>
                  <a:pt x="1016000" y="322580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50AA8C1-2085-6C80-989B-98B8453880EA}"/>
              </a:ext>
            </a:extLst>
          </p:cNvPr>
          <p:cNvSpPr txBox="1"/>
          <p:nvPr/>
        </p:nvSpPr>
        <p:spPr>
          <a:xfrm>
            <a:off x="4449175" y="181128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目的：删除棕色的边，连接虚线边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F24E85-DECD-9238-DFF8-048D3F37ED2D}"/>
              </a:ext>
            </a:extLst>
          </p:cNvPr>
          <p:cNvSpPr txBox="1"/>
          <p:nvPr/>
        </p:nvSpPr>
        <p:spPr>
          <a:xfrm>
            <a:off x="4449175" y="2504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步骤：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23733D-234C-B29C-7EDF-FBBE9D5FCD47}"/>
              </a:ext>
            </a:extLst>
          </p:cNvPr>
          <p:cNvSpPr txBox="1"/>
          <p:nvPr/>
        </p:nvSpPr>
        <p:spPr>
          <a:xfrm>
            <a:off x="4449175" y="3175000"/>
            <a:ext cx="77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记录将要删除的棕色线两端的顶点索引（</a:t>
            </a:r>
            <a:r>
              <a:rPr lang="en-US" altLang="zh-CN" dirty="0"/>
              <a:t>VertexIndex1</a:t>
            </a:r>
            <a:r>
              <a:rPr lang="zh-CN" altLang="en-US" dirty="0"/>
              <a:t>，</a:t>
            </a:r>
            <a:r>
              <a:rPr lang="en-US" altLang="zh-CN" dirty="0"/>
              <a:t> VertexIndex2 </a:t>
            </a:r>
            <a:r>
              <a:rPr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545263A-E5C4-D8B2-751D-24F92146A2CC}"/>
              </a:ext>
            </a:extLst>
          </p:cNvPr>
          <p:cNvSpPr txBox="1"/>
          <p:nvPr/>
        </p:nvSpPr>
        <p:spPr>
          <a:xfrm>
            <a:off x="4449174" y="377190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删除棕色边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B05C95B-5A8E-124E-2FC1-FE13DC8981FC}"/>
              </a:ext>
            </a:extLst>
          </p:cNvPr>
          <p:cNvSpPr txBox="1"/>
          <p:nvPr/>
        </p:nvSpPr>
        <p:spPr>
          <a:xfrm>
            <a:off x="383752" y="4899179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边里面记录的顶点是，是边的</a:t>
            </a:r>
            <a:r>
              <a:rPr lang="en-US" altLang="zh-CN" b="1" dirty="0"/>
              <a:t>target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DFA33C4-9479-EAEC-3A6E-408B2754317F}"/>
              </a:ext>
            </a:extLst>
          </p:cNvPr>
          <p:cNvSpPr txBox="1"/>
          <p:nvPr/>
        </p:nvSpPr>
        <p:spPr>
          <a:xfrm>
            <a:off x="383752" y="526645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点里面记录的半边，是顶点的出边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748BDAF-1C6A-8C61-7F90-FEF135510AA5}"/>
              </a:ext>
            </a:extLst>
          </p:cNvPr>
          <p:cNvSpPr txBox="1"/>
          <p:nvPr/>
        </p:nvSpPr>
        <p:spPr>
          <a:xfrm>
            <a:off x="4633756" y="4350507"/>
            <a:ext cx="72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如果棕色边此时是面里面记录的那条半边，且这个面现在也相当于被删除了，那我如果再去遍历出所有的面，是不是就会有问题呢？</a:t>
            </a:r>
            <a:endParaRPr lang="en-US" altLang="zh-CN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68191C1-90B7-6809-61A3-4828AE28C89E}"/>
              </a:ext>
            </a:extLst>
          </p:cNvPr>
          <p:cNvSpPr txBox="1"/>
          <p:nvPr/>
        </p:nvSpPr>
        <p:spPr>
          <a:xfrm>
            <a:off x="1724024" y="6033576"/>
            <a:ext cx="82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问题：对于已经被破坏的面，</a:t>
            </a:r>
            <a:r>
              <a:rPr lang="en-US" altLang="zh-CN" b="1" dirty="0" err="1">
                <a:solidFill>
                  <a:srgbClr val="FF0000"/>
                </a:solidFill>
              </a:rPr>
              <a:t>surface_mesh</a:t>
            </a:r>
            <a:r>
              <a:rPr lang="zh-CN" altLang="en-US" b="1" dirty="0">
                <a:solidFill>
                  <a:srgbClr val="FF0000"/>
                </a:solidFill>
              </a:rPr>
              <a:t>如何去维护它的完整性（</a:t>
            </a:r>
            <a:r>
              <a:rPr lang="en-US" altLang="zh-CN" b="1" dirty="0">
                <a:solidFill>
                  <a:srgbClr val="FF0000"/>
                </a:solidFill>
              </a:rPr>
              <a:t>Integrity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C688FB2-CC21-6242-F59D-376D78A3CAE5}"/>
              </a:ext>
            </a:extLst>
          </p:cNvPr>
          <p:cNvSpPr txBox="1"/>
          <p:nvPr/>
        </p:nvSpPr>
        <p:spPr>
          <a:xfrm>
            <a:off x="8763663" y="5047727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可以通过判断</a:t>
            </a:r>
            <a:r>
              <a:rPr lang="en-US" altLang="zh-CN" b="1" dirty="0" err="1">
                <a:solidFill>
                  <a:srgbClr val="C00000"/>
                </a:solidFill>
              </a:rPr>
              <a:t>is_valiid</a:t>
            </a:r>
            <a:r>
              <a:rPr lang="en-US" altLang="zh-CN" b="1" dirty="0">
                <a:solidFill>
                  <a:srgbClr val="C00000"/>
                </a:solidFill>
              </a:rPr>
              <a:t>()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29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继续：从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is_valid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函数看看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surface_mesh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对完整性的定义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8F5A72-ACDC-E98F-981E-4A18AE21838C}"/>
              </a:ext>
            </a:extLst>
          </p:cNvPr>
          <p:cNvSpPr txBox="1"/>
          <p:nvPr/>
        </p:nvSpPr>
        <p:spPr>
          <a:xfrm>
            <a:off x="838200" y="1453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is_valid(bool verbose = false) const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C6EA93-D4EC-1F12-0AF4-B7275049C0A2}"/>
              </a:ext>
            </a:extLst>
          </p:cNvPr>
          <p:cNvSpPr txBox="1"/>
          <p:nvPr/>
        </p:nvSpPr>
        <p:spPr>
          <a:xfrm>
            <a:off x="838200" y="19120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is_valid(Vertex_index v,  bool verbose = false) const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0C6653-4AC8-298D-EC79-445AC8752836}"/>
              </a:ext>
            </a:extLst>
          </p:cNvPr>
          <p:cNvSpPr txBox="1"/>
          <p:nvPr/>
        </p:nvSpPr>
        <p:spPr>
          <a:xfrm>
            <a:off x="838200" y="23704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is_valid(Halfedge_index h, bool verbose = false) const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A587DC-4833-E0F6-426E-3793B80D9B55}"/>
              </a:ext>
            </a:extLst>
          </p:cNvPr>
          <p:cNvSpPr txBox="1"/>
          <p:nvPr/>
        </p:nvSpPr>
        <p:spPr>
          <a:xfrm>
            <a:off x="838200" y="28288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is_valid(Edge_index e, bool verbose = false) const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79D4E-317D-E853-BDAE-5CA0F4A6B70D}"/>
              </a:ext>
            </a:extLst>
          </p:cNvPr>
          <p:cNvSpPr txBox="1"/>
          <p:nvPr/>
        </p:nvSpPr>
        <p:spPr>
          <a:xfrm>
            <a:off x="838200" y="32709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bool is_valid(Face_index f,  bool verbose = false) const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AD37B5-3E63-24DB-426B-2451F165B0F1}"/>
              </a:ext>
            </a:extLst>
          </p:cNvPr>
          <p:cNvSpPr txBox="1"/>
          <p:nvPr/>
        </p:nvSpPr>
        <p:spPr>
          <a:xfrm>
            <a:off x="7556500" y="245950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先看看最下面的那个：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1C392FA-66F9-1B56-0009-F678178C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3785151"/>
            <a:ext cx="5661734" cy="282932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50814B5-B2A0-47D7-9ECA-06B9D4333597}"/>
              </a:ext>
            </a:extLst>
          </p:cNvPr>
          <p:cNvSpPr txBox="1"/>
          <p:nvPr/>
        </p:nvSpPr>
        <p:spPr>
          <a:xfrm>
            <a:off x="7556500" y="3020540"/>
            <a:ext cx="379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从代码看，这个函数只判断了这个面记录的那条边是否是有效边，而不是判断所有边，而一个面的有三条边，</a:t>
            </a:r>
            <a:r>
              <a:rPr lang="zh-CN" altLang="en-US" b="1" dirty="0">
                <a:solidFill>
                  <a:srgbClr val="FF0000"/>
                </a:solidFill>
              </a:rPr>
              <a:t>如果我删除的不是记录的这条，那这个面也是不完整，但是这个函数可能会给出</a:t>
            </a:r>
            <a:r>
              <a:rPr lang="en-US" altLang="zh-CN" b="1" dirty="0">
                <a:solidFill>
                  <a:srgbClr val="FF0000"/>
                </a:solidFill>
              </a:rPr>
              <a:t>true</a:t>
            </a:r>
            <a:r>
              <a:rPr lang="zh-CN" altLang="en-US" b="1" dirty="0">
                <a:solidFill>
                  <a:srgbClr val="FF0000"/>
                </a:solidFill>
              </a:rPr>
              <a:t>的结果</a:t>
            </a:r>
          </a:p>
        </p:txBody>
      </p:sp>
    </p:spTree>
    <p:extLst>
      <p:ext uri="{BB962C8B-B14F-4D97-AF65-F5344CB8AC3E}">
        <p14:creationId xmlns:p14="http://schemas.microsoft.com/office/powerpoint/2010/main" val="498600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继续：从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is_valid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函数看看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surface_mesh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对完整性的定义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8F5A72-ACDC-E98F-981E-4A18AE21838C}"/>
              </a:ext>
            </a:extLst>
          </p:cNvPr>
          <p:cNvSpPr txBox="1"/>
          <p:nvPr/>
        </p:nvSpPr>
        <p:spPr>
          <a:xfrm>
            <a:off x="838200" y="1453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 bool is_valid(bool verbose = false) const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C6EA93-D4EC-1F12-0AF4-B7275049C0A2}"/>
              </a:ext>
            </a:extLst>
          </p:cNvPr>
          <p:cNvSpPr txBox="1"/>
          <p:nvPr/>
        </p:nvSpPr>
        <p:spPr>
          <a:xfrm>
            <a:off x="838200" y="19120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is_valid(Vertex_index v,  bool verbose = false) const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0C6653-4AC8-298D-EC79-445AC8752836}"/>
              </a:ext>
            </a:extLst>
          </p:cNvPr>
          <p:cNvSpPr txBox="1"/>
          <p:nvPr/>
        </p:nvSpPr>
        <p:spPr>
          <a:xfrm>
            <a:off x="838200" y="23704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is_valid(Halfedge_index h, bool verbose = false) const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A587DC-4833-E0F6-426E-3793B80D9B55}"/>
              </a:ext>
            </a:extLst>
          </p:cNvPr>
          <p:cNvSpPr txBox="1"/>
          <p:nvPr/>
        </p:nvSpPr>
        <p:spPr>
          <a:xfrm>
            <a:off x="838200" y="28288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is_valid(Edge_index e, bool verbose = false) const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79D4E-317D-E853-BDAE-5CA0F4A6B70D}"/>
              </a:ext>
            </a:extLst>
          </p:cNvPr>
          <p:cNvSpPr txBox="1"/>
          <p:nvPr/>
        </p:nvSpPr>
        <p:spPr>
          <a:xfrm>
            <a:off x="838200" y="32709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is_valid(Face_index f,  bool verbose = false) const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AD37B5-3E63-24DB-426B-2451F165B0F1}"/>
              </a:ext>
            </a:extLst>
          </p:cNvPr>
          <p:cNvSpPr txBox="1"/>
          <p:nvPr/>
        </p:nvSpPr>
        <p:spPr>
          <a:xfrm>
            <a:off x="7594600" y="1906201"/>
            <a:ext cx="408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问题：</a:t>
            </a:r>
            <a:endParaRPr lang="en-US" altLang="zh-CN" b="1" dirty="0"/>
          </a:p>
          <a:p>
            <a:r>
              <a:rPr lang="zh-CN" altLang="en-US" b="1" dirty="0"/>
              <a:t>看来这么多，还是没有看到如何维护，难道是要我自己来维护，</a:t>
            </a:r>
            <a:r>
              <a:rPr lang="zh-CN" altLang="en-US" b="1" dirty="0">
                <a:solidFill>
                  <a:srgbClr val="FF0000"/>
                </a:solidFill>
              </a:rPr>
              <a:t>当我插入或者删除一条边的时候，要自己把一致性维护好？</a:t>
            </a:r>
            <a:r>
              <a:rPr lang="zh-CN" altLang="en-US" b="1" dirty="0"/>
              <a:t>这就难搞了！！！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AF627E-04F4-351E-D472-23FC2FB56285}"/>
              </a:ext>
            </a:extLst>
          </p:cNvPr>
          <p:cNvSpPr txBox="1"/>
          <p:nvPr/>
        </p:nvSpPr>
        <p:spPr>
          <a:xfrm>
            <a:off x="838200" y="3835069"/>
            <a:ext cx="678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这个函数很大，大该检查了这几个事情：</a:t>
            </a:r>
            <a:r>
              <a:rPr lang="en-US" altLang="zh-CN" b="1" dirty="0">
                <a:sym typeface="Wingdings" panose="05000000000000000000" pitchFamily="2" charset="2"/>
              </a:rPr>
              <a:t>(</a:t>
            </a:r>
            <a:r>
              <a:rPr lang="zh-CN" altLang="en-US" b="1" dirty="0">
                <a:sym typeface="Wingdings" panose="05000000000000000000" pitchFamily="2" charset="2"/>
              </a:rPr>
              <a:t>作者只推荐</a:t>
            </a:r>
            <a:r>
              <a:rPr lang="en-US" altLang="zh-CN" b="1" dirty="0">
                <a:sym typeface="Wingdings" panose="05000000000000000000" pitchFamily="2" charset="2"/>
              </a:rPr>
              <a:t>debug</a:t>
            </a:r>
            <a:r>
              <a:rPr lang="zh-CN" altLang="en-US" b="1" dirty="0">
                <a:sym typeface="Wingdings" panose="05000000000000000000" pitchFamily="2" charset="2"/>
              </a:rPr>
              <a:t>使用</a:t>
            </a:r>
            <a:r>
              <a:rPr lang="en-US" altLang="zh-CN" b="1" dirty="0">
                <a:sym typeface="Wingdings" panose="05000000000000000000" pitchFamily="2" charset="2"/>
              </a:rPr>
              <a:t>)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131D-A300-DA35-6E6E-DF96F480BEDF}"/>
              </a:ext>
            </a:extLst>
          </p:cNvPr>
          <p:cNvSpPr txBox="1"/>
          <p:nvPr/>
        </p:nvSpPr>
        <p:spPr>
          <a:xfrm>
            <a:off x="838201" y="4204401"/>
            <a:ext cx="1096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对于迭代器的循环，遍历所有的半边，确定：下一条边和对边没有被删除，确定对边的对边是自己，确定自己的对边不是自己；确定下一条边的上一条边是自己；确定上一条边的下一条边也是自己；</a:t>
            </a:r>
            <a:r>
              <a:rPr lang="zh-CN" altLang="en-US" b="1" dirty="0">
                <a:solidFill>
                  <a:srgbClr val="FF0000"/>
                </a:solidFill>
              </a:rPr>
              <a:t>确定这个边的目标顶点没有被删除；确定下一条边的反向边的目标顶点 </a:t>
            </a: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zh-CN" altLang="en-US" b="1" dirty="0">
                <a:solidFill>
                  <a:srgbClr val="FF0000"/>
                </a:solidFill>
              </a:rPr>
              <a:t>当前边的目标顶点；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9DA8B1-9AE3-68A1-F692-C9B41A367ABB}"/>
              </a:ext>
            </a:extLst>
          </p:cNvPr>
          <p:cNvSpPr txBox="1"/>
          <p:nvPr/>
        </p:nvSpPr>
        <p:spPr>
          <a:xfrm>
            <a:off x="838200" y="5120164"/>
            <a:ext cx="1118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对于迭代器的循环，遍历所有的顶点，如果这个顶点的出边存在，那么检查这条出边的目标顶点是当前顶点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6B04B0-A434-3080-C2CC-AF17D07EABC9}"/>
              </a:ext>
            </a:extLst>
          </p:cNvPr>
          <p:cNvSpPr txBox="1"/>
          <p:nvPr/>
        </p:nvSpPr>
        <p:spPr>
          <a:xfrm>
            <a:off x="838200" y="5500662"/>
            <a:ext cx="675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对于迭代器的循环，遍历所有的面，</a:t>
            </a:r>
            <a:r>
              <a:rPr lang="en-US" altLang="zh-CN" dirty="0"/>
              <a:t> </a:t>
            </a:r>
            <a:r>
              <a:rPr lang="zh-CN" altLang="en-US" dirty="0"/>
              <a:t>记录面的数量</a:t>
            </a:r>
            <a:r>
              <a:rPr lang="en-US" altLang="zh-CN" dirty="0" err="1"/>
              <a:t>fcount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79A8D4-F8BC-CC1C-A899-D0A64A58E15C}"/>
              </a:ext>
            </a:extLst>
          </p:cNvPr>
          <p:cNvSpPr txBox="1"/>
          <p:nvPr/>
        </p:nvSpPr>
        <p:spPr>
          <a:xfrm>
            <a:off x="838200" y="5907235"/>
            <a:ext cx="1118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判断通过迭代器统计处理的数量和</a:t>
            </a:r>
            <a:r>
              <a:rPr lang="en-US" altLang="zh-CN" dirty="0" err="1"/>
              <a:t>surface_mesh</a:t>
            </a:r>
            <a:r>
              <a:rPr lang="zh-CN" altLang="en-US" dirty="0"/>
              <a:t>类里面通过多次操作过程中维护的点、边、面数量是否一致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35DF0E-D944-D7B0-AC2C-137062627BB9}"/>
              </a:ext>
            </a:extLst>
          </p:cNvPr>
          <p:cNvSpPr txBox="1"/>
          <p:nvPr/>
        </p:nvSpPr>
        <p:spPr>
          <a:xfrm>
            <a:off x="838200" y="6252201"/>
            <a:ext cx="1118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检查回收机制的一致性</a:t>
            </a:r>
          </a:p>
        </p:txBody>
      </p:sp>
    </p:spTree>
    <p:extLst>
      <p:ext uri="{BB962C8B-B14F-4D97-AF65-F5344CB8AC3E}">
        <p14:creationId xmlns:p14="http://schemas.microsoft.com/office/powerpoint/2010/main" val="2122520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换个方向再看看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点、边、面的插入函数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F33ADF-A1C3-1736-B97A-A96D5B09AD27}"/>
              </a:ext>
            </a:extLst>
          </p:cNvPr>
          <p:cNvSpPr txBox="1"/>
          <p:nvPr/>
        </p:nvSpPr>
        <p:spPr>
          <a:xfrm>
            <a:off x="838200" y="1405827"/>
            <a:ext cx="102489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Vertex_index </a:t>
            </a:r>
            <a:r>
              <a:rPr lang="en-US" altLang="zh-CN" dirty="0"/>
              <a:t>	</a:t>
            </a:r>
            <a:r>
              <a:rPr lang="zh-CN" altLang="en-US" b="1" dirty="0"/>
              <a:t>add_vertex</a:t>
            </a:r>
            <a:r>
              <a:rPr lang="zh-CN" altLang="en-US" dirty="0"/>
              <a:t>()</a:t>
            </a:r>
            <a:endParaRPr lang="en-US" altLang="zh-CN" dirty="0"/>
          </a:p>
          <a:p>
            <a:r>
              <a:rPr lang="zh-CN" altLang="en-US" dirty="0"/>
              <a:t>Vertex_index </a:t>
            </a:r>
            <a:r>
              <a:rPr lang="en-US" altLang="zh-CN" dirty="0"/>
              <a:t>	</a:t>
            </a:r>
            <a:r>
              <a:rPr lang="zh-CN" altLang="en-US" b="1" dirty="0"/>
              <a:t>add_vertex</a:t>
            </a:r>
            <a:r>
              <a:rPr lang="zh-CN" altLang="en-US" dirty="0"/>
              <a:t>(const Point&amp; p)</a:t>
            </a:r>
            <a:endParaRPr lang="en-US" altLang="zh-CN" dirty="0"/>
          </a:p>
          <a:p>
            <a:r>
              <a:rPr lang="zh-CN" altLang="en-US" dirty="0"/>
              <a:t>Halfedge_index </a:t>
            </a:r>
            <a:r>
              <a:rPr lang="en-US" altLang="zh-CN" dirty="0"/>
              <a:t>	</a:t>
            </a:r>
            <a:r>
              <a:rPr lang="zh-CN" altLang="en-US" b="1" dirty="0"/>
              <a:t>add_edge</a:t>
            </a:r>
            <a:r>
              <a:rPr lang="zh-CN" altLang="en-US" dirty="0"/>
              <a:t>()</a:t>
            </a:r>
            <a:endParaRPr lang="en-US" altLang="zh-CN" dirty="0"/>
          </a:p>
          <a:p>
            <a:r>
              <a:rPr lang="zh-CN" altLang="en-US" dirty="0"/>
              <a:t>Halfedge_index </a:t>
            </a:r>
            <a:r>
              <a:rPr lang="en-US" altLang="zh-CN" dirty="0"/>
              <a:t>	</a:t>
            </a:r>
            <a:r>
              <a:rPr lang="zh-CN" altLang="en-US" b="1" dirty="0"/>
              <a:t>add_edge</a:t>
            </a:r>
            <a:r>
              <a:rPr lang="zh-CN" altLang="en-US" dirty="0"/>
              <a:t>(Vertex_index v0, Vertex_index v1)</a:t>
            </a:r>
            <a:endParaRPr lang="en-US" altLang="zh-CN" dirty="0"/>
          </a:p>
          <a:p>
            <a:r>
              <a:rPr lang="zh-CN" altLang="en-US" dirty="0"/>
              <a:t>Face_index </a:t>
            </a:r>
            <a:r>
              <a:rPr lang="en-US" altLang="zh-CN" dirty="0"/>
              <a:t>	</a:t>
            </a:r>
            <a:r>
              <a:rPr lang="zh-CN" altLang="en-US" b="1" dirty="0"/>
              <a:t>add_face</a:t>
            </a:r>
            <a:r>
              <a:rPr lang="zh-CN" altLang="en-US" dirty="0"/>
              <a:t>()</a:t>
            </a:r>
            <a:endParaRPr lang="en-US" altLang="zh-CN" dirty="0"/>
          </a:p>
          <a:p>
            <a:r>
              <a:rPr lang="zh-CN" altLang="en-US" dirty="0"/>
              <a:t>Face_index </a:t>
            </a:r>
            <a:r>
              <a:rPr lang="en-US" altLang="zh-CN" dirty="0"/>
              <a:t>	</a:t>
            </a:r>
            <a:r>
              <a:rPr lang="zh-CN" altLang="en-US" b="1" dirty="0"/>
              <a:t>add_face</a:t>
            </a:r>
            <a:r>
              <a:rPr lang="zh-CN" altLang="en-US" dirty="0"/>
              <a:t>(const Range&amp; vertices);</a:t>
            </a:r>
          </a:p>
          <a:p>
            <a:r>
              <a:rPr lang="zh-CN" altLang="en-US" dirty="0"/>
              <a:t>Face_index </a:t>
            </a:r>
            <a:r>
              <a:rPr lang="en-US" altLang="zh-CN" dirty="0"/>
              <a:t>	</a:t>
            </a:r>
            <a:r>
              <a:rPr lang="zh-CN" altLang="en-US" b="1" dirty="0"/>
              <a:t>add_face</a:t>
            </a:r>
            <a:r>
              <a:rPr lang="zh-CN" altLang="en-US" dirty="0"/>
              <a:t>(Vertex_index v0, Vertex_index v1, Vertex_index v2)</a:t>
            </a:r>
          </a:p>
          <a:p>
            <a:r>
              <a:rPr lang="zh-CN" altLang="en-US" dirty="0"/>
              <a:t>Face_index</a:t>
            </a:r>
            <a:r>
              <a:rPr lang="en-US" altLang="zh-CN" dirty="0"/>
              <a:t>	</a:t>
            </a:r>
            <a:r>
              <a:rPr lang="zh-CN" altLang="en-US" b="1" dirty="0"/>
              <a:t>add_face</a:t>
            </a:r>
            <a:r>
              <a:rPr lang="zh-CN" altLang="en-US" dirty="0"/>
              <a:t>(Vertex_index v0, Vertex_index v1, Vertex_index v2, Vertex_index v3)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AD54A9-BFEC-FE9A-3D64-2E00AFACDE2A}"/>
              </a:ext>
            </a:extLst>
          </p:cNvPr>
          <p:cNvSpPr txBox="1"/>
          <p:nvPr/>
        </p:nvSpPr>
        <p:spPr>
          <a:xfrm>
            <a:off x="584200" y="3817705"/>
            <a:ext cx="1120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其中</a:t>
            </a:r>
            <a:r>
              <a:rPr lang="en-US" altLang="zh-CN" b="1" dirty="0" err="1"/>
              <a:t>add_face</a:t>
            </a:r>
            <a:r>
              <a:rPr lang="zh-CN" altLang="en-US" b="1" dirty="0"/>
              <a:t>涉及到</a:t>
            </a:r>
            <a:r>
              <a:rPr lang="en-US" altLang="zh-CN" b="1" dirty="0"/>
              <a:t>CGAL</a:t>
            </a:r>
            <a:r>
              <a:rPr lang="zh-CN" altLang="en-US" b="1" dirty="0"/>
              <a:t>外部接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https://doc.cgal.org/latest/BGL/group__PkgBGLEulerOperations.html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23A0EE1-8DA8-5E3D-98BB-0A72CA65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24344"/>
            <a:ext cx="5638800" cy="233365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83E1E11-03CD-DA98-EB9E-47F343A3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67" y="4368814"/>
            <a:ext cx="4391633" cy="233365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A28FBEA-6D23-78C2-CF1D-EE7E47DE9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82" y="5123168"/>
            <a:ext cx="10041218" cy="120615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580F38D-CD5F-25E3-9A5A-C81195DA1F81}"/>
              </a:ext>
            </a:extLst>
          </p:cNvPr>
          <p:cNvSpPr txBox="1"/>
          <p:nvPr/>
        </p:nvSpPr>
        <p:spPr>
          <a:xfrm>
            <a:off x="6938683" y="236311"/>
            <a:ext cx="510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两种操作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）底层操作：会改变一致性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Euler </a:t>
            </a:r>
            <a:r>
              <a:rPr lang="en-US" altLang="zh-CN" b="1" dirty="0" err="1">
                <a:solidFill>
                  <a:srgbClr val="FF0000"/>
                </a:solidFill>
                <a:sym typeface="Wingdings" panose="05000000000000000000" pitchFamily="2" charset="2"/>
              </a:rPr>
              <a:t>Operatioin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：不改变一致性的操作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AA210F-4C64-B786-6E19-5DACD7065E2D}"/>
              </a:ext>
            </a:extLst>
          </p:cNvPr>
          <p:cNvSpPr txBox="1"/>
          <p:nvPr/>
        </p:nvSpPr>
        <p:spPr>
          <a:xfrm>
            <a:off x="7665732" y="1913657"/>
            <a:ext cx="401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你要调用了底层操作，连欧拉都没有办法保证结构的一致性！</a:t>
            </a:r>
          </a:p>
        </p:txBody>
      </p:sp>
    </p:spTree>
    <p:extLst>
      <p:ext uri="{BB962C8B-B14F-4D97-AF65-F5344CB8AC3E}">
        <p14:creationId xmlns:p14="http://schemas.microsoft.com/office/powerpoint/2010/main" val="125990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28E59-F8FF-ED24-F1C9-2EFE847A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点、面、边的遍历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8F27CB-D63D-684F-CA25-A303B6FF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107474"/>
            <a:ext cx="4982270" cy="100026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D0BFA25-48A7-ACB6-E386-3ECFEBBEFBEE}"/>
              </a:ext>
            </a:extLst>
          </p:cNvPr>
          <p:cNvSpPr txBox="1"/>
          <p:nvPr/>
        </p:nvSpPr>
        <p:spPr>
          <a:xfrm>
            <a:off x="610203" y="1165467"/>
            <a:ext cx="609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为什么只有</a:t>
            </a:r>
            <a:r>
              <a:rPr lang="en-US" altLang="zh-CN" b="1" dirty="0" err="1">
                <a:solidFill>
                  <a:srgbClr val="FF0000"/>
                </a:solidFill>
              </a:rPr>
              <a:t>vertex_base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</a:rPr>
              <a:t>face_ase</a:t>
            </a:r>
            <a:r>
              <a:rPr lang="en-US" altLang="zh-CN" b="1" dirty="0">
                <a:solidFill>
                  <a:srgbClr val="FF0000"/>
                </a:solidFill>
              </a:rPr>
              <a:t>;  </a:t>
            </a:r>
            <a:r>
              <a:rPr lang="zh-CN" altLang="en-US" b="1" dirty="0">
                <a:solidFill>
                  <a:srgbClr val="FF0000"/>
                </a:solidFill>
              </a:rPr>
              <a:t>而没有</a:t>
            </a:r>
            <a:r>
              <a:rPr lang="en-US" altLang="zh-CN" b="1" dirty="0" err="1">
                <a:solidFill>
                  <a:srgbClr val="FF0000"/>
                </a:solidFill>
              </a:rPr>
              <a:t>edge_base</a:t>
            </a:r>
            <a:r>
              <a:rPr lang="zh-CN" altLang="en-US" b="1" dirty="0">
                <a:solidFill>
                  <a:srgbClr val="FF0000"/>
                </a:solidFill>
              </a:rPr>
              <a:t>；不是说半边数据结构吗，边呢？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D3B4AA-407D-9937-955C-FE1BA354DA73}"/>
              </a:ext>
            </a:extLst>
          </p:cNvPr>
          <p:cNvSpPr txBox="1"/>
          <p:nvPr/>
        </p:nvSpPr>
        <p:spPr>
          <a:xfrm>
            <a:off x="381001" y="52558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参考文献：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E10BA3-9528-70C4-3B3A-A2994EE1D888}"/>
              </a:ext>
            </a:extLst>
          </p:cNvPr>
          <p:cNvSpPr txBox="1"/>
          <p:nvPr/>
        </p:nvSpPr>
        <p:spPr>
          <a:xfrm>
            <a:off x="508001" y="5812297"/>
            <a:ext cx="6717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Times-Bold"/>
              </a:rPr>
              <a:t>Designing and implementing a general purpose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-Bold"/>
              </a:rPr>
              <a:t>halfedge</a:t>
            </a:r>
            <a:r>
              <a:rPr lang="en-US" altLang="zh-CN" b="1" dirty="0">
                <a:solidFill>
                  <a:srgbClr val="000000"/>
                </a:solidFill>
                <a:latin typeface="Times-Bold"/>
              </a:rPr>
              <a:t>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-Bold"/>
              </a:rPr>
              <a:t>data structure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402794-A3A1-FCF8-286B-4C8EF27BE81D}"/>
              </a:ext>
            </a:extLst>
          </p:cNvPr>
          <p:cNvSpPr txBox="1"/>
          <p:nvPr/>
        </p:nvSpPr>
        <p:spPr>
          <a:xfrm>
            <a:off x="7048500" y="10922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根据目前的一个理解（也可能不对）：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41A8AD6-F578-F91A-8B28-3680BC47EEA9}"/>
              </a:ext>
            </a:extLst>
          </p:cNvPr>
          <p:cNvCxnSpPr>
            <a:cxnSpLocks/>
          </p:cNvCxnSpPr>
          <p:nvPr/>
        </p:nvCxnSpPr>
        <p:spPr>
          <a:xfrm>
            <a:off x="6858000" y="1165467"/>
            <a:ext cx="0" cy="532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694ACF3-2732-6C1F-73CB-46B665C1E1F8}"/>
              </a:ext>
            </a:extLst>
          </p:cNvPr>
          <p:cNvSpPr txBox="1"/>
          <p:nvPr/>
        </p:nvSpPr>
        <p:spPr>
          <a:xfrm>
            <a:off x="7146230" y="1687573"/>
            <a:ext cx="4152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所谓的</a:t>
            </a:r>
            <a:r>
              <a:rPr lang="en-US" altLang="zh-CN" dirty="0" err="1"/>
              <a:t>vertex_base</a:t>
            </a:r>
            <a:r>
              <a:rPr lang="en-US" altLang="zh-CN" dirty="0"/>
              <a:t>/</a:t>
            </a:r>
            <a:r>
              <a:rPr lang="en-US" altLang="zh-CN" dirty="0" err="1"/>
              <a:t>face_base</a:t>
            </a:r>
            <a:r>
              <a:rPr lang="zh-CN" altLang="en-US" dirty="0"/>
              <a:t>：表示具备某种遍历搜索功能：如找到某个面的周围所有面；或者找到某点的周围的所有的点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而实现这些功能，可能都要通过边作为中转计算；如根据某个面内部保存的边信息，根据半边型数据结构的特点，计算出下一个相邻的面的数据，面数据里面的边信息又可以用来。。。如此循环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6FC79B-97E1-8BD1-C769-6C817A69187C}"/>
              </a:ext>
            </a:extLst>
          </p:cNvPr>
          <p:cNvSpPr txBox="1"/>
          <p:nvPr/>
        </p:nvSpPr>
        <p:spPr>
          <a:xfrm>
            <a:off x="7097326" y="5161089"/>
            <a:ext cx="443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两个</a:t>
            </a:r>
            <a:r>
              <a:rPr lang="en-US" altLang="zh-CN" dirty="0"/>
              <a:t>base</a:t>
            </a:r>
            <a:r>
              <a:rPr lang="zh-CN" altLang="en-US" dirty="0"/>
              <a:t>，所有算法都要提供吗，它们应用范围在哪里，又什么开销？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700541-7193-07BD-293A-9F792FDFE298}"/>
              </a:ext>
            </a:extLst>
          </p:cNvPr>
          <p:cNvSpPr txBox="1"/>
          <p:nvPr/>
        </p:nvSpPr>
        <p:spPr>
          <a:xfrm>
            <a:off x="7010401" y="462416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其他：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795F14-EC60-56E2-6592-9250809A075F}"/>
              </a:ext>
            </a:extLst>
          </p:cNvPr>
          <p:cNvSpPr txBox="1"/>
          <p:nvPr/>
        </p:nvSpPr>
        <p:spPr>
          <a:xfrm>
            <a:off x="7108130" y="5846544"/>
            <a:ext cx="457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一上来就想实现一个半边数据结构，可能不如先用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已有实现封装实现一个算法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FA7687A-C8B2-7509-3CD3-C71C3FEB8E70}"/>
              </a:ext>
            </a:extLst>
          </p:cNvPr>
          <p:cNvGrpSpPr/>
          <p:nvPr/>
        </p:nvGrpSpPr>
        <p:grpSpPr>
          <a:xfrm>
            <a:off x="1956882" y="3750262"/>
            <a:ext cx="1071074" cy="852325"/>
            <a:chOff x="859322" y="3517780"/>
            <a:chExt cx="1317740" cy="1155386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84B36A8B-7578-8572-5D56-17A0ED57BB86}"/>
                </a:ext>
              </a:extLst>
            </p:cNvPr>
            <p:cNvSpPr/>
            <p:nvPr/>
          </p:nvSpPr>
          <p:spPr>
            <a:xfrm>
              <a:off x="1054100" y="3683000"/>
              <a:ext cx="422465" cy="482600"/>
            </a:xfrm>
            <a:custGeom>
              <a:avLst/>
              <a:gdLst>
                <a:gd name="connsiteX0" fmla="*/ 0 w 422465"/>
                <a:gd name="connsiteY0" fmla="*/ 0 h 482600"/>
                <a:gd name="connsiteX1" fmla="*/ 50800 w 422465"/>
                <a:gd name="connsiteY1" fmla="*/ 63500 h 482600"/>
                <a:gd name="connsiteX2" fmla="*/ 88900 w 422465"/>
                <a:gd name="connsiteY2" fmla="*/ 101600 h 482600"/>
                <a:gd name="connsiteX3" fmla="*/ 127000 w 422465"/>
                <a:gd name="connsiteY3" fmla="*/ 177800 h 482600"/>
                <a:gd name="connsiteX4" fmla="*/ 228600 w 422465"/>
                <a:gd name="connsiteY4" fmla="*/ 254000 h 482600"/>
                <a:gd name="connsiteX5" fmla="*/ 292100 w 422465"/>
                <a:gd name="connsiteY5" fmla="*/ 317500 h 482600"/>
                <a:gd name="connsiteX6" fmla="*/ 381000 w 422465"/>
                <a:gd name="connsiteY6" fmla="*/ 406400 h 482600"/>
                <a:gd name="connsiteX7" fmla="*/ 419100 w 422465"/>
                <a:gd name="connsiteY7" fmla="*/ 431800 h 482600"/>
                <a:gd name="connsiteX8" fmla="*/ 419100 w 422465"/>
                <a:gd name="connsiteY8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65" h="482600">
                  <a:moveTo>
                    <a:pt x="0" y="0"/>
                  </a:moveTo>
                  <a:cubicBezTo>
                    <a:pt x="16933" y="21167"/>
                    <a:pt x="32950" y="43100"/>
                    <a:pt x="50800" y="63500"/>
                  </a:cubicBezTo>
                  <a:cubicBezTo>
                    <a:pt x="62627" y="77017"/>
                    <a:pt x="78937" y="86656"/>
                    <a:pt x="88900" y="101600"/>
                  </a:cubicBezTo>
                  <a:cubicBezTo>
                    <a:pt x="104652" y="125229"/>
                    <a:pt x="107811" y="156866"/>
                    <a:pt x="127000" y="177800"/>
                  </a:cubicBezTo>
                  <a:cubicBezTo>
                    <a:pt x="155606" y="209006"/>
                    <a:pt x="194733" y="228600"/>
                    <a:pt x="228600" y="254000"/>
                  </a:cubicBezTo>
                  <a:cubicBezTo>
                    <a:pt x="253760" y="329480"/>
                    <a:pt x="220172" y="258650"/>
                    <a:pt x="292100" y="317500"/>
                  </a:cubicBezTo>
                  <a:cubicBezTo>
                    <a:pt x="324535" y="344038"/>
                    <a:pt x="346131" y="383154"/>
                    <a:pt x="381000" y="406400"/>
                  </a:cubicBezTo>
                  <a:cubicBezTo>
                    <a:pt x="393700" y="414867"/>
                    <a:pt x="412274" y="418148"/>
                    <a:pt x="419100" y="431800"/>
                  </a:cubicBezTo>
                  <a:cubicBezTo>
                    <a:pt x="426673" y="446946"/>
                    <a:pt x="419100" y="465667"/>
                    <a:pt x="419100" y="482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475482A-EF53-3384-F2BE-3DD755E6E3EF}"/>
                </a:ext>
              </a:extLst>
            </p:cNvPr>
            <p:cNvSpPr/>
            <p:nvPr/>
          </p:nvSpPr>
          <p:spPr>
            <a:xfrm>
              <a:off x="990600" y="4165600"/>
              <a:ext cx="495300" cy="393700"/>
            </a:xfrm>
            <a:custGeom>
              <a:avLst/>
              <a:gdLst>
                <a:gd name="connsiteX0" fmla="*/ 0 w 495300"/>
                <a:gd name="connsiteY0" fmla="*/ 393700 h 393700"/>
                <a:gd name="connsiteX1" fmla="*/ 304800 w 495300"/>
                <a:gd name="connsiteY1" fmla="*/ 165100 h 393700"/>
                <a:gd name="connsiteX2" fmla="*/ 419100 w 495300"/>
                <a:gd name="connsiteY2" fmla="*/ 76200 h 393700"/>
                <a:gd name="connsiteX3" fmla="*/ 495300 w 495300"/>
                <a:gd name="connsiteY3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00" h="393700">
                  <a:moveTo>
                    <a:pt x="0" y="393700"/>
                  </a:moveTo>
                  <a:cubicBezTo>
                    <a:pt x="160327" y="286815"/>
                    <a:pt x="40070" y="369664"/>
                    <a:pt x="304800" y="165100"/>
                  </a:cubicBezTo>
                  <a:cubicBezTo>
                    <a:pt x="320772" y="152758"/>
                    <a:pt x="411443" y="86409"/>
                    <a:pt x="419100" y="76200"/>
                  </a:cubicBezTo>
                  <a:cubicBezTo>
                    <a:pt x="466358" y="13189"/>
                    <a:pt x="439588" y="37141"/>
                    <a:pt x="495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D185A15-35DA-453E-C65B-429AD0641726}"/>
                </a:ext>
              </a:extLst>
            </p:cNvPr>
            <p:cNvSpPr/>
            <p:nvPr/>
          </p:nvSpPr>
          <p:spPr>
            <a:xfrm>
              <a:off x="1511300" y="4152900"/>
              <a:ext cx="495300" cy="330200"/>
            </a:xfrm>
            <a:custGeom>
              <a:avLst/>
              <a:gdLst>
                <a:gd name="connsiteX0" fmla="*/ 495300 w 495300"/>
                <a:gd name="connsiteY0" fmla="*/ 330200 h 330200"/>
                <a:gd name="connsiteX1" fmla="*/ 431800 w 495300"/>
                <a:gd name="connsiteY1" fmla="*/ 279400 h 330200"/>
                <a:gd name="connsiteX2" fmla="*/ 342900 w 495300"/>
                <a:gd name="connsiteY2" fmla="*/ 215900 h 330200"/>
                <a:gd name="connsiteX3" fmla="*/ 266700 w 495300"/>
                <a:gd name="connsiteY3" fmla="*/ 152400 h 330200"/>
                <a:gd name="connsiteX4" fmla="*/ 152400 w 495300"/>
                <a:gd name="connsiteY4" fmla="*/ 88900 h 330200"/>
                <a:gd name="connsiteX5" fmla="*/ 88900 w 495300"/>
                <a:gd name="connsiteY5" fmla="*/ 25400 h 330200"/>
                <a:gd name="connsiteX6" fmla="*/ 38100 w 495300"/>
                <a:gd name="connsiteY6" fmla="*/ 0 h 330200"/>
                <a:gd name="connsiteX7" fmla="*/ 0 w 495300"/>
                <a:gd name="connsiteY7" fmla="*/ 254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5300" h="330200">
                  <a:moveTo>
                    <a:pt x="495300" y="330200"/>
                  </a:moveTo>
                  <a:cubicBezTo>
                    <a:pt x="474133" y="313267"/>
                    <a:pt x="453485" y="295664"/>
                    <a:pt x="431800" y="279400"/>
                  </a:cubicBezTo>
                  <a:cubicBezTo>
                    <a:pt x="402667" y="257550"/>
                    <a:pt x="371765" y="238104"/>
                    <a:pt x="342900" y="215900"/>
                  </a:cubicBezTo>
                  <a:cubicBezTo>
                    <a:pt x="316693" y="195741"/>
                    <a:pt x="292799" y="172699"/>
                    <a:pt x="266700" y="152400"/>
                  </a:cubicBezTo>
                  <a:cubicBezTo>
                    <a:pt x="229663" y="123593"/>
                    <a:pt x="196313" y="110857"/>
                    <a:pt x="152400" y="88900"/>
                  </a:cubicBezTo>
                  <a:cubicBezTo>
                    <a:pt x="123744" y="45915"/>
                    <a:pt x="134490" y="51451"/>
                    <a:pt x="88900" y="25400"/>
                  </a:cubicBezTo>
                  <a:cubicBezTo>
                    <a:pt x="72462" y="16007"/>
                    <a:pt x="57032" y="0"/>
                    <a:pt x="38100" y="0"/>
                  </a:cubicBezTo>
                  <a:cubicBezTo>
                    <a:pt x="22836" y="0"/>
                    <a:pt x="12700" y="16933"/>
                    <a:pt x="0" y="25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7B604A0-E48F-1A24-50D8-51B6620587F7}"/>
                </a:ext>
              </a:extLst>
            </p:cNvPr>
            <p:cNvCxnSpPr>
              <a:endCxn id="32" idx="6"/>
            </p:cNvCxnSpPr>
            <p:nvPr/>
          </p:nvCxnSpPr>
          <p:spPr>
            <a:xfrm flipH="1">
              <a:off x="1549400" y="3646947"/>
              <a:ext cx="508000" cy="505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523A6FF-DA79-EAC7-EF41-E27C191886F4}"/>
                </a:ext>
              </a:extLst>
            </p:cNvPr>
            <p:cNvSpPr/>
            <p:nvPr/>
          </p:nvSpPr>
          <p:spPr>
            <a:xfrm>
              <a:off x="923818" y="3520218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BC75E39-6679-0060-21AC-3A4FFFCB9F61}"/>
                </a:ext>
              </a:extLst>
            </p:cNvPr>
            <p:cNvSpPr/>
            <p:nvPr/>
          </p:nvSpPr>
          <p:spPr>
            <a:xfrm>
              <a:off x="859322" y="4419708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068E1E5-8442-07AB-241F-117BE0C80A28}"/>
                </a:ext>
              </a:extLst>
            </p:cNvPr>
            <p:cNvSpPr/>
            <p:nvPr/>
          </p:nvSpPr>
          <p:spPr>
            <a:xfrm>
              <a:off x="1395021" y="4004624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D223CE0-9B56-C4F9-05E5-E253A2845E35}"/>
                </a:ext>
              </a:extLst>
            </p:cNvPr>
            <p:cNvSpPr/>
            <p:nvPr/>
          </p:nvSpPr>
          <p:spPr>
            <a:xfrm>
              <a:off x="1985969" y="3517780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21A1071-961C-7B94-B354-24A35890FCF0}"/>
                </a:ext>
              </a:extLst>
            </p:cNvPr>
            <p:cNvSpPr/>
            <p:nvPr/>
          </p:nvSpPr>
          <p:spPr>
            <a:xfrm>
              <a:off x="1935169" y="4370313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0C15435-5695-F3AD-EB06-F5420EB4FD58}"/>
              </a:ext>
            </a:extLst>
          </p:cNvPr>
          <p:cNvGrpSpPr/>
          <p:nvPr/>
        </p:nvGrpSpPr>
        <p:grpSpPr>
          <a:xfrm>
            <a:off x="3492171" y="3571120"/>
            <a:ext cx="1384286" cy="1187599"/>
            <a:chOff x="3377871" y="3650029"/>
            <a:chExt cx="1384286" cy="1187599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09AA069-DEAD-1837-E8E2-B24B80D13304}"/>
                </a:ext>
              </a:extLst>
            </p:cNvPr>
            <p:cNvSpPr/>
            <p:nvPr/>
          </p:nvSpPr>
          <p:spPr>
            <a:xfrm rot="18520493">
              <a:off x="3304371" y="3730619"/>
              <a:ext cx="631130" cy="48412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7860167-2823-50B4-DB65-9EA31171ACD1}"/>
                </a:ext>
              </a:extLst>
            </p:cNvPr>
            <p:cNvGrpSpPr/>
            <p:nvPr/>
          </p:nvGrpSpPr>
          <p:grpSpPr>
            <a:xfrm>
              <a:off x="3616757" y="3650029"/>
              <a:ext cx="1145400" cy="1187599"/>
              <a:chOff x="3604973" y="3637925"/>
              <a:chExt cx="1145400" cy="11875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C8F7A360-DAED-A198-3380-E5B9F0256EA4}"/>
                  </a:ext>
                </a:extLst>
              </p:cNvPr>
              <p:cNvSpPr/>
              <p:nvPr/>
            </p:nvSpPr>
            <p:spPr>
              <a:xfrm>
                <a:off x="3604973" y="3877895"/>
                <a:ext cx="761998" cy="49241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9A26891F-2845-E239-C63F-808BF47A786B}"/>
                  </a:ext>
                </a:extLst>
              </p:cNvPr>
              <p:cNvSpPr/>
              <p:nvPr/>
            </p:nvSpPr>
            <p:spPr>
              <a:xfrm rot="3171813">
                <a:off x="4141241" y="3632654"/>
                <a:ext cx="603862" cy="614403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AF9ADFCF-E714-E67B-CFA1-3FFE366D836A}"/>
                  </a:ext>
                </a:extLst>
              </p:cNvPr>
              <p:cNvSpPr/>
              <p:nvPr/>
            </p:nvSpPr>
            <p:spPr>
              <a:xfrm flipV="1">
                <a:off x="3604973" y="4383667"/>
                <a:ext cx="761998" cy="441857"/>
              </a:xfrm>
              <a:prstGeom prst="triangle">
                <a:avLst>
                  <a:gd name="adj" fmla="val 4833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0576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哪些操作属于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底层操作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，哪些操作又属于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874A3E-1581-F90E-98B0-CEE8521AD408}"/>
              </a:ext>
            </a:extLst>
          </p:cNvPr>
          <p:cNvSpPr txBox="1"/>
          <p:nvPr/>
        </p:nvSpPr>
        <p:spPr>
          <a:xfrm>
            <a:off x="838200" y="1587500"/>
            <a:ext cx="1013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上一页所列</a:t>
            </a:r>
            <a:r>
              <a:rPr lang="en-US" altLang="zh-CN" b="1" dirty="0"/>
              <a:t>add</a:t>
            </a:r>
            <a:r>
              <a:rPr lang="zh-CN" altLang="en-US" b="1" dirty="0"/>
              <a:t>接口都是</a:t>
            </a:r>
            <a:r>
              <a:rPr lang="en-US" altLang="zh-CN" b="1" dirty="0"/>
              <a:t>Euler Operation</a:t>
            </a:r>
            <a:r>
              <a:rPr lang="zh-CN" altLang="en-US" b="1" dirty="0"/>
              <a:t>，可以为什么呢？</a:t>
            </a:r>
            <a:r>
              <a:rPr lang="zh-CN" altLang="en-US" dirty="0"/>
              <a:t>增加一个孤立的点好理解，因为没有和其他的边或者面发生关系</a:t>
            </a:r>
            <a:r>
              <a:rPr lang="zh-CN" altLang="en-US" b="1" dirty="0"/>
              <a:t>（无论空点还是实点），看看代码：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3931DA-6E52-02C7-953C-73408515EF9F}"/>
              </a:ext>
            </a:extLst>
          </p:cNvPr>
          <p:cNvSpPr txBox="1"/>
          <p:nvPr/>
        </p:nvSpPr>
        <p:spPr>
          <a:xfrm>
            <a:off x="838200" y="2392955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增加一条边，空边也好理解，实边的话：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88777C-C44C-8821-8B79-B6FD3E49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1412"/>
            <a:ext cx="5392271" cy="19536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2B92AF-002D-3FB9-73D1-F3F9A03396C3}"/>
              </a:ext>
            </a:extLst>
          </p:cNvPr>
          <p:cNvSpPr txBox="1"/>
          <p:nvPr/>
        </p:nvSpPr>
        <p:spPr>
          <a:xfrm>
            <a:off x="838200" y="4908040"/>
            <a:ext cx="554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原因是插入一条边，修改了这条的目标顶点，但是没有修改目标顶点的所属半边，但是有个疑问：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A8AA73-E303-E514-93AC-8F8A6E7A442F}"/>
              </a:ext>
            </a:extLst>
          </p:cNvPr>
          <p:cNvSpPr txBox="1"/>
          <p:nvPr/>
        </p:nvSpPr>
        <p:spPr>
          <a:xfrm>
            <a:off x="838200" y="5596550"/>
            <a:ext cx="5493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新插入的一条边和它周围的形成了新的循环，这个循环没有被纳入到面里面，是要自己处理吗？有没有现成的函数啊？由于没有修改的顶点的出边，所以对原来的面没有影响，如果我想让让有影响怎么做呢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0D3E661-152A-FAA0-E138-FD4B582E5239}"/>
              </a:ext>
            </a:extLst>
          </p:cNvPr>
          <p:cNvCxnSpPr/>
          <p:nvPr/>
        </p:nvCxnSpPr>
        <p:spPr>
          <a:xfrm>
            <a:off x="6379285" y="2392955"/>
            <a:ext cx="0" cy="416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A2565-B38A-AEC2-01C0-8EDA5FCD3B3E}"/>
              </a:ext>
            </a:extLst>
          </p:cNvPr>
          <p:cNvSpPr txBox="1"/>
          <p:nvPr/>
        </p:nvSpPr>
        <p:spPr>
          <a:xfrm>
            <a:off x="6528100" y="2394922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增加一个面（空的面就不提了）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B29FC7B-0277-1C24-4C56-3B45D3A4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99" y="2850279"/>
            <a:ext cx="5079402" cy="25205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A384D2A-5472-FB7E-2945-950AD7D10479}"/>
              </a:ext>
            </a:extLst>
          </p:cNvPr>
          <p:cNvSpPr txBox="1"/>
          <p:nvPr/>
        </p:nvSpPr>
        <p:spPr>
          <a:xfrm>
            <a:off x="8603001" y="5716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没搞懂！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516A99-759E-6B4D-0AD8-EC1219C92A33}"/>
              </a:ext>
            </a:extLst>
          </p:cNvPr>
          <p:cNvSpPr txBox="1"/>
          <p:nvPr/>
        </p:nvSpPr>
        <p:spPr>
          <a:xfrm>
            <a:off x="7293685" y="6161502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我理解的一致性可能跟</a:t>
            </a:r>
            <a:r>
              <a:rPr lang="en-US" altLang="zh-CN" dirty="0"/>
              <a:t>CGAL</a:t>
            </a:r>
            <a:r>
              <a:rPr lang="zh-CN" altLang="en-US" dirty="0"/>
              <a:t>有差别！</a:t>
            </a:r>
          </a:p>
        </p:txBody>
      </p:sp>
    </p:spTree>
    <p:extLst>
      <p:ext uri="{BB962C8B-B14F-4D97-AF65-F5344CB8AC3E}">
        <p14:creationId xmlns:p14="http://schemas.microsoft.com/office/powerpoint/2010/main" val="1908616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8677BC-A733-09FE-1FE7-9D0092FC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76" y="1968650"/>
            <a:ext cx="5257800" cy="46252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3DEBA6-80D6-4699-C7B2-D349D8895081}"/>
              </a:ext>
            </a:extLst>
          </p:cNvPr>
          <p:cNvSpPr txBox="1"/>
          <p:nvPr/>
        </p:nvSpPr>
        <p:spPr>
          <a:xfrm>
            <a:off x="4693024" y="156512"/>
            <a:ext cx="769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https://doc.cgal.org/latest/BGL/group__PkgBGLEulerOperations.html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51E14D-5290-7D5A-3849-66317AB16629}"/>
              </a:ext>
            </a:extLst>
          </p:cNvPr>
          <p:cNvSpPr txBox="1"/>
          <p:nvPr/>
        </p:nvSpPr>
        <p:spPr>
          <a:xfrm>
            <a:off x="838200" y="1351627"/>
            <a:ext cx="546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BGL/include/CGAL/boost/graph/</a:t>
            </a:r>
            <a:r>
              <a:rPr lang="en-US" altLang="zh-CN" b="1" dirty="0" err="1">
                <a:solidFill>
                  <a:srgbClr val="0000FF"/>
                </a:solidFill>
              </a:rPr>
              <a:t>Euler_operation.h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E87111-1EE9-C39B-CA3F-E50D1407D61D}"/>
              </a:ext>
            </a:extLst>
          </p:cNvPr>
          <p:cNvSpPr txBox="1"/>
          <p:nvPr/>
        </p:nvSpPr>
        <p:spPr>
          <a:xfrm>
            <a:off x="4693024" y="87212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还要看一堆源代码。。。。欧拉无处不在。。。。。。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FEC085-26A7-3151-5316-BBBED9655C13}"/>
              </a:ext>
            </a:extLst>
          </p:cNvPr>
          <p:cNvSpPr txBox="1"/>
          <p:nvPr/>
        </p:nvSpPr>
        <p:spPr>
          <a:xfrm>
            <a:off x="7137006" y="2551837"/>
            <a:ext cx="4148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感觉还是要熟悉这些，以及这些操作如何影响数据结构，然后才能利用好这些操作堆叠来控制我的网格生成。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利用好这些已有基础工具，比每弄一个算法，都改一下数据结构应该要好一点。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D7BD3A-17DB-3007-6618-695017BAB205}"/>
              </a:ext>
            </a:extLst>
          </p:cNvPr>
          <p:cNvSpPr txBox="1"/>
          <p:nvPr/>
        </p:nvSpPr>
        <p:spPr>
          <a:xfrm>
            <a:off x="7736814" y="485169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准备准备，继续源码吧。。。</a:t>
            </a:r>
          </a:p>
        </p:txBody>
      </p:sp>
    </p:spTree>
    <p:extLst>
      <p:ext uri="{BB962C8B-B14F-4D97-AF65-F5344CB8AC3E}">
        <p14:creationId xmlns:p14="http://schemas.microsoft.com/office/powerpoint/2010/main" val="2790248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0498C51-F54F-4DC4-AB13-FF7576C5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Add_center_vertex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函数操作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9E0DB4-8B7E-BAE2-5F8A-3F52BCD20E74}"/>
              </a:ext>
            </a:extLst>
          </p:cNvPr>
          <p:cNvSpPr txBox="1"/>
          <p:nvPr/>
        </p:nvSpPr>
        <p:spPr>
          <a:xfrm>
            <a:off x="838200" y="1351627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源码目录：</a:t>
            </a:r>
            <a:r>
              <a:rPr lang="en-US" altLang="zh-CN" b="1" dirty="0">
                <a:solidFill>
                  <a:srgbClr val="0000FF"/>
                </a:solidFill>
              </a:rPr>
              <a:t>BGL/include/CGAL/boost/graph/</a:t>
            </a:r>
            <a:r>
              <a:rPr lang="en-US" altLang="zh-CN" b="1" dirty="0" err="1">
                <a:solidFill>
                  <a:srgbClr val="0000FF"/>
                </a:solidFill>
              </a:rPr>
              <a:t>Euler_operation.h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4BB5FEC-E3A9-6E49-5488-D82D4FDFD9FC}"/>
              </a:ext>
            </a:extLst>
          </p:cNvPr>
          <p:cNvSpPr txBox="1"/>
          <p:nvPr/>
        </p:nvSpPr>
        <p:spPr>
          <a:xfrm>
            <a:off x="922792" y="1910657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</a:t>
            </a:r>
            <a:r>
              <a:rPr lang="zh-CN" altLang="en-US" b="1" dirty="0"/>
              <a:t>边后面会变为邻接面的所属边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7573A09-7074-8990-B2AA-FFC7AB2ACA56}"/>
              </a:ext>
            </a:extLst>
          </p:cNvPr>
          <p:cNvSpPr txBox="1"/>
          <p:nvPr/>
        </p:nvSpPr>
        <p:spPr>
          <a:xfrm>
            <a:off x="4679669" y="1910657"/>
            <a:ext cx="616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循环结束之后，外围的那一圈边成为内部面的所属边；而最开开始的大面</a:t>
            </a:r>
            <a:r>
              <a:rPr lang="en-US" altLang="zh-CN" b="1" dirty="0"/>
              <a:t>face</a:t>
            </a:r>
            <a:r>
              <a:rPr lang="zh-CN" altLang="en-US" b="1" dirty="0"/>
              <a:t>的存储空间则继续用于</a:t>
            </a:r>
            <a:r>
              <a:rPr lang="en-US" altLang="zh-CN" b="1" dirty="0"/>
              <a:t>h</a:t>
            </a:r>
            <a:r>
              <a:rPr lang="zh-CN" altLang="en-US" b="1" dirty="0"/>
              <a:t>边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DD575E2-DED1-9362-1FD3-1BD58C576998}"/>
              </a:ext>
            </a:extLst>
          </p:cNvPr>
          <p:cNvGrpSpPr/>
          <p:nvPr/>
        </p:nvGrpSpPr>
        <p:grpSpPr>
          <a:xfrm>
            <a:off x="838200" y="2901744"/>
            <a:ext cx="10036886" cy="3925053"/>
            <a:chOff x="838200" y="2901744"/>
            <a:chExt cx="10036886" cy="3925053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CB9A7F7-1363-2E2D-D734-BA986CDECC6B}"/>
                </a:ext>
              </a:extLst>
            </p:cNvPr>
            <p:cNvCxnSpPr>
              <a:cxnSpLocks/>
            </p:cNvCxnSpPr>
            <p:nvPr/>
          </p:nvCxnSpPr>
          <p:spPr>
            <a:xfrm rot="2198950">
              <a:off x="1711947" y="3831889"/>
              <a:ext cx="978946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27FF46-C58C-16AC-7B7C-D4ED7E612BF5}"/>
                </a:ext>
              </a:extLst>
            </p:cNvPr>
            <p:cNvSpPr txBox="1"/>
            <p:nvPr/>
          </p:nvSpPr>
          <p:spPr>
            <a:xfrm rot="2198950">
              <a:off x="1551453" y="441847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hnew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67DCEF2-2B36-7AB9-F33A-986D7BDD98E1}"/>
                </a:ext>
              </a:extLst>
            </p:cNvPr>
            <p:cNvCxnSpPr>
              <a:cxnSpLocks/>
            </p:cNvCxnSpPr>
            <p:nvPr/>
          </p:nvCxnSpPr>
          <p:spPr>
            <a:xfrm rot="2198950" flipH="1" flipV="1">
              <a:off x="1790767" y="3757985"/>
              <a:ext cx="974715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3769992-6FD6-195A-3224-E1B62B20A3AB}"/>
                </a:ext>
              </a:extLst>
            </p:cNvPr>
            <p:cNvSpPr txBox="1"/>
            <p:nvPr/>
          </p:nvSpPr>
          <p:spPr>
            <a:xfrm rot="2198950">
              <a:off x="2242182" y="4774279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hnew</a:t>
              </a:r>
              <a:r>
                <a:rPr lang="en-US" altLang="zh-CN" dirty="0"/>
                <a:t>-&gt;next()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5C1FAB8-F122-18CC-601E-6A757D50CA94}"/>
                </a:ext>
              </a:extLst>
            </p:cNvPr>
            <p:cNvCxnSpPr/>
            <p:nvPr/>
          </p:nvCxnSpPr>
          <p:spPr>
            <a:xfrm flipV="1">
              <a:off x="1056015" y="3650102"/>
              <a:ext cx="1097280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BCF71F2-8886-B2CC-78DD-E65AFD923056}"/>
                </a:ext>
              </a:extLst>
            </p:cNvPr>
            <p:cNvCxnSpPr/>
            <p:nvPr/>
          </p:nvCxnSpPr>
          <p:spPr>
            <a:xfrm>
              <a:off x="2271996" y="3633651"/>
              <a:ext cx="1074829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28E440-359A-A3A6-7208-32BA33489DA2}"/>
                </a:ext>
              </a:extLst>
            </p:cNvPr>
            <p:cNvSpPr txBox="1"/>
            <p:nvPr/>
          </p:nvSpPr>
          <p:spPr>
            <a:xfrm>
              <a:off x="1217083" y="376953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40E2650-B073-9639-663D-52C198B0291A}"/>
                </a:ext>
              </a:extLst>
            </p:cNvPr>
            <p:cNvSpPr txBox="1"/>
            <p:nvPr/>
          </p:nvSpPr>
          <p:spPr>
            <a:xfrm>
              <a:off x="2625667" y="3537358"/>
              <a:ext cx="113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h-&gt;next()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C77EA1F-BD94-C91A-AF6E-02AEAEA5718D}"/>
                </a:ext>
              </a:extLst>
            </p:cNvPr>
            <p:cNvSpPr txBox="1"/>
            <p:nvPr/>
          </p:nvSpPr>
          <p:spPr>
            <a:xfrm>
              <a:off x="1794096" y="2949486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step1:</a:t>
              </a:r>
              <a:endParaRPr lang="zh-CN" altLang="en-US" b="1" dirty="0"/>
            </a:p>
          </p:txBody>
        </p: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2D2C0E60-C5CE-9BCB-2334-171A0FBF4AA3}"/>
                </a:ext>
              </a:extLst>
            </p:cNvPr>
            <p:cNvCxnSpPr/>
            <p:nvPr/>
          </p:nvCxnSpPr>
          <p:spPr>
            <a:xfrm flipV="1">
              <a:off x="2153295" y="4965730"/>
              <a:ext cx="290160" cy="8396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1976CA6-08BD-EF46-FCC8-D7B4F425E287}"/>
                </a:ext>
              </a:extLst>
            </p:cNvPr>
            <p:cNvSpPr/>
            <p:nvPr/>
          </p:nvSpPr>
          <p:spPr>
            <a:xfrm>
              <a:off x="838200" y="4070921"/>
              <a:ext cx="2785934" cy="2458230"/>
            </a:xfrm>
            <a:prstGeom prst="ellipse">
              <a:avLst/>
            </a:prstGeom>
            <a:solidFill>
              <a:schemeClr val="accent1">
                <a:alpha val="1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face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52365C6A-795B-1A20-C25A-C9236302A34E}"/>
                </a:ext>
              </a:extLst>
            </p:cNvPr>
            <p:cNvCxnSpPr/>
            <p:nvPr/>
          </p:nvCxnSpPr>
          <p:spPr>
            <a:xfrm rot="16200000" flipH="1">
              <a:off x="990836" y="4628406"/>
              <a:ext cx="1116106" cy="537951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825B00F5-E2A1-1520-39B1-3BD8B665A65B}"/>
                </a:ext>
              </a:extLst>
            </p:cNvPr>
            <p:cNvCxnSpPr/>
            <p:nvPr/>
          </p:nvCxnSpPr>
          <p:spPr>
            <a:xfrm rot="5400000">
              <a:off x="1402201" y="4656215"/>
              <a:ext cx="1214885" cy="383555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487231C3-8EC6-7E4D-039E-AD7461C96F87}"/>
                </a:ext>
              </a:extLst>
            </p:cNvPr>
            <p:cNvCxnSpPr/>
            <p:nvPr/>
          </p:nvCxnSpPr>
          <p:spPr>
            <a:xfrm rot="16200000" flipV="1">
              <a:off x="782093" y="4744885"/>
              <a:ext cx="1096485" cy="548640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08153D8-11CB-B984-B0D5-926C2B4EF42E}"/>
                </a:ext>
              </a:extLst>
            </p:cNvPr>
            <p:cNvCxnSpPr>
              <a:cxnSpLocks/>
            </p:cNvCxnSpPr>
            <p:nvPr/>
          </p:nvCxnSpPr>
          <p:spPr>
            <a:xfrm rot="2198950" flipH="1" flipV="1">
              <a:off x="5431864" y="3964068"/>
              <a:ext cx="974715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CC5B68B-BE7E-AFDB-3477-3F3153FFD7B0}"/>
                </a:ext>
              </a:extLst>
            </p:cNvPr>
            <p:cNvCxnSpPr/>
            <p:nvPr/>
          </p:nvCxnSpPr>
          <p:spPr>
            <a:xfrm flipV="1">
              <a:off x="4649002" y="3794381"/>
              <a:ext cx="1097280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6516FB3-F141-E3CB-BE8B-F858B75D8DFF}"/>
                </a:ext>
              </a:extLst>
            </p:cNvPr>
            <p:cNvCxnSpPr/>
            <p:nvPr/>
          </p:nvCxnSpPr>
          <p:spPr>
            <a:xfrm>
              <a:off x="5864983" y="3777930"/>
              <a:ext cx="1074829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742F5F8-5756-8247-C6E0-AAA76C40C046}"/>
                </a:ext>
              </a:extLst>
            </p:cNvPr>
            <p:cNvCxnSpPr>
              <a:cxnSpLocks/>
            </p:cNvCxnSpPr>
            <p:nvPr/>
          </p:nvCxnSpPr>
          <p:spPr>
            <a:xfrm rot="2198950">
              <a:off x="5256809" y="4002056"/>
              <a:ext cx="978946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5BE9CC5-1CB3-0BCC-F21A-89C3A73AC968}"/>
                </a:ext>
              </a:extLst>
            </p:cNvPr>
            <p:cNvSpPr txBox="1"/>
            <p:nvPr/>
          </p:nvSpPr>
          <p:spPr>
            <a:xfrm>
              <a:off x="5511897" y="2901744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step2:</a:t>
              </a:r>
              <a:endParaRPr lang="zh-CN" altLang="en-US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747D053-09FE-0490-2C71-E2C9AE172930}"/>
                </a:ext>
              </a:extLst>
            </p:cNvPr>
            <p:cNvSpPr txBox="1"/>
            <p:nvPr/>
          </p:nvSpPr>
          <p:spPr>
            <a:xfrm>
              <a:off x="6402397" y="391509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C1FA1BDA-5763-07B3-8590-95944B2983D6}"/>
                </a:ext>
              </a:extLst>
            </p:cNvPr>
            <p:cNvCxnSpPr/>
            <p:nvPr/>
          </p:nvCxnSpPr>
          <p:spPr>
            <a:xfrm flipH="1">
              <a:off x="6847580" y="4856392"/>
              <a:ext cx="104283" cy="1213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8C8FC72-1E7C-F193-D7B9-2CB77B2D8940}"/>
                </a:ext>
              </a:extLst>
            </p:cNvPr>
            <p:cNvSpPr txBox="1"/>
            <p:nvPr/>
          </p:nvSpPr>
          <p:spPr>
            <a:xfrm>
              <a:off x="6907382" y="5179219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h2-&gt;next()</a:t>
              </a:r>
              <a:endParaRPr lang="zh-CN" altLang="en-US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E016E5A-6012-93AD-2127-9F650BC29853}"/>
                </a:ext>
              </a:extLst>
            </p:cNvPr>
            <p:cNvCxnSpPr/>
            <p:nvPr/>
          </p:nvCxnSpPr>
          <p:spPr>
            <a:xfrm flipH="1">
              <a:off x="5919221" y="4611540"/>
              <a:ext cx="991294" cy="787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6BEA683-7793-ACE4-7C1D-1009DCDBA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060" y="4844635"/>
              <a:ext cx="995803" cy="79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08603C2-EEB9-75A8-3D76-69C455D891BC}"/>
                </a:ext>
              </a:extLst>
            </p:cNvPr>
            <p:cNvSpPr txBox="1"/>
            <p:nvPr/>
          </p:nvSpPr>
          <p:spPr>
            <a:xfrm>
              <a:off x="4781436" y="396259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8196365-031A-B437-A363-64581D0820F3}"/>
                </a:ext>
              </a:extLst>
            </p:cNvPr>
            <p:cNvSpPr txBox="1"/>
            <p:nvPr/>
          </p:nvSpPr>
          <p:spPr>
            <a:xfrm>
              <a:off x="5365414" y="4392587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hnew</a:t>
              </a:r>
              <a:endParaRPr lang="zh-CN" altLang="en-US" dirty="0"/>
            </a:p>
          </p:txBody>
        </p: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730B5CAF-639E-CE71-30C0-23BCD668967A}"/>
                </a:ext>
              </a:extLst>
            </p:cNvPr>
            <p:cNvCxnSpPr/>
            <p:nvPr/>
          </p:nvCxnSpPr>
          <p:spPr>
            <a:xfrm>
              <a:off x="5746282" y="4905781"/>
              <a:ext cx="758726" cy="25666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5C6FB4D2-7200-85E7-AB7C-18ECA87AB18A}"/>
                </a:ext>
              </a:extLst>
            </p:cNvPr>
            <p:cNvCxnSpPr>
              <a:cxnSpLocks/>
            </p:cNvCxnSpPr>
            <p:nvPr/>
          </p:nvCxnSpPr>
          <p:spPr>
            <a:xfrm rot="2198950" flipH="1" flipV="1">
              <a:off x="8889695" y="3950697"/>
              <a:ext cx="974715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F3836E6-E50B-B25D-68FB-3A7EAA720067}"/>
                </a:ext>
              </a:extLst>
            </p:cNvPr>
            <p:cNvCxnSpPr/>
            <p:nvPr/>
          </p:nvCxnSpPr>
          <p:spPr>
            <a:xfrm flipV="1">
              <a:off x="8106833" y="3781010"/>
              <a:ext cx="1097280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8B8E257-2BAC-B373-BD2E-0BBAC17B292C}"/>
                </a:ext>
              </a:extLst>
            </p:cNvPr>
            <p:cNvCxnSpPr/>
            <p:nvPr/>
          </p:nvCxnSpPr>
          <p:spPr>
            <a:xfrm>
              <a:off x="9322814" y="3764559"/>
              <a:ext cx="1074829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97658F1C-07BD-2A04-8E2D-BB0EB58A792A}"/>
                </a:ext>
              </a:extLst>
            </p:cNvPr>
            <p:cNvCxnSpPr>
              <a:cxnSpLocks/>
            </p:cNvCxnSpPr>
            <p:nvPr/>
          </p:nvCxnSpPr>
          <p:spPr>
            <a:xfrm rot="2198950">
              <a:off x="8714640" y="3988685"/>
              <a:ext cx="978946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9DC2D8E-C2BB-2464-12B6-69C2CE8F944F}"/>
                </a:ext>
              </a:extLst>
            </p:cNvPr>
            <p:cNvSpPr txBox="1"/>
            <p:nvPr/>
          </p:nvSpPr>
          <p:spPr>
            <a:xfrm>
              <a:off x="8915490" y="296788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step3:</a:t>
              </a:r>
              <a:endParaRPr lang="zh-CN" altLang="en-US" b="1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D377376-59BF-0394-6524-9E277CD9E49D}"/>
                </a:ext>
              </a:extLst>
            </p:cNvPr>
            <p:cNvSpPr txBox="1"/>
            <p:nvPr/>
          </p:nvSpPr>
          <p:spPr>
            <a:xfrm>
              <a:off x="10441954" y="5259407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020F19DE-3E28-9239-D5DC-F9A24DC164E4}"/>
                </a:ext>
              </a:extLst>
            </p:cNvPr>
            <p:cNvCxnSpPr/>
            <p:nvPr/>
          </p:nvCxnSpPr>
          <p:spPr>
            <a:xfrm flipH="1">
              <a:off x="10305411" y="4843021"/>
              <a:ext cx="104283" cy="1213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73019BC-AAA1-9D94-00D9-621C5873D8FD}"/>
                </a:ext>
              </a:extLst>
            </p:cNvPr>
            <p:cNvSpPr txBox="1"/>
            <p:nvPr/>
          </p:nvSpPr>
          <p:spPr>
            <a:xfrm>
              <a:off x="9449186" y="6457465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h2-&gt;next()</a:t>
              </a:r>
              <a:endParaRPr lang="zh-CN" altLang="en-US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3DB0DFA-F6CE-191D-D05D-C2A5E9BF5B7B}"/>
                </a:ext>
              </a:extLst>
            </p:cNvPr>
            <p:cNvCxnSpPr/>
            <p:nvPr/>
          </p:nvCxnSpPr>
          <p:spPr>
            <a:xfrm flipH="1">
              <a:off x="9377052" y="4598169"/>
              <a:ext cx="991294" cy="787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20D8385-214C-F46A-8A77-88CEB2012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3891" y="4831264"/>
              <a:ext cx="995803" cy="79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03B04FA-4F0D-4C71-045C-C03213B44042}"/>
                </a:ext>
              </a:extLst>
            </p:cNvPr>
            <p:cNvSpPr txBox="1"/>
            <p:nvPr/>
          </p:nvSpPr>
          <p:spPr>
            <a:xfrm>
              <a:off x="8239267" y="3949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8749B34-D2F8-93BF-0700-3F6E8EA19397}"/>
                </a:ext>
              </a:extLst>
            </p:cNvPr>
            <p:cNvSpPr txBox="1"/>
            <p:nvPr/>
          </p:nvSpPr>
          <p:spPr>
            <a:xfrm>
              <a:off x="8823245" y="4379216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hnew</a:t>
              </a:r>
              <a:endParaRPr lang="zh-CN" altLang="en-US" dirty="0"/>
            </a:p>
          </p:txBody>
        </p:sp>
        <p:cxnSp>
          <p:nvCxnSpPr>
            <p:cNvPr id="72" name="连接符: 曲线 71">
              <a:extLst>
                <a:ext uri="{FF2B5EF4-FFF2-40B4-BE49-F238E27FC236}">
                  <a16:creationId xmlns:a16="http://schemas.microsoft.com/office/drawing/2014/main" id="{2B6F0EAF-C3D3-95D0-FCEE-15487CC3E3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804606" y="5291915"/>
              <a:ext cx="1421196" cy="62218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3E7EB91-3C06-A304-817C-3F4EA01A00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2814" y="6056053"/>
              <a:ext cx="1034738" cy="163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ECB1448C-D118-0742-DDFC-7DF74CBE1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2814" y="6219616"/>
              <a:ext cx="1034738" cy="18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F0B3E2A0-53C4-3C77-D7F7-DE36E4C50A16}"/>
              </a:ext>
            </a:extLst>
          </p:cNvPr>
          <p:cNvSpPr txBox="1"/>
          <p:nvPr/>
        </p:nvSpPr>
        <p:spPr>
          <a:xfrm>
            <a:off x="8969728" y="13516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太牛逼了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422238B-0120-F1EE-9F5C-D780F4CAFAFA}"/>
              </a:ext>
            </a:extLst>
          </p:cNvPr>
          <p:cNvSpPr txBox="1"/>
          <p:nvPr/>
        </p:nvSpPr>
        <p:spPr>
          <a:xfrm>
            <a:off x="4260304" y="638182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插入中心点并不影响外圈的反向边</a:t>
            </a:r>
          </a:p>
        </p:txBody>
      </p:sp>
    </p:spTree>
    <p:extLst>
      <p:ext uri="{BB962C8B-B14F-4D97-AF65-F5344CB8AC3E}">
        <p14:creationId xmlns:p14="http://schemas.microsoft.com/office/powerpoint/2010/main" val="1997786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0498C51-F54F-4DC4-AB13-FF7576C5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Add_face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函数操作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9E0DB4-8B7E-BAE2-5F8A-3F52BCD20E74}"/>
              </a:ext>
            </a:extLst>
          </p:cNvPr>
          <p:cNvSpPr txBox="1"/>
          <p:nvPr/>
        </p:nvSpPr>
        <p:spPr>
          <a:xfrm>
            <a:off x="838200" y="1351627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源码目录：</a:t>
            </a:r>
            <a:r>
              <a:rPr lang="en-US" altLang="zh-CN" b="1" dirty="0">
                <a:solidFill>
                  <a:srgbClr val="0000FF"/>
                </a:solidFill>
              </a:rPr>
              <a:t>BGL/include/CGAL/boost/graph/</a:t>
            </a:r>
            <a:r>
              <a:rPr lang="en-US" altLang="zh-CN" b="1" dirty="0" err="1">
                <a:solidFill>
                  <a:srgbClr val="0000FF"/>
                </a:solidFill>
              </a:rPr>
              <a:t>Euler_operation.h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BAF19B-1AA2-7CDB-8C32-80BBA48ACF59}"/>
              </a:ext>
            </a:extLst>
          </p:cNvPr>
          <p:cNvSpPr txBox="1"/>
          <p:nvPr/>
        </p:nvSpPr>
        <p:spPr>
          <a:xfrm>
            <a:off x="838200" y="2003612"/>
            <a:ext cx="91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问题：添加面有什么前提或者限制条件吗，比如是否交叉（我看也限制</a:t>
            </a:r>
            <a:r>
              <a:rPr lang="en-US" altLang="zh-CN" b="1" dirty="0"/>
              <a:t>2</a:t>
            </a:r>
            <a:r>
              <a:rPr lang="zh-CN" altLang="en-US" b="1" dirty="0"/>
              <a:t>维或者三维啊）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452D0AA-2718-798B-D5B5-72459092A27B}"/>
              </a:ext>
            </a:extLst>
          </p:cNvPr>
          <p:cNvGrpSpPr/>
          <p:nvPr/>
        </p:nvGrpSpPr>
        <p:grpSpPr>
          <a:xfrm>
            <a:off x="2460813" y="3074283"/>
            <a:ext cx="1290917" cy="1428164"/>
            <a:chOff x="1223683" y="3429000"/>
            <a:chExt cx="1290917" cy="142816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3C88CFE-FE71-52B5-E640-A0527F2424A2}"/>
                </a:ext>
              </a:extLst>
            </p:cNvPr>
            <p:cNvSpPr/>
            <p:nvPr/>
          </p:nvSpPr>
          <p:spPr>
            <a:xfrm>
              <a:off x="1828800" y="3429000"/>
              <a:ext cx="228600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8721D8F-D49F-FD78-3FC3-E3C955749B16}"/>
                </a:ext>
              </a:extLst>
            </p:cNvPr>
            <p:cNvSpPr/>
            <p:nvPr/>
          </p:nvSpPr>
          <p:spPr>
            <a:xfrm>
              <a:off x="2232211" y="4243010"/>
              <a:ext cx="228600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E383F2F-3EDF-1D5D-D779-5C3FD0A742A5}"/>
                </a:ext>
              </a:extLst>
            </p:cNvPr>
            <p:cNvSpPr/>
            <p:nvPr/>
          </p:nvSpPr>
          <p:spPr>
            <a:xfrm>
              <a:off x="2286000" y="3792070"/>
              <a:ext cx="228600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9D41C4-3312-4F1A-3A55-932973CEC16B}"/>
                </a:ext>
              </a:extLst>
            </p:cNvPr>
            <p:cNvSpPr/>
            <p:nvPr/>
          </p:nvSpPr>
          <p:spPr>
            <a:xfrm>
              <a:off x="1223683" y="4121986"/>
              <a:ext cx="228600" cy="2420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6B7E23D-A56A-9C52-3EDF-80BDD764FE5C}"/>
                </a:ext>
              </a:extLst>
            </p:cNvPr>
            <p:cNvSpPr/>
            <p:nvPr/>
          </p:nvSpPr>
          <p:spPr>
            <a:xfrm>
              <a:off x="1748118" y="4615117"/>
              <a:ext cx="228600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4641705-843D-803E-0CC0-2607740B1393}"/>
                </a:ext>
              </a:extLst>
            </p:cNvPr>
            <p:cNvCxnSpPr>
              <a:stCxn id="6" idx="6"/>
              <a:endCxn id="14" idx="1"/>
            </p:cNvCxnSpPr>
            <p:nvPr/>
          </p:nvCxnSpPr>
          <p:spPr>
            <a:xfrm>
              <a:off x="2057400" y="3550024"/>
              <a:ext cx="262078" cy="277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EE27130-A821-9EBF-0826-F8CFEA25CEE7}"/>
                </a:ext>
              </a:extLst>
            </p:cNvPr>
            <p:cNvCxnSpPr>
              <a:stCxn id="6" idx="2"/>
              <a:endCxn id="22" idx="4"/>
            </p:cNvCxnSpPr>
            <p:nvPr/>
          </p:nvCxnSpPr>
          <p:spPr>
            <a:xfrm>
              <a:off x="1828800" y="3550024"/>
              <a:ext cx="33618" cy="1307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CB561BA-84D6-A90B-8CB2-500942272924}"/>
                </a:ext>
              </a:extLst>
            </p:cNvPr>
            <p:cNvCxnSpPr>
              <a:stCxn id="22" idx="6"/>
              <a:endCxn id="13" idx="5"/>
            </p:cNvCxnSpPr>
            <p:nvPr/>
          </p:nvCxnSpPr>
          <p:spPr>
            <a:xfrm flipV="1">
              <a:off x="1976718" y="4449610"/>
              <a:ext cx="450615" cy="2865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3134A56-5DC5-655E-17D2-874D0A61443E}"/>
                </a:ext>
              </a:extLst>
            </p:cNvPr>
            <p:cNvCxnSpPr>
              <a:stCxn id="14" idx="4"/>
              <a:endCxn id="22" idx="3"/>
            </p:cNvCxnSpPr>
            <p:nvPr/>
          </p:nvCxnSpPr>
          <p:spPr>
            <a:xfrm flipH="1">
              <a:off x="1781596" y="4034117"/>
              <a:ext cx="618704" cy="78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9C68C06-13F0-5748-161E-66B28E7CE78C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 flipV="1">
              <a:off x="2460811" y="3998670"/>
              <a:ext cx="20311" cy="365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B77E43B-1D16-264E-C497-E8AA7C8408FD}"/>
                </a:ext>
              </a:extLst>
            </p:cNvPr>
            <p:cNvCxnSpPr>
              <a:endCxn id="22" idx="5"/>
            </p:cNvCxnSpPr>
            <p:nvPr/>
          </p:nvCxnSpPr>
          <p:spPr>
            <a:xfrm>
              <a:off x="1337983" y="4243009"/>
              <a:ext cx="605257" cy="5787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BF6BAA0-F47F-521A-DFB1-25CEA77D4879}"/>
                </a:ext>
              </a:extLst>
            </p:cNvPr>
            <p:cNvCxnSpPr>
              <a:stCxn id="16" idx="6"/>
              <a:endCxn id="13" idx="5"/>
            </p:cNvCxnSpPr>
            <p:nvPr/>
          </p:nvCxnSpPr>
          <p:spPr>
            <a:xfrm>
              <a:off x="1452283" y="4243010"/>
              <a:ext cx="975050" cy="206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FFD8B7D8-E8A4-0210-E106-851463FA7398}"/>
              </a:ext>
            </a:extLst>
          </p:cNvPr>
          <p:cNvSpPr txBox="1"/>
          <p:nvPr/>
        </p:nvSpPr>
        <p:spPr>
          <a:xfrm>
            <a:off x="4393114" y="3437353"/>
            <a:ext cx="649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可以再增加棕色顶点的那个面，二维看上去是有交叠的，但是如果把它往三维提拉上去，不就没有交叠了吗？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F41D2CD-B4CD-C7B2-FA0D-218ED3BE76C4}"/>
              </a:ext>
            </a:extLst>
          </p:cNvPr>
          <p:cNvSpPr txBox="1"/>
          <p:nvPr/>
        </p:nvSpPr>
        <p:spPr>
          <a:xfrm>
            <a:off x="4467835" y="496342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还是要看看源代码的处理方式（这个代码是真的多。。。。）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39965BD-0D37-B064-A5A4-38619DDEA2F0}"/>
              </a:ext>
            </a:extLst>
          </p:cNvPr>
          <p:cNvSpPr txBox="1"/>
          <p:nvPr/>
        </p:nvSpPr>
        <p:spPr>
          <a:xfrm>
            <a:off x="4467835" y="5675086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我自己写代码，需要自己检测吗，会不会导致软件奔溃</a:t>
            </a:r>
          </a:p>
        </p:txBody>
      </p:sp>
    </p:spTree>
    <p:extLst>
      <p:ext uri="{BB962C8B-B14F-4D97-AF65-F5344CB8AC3E}">
        <p14:creationId xmlns:p14="http://schemas.microsoft.com/office/powerpoint/2010/main" val="4158642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0498C51-F54F-4DC4-AB13-FF7576C5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组合操作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9E0DB4-8B7E-BAE2-5F8A-3F52BCD20E74}"/>
              </a:ext>
            </a:extLst>
          </p:cNvPr>
          <p:cNvSpPr txBox="1"/>
          <p:nvPr/>
        </p:nvSpPr>
        <p:spPr>
          <a:xfrm>
            <a:off x="838200" y="1351627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源码目录：</a:t>
            </a:r>
            <a:r>
              <a:rPr lang="en-US" altLang="zh-CN" b="1" dirty="0">
                <a:solidFill>
                  <a:srgbClr val="0000FF"/>
                </a:solidFill>
              </a:rPr>
              <a:t>BGL/include/CGAL/boost/graph/</a:t>
            </a:r>
            <a:r>
              <a:rPr lang="en-US" altLang="zh-CN" b="1" dirty="0" err="1">
                <a:solidFill>
                  <a:srgbClr val="0000FF"/>
                </a:solidFill>
              </a:rPr>
              <a:t>Euler_operation.h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20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记录一下，可能有用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C00120-8A9C-8D79-DC98-700A69A0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16" y="1482444"/>
            <a:ext cx="8014184" cy="464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99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整体快速过一遍代码</a:t>
            </a:r>
          </a:p>
        </p:txBody>
      </p:sp>
    </p:spTree>
    <p:extLst>
      <p:ext uri="{BB962C8B-B14F-4D97-AF65-F5344CB8AC3E}">
        <p14:creationId xmlns:p14="http://schemas.microsoft.com/office/powerpoint/2010/main" val="3918643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F2204F9-6035-B270-92CB-4050D4C39960}"/>
              </a:ext>
            </a:extLst>
          </p:cNvPr>
          <p:cNvSpPr txBox="1"/>
          <p:nvPr/>
        </p:nvSpPr>
        <p:spPr>
          <a:xfrm>
            <a:off x="476026" y="471550"/>
            <a:ext cx="150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std::ptrdiff_t</a:t>
            </a:r>
          </a:p>
        </p:txBody>
      </p:sp>
    </p:spTree>
    <p:extLst>
      <p:ext uri="{BB962C8B-B14F-4D97-AF65-F5344CB8AC3E}">
        <p14:creationId xmlns:p14="http://schemas.microsoft.com/office/powerpoint/2010/main" val="2016589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CGAL/BGL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 开发 自己的算法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452726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精度控制</a:t>
            </a:r>
          </a:p>
        </p:txBody>
      </p:sp>
    </p:spTree>
    <p:extLst>
      <p:ext uri="{BB962C8B-B14F-4D97-AF65-F5344CB8AC3E}">
        <p14:creationId xmlns:p14="http://schemas.microsoft.com/office/powerpoint/2010/main" val="159216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关于框架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360167-9B1B-AE02-E791-BF459010C8C8}"/>
              </a:ext>
            </a:extLst>
          </p:cNvPr>
          <p:cNvSpPr/>
          <p:nvPr/>
        </p:nvSpPr>
        <p:spPr>
          <a:xfrm>
            <a:off x="11176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029E48-D615-6B2D-D852-C22A262BCA81}"/>
              </a:ext>
            </a:extLst>
          </p:cNvPr>
          <p:cNvSpPr/>
          <p:nvPr/>
        </p:nvSpPr>
        <p:spPr>
          <a:xfrm>
            <a:off x="41910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数据结构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57E726-16A8-2675-0E7B-8F68DA0C8589}"/>
              </a:ext>
            </a:extLst>
          </p:cNvPr>
          <p:cNvSpPr/>
          <p:nvPr/>
        </p:nvSpPr>
        <p:spPr>
          <a:xfrm>
            <a:off x="716915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数据类型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F821C9-DCBC-CF35-A6A0-622343EDAEB4}"/>
              </a:ext>
            </a:extLst>
          </p:cNvPr>
          <p:cNvSpPr/>
          <p:nvPr/>
        </p:nvSpPr>
        <p:spPr>
          <a:xfrm>
            <a:off x="100965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kernal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5ACBFC-EB5A-5F8D-73BC-2C768ACB284E}"/>
              </a:ext>
            </a:extLst>
          </p:cNvPr>
          <p:cNvSpPr txBox="1"/>
          <p:nvPr/>
        </p:nvSpPr>
        <p:spPr>
          <a:xfrm>
            <a:off x="1117600" y="245109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一般三角化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B0DD04-9181-F6D5-976C-49A81ABE7BB2}"/>
              </a:ext>
            </a:extLst>
          </p:cNvPr>
          <p:cNvSpPr txBox="1"/>
          <p:nvPr/>
        </p:nvSpPr>
        <p:spPr>
          <a:xfrm>
            <a:off x="914400" y="3059668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带约束的三角化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E3F38B-7E46-D94C-53AC-DD5C5B8917E9}"/>
              </a:ext>
            </a:extLst>
          </p:cNvPr>
          <p:cNvSpPr txBox="1"/>
          <p:nvPr/>
        </p:nvSpPr>
        <p:spPr>
          <a:xfrm>
            <a:off x="914400" y="3602931"/>
            <a:ext cx="189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Delaunay</a:t>
            </a:r>
            <a:r>
              <a:rPr lang="zh-CN" altLang="en-US" dirty="0"/>
              <a:t>三角化（逐点插入算法，分治算法）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DF669C-6D79-4762-7892-A8BB0B97F7AA}"/>
              </a:ext>
            </a:extLst>
          </p:cNvPr>
          <p:cNvSpPr txBox="1"/>
          <p:nvPr/>
        </p:nvSpPr>
        <p:spPr>
          <a:xfrm>
            <a:off x="4256948" y="284454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Face_base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08CC6D-DE62-D580-ABB9-4026395485F7}"/>
              </a:ext>
            </a:extLst>
          </p:cNvPr>
          <p:cNvSpPr txBox="1"/>
          <p:nvPr/>
        </p:nvSpPr>
        <p:spPr>
          <a:xfrm>
            <a:off x="4193448" y="337897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Vertex_base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9E9723-4886-CC16-B288-E4F2238DB48C}"/>
              </a:ext>
            </a:extLst>
          </p:cNvPr>
          <p:cNvSpPr txBox="1"/>
          <p:nvPr/>
        </p:nvSpPr>
        <p:spPr>
          <a:xfrm>
            <a:off x="3710848" y="4018481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Face_base+Vertex_base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F61239-A88A-C290-6C8B-C8DD8DFD1668}"/>
              </a:ext>
            </a:extLst>
          </p:cNvPr>
          <p:cNvSpPr txBox="1"/>
          <p:nvPr/>
        </p:nvSpPr>
        <p:spPr>
          <a:xfrm>
            <a:off x="7406381" y="28445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11E68E-1470-EF19-BDF7-0ED1BC6E7BE0}"/>
              </a:ext>
            </a:extLst>
          </p:cNvPr>
          <p:cNvSpPr txBox="1"/>
          <p:nvPr/>
        </p:nvSpPr>
        <p:spPr>
          <a:xfrm>
            <a:off x="7628396" y="33174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B4B1E3-D3C2-B35A-98A7-D0E8D78CC88F}"/>
              </a:ext>
            </a:extLst>
          </p:cNvPr>
          <p:cNvSpPr txBox="1"/>
          <p:nvPr/>
        </p:nvSpPr>
        <p:spPr>
          <a:xfrm>
            <a:off x="7498721" y="3922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6CBA175-362B-4792-8FE2-39303FB7E887}"/>
              </a:ext>
            </a:extLst>
          </p:cNvPr>
          <p:cNvSpPr txBox="1"/>
          <p:nvPr/>
        </p:nvSpPr>
        <p:spPr>
          <a:xfrm>
            <a:off x="10125588" y="28315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精度要求高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121F88-394F-CC92-E077-99EC2C994379}"/>
              </a:ext>
            </a:extLst>
          </p:cNvPr>
          <p:cNvSpPr txBox="1"/>
          <p:nvPr/>
        </p:nvSpPr>
        <p:spPr>
          <a:xfrm>
            <a:off x="9995744" y="343860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精度要求不高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3D6FE48-F7F8-FBD4-D285-E4D1BF72EDD6}"/>
              </a:ext>
            </a:extLst>
          </p:cNvPr>
          <p:cNvSpPr txBox="1"/>
          <p:nvPr/>
        </p:nvSpPr>
        <p:spPr>
          <a:xfrm>
            <a:off x="3825622" y="498372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需求多变，设计不好，有可能导致类数量急剧增加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98F946B-DBA4-AD86-0FAC-1A0477F93424}"/>
              </a:ext>
            </a:extLst>
          </p:cNvPr>
          <p:cNvSpPr txBox="1"/>
          <p:nvPr/>
        </p:nvSpPr>
        <p:spPr>
          <a:xfrm>
            <a:off x="2611896" y="5526983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最坏的情况：类的数量</a:t>
            </a:r>
            <a:r>
              <a:rPr lang="en-US" altLang="zh-CN" dirty="0"/>
              <a:t>=</a:t>
            </a:r>
            <a:r>
              <a:rPr lang="zh-CN" altLang="en-US" dirty="0"/>
              <a:t>算法数量</a:t>
            </a:r>
            <a:r>
              <a:rPr lang="en-US" altLang="zh-CN" dirty="0"/>
              <a:t>*</a:t>
            </a:r>
            <a:r>
              <a:rPr lang="zh-CN" altLang="en-US" dirty="0"/>
              <a:t>数据结构数量</a:t>
            </a:r>
            <a:r>
              <a:rPr lang="en-US" altLang="zh-CN" dirty="0"/>
              <a:t>*</a:t>
            </a:r>
            <a:r>
              <a:rPr lang="zh-CN" altLang="en-US" dirty="0"/>
              <a:t>数据类型数量</a:t>
            </a:r>
            <a:r>
              <a:rPr lang="en-US" altLang="zh-CN" dirty="0"/>
              <a:t>*</a:t>
            </a:r>
            <a:r>
              <a:rPr lang="zh-CN" altLang="en-US" dirty="0"/>
              <a:t>精度要求数量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CA1D98-7CD4-C03F-D412-A138310DBE8D}"/>
              </a:ext>
            </a:extLst>
          </p:cNvPr>
          <p:cNvSpPr txBox="1"/>
          <p:nvPr/>
        </p:nvSpPr>
        <p:spPr>
          <a:xfrm>
            <a:off x="4363476" y="607031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备注：精度要求高，会导致效率变低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69BD154-3FB5-33E9-72B1-27DC5F9EE065}"/>
              </a:ext>
            </a:extLst>
          </p:cNvPr>
          <p:cNvSpPr txBox="1"/>
          <p:nvPr/>
        </p:nvSpPr>
        <p:spPr>
          <a:xfrm>
            <a:off x="800100" y="4700192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并发</a:t>
            </a:r>
          </a:p>
        </p:txBody>
      </p:sp>
    </p:spTree>
    <p:extLst>
      <p:ext uri="{BB962C8B-B14F-4D97-AF65-F5344CB8AC3E}">
        <p14:creationId xmlns:p14="http://schemas.microsoft.com/office/powerpoint/2010/main" val="388951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如果让我设计，会怎么样？（以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Delaunay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三角化，逐点插入算法为例）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E569B0-9BD4-47C0-C505-1D475CB3A68E}"/>
              </a:ext>
            </a:extLst>
          </p:cNvPr>
          <p:cNvSpPr txBox="1"/>
          <p:nvPr/>
        </p:nvSpPr>
        <p:spPr>
          <a:xfrm>
            <a:off x="838200" y="1892300"/>
            <a:ext cx="397397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“</a:t>
            </a:r>
            <a:r>
              <a:rPr lang="en-US" altLang="zh-CN" dirty="0" err="1"/>
              <a:t>kernel.h</a:t>
            </a:r>
            <a:r>
              <a:rPr lang="en-US" altLang="zh-CN" dirty="0"/>
              <a:t>”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DelaunayTriangulation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delaunay_algorithm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        //…</a:t>
            </a:r>
          </a:p>
          <a:p>
            <a:pPr lvl="2"/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kdtree</a:t>
            </a:r>
            <a:r>
              <a:rPr lang="en-US" altLang="zh-CN" dirty="0"/>
              <a:t> </a:t>
            </a:r>
            <a:r>
              <a:rPr lang="en-US" altLang="zh-CN" dirty="0" err="1"/>
              <a:t>kd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halfedge_data_structure</a:t>
            </a:r>
            <a:r>
              <a:rPr lang="en-US" altLang="zh-CN" dirty="0"/>
              <a:t> data;</a:t>
            </a:r>
          </a:p>
          <a:p>
            <a:r>
              <a:rPr lang="en-US" altLang="zh-CN" dirty="0"/>
              <a:t>	vector&lt;</a:t>
            </a:r>
            <a:r>
              <a:rPr lang="en-US" altLang="zh-CN" dirty="0" err="1"/>
              <a:t>realdata</a:t>
            </a:r>
            <a:r>
              <a:rPr lang="en-US" altLang="zh-CN" dirty="0"/>
              <a:t>&gt; data;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00F316-D812-417C-5230-E4E5547F7102}"/>
              </a:ext>
            </a:extLst>
          </p:cNvPr>
          <p:cNvSpPr txBox="1"/>
          <p:nvPr/>
        </p:nvSpPr>
        <p:spPr>
          <a:xfrm>
            <a:off x="720771" y="1307584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请原谅我，我不会模板编程，还在努力学习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146BB39-EA32-8F1E-C40D-593F0C93847C}"/>
              </a:ext>
            </a:extLst>
          </p:cNvPr>
          <p:cNvSpPr txBox="1"/>
          <p:nvPr/>
        </p:nvSpPr>
        <p:spPr>
          <a:xfrm>
            <a:off x="7865727" y="213441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algorithm</a:t>
            </a:r>
            <a:endParaRPr lang="zh-CN" altLang="en-US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2E89CE4-3CD0-6001-A8B7-EE5A6AF85BBA}"/>
              </a:ext>
            </a:extLst>
          </p:cNvPr>
          <p:cNvSpPr txBox="1"/>
          <p:nvPr/>
        </p:nvSpPr>
        <p:spPr>
          <a:xfrm>
            <a:off x="7865727" y="3128058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HalfEdge_Data_Structure</a:t>
            </a:r>
            <a:endParaRPr lang="zh-CN" altLang="en-US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EAD7C30-0EF5-04A8-0340-7A228120A02A}"/>
              </a:ext>
            </a:extLst>
          </p:cNvPr>
          <p:cNvSpPr txBox="1"/>
          <p:nvPr/>
        </p:nvSpPr>
        <p:spPr>
          <a:xfrm>
            <a:off x="7923267" y="460206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Kdtree</a:t>
            </a:r>
            <a:endParaRPr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5E82C70-F703-31C0-A2C0-222DE94EF236}"/>
              </a:ext>
            </a:extLst>
          </p:cNvPr>
          <p:cNvSpPr txBox="1"/>
          <p:nvPr/>
        </p:nvSpPr>
        <p:spPr>
          <a:xfrm>
            <a:off x="7966549" y="578034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data</a:t>
            </a:r>
            <a:endParaRPr lang="zh-CN" altLang="en-US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14EC177-DA46-975B-F3FE-B118C24943A2}"/>
              </a:ext>
            </a:extLst>
          </p:cNvPr>
          <p:cNvSpPr txBox="1"/>
          <p:nvPr/>
        </p:nvSpPr>
        <p:spPr>
          <a:xfrm>
            <a:off x="7910567" y="3543954"/>
            <a:ext cx="388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如果这样，感觉数据结构，只要处理索引就可以了</a:t>
            </a:r>
            <a:endParaRPr lang="en-US" altLang="zh-CN" sz="1200" b="1" dirty="0"/>
          </a:p>
          <a:p>
            <a:r>
              <a:rPr lang="zh-CN" altLang="en-US" sz="1200" b="1" dirty="0"/>
              <a:t>如果要把该层做成可插拔（非专业人士的非专业术语），就要掩盖掉下层数据的结构的具体细节，如果实现？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4A45417-005E-EFB8-2B47-8712EF39C791}"/>
              </a:ext>
            </a:extLst>
          </p:cNvPr>
          <p:cNvSpPr txBox="1"/>
          <p:nvPr/>
        </p:nvSpPr>
        <p:spPr>
          <a:xfrm>
            <a:off x="7966549" y="6149679"/>
            <a:ext cx="413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对于频繁插入的操作，可能连续的预分配内存空间更合适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28750FD-9C7F-D82E-1936-AC88A40DC41B}"/>
              </a:ext>
            </a:extLst>
          </p:cNvPr>
          <p:cNvSpPr txBox="1"/>
          <p:nvPr/>
        </p:nvSpPr>
        <p:spPr>
          <a:xfrm>
            <a:off x="7923267" y="5047253"/>
            <a:ext cx="417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不一定是</a:t>
            </a:r>
            <a:r>
              <a:rPr lang="en-US" altLang="zh-CN" sz="1200" b="1" dirty="0" err="1"/>
              <a:t>kdtree</a:t>
            </a:r>
            <a:r>
              <a:rPr lang="zh-CN" altLang="en-US" sz="1200" b="1" dirty="0"/>
              <a:t>，也可以是其他的便于空间检索的数据结构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FD61497-6A08-728C-9E75-9BEE743EEB57}"/>
              </a:ext>
            </a:extLst>
          </p:cNvPr>
          <p:cNvSpPr txBox="1"/>
          <p:nvPr/>
        </p:nvSpPr>
        <p:spPr>
          <a:xfrm>
            <a:off x="5954661" y="1030069"/>
            <a:ext cx="6001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疑问：目前在调用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三角化接口的时候，总是要传入一份数据拷贝进去，对于数据量比较大时，感觉不是很方便，不知道有没有更好的方法，或者封装的方法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5B3290D-352E-8ADF-5577-5AA1ED7714D0}"/>
              </a:ext>
            </a:extLst>
          </p:cNvPr>
          <p:cNvSpPr txBox="1"/>
          <p:nvPr/>
        </p:nvSpPr>
        <p:spPr>
          <a:xfrm>
            <a:off x="7966549" y="6446073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考虑特殊应用，可能也可以是</a:t>
            </a:r>
            <a:r>
              <a:rPr lang="en-US" altLang="zh-CN" sz="1200" b="1" dirty="0"/>
              <a:t>map</a:t>
            </a:r>
            <a:r>
              <a:rPr lang="zh-CN" altLang="en-US" sz="1200" b="1" dirty="0"/>
              <a:t>？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DEAEB08-58DC-7DD1-C356-E216BD02AD5B}"/>
              </a:ext>
            </a:extLst>
          </p:cNvPr>
          <p:cNvGrpSpPr/>
          <p:nvPr/>
        </p:nvGrpSpPr>
        <p:grpSpPr>
          <a:xfrm>
            <a:off x="5041660" y="2198559"/>
            <a:ext cx="2727441" cy="4007709"/>
            <a:chOff x="4876560" y="2198559"/>
            <a:chExt cx="2727441" cy="4007709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B661C68-C2EA-56EF-F53B-54A4B9D76B59}"/>
                </a:ext>
              </a:extLst>
            </p:cNvPr>
            <p:cNvGrpSpPr/>
            <p:nvPr/>
          </p:nvGrpSpPr>
          <p:grpSpPr>
            <a:xfrm>
              <a:off x="6325943" y="3177810"/>
              <a:ext cx="1212191" cy="670319"/>
              <a:chOff x="7032048" y="2448118"/>
              <a:chExt cx="2628971" cy="197090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5BDBCE1-14DE-4099-4170-2329DF566A9C}"/>
                  </a:ext>
                </a:extLst>
              </p:cNvPr>
              <p:cNvGrpSpPr/>
              <p:nvPr/>
            </p:nvGrpSpPr>
            <p:grpSpPr>
              <a:xfrm rot="5976398">
                <a:off x="8380297" y="2881776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3A57E014-0527-00FE-07B4-8010420E90C7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0E7D865B-6B28-1479-2A38-2919E78A6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84C7E01A-DF17-D4C1-0415-F9BFEABF7EB2}"/>
                  </a:ext>
                </a:extLst>
              </p:cNvPr>
              <p:cNvGrpSpPr/>
              <p:nvPr/>
            </p:nvGrpSpPr>
            <p:grpSpPr>
              <a:xfrm>
                <a:off x="7442200" y="2794000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BB2CD9ED-0E96-8B88-D54E-D0C2B7191677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463AACF4-23BB-701A-14B6-E64868F9A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68E7998D-E00C-6C2A-377D-884D7345EE3E}"/>
                  </a:ext>
                </a:extLst>
              </p:cNvPr>
              <p:cNvGrpSpPr/>
              <p:nvPr/>
            </p:nvGrpSpPr>
            <p:grpSpPr>
              <a:xfrm rot="2782701">
                <a:off x="8943469" y="3208383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35E376D0-3F83-EA11-318D-2B1E617310DA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7AD1DB87-73C8-4ED3-CBA3-61FB65844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D22AEA9-4E2A-E920-EF23-A0915F988786}"/>
                  </a:ext>
                </a:extLst>
              </p:cNvPr>
              <p:cNvGrpSpPr/>
              <p:nvPr/>
            </p:nvGrpSpPr>
            <p:grpSpPr>
              <a:xfrm>
                <a:off x="8454519" y="3500484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65A3DDAC-3B21-BCEB-7F6F-D97799C14D53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2265F280-74DB-B960-39E7-C09F8B005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85BD5EE-EC85-D06C-4744-78F50BE98CE1}"/>
                  </a:ext>
                </a:extLst>
              </p:cNvPr>
              <p:cNvGrpSpPr/>
              <p:nvPr/>
            </p:nvGrpSpPr>
            <p:grpSpPr>
              <a:xfrm rot="6743676">
                <a:off x="7497233" y="3441699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271611E2-369E-2079-4509-F68230E729BF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876678DC-AFB6-D374-8BA6-6D1F86484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4FF8081-1D7A-8491-B3E5-D6FFE753B3D3}"/>
                  </a:ext>
                </a:extLst>
              </p:cNvPr>
              <p:cNvGrpSpPr/>
              <p:nvPr/>
            </p:nvGrpSpPr>
            <p:grpSpPr>
              <a:xfrm rot="2782701">
                <a:off x="6949498" y="3111500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74EF9B8E-052F-4E40-EE01-03639AD580BC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D0AEC813-3B39-BE40-FEB0-9056D9C87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FAF1D8DE-479C-A5CB-C824-F89583E546D4}"/>
                  </a:ext>
                </a:extLst>
              </p:cNvPr>
              <p:cNvGrpSpPr/>
              <p:nvPr/>
            </p:nvGrpSpPr>
            <p:grpSpPr>
              <a:xfrm rot="8330302">
                <a:off x="7939760" y="2448118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41" name="直接箭头连接符 40">
                  <a:extLst>
                    <a:ext uri="{FF2B5EF4-FFF2-40B4-BE49-F238E27FC236}">
                      <a16:creationId xmlns:a16="http://schemas.microsoft.com/office/drawing/2014/main" id="{8900ABDA-C756-F022-62D1-63088EFABB60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0A27334A-983A-2C2F-09A5-156926429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13F795DA-753E-BE31-2374-DB814E31F0F6}"/>
                  </a:ext>
                </a:extLst>
              </p:cNvPr>
              <p:cNvGrpSpPr/>
              <p:nvPr/>
            </p:nvGrpSpPr>
            <p:grpSpPr>
              <a:xfrm rot="8330302">
                <a:off x="7888131" y="3784024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DD2E1E0D-1A73-3E78-3873-0F1B91B22596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DB3BEF9F-BB13-EECA-4343-729B7FA72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B46E07AF-63F9-13F8-3C1B-C03E561A5081}"/>
                </a:ext>
              </a:extLst>
            </p:cNvPr>
            <p:cNvGrpSpPr/>
            <p:nvPr/>
          </p:nvGrpSpPr>
          <p:grpSpPr>
            <a:xfrm>
              <a:off x="6293353" y="4672464"/>
              <a:ext cx="1310648" cy="351002"/>
              <a:chOff x="5560052" y="4436898"/>
              <a:chExt cx="4548405" cy="1248040"/>
            </a:xfrm>
          </p:grpSpPr>
          <p:sp>
            <p:nvSpPr>
              <p:cNvPr id="61" name="平行四边形 60">
                <a:extLst>
                  <a:ext uri="{FF2B5EF4-FFF2-40B4-BE49-F238E27FC236}">
                    <a16:creationId xmlns:a16="http://schemas.microsoft.com/office/drawing/2014/main" id="{1162BFF3-8B80-6872-D779-5539F99468E3}"/>
                  </a:ext>
                </a:extLst>
              </p:cNvPr>
              <p:cNvSpPr/>
              <p:nvPr/>
            </p:nvSpPr>
            <p:spPr>
              <a:xfrm>
                <a:off x="5560052" y="4436898"/>
                <a:ext cx="4548405" cy="1248040"/>
              </a:xfrm>
              <a:prstGeom prst="parallelogram">
                <a:avLst>
                  <a:gd name="adj" fmla="val 13935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948FC1CF-B246-41E0-35B9-685FB66B3E71}"/>
                  </a:ext>
                </a:extLst>
              </p:cNvPr>
              <p:cNvCxnSpPr>
                <a:stCxn id="61" idx="1"/>
                <a:endCxn id="61" idx="3"/>
              </p:cNvCxnSpPr>
              <p:nvPr/>
            </p:nvCxnSpPr>
            <p:spPr>
              <a:xfrm flipH="1">
                <a:off x="6964658" y="4436898"/>
                <a:ext cx="1739193" cy="1248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647C4867-79F6-F8B3-9239-0AC65D0545A6}"/>
                  </a:ext>
                </a:extLst>
              </p:cNvPr>
              <p:cNvCxnSpPr>
                <a:stCxn id="61" idx="5"/>
              </p:cNvCxnSpPr>
              <p:nvPr/>
            </p:nvCxnSpPr>
            <p:spPr>
              <a:xfrm>
                <a:off x="6429649" y="5060918"/>
                <a:ext cx="14046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87F4F4CD-84E8-9916-31E4-50279E6F64B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 flipH="1">
                <a:off x="7131951" y="4436898"/>
                <a:ext cx="702304" cy="624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9145FECF-49DD-6380-9BD7-7FA12086D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5709" y="4748908"/>
                <a:ext cx="587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5443D01-25C7-553B-226A-4B127C98A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3695" y="2494139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6581994-40FF-B4DB-5970-6C9CB949C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6746" y="3868792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102AF70-93D8-3156-4691-F1F166E368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566" y="5150068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AFFE4A39-420D-4BE5-20EE-D343D5247F60}"/>
                </a:ext>
              </a:extLst>
            </p:cNvPr>
            <p:cNvGrpSpPr/>
            <p:nvPr/>
          </p:nvGrpSpPr>
          <p:grpSpPr>
            <a:xfrm>
              <a:off x="5731329" y="5990518"/>
              <a:ext cx="1272787" cy="215750"/>
              <a:chOff x="5359101" y="5976076"/>
              <a:chExt cx="1272787" cy="215750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E87F961-2925-DB09-A63C-85ADA090BA56}"/>
                  </a:ext>
                </a:extLst>
              </p:cNvPr>
              <p:cNvSpPr/>
              <p:nvPr/>
            </p:nvSpPr>
            <p:spPr>
              <a:xfrm>
                <a:off x="5624993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A3EB07-5863-1537-228A-49028585977A}"/>
                  </a:ext>
                </a:extLst>
              </p:cNvPr>
              <p:cNvSpPr/>
              <p:nvPr/>
            </p:nvSpPr>
            <p:spPr>
              <a:xfrm>
                <a:off x="5858635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85B1E46-7BE8-DF98-6043-D4A8BDDAB902}"/>
                  </a:ext>
                </a:extLst>
              </p:cNvPr>
              <p:cNvSpPr/>
              <p:nvPr/>
            </p:nvSpPr>
            <p:spPr>
              <a:xfrm>
                <a:off x="6126399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96688C6-BF6F-FC5F-75ED-02F1B986E703}"/>
                  </a:ext>
                </a:extLst>
              </p:cNvPr>
              <p:cNvSpPr/>
              <p:nvPr/>
            </p:nvSpPr>
            <p:spPr>
              <a:xfrm>
                <a:off x="6377181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8E832B2-D998-A7FE-149F-504DF4D8708B}"/>
                  </a:ext>
                </a:extLst>
              </p:cNvPr>
              <p:cNvSpPr/>
              <p:nvPr/>
            </p:nvSpPr>
            <p:spPr>
              <a:xfrm>
                <a:off x="5359101" y="5976076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78B09EF-EFDB-E133-F44E-6348CECE1957}"/>
                </a:ext>
              </a:extLst>
            </p:cNvPr>
            <p:cNvSpPr/>
            <p:nvPr/>
          </p:nvSpPr>
          <p:spPr>
            <a:xfrm>
              <a:off x="6801684" y="2198559"/>
              <a:ext cx="265252" cy="282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连接符: 肘形 96">
              <a:extLst>
                <a:ext uri="{FF2B5EF4-FFF2-40B4-BE49-F238E27FC236}">
                  <a16:creationId xmlns:a16="http://schemas.microsoft.com/office/drawing/2014/main" id="{6D647F9E-637D-4728-D496-8AA47E36DE3D}"/>
                </a:ext>
              </a:extLst>
            </p:cNvPr>
            <p:cNvCxnSpPr/>
            <p:nvPr/>
          </p:nvCxnSpPr>
          <p:spPr>
            <a:xfrm rot="5400000">
              <a:off x="5509862" y="4498585"/>
              <a:ext cx="1715722" cy="1132891"/>
            </a:xfrm>
            <a:prstGeom prst="bentConnector3">
              <a:avLst>
                <a:gd name="adj1" fmla="val 4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F327F51D-F48D-1D1B-82D7-89C73D682863}"/>
                </a:ext>
              </a:extLst>
            </p:cNvPr>
            <p:cNvCxnSpPr/>
            <p:nvPr/>
          </p:nvCxnSpPr>
          <p:spPr>
            <a:xfrm rot="10800000" flipV="1">
              <a:off x="5168901" y="2781299"/>
              <a:ext cx="1763139" cy="707199"/>
            </a:xfrm>
            <a:prstGeom prst="bentConnector3">
              <a:avLst>
                <a:gd name="adj1" fmla="val 997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1500DA8-4F92-28E1-9C3C-7D3D1C991C87}"/>
                </a:ext>
              </a:extLst>
            </p:cNvPr>
            <p:cNvSpPr txBox="1"/>
            <p:nvPr/>
          </p:nvSpPr>
          <p:spPr>
            <a:xfrm>
              <a:off x="4876560" y="3419463"/>
              <a:ext cx="156966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Kernal</a:t>
              </a:r>
              <a:endParaRPr lang="en-US" altLang="zh-CN" dirty="0"/>
            </a:p>
            <a:p>
              <a:r>
                <a:rPr lang="zh-CN" altLang="en-US" sz="900" dirty="0"/>
                <a:t>带精度控制的几何算法接口</a:t>
              </a: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EF4E91C-55DC-A79A-08CB-494B3AA5337E}"/>
              </a:ext>
            </a:extLst>
          </p:cNvPr>
          <p:cNvSpPr txBox="1"/>
          <p:nvPr/>
        </p:nvSpPr>
        <p:spPr>
          <a:xfrm>
            <a:off x="4852917" y="3118603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Gt(K, Traits)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8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回到最开始的地方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87175-17D0-6935-55BB-D18A169D1F24}"/>
              </a:ext>
            </a:extLst>
          </p:cNvPr>
          <p:cNvSpPr txBox="1"/>
          <p:nvPr/>
        </p:nvSpPr>
        <p:spPr>
          <a:xfrm>
            <a:off x="838200" y="1150087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看看</a:t>
            </a:r>
            <a:r>
              <a:rPr lang="en-US" altLang="zh-CN" b="1" dirty="0"/>
              <a:t>Triangulation_2</a:t>
            </a:r>
            <a:r>
              <a:rPr lang="zh-CN" altLang="en-US" b="1" dirty="0"/>
              <a:t>这个算法类（我是这样理解的，后面我如果想实现我自己的算法，感觉也要参考这个类，给它替换掉？）都有哪些成员变量？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375D92-9F05-94A7-A63A-274FCF1287E5}"/>
              </a:ext>
            </a:extLst>
          </p:cNvPr>
          <p:cNvSpPr txBox="1"/>
          <p:nvPr/>
        </p:nvSpPr>
        <p:spPr>
          <a:xfrm>
            <a:off x="6704347" y="4105162"/>
            <a:ext cx="5017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有一个</a:t>
            </a:r>
            <a:r>
              <a:rPr lang="en-US" altLang="zh-CN" dirty="0"/>
              <a:t>traitor</a:t>
            </a:r>
            <a:r>
              <a:rPr lang="zh-CN" altLang="en-US" dirty="0"/>
              <a:t>： 做什么用的，我还以为</a:t>
            </a:r>
            <a:r>
              <a:rPr lang="en-US" altLang="zh-CN" dirty="0"/>
              <a:t>traitor</a:t>
            </a:r>
            <a:r>
              <a:rPr lang="zh-CN" altLang="en-US" dirty="0"/>
              <a:t>只是负责传入一个类型进来呢，结果还定义成一个变量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有一个根据模板参数类型定义的数据结构成员，这个比较好理解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还有一个顶点相关的句柄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C77FA5-05C5-34E4-3945-BDF087C1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7953"/>
            <a:ext cx="5764548" cy="34904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94E2307-430E-79ED-CF7B-8CFC6DDBED30}"/>
              </a:ext>
            </a:extLst>
          </p:cNvPr>
          <p:cNvSpPr txBox="1"/>
          <p:nvPr/>
        </p:nvSpPr>
        <p:spPr>
          <a:xfrm>
            <a:off x="6704347" y="2407953"/>
            <a:ext cx="522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还有一个关于空间位置的枚举；有可能是</a:t>
            </a:r>
            <a:r>
              <a:rPr lang="en-US" altLang="zh-CN" dirty="0" err="1"/>
              <a:t>kd</a:t>
            </a:r>
            <a:r>
              <a:rPr lang="zh-CN" altLang="en-US" dirty="0"/>
              <a:t>树，那它在哪里定义的，找到它！</a:t>
            </a:r>
            <a:r>
              <a:rPr lang="en-US" altLang="zh-CN" dirty="0"/>
              <a:t>CGAL</a:t>
            </a:r>
            <a:r>
              <a:rPr lang="zh-CN" altLang="en-US" dirty="0"/>
              <a:t>应该有空间搜索加速的设计，它是如何设计的，如果有分层结构，它在哪一层，支不支持定制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238798-CD5F-5ADC-0419-51A9706B1669}"/>
              </a:ext>
            </a:extLst>
          </p:cNvPr>
          <p:cNvSpPr txBox="1"/>
          <p:nvPr/>
        </p:nvSpPr>
        <p:spPr>
          <a:xfrm>
            <a:off x="698500" y="1980149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triangulation_2.h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95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40648E-23FF-2D14-98BE-D2E2A88A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" y="2819400"/>
            <a:ext cx="6830378" cy="38488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A6A0EC-2A37-A6DB-76B3-9B37EC78C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19400"/>
            <a:ext cx="5866870" cy="38488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BA5E50-76C3-0443-A0CF-39B8E1F17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11" y="1152348"/>
            <a:ext cx="11022489" cy="727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F148ED5-2A62-C284-42D1-44D34D2B860F}"/>
              </a:ext>
            </a:extLst>
          </p:cNvPr>
          <p:cNvSpPr txBox="1"/>
          <p:nvPr/>
        </p:nvSpPr>
        <p:spPr>
          <a:xfrm>
            <a:off x="1159707" y="1832393"/>
            <a:ext cx="964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这个</a:t>
            </a:r>
            <a:r>
              <a:rPr lang="en-US" altLang="zh-CN" b="1" dirty="0"/>
              <a:t>traits</a:t>
            </a:r>
            <a:r>
              <a:rPr lang="zh-CN" altLang="en-US" b="1" dirty="0">
                <a:solidFill>
                  <a:srgbClr val="FF0000"/>
                </a:solidFill>
              </a:rPr>
              <a:t>主要是和几何图元相关</a:t>
            </a:r>
            <a:r>
              <a:rPr lang="zh-CN" altLang="en-US" b="1" dirty="0"/>
              <a:t>的，至于什么是，</a:t>
            </a:r>
            <a:r>
              <a:rPr lang="en-US" altLang="zh-CN" b="1" dirty="0"/>
              <a:t>Traits </a:t>
            </a:r>
            <a:r>
              <a:rPr lang="zh-CN" altLang="en-US" b="1" dirty="0"/>
              <a:t>和 </a:t>
            </a:r>
            <a:r>
              <a:rPr lang="en-US" altLang="zh-CN" b="1" dirty="0"/>
              <a:t>Concepts</a:t>
            </a:r>
            <a:r>
              <a:rPr lang="zh-CN" altLang="en-US" b="1" dirty="0"/>
              <a:t>，见下页分析（这边看看文档和实际定义的对应关系），文档中的</a:t>
            </a:r>
            <a:r>
              <a:rPr lang="en-US" altLang="zh-CN" b="1" dirty="0"/>
              <a:t>concepts</a:t>
            </a:r>
            <a:r>
              <a:rPr lang="zh-CN" altLang="en-US" b="1" dirty="0"/>
              <a:t>，对传入的</a:t>
            </a:r>
            <a:r>
              <a:rPr lang="en-US" altLang="zh-CN" b="1" dirty="0"/>
              <a:t>traits</a:t>
            </a:r>
            <a:r>
              <a:rPr lang="zh-CN" altLang="en-US" b="1" dirty="0"/>
              <a:t>提出的要求，</a:t>
            </a:r>
            <a:r>
              <a:rPr lang="en-US" altLang="zh-CN" b="1" dirty="0"/>
              <a:t>traits</a:t>
            </a:r>
            <a:r>
              <a:rPr lang="zh-CN" altLang="en-US" b="1" dirty="0"/>
              <a:t>必须实现这些类型（</a:t>
            </a:r>
            <a:r>
              <a:rPr lang="en-US" altLang="zh-CN" b="1" dirty="0"/>
              <a:t>typedef</a:t>
            </a:r>
            <a:r>
              <a:rPr lang="zh-CN" altLang="en-US" b="1" dirty="0"/>
              <a:t>后面的那个而不是最后一个）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2F43FC-E922-5D73-555E-91641EF31A29}"/>
              </a:ext>
            </a:extLst>
          </p:cNvPr>
          <p:cNvSpPr txBox="1"/>
          <p:nvPr/>
        </p:nvSpPr>
        <p:spPr>
          <a:xfrm>
            <a:off x="5438305" y="189708"/>
            <a:ext cx="598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Gt</a:t>
            </a:r>
            <a:r>
              <a:rPr lang="zh-CN" altLang="en-US" b="1" dirty="0"/>
              <a:t>封装了</a:t>
            </a:r>
            <a:r>
              <a:rPr lang="en-US" altLang="zh-CN" b="1" dirty="0"/>
              <a:t>K</a:t>
            </a:r>
            <a:r>
              <a:rPr lang="zh-CN" altLang="en-US" b="1" dirty="0"/>
              <a:t>（</a:t>
            </a:r>
            <a:r>
              <a:rPr lang="en-US" altLang="zh-CN" b="1" dirty="0" err="1"/>
              <a:t>kernal</a:t>
            </a:r>
            <a:r>
              <a:rPr lang="zh-CN" altLang="en-US" b="1" dirty="0"/>
              <a:t>）几何图元的精度可控的的基础算法，所以为什么定义了一个成员对象，后面应该通过这个成员对象调用里面的算法</a:t>
            </a:r>
          </a:p>
        </p:txBody>
      </p:sp>
    </p:spTree>
    <p:extLst>
      <p:ext uri="{BB962C8B-B14F-4D97-AF65-F5344CB8AC3E}">
        <p14:creationId xmlns:p14="http://schemas.microsoft.com/office/powerpoint/2010/main" val="419727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的初步理解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660455-C8FB-3062-C1D2-E2F680AE17D4}"/>
              </a:ext>
            </a:extLst>
          </p:cNvPr>
          <p:cNvSpPr txBox="1"/>
          <p:nvPr/>
        </p:nvSpPr>
        <p:spPr>
          <a:xfrm>
            <a:off x="571499" y="1316007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为什么要有</a:t>
            </a:r>
            <a:r>
              <a:rPr lang="en-US" altLang="zh-CN" b="1" dirty="0"/>
              <a:t>traits</a:t>
            </a:r>
            <a:r>
              <a:rPr lang="zh-CN" altLang="en-US" b="1" dirty="0"/>
              <a:t>和</a:t>
            </a:r>
            <a:r>
              <a:rPr lang="en-US" altLang="zh-CN" b="1" dirty="0"/>
              <a:t>concepts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D7935-AB17-7E50-E995-B402F7AA9A61}"/>
              </a:ext>
            </a:extLst>
          </p:cNvPr>
          <p:cNvSpPr txBox="1"/>
          <p:nvPr/>
        </p:nvSpPr>
        <p:spPr>
          <a:xfrm>
            <a:off x="571499" y="1993957"/>
            <a:ext cx="3810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demoAlgorithm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insert(T data)</a:t>
            </a:r>
          </a:p>
          <a:p>
            <a:pPr lvl="2"/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	T::isIncircle(…);</a:t>
            </a:r>
          </a:p>
          <a:p>
            <a:pPr lvl="2"/>
            <a:r>
              <a:rPr lang="en-US" altLang="zh-CN" dirty="0"/>
              <a:t>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std::vector&lt;T&gt; </a:t>
            </a:r>
            <a:r>
              <a:rPr lang="en-US" altLang="zh-CN" dirty="0" err="1"/>
              <a:t>m_vecData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544AAE-C0CF-C15A-1309-9EF4449961AA}"/>
              </a:ext>
            </a:extLst>
          </p:cNvPr>
          <p:cNvSpPr txBox="1"/>
          <p:nvPr/>
        </p:nvSpPr>
        <p:spPr>
          <a:xfrm>
            <a:off x="4711700" y="2040123"/>
            <a:ext cx="7200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左边代码存在的问题：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虽然对</a:t>
            </a:r>
            <a:r>
              <a:rPr lang="en-US" altLang="zh-CN" sz="1600" dirty="0"/>
              <a:t>T</a:t>
            </a:r>
            <a:r>
              <a:rPr lang="zh-CN" altLang="en-US" sz="1600" dirty="0"/>
              <a:t>进行了泛化，但是容器被限制在了</a:t>
            </a:r>
            <a:r>
              <a:rPr lang="en-US" altLang="zh-CN" sz="1600" dirty="0"/>
              <a:t>std::vector</a:t>
            </a:r>
            <a:r>
              <a:rPr lang="zh-CN" altLang="en-US" sz="1600" dirty="0"/>
              <a:t>类型（</a:t>
            </a:r>
            <a:r>
              <a:rPr lang="zh-CN" altLang="en-US" sz="1600" b="1" dirty="0"/>
              <a:t>分析见下一页）</a:t>
            </a:r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zh-CN" altLang="en-US" sz="1600" dirty="0"/>
              <a:t>虽然对</a:t>
            </a:r>
            <a:r>
              <a:rPr lang="en-US" altLang="zh-CN" sz="1600" dirty="0"/>
              <a:t>T</a:t>
            </a:r>
            <a:r>
              <a:rPr lang="zh-CN" altLang="en-US" sz="1600" dirty="0"/>
              <a:t>进行了泛化，但是算法类对类型</a:t>
            </a:r>
            <a:r>
              <a:rPr lang="en-US" altLang="zh-CN" sz="1600" dirty="0"/>
              <a:t>T</a:t>
            </a:r>
            <a:r>
              <a:rPr lang="zh-CN" altLang="en-US" sz="1600" dirty="0"/>
              <a:t>具有哪些成员函数却一无所知；假如</a:t>
            </a:r>
            <a:r>
              <a:rPr lang="en-US" altLang="zh-CN" sz="1600" dirty="0"/>
              <a:t>T</a:t>
            </a:r>
            <a:r>
              <a:rPr lang="zh-CN" altLang="en-US" sz="1600" dirty="0"/>
              <a:t>是一个顶点</a:t>
            </a:r>
            <a:r>
              <a:rPr lang="en-US" altLang="zh-CN" sz="1600" dirty="0"/>
              <a:t>Point</a:t>
            </a:r>
            <a:r>
              <a:rPr lang="zh-CN" altLang="en-US" sz="1600" dirty="0"/>
              <a:t>类型，我们在算法类里面可能就想知道这个</a:t>
            </a:r>
            <a:r>
              <a:rPr lang="en-US" altLang="zh-CN" sz="1600" dirty="0"/>
              <a:t>Point</a:t>
            </a:r>
            <a:r>
              <a:rPr lang="zh-CN" altLang="en-US" sz="1600" dirty="0"/>
              <a:t>是否在某个圆内，某条线上；又或者我们想要对点空间位置进行排序；当我们写下</a:t>
            </a:r>
            <a:r>
              <a:rPr lang="en-US" altLang="zh-CN" sz="1600" dirty="0"/>
              <a:t>T::isIncircle()</a:t>
            </a:r>
            <a:r>
              <a:rPr lang="zh-CN" altLang="en-US" sz="1600" dirty="0"/>
              <a:t>时，我们的算法类就对类型</a:t>
            </a:r>
            <a:r>
              <a:rPr lang="en-US" altLang="zh-CN" sz="1600" dirty="0"/>
              <a:t>T</a:t>
            </a:r>
            <a:r>
              <a:rPr lang="zh-CN" altLang="en-US" sz="1600" dirty="0"/>
              <a:t>产生了要求，它必须定义了该函数，也就产生了</a:t>
            </a:r>
            <a:r>
              <a:rPr lang="en-US" altLang="zh-CN" sz="1600" dirty="0"/>
              <a:t>concepts</a:t>
            </a:r>
          </a:p>
          <a:p>
            <a:pPr marL="342900" indent="-342900">
              <a:buAutoNum type="arabicPeriod"/>
            </a:pPr>
            <a:r>
              <a:rPr lang="zh-CN" altLang="en-US" sz="1600" dirty="0"/>
              <a:t>如果我设计好了我的算法类，但是我现在拿到了第三方实现的</a:t>
            </a:r>
            <a:r>
              <a:rPr lang="en-US" altLang="zh-CN" sz="1600" dirty="0"/>
              <a:t>T</a:t>
            </a:r>
            <a:r>
              <a:rPr lang="zh-CN" altLang="en-US" sz="1600" dirty="0"/>
              <a:t>类，由于可能是不同公司甚至不同国家的开发人员，出于各自的项目需求而开发的， 它的成员函数却是</a:t>
            </a:r>
            <a:r>
              <a:rPr lang="en-US" altLang="zh-CN" sz="1600" dirty="0"/>
              <a:t>T::isOtherIncircle()</a:t>
            </a:r>
            <a:r>
              <a:rPr lang="zh-CN" altLang="en-US" sz="1600" dirty="0"/>
              <a:t>，我想我可以把它封装在我自己定义的</a:t>
            </a:r>
            <a:r>
              <a:rPr lang="en-US" altLang="zh-CN" sz="1600" dirty="0"/>
              <a:t>traits</a:t>
            </a:r>
            <a:r>
              <a:rPr lang="zh-CN" altLang="en-US" sz="1600" dirty="0"/>
              <a:t>类里面，但是怎么才能不对我的算法类进行修改而达到目的，就是先约定名字就叫</a:t>
            </a:r>
            <a:r>
              <a:rPr lang="en-US" altLang="zh-CN" sz="1600" dirty="0" err="1"/>
              <a:t>isIncircle</a:t>
            </a:r>
            <a:r>
              <a:rPr lang="zh-CN" altLang="en-US" sz="1600" dirty="0"/>
              <a:t>，所有传进来的</a:t>
            </a:r>
            <a:r>
              <a:rPr lang="en-US" altLang="zh-CN" sz="1600" dirty="0"/>
              <a:t>traits</a:t>
            </a:r>
            <a:r>
              <a:rPr lang="zh-CN" altLang="en-US" sz="1600" dirty="0"/>
              <a:t>类必须实现该类型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F1DC59-C791-A1C8-53EB-18F1421D757B}"/>
              </a:ext>
            </a:extLst>
          </p:cNvPr>
          <p:cNvSpPr txBox="1"/>
          <p:nvPr/>
        </p:nvSpPr>
        <p:spPr>
          <a:xfrm>
            <a:off x="4711700" y="1177507"/>
            <a:ext cx="706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我感觉还是没有触达核心，有些理解可能还是错的，后面再看看</a:t>
            </a:r>
            <a:r>
              <a:rPr lang="en-US" altLang="zh-CN" b="1" dirty="0">
                <a:solidFill>
                  <a:srgbClr val="FF0000"/>
                </a:solidFill>
              </a:rPr>
              <a:t>《STL</a:t>
            </a:r>
            <a:r>
              <a:rPr lang="zh-CN" altLang="en-US" b="1" dirty="0">
                <a:solidFill>
                  <a:srgbClr val="FF0000"/>
                </a:solidFill>
              </a:rPr>
              <a:t>源码分析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  <a:r>
              <a:rPr lang="zh-CN" altLang="en-US" b="1" dirty="0">
                <a:solidFill>
                  <a:srgbClr val="FF0000"/>
                </a:solidFill>
              </a:rPr>
              <a:t>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C2A773-03B5-F221-719E-95B009CFC894}"/>
              </a:ext>
            </a:extLst>
          </p:cNvPr>
          <p:cNvSpPr txBox="1"/>
          <p:nvPr/>
        </p:nvSpPr>
        <p:spPr>
          <a:xfrm>
            <a:off x="457199" y="5444759"/>
            <a:ext cx="1163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想想：如果我要基于</a:t>
            </a:r>
            <a:r>
              <a:rPr lang="en-US" altLang="zh-CN" b="1" dirty="0"/>
              <a:t>CGAL</a:t>
            </a:r>
            <a:r>
              <a:rPr lang="zh-CN" altLang="en-US" b="1" dirty="0"/>
              <a:t>，实现自己的算法类，由于都是做图形方向的，所有点、线、面这些数据类型已及与之相关的</a:t>
            </a:r>
            <a:r>
              <a:rPr lang="en-US" altLang="zh-CN" b="1" dirty="0" err="1"/>
              <a:t>Kernal</a:t>
            </a:r>
            <a:r>
              <a:rPr lang="zh-CN" altLang="en-US" b="1" dirty="0"/>
              <a:t>几何精度算法应该都可以复用，也就是</a:t>
            </a:r>
            <a:r>
              <a:rPr lang="en-US" altLang="zh-CN" b="1" dirty="0"/>
              <a:t>traits</a:t>
            </a:r>
            <a:r>
              <a:rPr lang="zh-CN" altLang="en-US" b="1" dirty="0"/>
              <a:t>我可以拿来用，但是我的算法类里面的</a:t>
            </a:r>
            <a:r>
              <a:rPr lang="en-US" altLang="zh-CN" b="1" dirty="0"/>
              <a:t>concepts</a:t>
            </a:r>
            <a:r>
              <a:rPr lang="zh-CN" altLang="en-US" b="1" dirty="0"/>
              <a:t>可能就会不一样，我可以根据我的需求，继承修改</a:t>
            </a:r>
            <a:r>
              <a:rPr lang="en-US" altLang="zh-CN" b="1" dirty="0"/>
              <a:t>traits</a:t>
            </a:r>
            <a:r>
              <a:rPr lang="zh-CN" altLang="en-US" b="1" dirty="0"/>
              <a:t>，并实现我的算法类（我要想想我的</a:t>
            </a:r>
            <a:r>
              <a:rPr lang="en-US" altLang="zh-CN" b="1" dirty="0"/>
              <a:t>Concepts</a:t>
            </a:r>
            <a:r>
              <a:rPr lang="zh-CN" altLang="en-US" b="1" dirty="0"/>
              <a:t>了，也可能不需要），还有一个要考虑的是，如何做封装，减少不要的数据拷贝</a:t>
            </a:r>
          </a:p>
        </p:txBody>
      </p:sp>
    </p:spTree>
    <p:extLst>
      <p:ext uri="{BB962C8B-B14F-4D97-AF65-F5344CB8AC3E}">
        <p14:creationId xmlns:p14="http://schemas.microsoft.com/office/powerpoint/2010/main" val="102668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Tds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数据结构和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的初步理解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6D6C99-BDC9-04AA-4235-BAC8AC73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12" y="1294735"/>
            <a:ext cx="6144482" cy="18548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D5E33E-B883-617B-2614-6D718829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3300"/>
            <a:ext cx="6144482" cy="31877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0757FA1-AB1F-5ABD-8FAA-A9829ABF2818}"/>
              </a:ext>
            </a:extLst>
          </p:cNvPr>
          <p:cNvSpPr txBox="1"/>
          <p:nvPr/>
        </p:nvSpPr>
        <p:spPr>
          <a:xfrm>
            <a:off x="6705600" y="1168775"/>
            <a:ext cx="5471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Gt</a:t>
            </a:r>
            <a:r>
              <a:rPr lang="zh-CN" altLang="en-US" dirty="0"/>
              <a:t>就是</a:t>
            </a:r>
            <a:r>
              <a:rPr lang="en-US" altLang="zh-CN" dirty="0"/>
              <a:t>traits</a:t>
            </a:r>
            <a:r>
              <a:rPr lang="zh-CN" altLang="en-US" dirty="0"/>
              <a:t>，维护了空间数据类型已及与之相关的基础几何算法；而</a:t>
            </a:r>
            <a:r>
              <a:rPr lang="en-US" altLang="zh-CN" dirty="0" err="1"/>
              <a:t>Tds</a:t>
            </a:r>
            <a:r>
              <a:rPr lang="zh-CN" altLang="en-US" dirty="0"/>
              <a:t>数据结构则维护容器相关的数据类型，如迭代器，之所以要把数据类型作为参数传给容器应该比较好理解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9E2464-2E71-AD16-A971-6821963F2889}"/>
              </a:ext>
            </a:extLst>
          </p:cNvPr>
          <p:cNvSpPr txBox="1"/>
          <p:nvPr/>
        </p:nvSpPr>
        <p:spPr>
          <a:xfrm>
            <a:off x="6705599" y="2369104"/>
            <a:ext cx="5471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除了</a:t>
            </a:r>
            <a:r>
              <a:rPr lang="en-US" altLang="zh-CN" b="1" dirty="0" err="1">
                <a:solidFill>
                  <a:srgbClr val="FF0000"/>
                </a:solidFill>
              </a:rPr>
              <a:t>Tds</a:t>
            </a:r>
            <a:r>
              <a:rPr lang="zh-CN" altLang="en-US" b="1" dirty="0">
                <a:solidFill>
                  <a:srgbClr val="FF0000"/>
                </a:solidFill>
              </a:rPr>
              <a:t>要访问数据类型，算法类也需要</a:t>
            </a:r>
            <a:r>
              <a:rPr lang="zh-CN" altLang="en-US" dirty="0"/>
              <a:t>，所以定义了</a:t>
            </a:r>
            <a:r>
              <a:rPr lang="en-US" altLang="zh-CN" dirty="0"/>
              <a:t>Gt</a:t>
            </a:r>
            <a:r>
              <a:rPr lang="zh-CN" altLang="en-US" dirty="0"/>
              <a:t>成员函数，</a:t>
            </a:r>
            <a:r>
              <a:rPr lang="en-US" altLang="zh-CN" dirty="0"/>
              <a:t>Gt</a:t>
            </a:r>
            <a:r>
              <a:rPr lang="zh-CN" altLang="en-US" dirty="0"/>
              <a:t>里面有什么还要继续看源码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FF0000"/>
                </a:solidFill>
              </a:rPr>
              <a:t>Tds</a:t>
            </a:r>
            <a:r>
              <a:rPr lang="zh-CN" altLang="en-US" b="1" dirty="0">
                <a:solidFill>
                  <a:srgbClr val="FF0000"/>
                </a:solidFill>
              </a:rPr>
              <a:t>里面有什么，有空间索引结构吗，如</a:t>
            </a:r>
            <a:r>
              <a:rPr lang="en-US" altLang="zh-CN" b="1" dirty="0" err="1">
                <a:solidFill>
                  <a:srgbClr val="FF0000"/>
                </a:solidFill>
              </a:rPr>
              <a:t>kd</a:t>
            </a:r>
            <a:r>
              <a:rPr lang="zh-CN" altLang="en-US" b="1" dirty="0">
                <a:solidFill>
                  <a:srgbClr val="FF0000"/>
                </a:solidFill>
              </a:rPr>
              <a:t>树</a:t>
            </a:r>
            <a:r>
              <a:rPr lang="zh-CN" altLang="en-US" dirty="0"/>
              <a:t>，还是说在算法类里面实现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FBDB50-D7CC-047D-9FE6-BCA5AD2B2D4B}"/>
              </a:ext>
            </a:extLst>
          </p:cNvPr>
          <p:cNvSpPr txBox="1"/>
          <p:nvPr/>
        </p:nvSpPr>
        <p:spPr>
          <a:xfrm>
            <a:off x="7569200" y="550455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Tds</a:t>
            </a:r>
            <a:r>
              <a:rPr lang="zh-CN" altLang="en-US" b="1" dirty="0"/>
              <a:t>：各种迭代器，句柄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990BA6-2DDD-7211-D253-CE48B870EBF9}"/>
              </a:ext>
            </a:extLst>
          </p:cNvPr>
          <p:cNvSpPr txBox="1"/>
          <p:nvPr/>
        </p:nvSpPr>
        <p:spPr>
          <a:xfrm>
            <a:off x="7569200" y="3982998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Traits</a:t>
            </a:r>
            <a:r>
              <a:rPr lang="zh-CN" altLang="en-US" b="1" dirty="0"/>
              <a:t>：数据类型（点、边、面）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E02E5E1-0CAF-346A-87AB-ABC705FA0DB6}"/>
              </a:ext>
            </a:extLst>
          </p:cNvPr>
          <p:cNvCxnSpPr/>
          <p:nvPr/>
        </p:nvCxnSpPr>
        <p:spPr>
          <a:xfrm>
            <a:off x="6527800" y="4167664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D5A416-8369-7916-5627-6B5F55CE1643}"/>
              </a:ext>
            </a:extLst>
          </p:cNvPr>
          <p:cNvCxnSpPr/>
          <p:nvPr/>
        </p:nvCxnSpPr>
        <p:spPr>
          <a:xfrm>
            <a:off x="6527800" y="5691289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1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</TotalTime>
  <Words>4052</Words>
  <Application>Microsoft Office PowerPoint</Application>
  <PresentationFormat>宽屏</PresentationFormat>
  <Paragraphs>311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Times-Bold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以三角化作为切入点</vt:lpstr>
      <vt:lpstr>点、面、边的遍历</vt:lpstr>
      <vt:lpstr>关于框架</vt:lpstr>
      <vt:lpstr>如果让我设计，会怎么样？（以Delaunay三角化，逐点插入算法为例）</vt:lpstr>
      <vt:lpstr>回到最开始的地方</vt:lpstr>
      <vt:lpstr>看看文档—关于Concepts</vt:lpstr>
      <vt:lpstr>继续看看文档—关于Concepts和Traits的初步理解</vt:lpstr>
      <vt:lpstr>继续看看文档—关于Tds数据结构和Traits的初步理解</vt:lpstr>
      <vt:lpstr>太晚了，留个目标计划</vt:lpstr>
      <vt:lpstr>继续深入深入代码</vt:lpstr>
      <vt:lpstr>继续深入深入代码</vt:lpstr>
      <vt:lpstr>CGAL的内存管理</vt:lpstr>
      <vt:lpstr>CGAL和BGL的关系（BGL的数据结构如何提供给CGAL使用的）</vt:lpstr>
      <vt:lpstr>BGL/CGAL目前已有的数据结构性能对比</vt:lpstr>
      <vt:lpstr>CGAL中半边型数据结构的使用</vt:lpstr>
      <vt:lpstr>关于Property Map</vt:lpstr>
      <vt:lpstr>继续Property Map -- 看看Surface_mesh的成员变量</vt:lpstr>
      <vt:lpstr>继续Property Map – 看看构造函数</vt:lpstr>
      <vt:lpstr>继续Property Map – 看看构造函数</vt:lpstr>
      <vt:lpstr>瞎看</vt:lpstr>
      <vt:lpstr>对比一下remove和add操作</vt:lpstr>
      <vt:lpstr>继续：对比一下remove和add操作</vt:lpstr>
      <vt:lpstr>继续：基于风险，考虑点、边、面的遍历</vt:lpstr>
      <vt:lpstr>关于遍历</vt:lpstr>
      <vt:lpstr>继续：从实现delaunay三角化—分治算法角度  该如何遍历</vt:lpstr>
      <vt:lpstr>继续：从is_valid()函数看看surface_mesh对完整性的定义</vt:lpstr>
      <vt:lpstr>继续：从is_valid()函数看看surface_mesh对完整性的定义</vt:lpstr>
      <vt:lpstr>换个方向再看看—点、边、面的插入函数</vt:lpstr>
      <vt:lpstr>哪些操作属于底层操作，哪些操作又属于Euler Operation ？</vt:lpstr>
      <vt:lpstr>还是Euler Operation</vt:lpstr>
      <vt:lpstr>继续Euler Operation（Add_center_vertex函数操作）</vt:lpstr>
      <vt:lpstr>继续Euler Operation（Add_face函数操作）</vt:lpstr>
      <vt:lpstr>继续Euler Operation（组合操作）</vt:lpstr>
      <vt:lpstr>记录一下，可能有用</vt:lpstr>
      <vt:lpstr>整体快速过一遍代码</vt:lpstr>
      <vt:lpstr>PowerPoint 演示文稿</vt:lpstr>
      <vt:lpstr>如何利用CGAL/BGL中 开发 自己的算法/数据结构</vt:lpstr>
      <vt:lpstr>关于Kernel精度控制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1104</cp:revision>
  <dcterms:created xsi:type="dcterms:W3CDTF">2023-01-12T13:08:05Z</dcterms:created>
  <dcterms:modified xsi:type="dcterms:W3CDTF">2023-01-22T04:31:02Z</dcterms:modified>
</cp:coreProperties>
</file>