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7" r:id="rId15"/>
    <p:sldId id="273" r:id="rId16"/>
    <p:sldId id="278" r:id="rId17"/>
    <p:sldId id="279" r:id="rId18"/>
    <p:sldId id="274" r:id="rId19"/>
    <p:sldId id="275" r:id="rId20"/>
    <p:sldId id="276" r:id="rId21"/>
    <p:sldId id="280" r:id="rId22"/>
    <p:sldId id="281" r:id="rId23"/>
    <p:sldId id="286" r:id="rId24"/>
    <p:sldId id="285" r:id="rId25"/>
    <p:sldId id="282" r:id="rId26"/>
    <p:sldId id="283" r:id="rId27"/>
    <p:sldId id="287" r:id="rId28"/>
    <p:sldId id="288" r:id="rId29"/>
    <p:sldId id="284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3D864-9901-495D-A82B-6FC12D7CA62D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E9C76-78E6-441E-B67E-52DDEFBC8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9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E9C76-78E6-441E-B67E-52DDEFBC89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69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E9C76-78E6-441E-B67E-52DDEFBC89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0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E9C76-78E6-441E-B67E-52DDEFBC89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1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E9C76-78E6-441E-B67E-52DDEFBC89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E9C76-78E6-441E-B67E-52DDEFBC89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9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582B-2EE5-60CC-F499-CA38CFAE9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5AE886-3A43-8346-F00F-495CCCCF0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120F3-639E-9903-894F-C867A6D4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A0903-04C1-2F3A-0A57-DC1B8BD6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56BFB-EA56-98F1-8621-8ADDC0A4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6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17A09-5ABE-7592-5214-64B19772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026F0E-55B1-8CD0-DBAC-DF7C2933B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5039D-3FD9-B590-11BA-65136D49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FB765-B082-BE0C-1F72-C1C48136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8AF2E-8E58-E1AA-2B4B-7E94A53F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6E017F-9BD9-09AB-90B5-68A1973BB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1E3B77-78F8-21D6-1ECF-E95958D68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CFB38-C280-36B1-ACCB-6CE8141F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7FFC4-5C91-1F8F-920C-6EFF36E9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87D4B-7E8B-E95C-F80D-198B9DEC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0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3DB1C-0A86-FC26-A885-4B1DB036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90FB4-D3D6-A874-429D-38758935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25A57-6565-C3C0-0004-29694C0F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88783-07B3-9E6B-A623-9324B2E6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3A7B6-BB52-50BA-9238-F70D4019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8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12885-2755-4BF7-55AB-B761D73C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F8818-AFD5-A72B-5417-BF3B1F262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FE753-97DF-CB29-964E-BE32621E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59F9F-6592-ED05-3916-C9377D52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A8729-917B-77E5-6B79-F5F0D703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5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45EE6-93B4-F8AE-35A9-8FA788BE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CDCD0-FEE6-AF71-22FF-E9205B30C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210282-B7C7-3D5F-79E7-2C7E42707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165CCB-488F-B210-2E1B-45C28C23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F1C9F-562F-D973-F446-F643FBD9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6D171-D0B6-D3DB-03E4-3C425F3E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9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C9F5-76D1-1E53-4812-AF82E781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2AB7E-F0AE-9032-E5DD-4C9DE4F5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9B7CD0-9B74-C4B2-AB9A-DC9A7CC26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0B0257-2C15-2D09-C6B8-BD69A5F5A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F9EF15-64F9-1E07-C601-D4B6EAB50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BB9F33-4A6F-AA4C-E590-DC77D0B1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CB95B-E667-2D62-FEED-11DBCA28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123F82-88D9-647E-35C0-7F59805B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71E6E-D5EA-A0A1-F05D-79ADB4E4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B2F5C9-E7AC-C238-ADD1-5D3DFC9D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019E90-E3FB-7DED-9FE1-B96EF60C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749135-5410-B619-A347-86D6FCE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9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653AFF-C0D4-2761-EA45-6E069E6A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D1E8C2-D3DB-8116-80D0-C69ED0E2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A6A4D-4411-3F52-6DA4-31BBD5D4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5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6F8A7-8255-FB2B-D8E1-BCB3F1B8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A16B9-A3DA-DF4D-B93F-5F9807B0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B41942-536D-7A1A-4DE8-D84D005D3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28D50-4698-E11F-80D7-19750F4B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E2096-9EE1-137D-CFBF-51699D08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4705FB-0BAA-3D9D-BDCE-C8640808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985DB-CDCA-F998-A5A1-D6F1849E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0AC544-2BBB-F01C-9285-6D6CB3D91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553BF4-CFF4-A261-61DC-660E4455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5701E-E43A-8851-D059-833E2422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6D54-32DE-4927-A960-BB69F4EBC78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B1DDD-7E9C-6FBB-BFA8-AF1555A2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8D66A-D503-EBC7-9D3A-E399431A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A679A3-97B7-0652-432A-79E638B1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7C058-2F71-A185-2052-B0FDB2E91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E20B7-726F-0D19-AE1C-EFEEED6D1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36D54-32DE-4927-A960-BB69F4EBC780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86933-52A9-F779-C4E3-E79C3FD9E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ADEA5-A0DC-D43E-866A-7B4B5909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766D-C006-461C-B7EB-F76056E6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89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link?url=Ocxp0-H5dg5fK87L2kSdhHLUYMhC0Oc33yxVemf-8oWpZABeYGy8d7pq2OQdB6wPzKNlE_SMlykm5QFFdTKgC5ufN-LcJSniajVX3ylySHC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bpa/UDRef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08A134F-62D3-AAAB-4078-F4778BE66EFE}"/>
              </a:ext>
            </a:extLst>
          </p:cNvPr>
          <p:cNvSpPr txBox="1"/>
          <p:nvPr/>
        </p:nvSpPr>
        <p:spPr>
          <a:xfrm>
            <a:off x="951803" y="2933700"/>
            <a:ext cx="1028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虽然图形学还有很多更重要的东西需要学习，但是反射和</a:t>
            </a:r>
            <a:r>
              <a:rPr lang="en-US" altLang="zh-CN" b="1" dirty="0"/>
              <a:t>UI</a:t>
            </a:r>
            <a:r>
              <a:rPr lang="zh-CN" altLang="en-US" b="1" dirty="0"/>
              <a:t>绑定对后续做练习的效率也是会有帮助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DCD845-8968-FB99-95E6-BF2C6A2BA50C}"/>
              </a:ext>
            </a:extLst>
          </p:cNvPr>
          <p:cNvSpPr txBox="1"/>
          <p:nvPr/>
        </p:nvSpPr>
        <p:spPr>
          <a:xfrm>
            <a:off x="4542728" y="355496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所以，不可偏废！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BBCBAB-B5AC-F398-3C3A-1DF31A4DAE8D}"/>
              </a:ext>
            </a:extLst>
          </p:cNvPr>
          <p:cNvSpPr txBox="1"/>
          <p:nvPr/>
        </p:nvSpPr>
        <p:spPr>
          <a:xfrm>
            <a:off x="4896991" y="417623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2023.03.04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503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732112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3.6 </a:t>
            </a:r>
            <a:r>
              <a:rPr lang="zh-CN" altLang="en-US" b="1" dirty="0"/>
              <a:t>继续</a:t>
            </a:r>
            <a:r>
              <a:rPr lang="en-US" altLang="zh-CN" b="1" dirty="0" err="1"/>
              <a:t>UDRefl</a:t>
            </a:r>
            <a:r>
              <a:rPr lang="en-US" altLang="zh-CN" b="1" dirty="0"/>
              <a:t> -- </a:t>
            </a:r>
            <a:r>
              <a:rPr lang="en-US" altLang="zh-CN" b="1" dirty="0">
                <a:solidFill>
                  <a:schemeClr val="accent1"/>
                </a:solidFill>
              </a:rPr>
              <a:t>UI</a:t>
            </a:r>
            <a:r>
              <a:rPr lang="zh-CN" altLang="en-US" b="1" dirty="0">
                <a:solidFill>
                  <a:schemeClr val="accent1"/>
                </a:solidFill>
              </a:rPr>
              <a:t>属性如何绑定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6369E1-F75A-AADB-831F-D6784BD899AE}"/>
              </a:ext>
            </a:extLst>
          </p:cNvPr>
          <p:cNvSpPr txBox="1"/>
          <p:nvPr/>
        </p:nvSpPr>
        <p:spPr>
          <a:xfrm>
            <a:off x="1792432" y="2527427"/>
            <a:ext cx="735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先到这吧，去把</a:t>
            </a:r>
            <a:r>
              <a:rPr lang="en-US" altLang="zh-CN" b="1" dirty="0"/>
              <a:t>Utopia</a:t>
            </a:r>
            <a:r>
              <a:rPr lang="zh-CN" altLang="en-US" b="1" dirty="0"/>
              <a:t>编译一下，把玩一下再继续吧，卡住了。。。。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5DF8D0-B7B2-A6D7-1F2D-E4A6154F8EA4}"/>
              </a:ext>
            </a:extLst>
          </p:cNvPr>
          <p:cNvSpPr txBox="1"/>
          <p:nvPr/>
        </p:nvSpPr>
        <p:spPr>
          <a:xfrm>
            <a:off x="8109527" y="3232727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2023.03.04  23:31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7805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4246675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3.6 </a:t>
            </a:r>
            <a:r>
              <a:rPr lang="zh-CN" altLang="en-US" b="1" dirty="0"/>
              <a:t>继续</a:t>
            </a:r>
            <a:r>
              <a:rPr lang="en-US" altLang="zh-CN" b="1" dirty="0" err="1"/>
              <a:t>UDRefl</a:t>
            </a:r>
            <a:r>
              <a:rPr lang="en-US" altLang="zh-CN" b="1" dirty="0"/>
              <a:t> –</a:t>
            </a:r>
            <a:r>
              <a:rPr lang="zh-CN" altLang="en-US" b="1" dirty="0"/>
              <a:t>为什么使用动态反射库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AC8A12-5081-9FBB-E7E5-7D372D98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0" y="2757734"/>
            <a:ext cx="7011378" cy="215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111290-9BF9-F462-25CA-51F6CFA89A4E}"/>
              </a:ext>
            </a:extLst>
          </p:cNvPr>
          <p:cNvSpPr txBox="1"/>
          <p:nvPr/>
        </p:nvSpPr>
        <p:spPr>
          <a:xfrm>
            <a:off x="923635" y="22583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截图自：</a:t>
            </a:r>
            <a:r>
              <a:rPr lang="zh-CN" altLang="en-US" b="1" dirty="0">
                <a:solidFill>
                  <a:srgbClr val="0000FF"/>
                </a:solidFill>
              </a:rPr>
              <a:t>https://zhuanlan.zhihu.com/p/337200770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1AE946-7C0C-5DA8-AA49-2136E472102E}"/>
              </a:ext>
            </a:extLst>
          </p:cNvPr>
          <p:cNvSpPr txBox="1"/>
          <p:nvPr/>
        </p:nvSpPr>
        <p:spPr>
          <a:xfrm>
            <a:off x="923635" y="155372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原作者的解释如下：</a:t>
            </a:r>
          </a:p>
        </p:txBody>
      </p:sp>
    </p:spTree>
    <p:extLst>
      <p:ext uri="{BB962C8B-B14F-4D97-AF65-F5344CB8AC3E}">
        <p14:creationId xmlns:p14="http://schemas.microsoft.com/office/powerpoint/2010/main" val="287371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807453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  </a:t>
            </a:r>
            <a:r>
              <a:rPr lang="en-US" altLang="zh-CN" b="1" dirty="0" err="1"/>
              <a:t>imgui</a:t>
            </a:r>
            <a:r>
              <a:rPr lang="zh-CN" altLang="en-US" b="1" dirty="0"/>
              <a:t>现成开源的编辑器</a:t>
            </a:r>
            <a:r>
              <a:rPr lang="en-US" altLang="zh-CN" b="1" dirty="0" err="1"/>
              <a:t>OvEditor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78A5B1-B72E-3E41-3DBF-21F0BB5A3DFC}"/>
              </a:ext>
            </a:extLst>
          </p:cNvPr>
          <p:cNvSpPr txBox="1"/>
          <p:nvPr/>
        </p:nvSpPr>
        <p:spPr>
          <a:xfrm>
            <a:off x="2903148" y="1279358"/>
            <a:ext cx="5598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源码：https://github.com/adriengivry/Overload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0096A7-5096-3F71-61A9-D13171206846}"/>
              </a:ext>
            </a:extLst>
          </p:cNvPr>
          <p:cNvSpPr txBox="1"/>
          <p:nvPr/>
        </p:nvSpPr>
        <p:spPr>
          <a:xfrm>
            <a:off x="895922" y="2319374"/>
            <a:ext cx="10400156" cy="1123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b="1" dirty="0"/>
              <a:t>为了避免在编辑器这块花太多时间，先导入开源的编辑器，把时间花在更重要的图形学技术上面；等这套</a:t>
            </a:r>
            <a:r>
              <a:rPr lang="en-US" altLang="zh-CN" b="1" dirty="0"/>
              <a:t>UI</a:t>
            </a:r>
            <a:r>
              <a:rPr lang="zh-CN" altLang="en-US" b="1" dirty="0"/>
              <a:t>用熟了之后，可以考虑自己封装一个，到时再引入</a:t>
            </a:r>
            <a:r>
              <a:rPr lang="zh-CN" altLang="en-US" b="1" dirty="0">
                <a:solidFill>
                  <a:srgbClr val="0000FF"/>
                </a:solidFill>
              </a:rPr>
              <a:t>动态反射</a:t>
            </a:r>
            <a:r>
              <a:rPr lang="en-US" altLang="zh-CN" b="1" dirty="0">
                <a:solidFill>
                  <a:srgbClr val="0000FF"/>
                </a:solidFill>
              </a:rPr>
              <a:t>+UI</a:t>
            </a:r>
            <a:r>
              <a:rPr lang="zh-CN" altLang="en-US" b="1" dirty="0">
                <a:solidFill>
                  <a:srgbClr val="0000FF"/>
                </a:solidFill>
              </a:rPr>
              <a:t>属性绑定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AEBF33-72A2-4394-9CB7-70C6940A5870}"/>
              </a:ext>
            </a:extLst>
          </p:cNvPr>
          <p:cNvSpPr txBox="1"/>
          <p:nvPr/>
        </p:nvSpPr>
        <p:spPr>
          <a:xfrm>
            <a:off x="2777813" y="4298237"/>
            <a:ext cx="801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这个周末就这样过去了。。。感觉有点跑偏了，说好的图形学呢。。。</a:t>
            </a:r>
            <a:endParaRPr lang="en-US" altLang="zh-CN" b="1" dirty="0"/>
          </a:p>
          <a:p>
            <a:r>
              <a:rPr lang="en-US" altLang="zh-CN" b="1" dirty="0"/>
              <a:t>							--2023.03.05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B2C3B8-5D84-0359-4241-DF3025F7C7DB}"/>
              </a:ext>
            </a:extLst>
          </p:cNvPr>
          <p:cNvSpPr txBox="1"/>
          <p:nvPr/>
        </p:nvSpPr>
        <p:spPr>
          <a:xfrm>
            <a:off x="2903148" y="1703184"/>
            <a:ext cx="675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源码分析：</a:t>
            </a:r>
            <a:r>
              <a:rPr lang="en-US" altLang="zh-CN" b="1" dirty="0">
                <a:solidFill>
                  <a:srgbClr val="0000FF"/>
                </a:solidFill>
              </a:rPr>
              <a:t>https://blog.csdn.net/chenxiang_200108?type=blog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223959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4.1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 </a:t>
            </a:r>
            <a:r>
              <a:rPr lang="en-US" altLang="zh-CN" b="1" dirty="0"/>
              <a:t>--</a:t>
            </a:r>
            <a:r>
              <a:rPr lang="zh-CN" altLang="en-US" b="1" dirty="0"/>
              <a:t>开始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FD0492-5811-61D5-8774-0BC4F9380D13}"/>
              </a:ext>
            </a:extLst>
          </p:cNvPr>
          <p:cNvSpPr txBox="1"/>
          <p:nvPr/>
        </p:nvSpPr>
        <p:spPr>
          <a:xfrm>
            <a:off x="582706" y="1183341"/>
            <a:ext cx="478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最终的目的：借鉴以实现</a:t>
            </a:r>
            <a:r>
              <a:rPr lang="en-US" altLang="zh-CN" b="1" dirty="0" err="1">
                <a:solidFill>
                  <a:srgbClr val="0000FF"/>
                </a:solidFill>
              </a:rPr>
              <a:t>osg+imgui</a:t>
            </a:r>
            <a:r>
              <a:rPr lang="zh-CN" altLang="en-US" b="1" dirty="0">
                <a:solidFill>
                  <a:srgbClr val="0000FF"/>
                </a:solidFill>
              </a:rPr>
              <a:t>的编辑器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71572DB-F93B-01F3-DFB6-187622E8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35" y="2278814"/>
            <a:ext cx="2657846" cy="367716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404618-80B4-4210-EC8B-95A97E494EED}"/>
              </a:ext>
            </a:extLst>
          </p:cNvPr>
          <p:cNvSpPr txBox="1"/>
          <p:nvPr/>
        </p:nvSpPr>
        <p:spPr>
          <a:xfrm>
            <a:off x="582706" y="173107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项目的组织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E51456-23F7-A51B-6735-24A1D9451A6C}"/>
              </a:ext>
            </a:extLst>
          </p:cNvPr>
          <p:cNvSpPr txBox="1"/>
          <p:nvPr/>
        </p:nvSpPr>
        <p:spPr>
          <a:xfrm>
            <a:off x="4258235" y="1731077"/>
            <a:ext cx="7338869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/>
              <a:t>问题：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项目有几个窗口，而窗口上下文又是如何创建维护的（遗留问题）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项目如何进入的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96C7720-8A6F-D894-C078-1ABCE911CB8F}"/>
              </a:ext>
            </a:extLst>
          </p:cNvPr>
          <p:cNvGrpSpPr/>
          <p:nvPr/>
        </p:nvGrpSpPr>
        <p:grpSpPr>
          <a:xfrm>
            <a:off x="4340157" y="3141959"/>
            <a:ext cx="4772691" cy="3061301"/>
            <a:chOff x="4340157" y="3141959"/>
            <a:chExt cx="4772691" cy="3061301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7DD02CD-A9BE-A050-8FD0-740E67598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0157" y="3141959"/>
              <a:ext cx="4772691" cy="159522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AA3A0A7-006F-48AB-73A9-C1A88D6C63A6}"/>
                </a:ext>
              </a:extLst>
            </p:cNvPr>
            <p:cNvSpPr txBox="1"/>
            <p:nvPr/>
          </p:nvSpPr>
          <p:spPr>
            <a:xfrm>
              <a:off x="6624267" y="32443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局部变量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17F3AD6-FC41-438A-3F75-F141460FA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0157" y="4907679"/>
              <a:ext cx="4772691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671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4844596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4.2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 </a:t>
            </a:r>
            <a:r>
              <a:rPr lang="en-US" altLang="zh-CN" b="1" dirty="0"/>
              <a:t>–</a:t>
            </a:r>
            <a:r>
              <a:rPr lang="en-US" altLang="zh-CN" b="1" dirty="0" err="1"/>
              <a:t>Project_Hub</a:t>
            </a:r>
            <a:r>
              <a:rPr lang="zh-CN" altLang="en-US" b="1" dirty="0"/>
              <a:t>做了什么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AFE69A-0647-9AD1-EF0C-B093D941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9" y="1077432"/>
            <a:ext cx="6134956" cy="42011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FFBFEC-B76C-1F95-F748-C38B134AB0C2}"/>
              </a:ext>
            </a:extLst>
          </p:cNvPr>
          <p:cNvSpPr txBox="1"/>
          <p:nvPr/>
        </p:nvSpPr>
        <p:spPr>
          <a:xfrm>
            <a:off x="7333128" y="1200382"/>
            <a:ext cx="4374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Project_Hub</a:t>
            </a:r>
            <a:r>
              <a:rPr lang="zh-CN" altLang="en-US" b="1" dirty="0"/>
              <a:t>显示的是一个临时窗口，随然有</a:t>
            </a:r>
            <a:r>
              <a:rPr lang="en-US" altLang="zh-CN" b="1" dirty="0"/>
              <a:t>while</a:t>
            </a:r>
            <a:r>
              <a:rPr lang="zh-CN" altLang="en-US" b="1" dirty="0"/>
              <a:t>循环，但后面会退出的。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72FCC53-FD56-2495-F3AF-6B62E5EE31F3}"/>
              </a:ext>
            </a:extLst>
          </p:cNvPr>
          <p:cNvCxnSpPr>
            <a:endCxn id="6" idx="1"/>
          </p:cNvCxnSpPr>
          <p:nvPr/>
        </p:nvCxnSpPr>
        <p:spPr>
          <a:xfrm flipV="1">
            <a:off x="1479176" y="1523548"/>
            <a:ext cx="5853952" cy="69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397152D-50AA-4E6F-5FD4-FDFCB72A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132" y="1892995"/>
            <a:ext cx="3769768" cy="23083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32A2B4D-7C25-85D4-2351-EAC15AEDBAEA}"/>
              </a:ext>
            </a:extLst>
          </p:cNvPr>
          <p:cNvSpPr txBox="1"/>
          <p:nvPr/>
        </p:nvSpPr>
        <p:spPr>
          <a:xfrm>
            <a:off x="1264024" y="5780568"/>
            <a:ext cx="997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问题： </a:t>
            </a:r>
            <a:r>
              <a:rPr lang="en-US" altLang="zh-CN" b="1" dirty="0" err="1">
                <a:solidFill>
                  <a:srgbClr val="C00000"/>
                </a:solidFill>
              </a:rPr>
              <a:t>m_renderer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en-US" altLang="zh-CN" b="1" dirty="0" err="1">
                <a:solidFill>
                  <a:srgbClr val="C00000"/>
                </a:solidFill>
              </a:rPr>
              <a:t>m_device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en-US" altLang="zh-CN" b="1" dirty="0" err="1">
                <a:solidFill>
                  <a:srgbClr val="C00000"/>
                </a:solidFill>
              </a:rPr>
              <a:t>m_uiManager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en-US" altLang="zh-CN" b="1" dirty="0" err="1">
                <a:solidFill>
                  <a:srgbClr val="C00000"/>
                </a:solidFill>
              </a:rPr>
              <a:t>m_window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en-US" altLang="zh-CN" b="1" dirty="0" err="1">
                <a:solidFill>
                  <a:srgbClr val="C00000"/>
                </a:solidFill>
              </a:rPr>
              <a:t>m_mainPanel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zh-CN" altLang="en-US" b="1" dirty="0">
                <a:solidFill>
                  <a:srgbClr val="C00000"/>
                </a:solidFill>
              </a:rPr>
              <a:t>这些都是做什么用的？</a:t>
            </a:r>
          </a:p>
        </p:txBody>
      </p:sp>
    </p:spTree>
    <p:extLst>
      <p:ext uri="{BB962C8B-B14F-4D97-AF65-F5344CB8AC3E}">
        <p14:creationId xmlns:p14="http://schemas.microsoft.com/office/powerpoint/2010/main" val="245214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4839786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4.3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 </a:t>
            </a:r>
            <a:r>
              <a:rPr lang="en-US" altLang="zh-CN" b="1" dirty="0"/>
              <a:t>--</a:t>
            </a:r>
            <a:r>
              <a:rPr lang="zh-CN" altLang="en-US" b="1" dirty="0"/>
              <a:t>类层次调用关系初探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139C34-60A3-7A25-0730-99D4E69A114A}"/>
              </a:ext>
            </a:extLst>
          </p:cNvPr>
          <p:cNvSpPr txBox="1"/>
          <p:nvPr/>
        </p:nvSpPr>
        <p:spPr>
          <a:xfrm>
            <a:off x="582706" y="1118921"/>
            <a:ext cx="997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问题： </a:t>
            </a:r>
            <a:r>
              <a:rPr lang="en-US" altLang="zh-CN" b="1" dirty="0" err="1"/>
              <a:t>m_renderer</a:t>
            </a:r>
            <a:r>
              <a:rPr lang="en-US" altLang="zh-CN" b="1" dirty="0"/>
              <a:t>, </a:t>
            </a:r>
            <a:r>
              <a:rPr lang="en-US" altLang="zh-CN" b="1" dirty="0" err="1"/>
              <a:t>m_device</a:t>
            </a:r>
            <a:r>
              <a:rPr lang="en-US" altLang="zh-CN" b="1" dirty="0"/>
              <a:t>, </a:t>
            </a:r>
            <a:r>
              <a:rPr lang="en-US" altLang="zh-CN" b="1" dirty="0" err="1"/>
              <a:t>m_uiManager</a:t>
            </a:r>
            <a:r>
              <a:rPr lang="en-US" altLang="zh-CN" b="1" dirty="0"/>
              <a:t>, </a:t>
            </a:r>
            <a:r>
              <a:rPr lang="en-US" altLang="zh-CN" b="1" dirty="0" err="1"/>
              <a:t>m_window</a:t>
            </a:r>
            <a:r>
              <a:rPr lang="en-US" altLang="zh-CN" b="1" dirty="0"/>
              <a:t>, </a:t>
            </a:r>
            <a:r>
              <a:rPr lang="en-US" altLang="zh-CN" b="1" dirty="0" err="1"/>
              <a:t>m_mainPanel</a:t>
            </a:r>
            <a:r>
              <a:rPr lang="en-US" altLang="zh-CN" b="1" dirty="0"/>
              <a:t>, </a:t>
            </a:r>
            <a:r>
              <a:rPr lang="zh-CN" altLang="en-US" b="1" dirty="0"/>
              <a:t>这些都是做什么用的？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47C22D6-C971-0773-8D5A-2EB50D14F5EB}"/>
              </a:ext>
            </a:extLst>
          </p:cNvPr>
          <p:cNvGrpSpPr/>
          <p:nvPr/>
        </p:nvGrpSpPr>
        <p:grpSpPr>
          <a:xfrm>
            <a:off x="905431" y="2769368"/>
            <a:ext cx="3980332" cy="3326608"/>
            <a:chOff x="379760" y="2718193"/>
            <a:chExt cx="4099498" cy="33895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E74A8D1-F194-D48E-6474-900EDF59BB0A}"/>
                </a:ext>
              </a:extLst>
            </p:cNvPr>
            <p:cNvSpPr/>
            <p:nvPr/>
          </p:nvSpPr>
          <p:spPr>
            <a:xfrm>
              <a:off x="1043143" y="2718193"/>
              <a:ext cx="169432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m_renderer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5F6A4CE-B89B-C055-9A96-5B2D7680DC55}"/>
                </a:ext>
              </a:extLst>
            </p:cNvPr>
            <p:cNvSpPr/>
            <p:nvPr/>
          </p:nvSpPr>
          <p:spPr>
            <a:xfrm>
              <a:off x="1043144" y="3706652"/>
              <a:ext cx="169432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glew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5F65FF9-82E1-7A89-AFE2-1746A83EF1A9}"/>
                </a:ext>
              </a:extLst>
            </p:cNvPr>
            <p:cNvSpPr/>
            <p:nvPr/>
          </p:nvSpPr>
          <p:spPr>
            <a:xfrm>
              <a:off x="1043143" y="4630766"/>
              <a:ext cx="169432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opengl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3E507A4-8815-1609-09B8-465FD9E985B2}"/>
                </a:ext>
              </a:extLst>
            </p:cNvPr>
            <p:cNvCxnSpPr/>
            <p:nvPr/>
          </p:nvCxnSpPr>
          <p:spPr>
            <a:xfrm>
              <a:off x="379760" y="5314238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08659B0-B84A-0205-093C-FC9D157CD04F}"/>
                </a:ext>
              </a:extLst>
            </p:cNvPr>
            <p:cNvSpPr/>
            <p:nvPr/>
          </p:nvSpPr>
          <p:spPr>
            <a:xfrm>
              <a:off x="1043143" y="5738421"/>
              <a:ext cx="169432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gpu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4BD23BF-152A-686F-3E65-491723CA733D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1890308" y="3087525"/>
              <a:ext cx="1" cy="61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094785A-5387-ED42-03E5-D9345B2C179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1890308" y="4116297"/>
              <a:ext cx="0" cy="514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EC691AC-AE00-CF49-64FB-C8998D6C78FF}"/>
                </a:ext>
              </a:extLst>
            </p:cNvPr>
            <p:cNvCxnSpPr>
              <a:stCxn id="14" idx="2"/>
              <a:endCxn id="22" idx="0"/>
            </p:cNvCxnSpPr>
            <p:nvPr/>
          </p:nvCxnSpPr>
          <p:spPr>
            <a:xfrm>
              <a:off x="1890308" y="5000098"/>
              <a:ext cx="0" cy="738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0A59796-8B1F-5C5C-609E-232137DC7C28}"/>
                </a:ext>
              </a:extLst>
            </p:cNvPr>
            <p:cNvSpPr/>
            <p:nvPr/>
          </p:nvSpPr>
          <p:spPr>
            <a:xfrm>
              <a:off x="3134857" y="3709925"/>
              <a:ext cx="1344401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win32 </a:t>
              </a:r>
              <a:r>
                <a:rPr lang="en-US" altLang="zh-CN" dirty="0" err="1"/>
                <a:t>api</a:t>
              </a:r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CFCC1AA-7C1F-6BB5-B2B6-E33E5006EE0A}"/>
              </a:ext>
            </a:extLst>
          </p:cNvPr>
          <p:cNvGrpSpPr/>
          <p:nvPr/>
        </p:nvGrpSpPr>
        <p:grpSpPr>
          <a:xfrm>
            <a:off x="6736976" y="1900852"/>
            <a:ext cx="4155826" cy="1263950"/>
            <a:chOff x="5311588" y="1970404"/>
            <a:chExt cx="4155826" cy="126395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1CB4891-0CA3-3891-CF27-92B293835F6B}"/>
                </a:ext>
              </a:extLst>
            </p:cNvPr>
            <p:cNvSpPr/>
            <p:nvPr/>
          </p:nvSpPr>
          <p:spPr>
            <a:xfrm>
              <a:off x="6315635" y="1970404"/>
              <a:ext cx="1694329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m_renderer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E30DF08-95F2-F9ED-D136-F245600636E7}"/>
                </a:ext>
              </a:extLst>
            </p:cNvPr>
            <p:cNvSpPr/>
            <p:nvPr/>
          </p:nvSpPr>
          <p:spPr>
            <a:xfrm>
              <a:off x="5311588" y="2865022"/>
              <a:ext cx="1694329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m_driver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2AE22AC-0E2D-D58C-F4D6-71C322805712}"/>
                </a:ext>
              </a:extLst>
            </p:cNvPr>
            <p:cNvSpPr/>
            <p:nvPr/>
          </p:nvSpPr>
          <p:spPr>
            <a:xfrm>
              <a:off x="7472082" y="2838920"/>
              <a:ext cx="1694329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err="1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m_frameInfo</a:t>
              </a:r>
              <a:endParaRPr lang="zh-CN" altLang="en-US" dirty="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FC85810-1BCA-B518-EE42-23F1E98FC351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 flipH="1">
              <a:off x="6158753" y="2339736"/>
              <a:ext cx="1004047" cy="525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FCB5FE4-C7E8-4E1F-5A8D-A815D65F445F}"/>
                </a:ext>
              </a:extLst>
            </p:cNvPr>
            <p:cNvCxnSpPr>
              <a:stCxn id="32" idx="2"/>
              <a:endCxn id="36" idx="0"/>
            </p:cNvCxnSpPr>
            <p:nvPr/>
          </p:nvCxnSpPr>
          <p:spPr>
            <a:xfrm>
              <a:off x="7162800" y="2339736"/>
              <a:ext cx="1156447" cy="499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5F99A21-CDE6-91D5-644A-A3B189E88214}"/>
                </a:ext>
              </a:extLst>
            </p:cNvPr>
            <p:cNvSpPr txBox="1"/>
            <p:nvPr/>
          </p:nvSpPr>
          <p:spPr>
            <a:xfrm>
              <a:off x="8009964" y="2047244"/>
              <a:ext cx="1457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C00000"/>
                  </a:solidFill>
                </a:rPr>
                <a:t>系统有几个</a:t>
              </a:r>
              <a:r>
                <a:rPr lang="en-US" altLang="zh-CN" sz="1000" b="1" dirty="0">
                  <a:solidFill>
                    <a:srgbClr val="C00000"/>
                  </a:solidFill>
                </a:rPr>
                <a:t>renderer</a:t>
              </a:r>
              <a:r>
                <a:rPr lang="zh-CN" altLang="en-US" sz="1000" b="1" dirty="0">
                  <a:solidFill>
                    <a:srgbClr val="C00000"/>
                  </a:solidFill>
                </a:rPr>
                <a:t>？</a:t>
              </a: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B04EC89A-8D67-2F6D-B88B-34AFAE3BD799}"/>
              </a:ext>
            </a:extLst>
          </p:cNvPr>
          <p:cNvSpPr txBox="1"/>
          <p:nvPr/>
        </p:nvSpPr>
        <p:spPr>
          <a:xfrm>
            <a:off x="6520921" y="3691724"/>
            <a:ext cx="531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m_renderer</a:t>
            </a:r>
            <a:r>
              <a:rPr lang="zh-CN" altLang="en-US" sz="1400" b="1" dirty="0"/>
              <a:t>和场景的内物体的渲染有关，而与</a:t>
            </a:r>
            <a:r>
              <a:rPr lang="en-US" altLang="zh-CN" sz="1400" b="1" dirty="0" err="1"/>
              <a:t>imgui</a:t>
            </a:r>
            <a:r>
              <a:rPr lang="zh-CN" altLang="en-US" sz="1400" b="1" dirty="0"/>
              <a:t>空间的渲染应该的独立的，猜测：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6DAED22-E1C9-9AD1-48BA-85021471D667}"/>
              </a:ext>
            </a:extLst>
          </p:cNvPr>
          <p:cNvSpPr/>
          <p:nvPr/>
        </p:nvSpPr>
        <p:spPr>
          <a:xfrm>
            <a:off x="6736975" y="4493470"/>
            <a:ext cx="16943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m_renderer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6158C1A-EC46-C6B6-1201-89A97EE51D67}"/>
              </a:ext>
            </a:extLst>
          </p:cNvPr>
          <p:cNvSpPr/>
          <p:nvPr/>
        </p:nvSpPr>
        <p:spPr>
          <a:xfrm>
            <a:off x="6736974" y="5249693"/>
            <a:ext cx="16943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glew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6FD2AA-17C9-25A7-E666-40EB8C14ED2A}"/>
              </a:ext>
            </a:extLst>
          </p:cNvPr>
          <p:cNvSpPr/>
          <p:nvPr/>
        </p:nvSpPr>
        <p:spPr>
          <a:xfrm>
            <a:off x="9099859" y="4472960"/>
            <a:ext cx="16943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imgui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E2CCF5B-A0AA-D976-5F35-AC0AD57A6058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 flipH="1">
            <a:off x="7584139" y="4862802"/>
            <a:ext cx="1" cy="38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57553E8-4863-14B8-D2CC-C9CF18D8106C}"/>
              </a:ext>
            </a:extLst>
          </p:cNvPr>
          <p:cNvCxnSpPr>
            <a:stCxn id="48" idx="1"/>
            <a:endCxn id="44" idx="3"/>
          </p:cNvCxnSpPr>
          <p:nvPr/>
        </p:nvCxnSpPr>
        <p:spPr>
          <a:xfrm flipH="1">
            <a:off x="8431304" y="4657626"/>
            <a:ext cx="668555" cy="2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3D687BF-9CBF-30B7-7DE0-AC27CD5B804E}"/>
              </a:ext>
            </a:extLst>
          </p:cNvPr>
          <p:cNvCxnSpPr>
            <a:cxnSpLocks/>
          </p:cNvCxnSpPr>
          <p:nvPr/>
        </p:nvCxnSpPr>
        <p:spPr>
          <a:xfrm>
            <a:off x="6042210" y="5858128"/>
            <a:ext cx="5204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7E606908-0269-1D3B-9A59-7E032F6EB0B1}"/>
              </a:ext>
            </a:extLst>
          </p:cNvPr>
          <p:cNvSpPr/>
          <p:nvPr/>
        </p:nvSpPr>
        <p:spPr>
          <a:xfrm>
            <a:off x="7485527" y="6005916"/>
            <a:ext cx="330866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gpu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4617887-8D2F-12C0-656C-F8031DF75CDC}"/>
              </a:ext>
            </a:extLst>
          </p:cNvPr>
          <p:cNvCxnSpPr>
            <a:stCxn id="47" idx="2"/>
            <a:endCxn id="59" idx="0"/>
          </p:cNvCxnSpPr>
          <p:nvPr/>
        </p:nvCxnSpPr>
        <p:spPr>
          <a:xfrm>
            <a:off x="7584139" y="5619025"/>
            <a:ext cx="1555719" cy="38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DEBDCA9-84DD-29E7-1A2C-89545E458812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 flipH="1">
            <a:off x="9139858" y="4842292"/>
            <a:ext cx="807166" cy="116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3394B3C-8D24-02E9-5F3C-B7B69767A499}"/>
              </a:ext>
            </a:extLst>
          </p:cNvPr>
          <p:cNvCxnSpPr>
            <a:cxnSpLocks/>
            <a:stCxn id="11" idx="3"/>
            <a:endCxn id="68" idx="1"/>
          </p:cNvCxnSpPr>
          <p:nvPr/>
        </p:nvCxnSpPr>
        <p:spPr>
          <a:xfrm>
            <a:off x="3194609" y="3920706"/>
            <a:ext cx="385833" cy="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C84616F6-6CC0-01E8-8A0B-769BEFD6F4EF}"/>
              </a:ext>
            </a:extLst>
          </p:cNvPr>
          <p:cNvSpPr txBox="1"/>
          <p:nvPr/>
        </p:nvSpPr>
        <p:spPr>
          <a:xfrm>
            <a:off x="726141" y="1828800"/>
            <a:ext cx="569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只是推测（“大胆假设，小心求证”，这是一贯的思路）</a:t>
            </a:r>
          </a:p>
        </p:txBody>
      </p:sp>
    </p:spTree>
    <p:extLst>
      <p:ext uri="{BB962C8B-B14F-4D97-AF65-F5344CB8AC3E}">
        <p14:creationId xmlns:p14="http://schemas.microsoft.com/office/powerpoint/2010/main" val="245551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5732660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4.4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 </a:t>
            </a:r>
            <a:r>
              <a:rPr lang="en-US" altLang="zh-CN" b="1" dirty="0"/>
              <a:t>--</a:t>
            </a:r>
            <a:r>
              <a:rPr lang="zh-CN" altLang="en-US" b="1" dirty="0"/>
              <a:t>类层次调用关系初探（继续）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139C34-60A3-7A25-0730-99D4E69A114A}"/>
              </a:ext>
            </a:extLst>
          </p:cNvPr>
          <p:cNvSpPr txBox="1"/>
          <p:nvPr/>
        </p:nvSpPr>
        <p:spPr>
          <a:xfrm>
            <a:off x="582706" y="1118921"/>
            <a:ext cx="997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问题： </a:t>
            </a:r>
            <a:r>
              <a:rPr lang="en-US" altLang="zh-CN" b="1" dirty="0" err="1"/>
              <a:t>m_renderer</a:t>
            </a:r>
            <a:r>
              <a:rPr lang="en-US" altLang="zh-CN" b="1" dirty="0"/>
              <a:t>, </a:t>
            </a:r>
            <a:r>
              <a:rPr lang="en-US" altLang="zh-CN" b="1" dirty="0" err="1"/>
              <a:t>m_device</a:t>
            </a:r>
            <a:r>
              <a:rPr lang="en-US" altLang="zh-CN" b="1" dirty="0"/>
              <a:t>, </a:t>
            </a:r>
            <a:r>
              <a:rPr lang="en-US" altLang="zh-CN" b="1" dirty="0" err="1"/>
              <a:t>m_uiManager</a:t>
            </a:r>
            <a:r>
              <a:rPr lang="en-US" altLang="zh-CN" b="1" dirty="0"/>
              <a:t>, </a:t>
            </a:r>
            <a:r>
              <a:rPr lang="en-US" altLang="zh-CN" b="1" dirty="0" err="1"/>
              <a:t>m_window</a:t>
            </a:r>
            <a:r>
              <a:rPr lang="en-US" altLang="zh-CN" b="1" dirty="0"/>
              <a:t>, </a:t>
            </a:r>
            <a:r>
              <a:rPr lang="en-US" altLang="zh-CN" b="1" dirty="0" err="1"/>
              <a:t>m_mainPanel</a:t>
            </a:r>
            <a:r>
              <a:rPr lang="en-US" altLang="zh-CN" b="1" dirty="0"/>
              <a:t>, </a:t>
            </a:r>
            <a:r>
              <a:rPr lang="zh-CN" altLang="en-US" b="1" dirty="0"/>
              <a:t>这些都是做什么用的？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0EE49C-6021-3F94-52D1-37679A46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85" y="2360099"/>
            <a:ext cx="3120092" cy="19105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D42FFA-8A31-B0D2-11D2-8E6F9819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24" y="4475658"/>
            <a:ext cx="3110753" cy="21301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D651B93-ED34-3083-1211-339CA9E172F8}"/>
              </a:ext>
            </a:extLst>
          </p:cNvPr>
          <p:cNvSpPr txBox="1"/>
          <p:nvPr/>
        </p:nvSpPr>
        <p:spPr>
          <a:xfrm>
            <a:off x="582706" y="1674919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</a:rPr>
              <a:t>看看这几个控件是如何加入并显示出来的？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6E0616-B120-7265-FEC8-1ED464A6927A}"/>
              </a:ext>
            </a:extLst>
          </p:cNvPr>
          <p:cNvSpPr txBox="1"/>
          <p:nvPr/>
        </p:nvSpPr>
        <p:spPr>
          <a:xfrm>
            <a:off x="4127979" y="2127824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m_uiManager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en-US" b="1" dirty="0"/>
              <a:t>还是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m_window</a:t>
            </a:r>
            <a:r>
              <a:rPr lang="en-US" altLang="zh-CN" b="1" dirty="0">
                <a:solidFill>
                  <a:srgbClr val="C00000"/>
                </a:solidFill>
              </a:rPr>
              <a:t> ???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26DE52-8EBA-EF63-67E1-91335824F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961" y="2528532"/>
            <a:ext cx="4469804" cy="14344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E97D686-29F9-7D81-A344-B8CB521E1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961" y="4100298"/>
            <a:ext cx="4469804" cy="241449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03EEFF1-1550-15AE-2F88-FB0A6EB08A4D}"/>
              </a:ext>
            </a:extLst>
          </p:cNvPr>
          <p:cNvSpPr/>
          <p:nvPr/>
        </p:nvSpPr>
        <p:spPr>
          <a:xfrm>
            <a:off x="4468982" y="5818094"/>
            <a:ext cx="4150659" cy="6966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D3684DA-B9B2-FC0B-68A6-9183BE993EC3}"/>
              </a:ext>
            </a:extLst>
          </p:cNvPr>
          <p:cNvGrpSpPr/>
          <p:nvPr/>
        </p:nvGrpSpPr>
        <p:grpSpPr>
          <a:xfrm>
            <a:off x="9057034" y="1767930"/>
            <a:ext cx="2853873" cy="1726263"/>
            <a:chOff x="9042292" y="1758492"/>
            <a:chExt cx="2853873" cy="172626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51E915-4714-0B1B-B612-68FE25C09C33}"/>
                </a:ext>
              </a:extLst>
            </p:cNvPr>
            <p:cNvSpPr/>
            <p:nvPr/>
          </p:nvSpPr>
          <p:spPr>
            <a:xfrm>
              <a:off x="9414975" y="2409677"/>
              <a:ext cx="708212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View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7C8A5BC-4550-0711-2254-930C6D432364}"/>
                </a:ext>
              </a:extLst>
            </p:cNvPr>
            <p:cNvSpPr/>
            <p:nvPr/>
          </p:nvSpPr>
          <p:spPr>
            <a:xfrm>
              <a:off x="10719248" y="2409677"/>
              <a:ext cx="104415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Window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994C53E-9564-739D-74E6-A16165F318FD}"/>
                </a:ext>
              </a:extLst>
            </p:cNvPr>
            <p:cNvSpPr/>
            <p:nvPr/>
          </p:nvSpPr>
          <p:spPr>
            <a:xfrm>
              <a:off x="9414975" y="3115423"/>
              <a:ext cx="708212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gc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A783A00-99F1-5E1D-B3A0-AD031028DDF4}"/>
                </a:ext>
              </a:extLst>
            </p:cNvPr>
            <p:cNvCxnSpPr>
              <a:stCxn id="17" idx="2"/>
              <a:endCxn id="21" idx="0"/>
            </p:cNvCxnSpPr>
            <p:nvPr/>
          </p:nvCxnSpPr>
          <p:spPr>
            <a:xfrm>
              <a:off x="9769081" y="2779009"/>
              <a:ext cx="0" cy="33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4E3CC39-EA9B-0A2F-5EA7-D40868AC6E47}"/>
                </a:ext>
              </a:extLst>
            </p:cNvPr>
            <p:cNvSpPr txBox="1"/>
            <p:nvPr/>
          </p:nvSpPr>
          <p:spPr>
            <a:xfrm>
              <a:off x="9042292" y="1758492"/>
              <a:ext cx="13667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 err="1">
                  <a:solidFill>
                    <a:srgbClr val="0000FF"/>
                  </a:solidFill>
                </a:rPr>
                <a:t>osg+imgui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46B9347-F9CE-CB69-5D3C-431A87D83031}"/>
                </a:ext>
              </a:extLst>
            </p:cNvPr>
            <p:cNvSpPr/>
            <p:nvPr/>
          </p:nvSpPr>
          <p:spPr>
            <a:xfrm>
              <a:off x="10803234" y="3115423"/>
              <a:ext cx="876184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divice</a:t>
              </a:r>
              <a:endParaRPr lang="zh-CN" altLang="en-US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13B77BB-9532-12CB-0ADB-1F12F3B1CF8A}"/>
                </a:ext>
              </a:extLst>
            </p:cNvPr>
            <p:cNvCxnSpPr>
              <a:stCxn id="18" idx="2"/>
              <a:endCxn id="31" idx="0"/>
            </p:cNvCxnSpPr>
            <p:nvPr/>
          </p:nvCxnSpPr>
          <p:spPr>
            <a:xfrm>
              <a:off x="11241326" y="2779009"/>
              <a:ext cx="0" cy="336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0F24344-4FAE-F2D7-6B5A-EE63E3EDDB68}"/>
                </a:ext>
              </a:extLst>
            </p:cNvPr>
            <p:cNvSpPr txBox="1"/>
            <p:nvPr/>
          </p:nvSpPr>
          <p:spPr>
            <a:xfrm>
              <a:off x="10703352" y="1758492"/>
              <a:ext cx="11928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 err="1">
                  <a:solidFill>
                    <a:srgbClr val="0000FF"/>
                  </a:solidFill>
                </a:rPr>
                <a:t>OvEditor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5A0EEB2-0CAD-9D00-2940-6C87B3AFD25A}"/>
              </a:ext>
            </a:extLst>
          </p:cNvPr>
          <p:cNvCxnSpPr/>
          <p:nvPr/>
        </p:nvCxnSpPr>
        <p:spPr>
          <a:xfrm>
            <a:off x="8989800" y="3837487"/>
            <a:ext cx="2988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1AAD319-40A9-373B-809C-BB614CBAED65}"/>
              </a:ext>
            </a:extLst>
          </p:cNvPr>
          <p:cNvGrpSpPr/>
          <p:nvPr/>
        </p:nvGrpSpPr>
        <p:grpSpPr>
          <a:xfrm>
            <a:off x="8754339" y="4727980"/>
            <a:ext cx="3223804" cy="1285536"/>
            <a:chOff x="8754339" y="4727980"/>
            <a:chExt cx="3223804" cy="1285536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107504D-2EAD-4CFC-0008-C5432CEF16A5}"/>
                </a:ext>
              </a:extLst>
            </p:cNvPr>
            <p:cNvSpPr/>
            <p:nvPr/>
          </p:nvSpPr>
          <p:spPr>
            <a:xfrm>
              <a:off x="10933987" y="4825086"/>
              <a:ext cx="104415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Window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9B4AC93-881E-F48C-DD0C-0CEBD0832C67}"/>
                </a:ext>
              </a:extLst>
            </p:cNvPr>
            <p:cNvSpPr/>
            <p:nvPr/>
          </p:nvSpPr>
          <p:spPr>
            <a:xfrm>
              <a:off x="9061046" y="4825087"/>
              <a:ext cx="1044156" cy="369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glew</a:t>
              </a:r>
              <a:endParaRPr lang="zh-CN" altLang="en-US" dirty="0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561AD16-B000-C871-48F6-9203EF4C3214}"/>
                </a:ext>
              </a:extLst>
            </p:cNvPr>
            <p:cNvCxnSpPr/>
            <p:nvPr/>
          </p:nvCxnSpPr>
          <p:spPr>
            <a:xfrm>
              <a:off x="8754339" y="5397317"/>
              <a:ext cx="166106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C1E1B9A-016A-A43C-68DD-CEEDA4687034}"/>
                </a:ext>
              </a:extLst>
            </p:cNvPr>
            <p:cNvCxnSpPr>
              <a:stCxn id="52" idx="2"/>
            </p:cNvCxnSpPr>
            <p:nvPr/>
          </p:nvCxnSpPr>
          <p:spPr>
            <a:xfrm>
              <a:off x="9583124" y="5194418"/>
              <a:ext cx="0" cy="471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1294A3-256E-4870-9DE3-DF1EA7C4DE87}"/>
                </a:ext>
              </a:extLst>
            </p:cNvPr>
            <p:cNvSpPr/>
            <p:nvPr/>
          </p:nvSpPr>
          <p:spPr>
            <a:xfrm>
              <a:off x="9072460" y="5644185"/>
              <a:ext cx="1044156" cy="369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gpu</a:t>
              </a:r>
              <a:endParaRPr lang="zh-CN" altLang="en-US" dirty="0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7A7A612-922C-73D6-76CA-5B5B208B7E11}"/>
                </a:ext>
              </a:extLst>
            </p:cNvPr>
            <p:cNvCxnSpPr>
              <a:stCxn id="52" idx="3"/>
              <a:endCxn id="51" idx="1"/>
            </p:cNvCxnSpPr>
            <p:nvPr/>
          </p:nvCxnSpPr>
          <p:spPr>
            <a:xfrm flipV="1">
              <a:off x="10105202" y="5009752"/>
              <a:ext cx="8287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35C03E34-E90F-840A-0A78-E4B4EA3A6510}"/>
                </a:ext>
              </a:extLst>
            </p:cNvPr>
            <p:cNvSpPr txBox="1"/>
            <p:nvPr/>
          </p:nvSpPr>
          <p:spPr>
            <a:xfrm>
              <a:off x="10041738" y="5006774"/>
              <a:ext cx="1010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rgbClr val="C00000"/>
                  </a:solidFill>
                </a:rPr>
                <a:t>Event callback</a:t>
              </a:r>
              <a:endParaRPr lang="zh-CN" altLang="en-US" sz="1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FD6D4239-00DD-5B3A-63F3-57B8CCD1CA57}"/>
                </a:ext>
              </a:extLst>
            </p:cNvPr>
            <p:cNvCxnSpPr/>
            <p:nvPr/>
          </p:nvCxnSpPr>
          <p:spPr>
            <a:xfrm flipH="1">
              <a:off x="10075173" y="4941628"/>
              <a:ext cx="8922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4F0B2D9-E992-8E8D-21B2-FA1DCF1AF7CB}"/>
                </a:ext>
              </a:extLst>
            </p:cNvPr>
            <p:cNvSpPr txBox="1"/>
            <p:nvPr/>
          </p:nvSpPr>
          <p:spPr>
            <a:xfrm>
              <a:off x="10295566" y="4727980"/>
              <a:ext cx="364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call</a:t>
              </a:r>
              <a:endParaRPr lang="zh-CN" altLang="en-US" sz="1000" dirty="0"/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1A8DFFBC-AD23-3C94-166F-E2BC2C9A7CC0}"/>
              </a:ext>
            </a:extLst>
          </p:cNvPr>
          <p:cNvSpPr txBox="1"/>
          <p:nvPr/>
        </p:nvSpPr>
        <p:spPr>
          <a:xfrm>
            <a:off x="6997429" y="285497"/>
            <a:ext cx="461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本页介绍的内容，</a:t>
            </a:r>
            <a:r>
              <a:rPr lang="en-US" altLang="zh-CN" sz="1200" b="1" dirty="0" err="1"/>
              <a:t>osg+imgui</a:t>
            </a:r>
            <a:r>
              <a:rPr lang="zh-CN" altLang="en-US" sz="1200" b="1" dirty="0"/>
              <a:t>之间的消息事件传递转换已经实现了，那还没实现的部分，还要继续看啊。</a:t>
            </a:r>
            <a:r>
              <a:rPr lang="en-US" altLang="zh-CN" sz="1200" b="1" dirty="0"/>
              <a:t>WTF</a:t>
            </a:r>
            <a:r>
              <a:rPr lang="zh-CN" altLang="en-US" sz="1200" b="1" dirty="0"/>
              <a:t>！！</a:t>
            </a:r>
          </a:p>
        </p:txBody>
      </p:sp>
    </p:spTree>
    <p:extLst>
      <p:ext uri="{BB962C8B-B14F-4D97-AF65-F5344CB8AC3E}">
        <p14:creationId xmlns:p14="http://schemas.microsoft.com/office/powerpoint/2010/main" val="78319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6471643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4.5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 </a:t>
            </a:r>
            <a:r>
              <a:rPr lang="en-US" altLang="zh-CN" b="1" dirty="0"/>
              <a:t>--</a:t>
            </a:r>
            <a:r>
              <a:rPr lang="zh-CN" altLang="en-US" b="1" dirty="0"/>
              <a:t>类层次调用关系初探（继续上一页）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139C34-60A3-7A25-0730-99D4E69A114A}"/>
              </a:ext>
            </a:extLst>
          </p:cNvPr>
          <p:cNvSpPr txBox="1"/>
          <p:nvPr/>
        </p:nvSpPr>
        <p:spPr>
          <a:xfrm>
            <a:off x="582706" y="1118921"/>
            <a:ext cx="997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问题： </a:t>
            </a:r>
            <a:r>
              <a:rPr lang="en-US" altLang="zh-CN" b="1" dirty="0" err="1"/>
              <a:t>m_renderer</a:t>
            </a:r>
            <a:r>
              <a:rPr lang="en-US" altLang="zh-CN" b="1" dirty="0"/>
              <a:t>, </a:t>
            </a:r>
            <a:r>
              <a:rPr lang="en-US" altLang="zh-CN" b="1" dirty="0" err="1"/>
              <a:t>m_device</a:t>
            </a:r>
            <a:r>
              <a:rPr lang="en-US" altLang="zh-CN" b="1" dirty="0"/>
              <a:t>, </a:t>
            </a:r>
            <a:r>
              <a:rPr lang="en-US" altLang="zh-CN" b="1" dirty="0" err="1"/>
              <a:t>m_uiManager</a:t>
            </a:r>
            <a:r>
              <a:rPr lang="en-US" altLang="zh-CN" b="1" dirty="0"/>
              <a:t>, </a:t>
            </a:r>
            <a:r>
              <a:rPr lang="en-US" altLang="zh-CN" b="1" dirty="0" err="1"/>
              <a:t>m_window</a:t>
            </a:r>
            <a:r>
              <a:rPr lang="en-US" altLang="zh-CN" b="1" dirty="0"/>
              <a:t>, </a:t>
            </a:r>
            <a:r>
              <a:rPr lang="en-US" altLang="zh-CN" b="1" dirty="0" err="1"/>
              <a:t>m_mainPanel</a:t>
            </a:r>
            <a:r>
              <a:rPr lang="en-US" altLang="zh-CN" b="1" dirty="0"/>
              <a:t>, </a:t>
            </a:r>
            <a:r>
              <a:rPr lang="zh-CN" altLang="en-US" b="1" dirty="0"/>
              <a:t>这些都是做什么用的？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651B93-ED34-3083-1211-339CA9E172F8}"/>
              </a:ext>
            </a:extLst>
          </p:cNvPr>
          <p:cNvSpPr txBox="1"/>
          <p:nvPr/>
        </p:nvSpPr>
        <p:spPr>
          <a:xfrm>
            <a:off x="582706" y="1674919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FF"/>
                </a:solidFill>
              </a:rPr>
              <a:t>看看这几个控件是如何加入并显示出来的？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0D8830-37DA-CFAB-88E0-AFD1BDC2F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9" y="2905105"/>
            <a:ext cx="4834129" cy="15513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DF7EC18-4ED3-BED0-405A-9F2346118B58}"/>
              </a:ext>
            </a:extLst>
          </p:cNvPr>
          <p:cNvSpPr txBox="1"/>
          <p:nvPr/>
        </p:nvSpPr>
        <p:spPr>
          <a:xfrm>
            <a:off x="519953" y="2361122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Panel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 err="1">
                <a:solidFill>
                  <a:srgbClr val="C00000"/>
                </a:solidFill>
              </a:rPr>
              <a:t>uiManager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 err="1">
                <a:solidFill>
                  <a:srgbClr val="C00000"/>
                </a:solidFill>
              </a:rPr>
              <a:t>m_canvas</a:t>
            </a:r>
            <a:r>
              <a:rPr lang="zh-CN" altLang="en-US" b="1" dirty="0">
                <a:solidFill>
                  <a:srgbClr val="C00000"/>
                </a:solidFill>
              </a:rPr>
              <a:t>？？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570FE257-8DEA-D0D3-0C3D-B04AF53B5265}"/>
              </a:ext>
            </a:extLst>
          </p:cNvPr>
          <p:cNvGrpSpPr/>
          <p:nvPr/>
        </p:nvGrpSpPr>
        <p:grpSpPr>
          <a:xfrm>
            <a:off x="5947654" y="2128875"/>
            <a:ext cx="5892557" cy="2600250"/>
            <a:chOff x="5947654" y="2128875"/>
            <a:chExt cx="5892557" cy="2600250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8E9F20EA-D786-3D0C-89FF-DB2D2112C8DB}"/>
                </a:ext>
              </a:extLst>
            </p:cNvPr>
            <p:cNvGrpSpPr/>
            <p:nvPr/>
          </p:nvGrpSpPr>
          <p:grpSpPr>
            <a:xfrm>
              <a:off x="5947654" y="2128875"/>
              <a:ext cx="3627556" cy="2600250"/>
              <a:chOff x="6324172" y="1851510"/>
              <a:chExt cx="3627556" cy="260025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0C7FA10-5F11-B0AB-7E25-F2AF8972F182}"/>
                  </a:ext>
                </a:extLst>
              </p:cNvPr>
              <p:cNvSpPr/>
              <p:nvPr/>
            </p:nvSpPr>
            <p:spPr>
              <a:xfrm>
                <a:off x="7428163" y="2497455"/>
                <a:ext cx="1766047" cy="385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canvas</a:t>
                </a:r>
                <a:endParaRPr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B96D7DF-4F6F-8F83-8566-9CB20F53994F}"/>
                  </a:ext>
                </a:extLst>
              </p:cNvPr>
              <p:cNvSpPr/>
              <p:nvPr/>
            </p:nvSpPr>
            <p:spPr>
              <a:xfrm>
                <a:off x="7428163" y="3187737"/>
                <a:ext cx="1766047" cy="385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panels</a:t>
                </a:r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3689406-26D3-4A3B-DA1B-FBA408DF9C65}"/>
                  </a:ext>
                </a:extLst>
              </p:cNvPr>
              <p:cNvSpPr/>
              <p:nvPr/>
            </p:nvSpPr>
            <p:spPr>
              <a:xfrm>
                <a:off x="7428163" y="1851510"/>
                <a:ext cx="1766047" cy="385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uiManager</a:t>
                </a:r>
                <a:endParaRPr lang="zh-CN" altLang="en-US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3F0B0D2-26B6-99C5-B727-F233B625E4C1}"/>
                  </a:ext>
                </a:extLst>
              </p:cNvPr>
              <p:cNvCxnSpPr>
                <a:stCxn id="16" idx="2"/>
                <a:endCxn id="11" idx="0"/>
              </p:cNvCxnSpPr>
              <p:nvPr/>
            </p:nvCxnSpPr>
            <p:spPr>
              <a:xfrm>
                <a:off x="8311187" y="2236992"/>
                <a:ext cx="0" cy="2604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F01E067-EB11-D36E-4240-3DD8CEC23068}"/>
                  </a:ext>
                </a:extLst>
              </p:cNvPr>
              <p:cNvCxnSpPr>
                <a:cxnSpLocks/>
                <a:stCxn id="11" idx="2"/>
                <a:endCxn id="14" idx="0"/>
              </p:cNvCxnSpPr>
              <p:nvPr/>
            </p:nvCxnSpPr>
            <p:spPr>
              <a:xfrm>
                <a:off x="8311187" y="2882937"/>
                <a:ext cx="0" cy="304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477AD02-8C87-8881-7A03-C7D4B2E9E827}"/>
                  </a:ext>
                </a:extLst>
              </p:cNvPr>
              <p:cNvSpPr/>
              <p:nvPr/>
            </p:nvSpPr>
            <p:spPr>
              <a:xfrm>
                <a:off x="6563071" y="4066278"/>
                <a:ext cx="1066797" cy="385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vpanel</a:t>
                </a:r>
                <a:endParaRPr lang="zh-CN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7D1EFC2-0553-D2D4-9B29-DD08DFFA84DD}"/>
                  </a:ext>
                </a:extLst>
              </p:cNvPr>
              <p:cNvSpPr/>
              <p:nvPr/>
            </p:nvSpPr>
            <p:spPr>
              <a:xfrm>
                <a:off x="8992505" y="4066278"/>
                <a:ext cx="959223" cy="385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vpanel</a:t>
                </a:r>
                <a:endParaRPr lang="zh-CN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87A61DA-2E5C-4372-2044-1F58034B58A8}"/>
                  </a:ext>
                </a:extLst>
              </p:cNvPr>
              <p:cNvSpPr/>
              <p:nvPr/>
            </p:nvSpPr>
            <p:spPr>
              <a:xfrm>
                <a:off x="7831575" y="4066278"/>
                <a:ext cx="959223" cy="385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vpanel</a:t>
                </a:r>
                <a:endParaRPr lang="zh-CN" altLang="en-US" dirty="0"/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1CE3FD2A-C366-E9BA-7E92-725DDF9F5588}"/>
                  </a:ext>
                </a:extLst>
              </p:cNvPr>
              <p:cNvGrpSpPr/>
              <p:nvPr/>
            </p:nvGrpSpPr>
            <p:grpSpPr>
              <a:xfrm>
                <a:off x="8217057" y="3573219"/>
                <a:ext cx="188258" cy="859211"/>
                <a:chOff x="4554071" y="4815448"/>
                <a:chExt cx="188258" cy="859211"/>
              </a:xfrm>
            </p:grpSpPr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9CDAC900-5CCB-B76F-DAA5-8376D992DDC6}"/>
                    </a:ext>
                  </a:extLst>
                </p:cNvPr>
                <p:cNvSpPr/>
                <p:nvPr/>
              </p:nvSpPr>
              <p:spPr>
                <a:xfrm>
                  <a:off x="4554071" y="4815448"/>
                  <a:ext cx="188258" cy="177893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0AD94BAC-A5D6-9914-798B-52AD6D8D1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993341"/>
                  <a:ext cx="0" cy="6813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53AB961-8016-1432-775C-F9B22456AE52}"/>
                  </a:ext>
                </a:extLst>
              </p:cNvPr>
              <p:cNvGrpSpPr/>
              <p:nvPr/>
            </p:nvGrpSpPr>
            <p:grpSpPr>
              <a:xfrm rot="3563109">
                <a:off x="7751694" y="3390143"/>
                <a:ext cx="188258" cy="859211"/>
                <a:chOff x="4554071" y="4815448"/>
                <a:chExt cx="188258" cy="859211"/>
              </a:xfrm>
            </p:grpSpPr>
            <p:sp>
              <p:nvSpPr>
                <p:cNvPr id="43" name="等腰三角形 42">
                  <a:extLst>
                    <a:ext uri="{FF2B5EF4-FFF2-40B4-BE49-F238E27FC236}">
                      <a16:creationId xmlns:a16="http://schemas.microsoft.com/office/drawing/2014/main" id="{8D70F75C-2D5F-F112-C696-5BEC7DA8F29A}"/>
                    </a:ext>
                  </a:extLst>
                </p:cNvPr>
                <p:cNvSpPr/>
                <p:nvPr/>
              </p:nvSpPr>
              <p:spPr>
                <a:xfrm>
                  <a:off x="4554071" y="4815448"/>
                  <a:ext cx="188258" cy="177893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BABAE045-1B97-43AE-E939-ECEF96E77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993341"/>
                  <a:ext cx="0" cy="6813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3075EE3A-4717-ABA9-68A5-2C692751200A}"/>
                  </a:ext>
                </a:extLst>
              </p:cNvPr>
              <p:cNvGrpSpPr/>
              <p:nvPr/>
            </p:nvGrpSpPr>
            <p:grpSpPr>
              <a:xfrm rot="18159783">
                <a:off x="8705635" y="3392488"/>
                <a:ext cx="188258" cy="859211"/>
                <a:chOff x="4554071" y="4815448"/>
                <a:chExt cx="188258" cy="859211"/>
              </a:xfrm>
            </p:grpSpPr>
            <p:sp>
              <p:nvSpPr>
                <p:cNvPr id="47" name="等腰三角形 46">
                  <a:extLst>
                    <a:ext uri="{FF2B5EF4-FFF2-40B4-BE49-F238E27FC236}">
                      <a16:creationId xmlns:a16="http://schemas.microsoft.com/office/drawing/2014/main" id="{8367C955-3D6E-F62E-3ED9-5FC6CB336703}"/>
                    </a:ext>
                  </a:extLst>
                </p:cNvPr>
                <p:cNvSpPr/>
                <p:nvPr/>
              </p:nvSpPr>
              <p:spPr>
                <a:xfrm>
                  <a:off x="4554071" y="4815448"/>
                  <a:ext cx="188258" cy="177893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34CA3111-0F5B-D031-1D9C-113FE42BF1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993341"/>
                  <a:ext cx="0" cy="6813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4ADAC8F-2DF0-8FCB-9072-AB6DD2DF960A}"/>
                  </a:ext>
                </a:extLst>
              </p:cNvPr>
              <p:cNvSpPr txBox="1"/>
              <p:nvPr/>
            </p:nvSpPr>
            <p:spPr>
              <a:xfrm>
                <a:off x="6324172" y="2549794"/>
                <a:ext cx="10667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/>
                  <a:t>一个画布可以包含多个</a:t>
                </a:r>
                <a:r>
                  <a:rPr lang="en-US" altLang="zh-CN" sz="1000" b="1" dirty="0"/>
                  <a:t>panel</a:t>
                </a:r>
                <a:endParaRPr lang="zh-CN" altLang="en-US" sz="1000" b="1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4E781E1-C597-91F9-F4E0-9B97357AE68B}"/>
                </a:ext>
              </a:extLst>
            </p:cNvPr>
            <p:cNvSpPr txBox="1"/>
            <p:nvPr/>
          </p:nvSpPr>
          <p:spPr>
            <a:xfrm>
              <a:off x="9723519" y="2128875"/>
              <a:ext cx="176604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 err="1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m_uiManager</a:t>
              </a:r>
              <a:r>
                <a:rPr lang="en-US" altLang="zh-CN" sz="1100" b="1" dirty="0">
                  <a:solidFill>
                    <a:srgbClr val="00808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-&gt;</a:t>
              </a:r>
              <a:r>
                <a:rPr lang="en-US" altLang="zh-CN" sz="1100" b="1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Render();</a:t>
              </a:r>
              <a:endParaRPr lang="zh-CN" altLang="en-US" sz="1100" b="1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8284993-558F-9122-6C5C-CBEE0430A88A}"/>
                </a:ext>
              </a:extLst>
            </p:cNvPr>
            <p:cNvSpPr txBox="1"/>
            <p:nvPr/>
          </p:nvSpPr>
          <p:spPr>
            <a:xfrm>
              <a:off x="9645726" y="2627663"/>
              <a:ext cx="19216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 err="1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m_currentCanvas</a:t>
              </a:r>
              <a:r>
                <a:rPr lang="en-US" altLang="zh-CN" sz="1100" b="1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-&gt;Draw();</a:t>
              </a:r>
              <a:endParaRPr lang="zh-CN" altLang="en-US" sz="1100" b="1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59C5139-E666-1072-0EA2-395BE37FF966}"/>
                </a:ext>
              </a:extLst>
            </p:cNvPr>
            <p:cNvSpPr txBox="1"/>
            <p:nvPr/>
          </p:nvSpPr>
          <p:spPr>
            <a:xfrm>
              <a:off x="9372873" y="3027214"/>
              <a:ext cx="24673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ImGui_ImplOpenGL3_RenderDrawData</a:t>
              </a:r>
              <a:endParaRPr lang="zh-CN" altLang="en-US" sz="1100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03C59F1-D45F-1743-48D6-845E30809176}"/>
                </a:ext>
              </a:extLst>
            </p:cNvPr>
            <p:cNvSpPr txBox="1"/>
            <p:nvPr/>
          </p:nvSpPr>
          <p:spPr>
            <a:xfrm>
              <a:off x="9632508" y="3467158"/>
              <a:ext cx="194806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b="1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for</a:t>
              </a:r>
              <a:r>
                <a:rPr lang="en-US" altLang="zh-CN" sz="1000" b="1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(</a:t>
              </a:r>
              <a:r>
                <a:rPr lang="en-US" altLang="zh-CN" sz="1000" b="1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sz="1000" b="1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&amp; panel : </a:t>
              </a:r>
              <a:r>
                <a:rPr lang="en-US" altLang="zh-CN" sz="1000" b="1" dirty="0" err="1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m_panels</a:t>
              </a:r>
              <a:r>
                <a:rPr lang="en-US" altLang="zh-CN" sz="1000" b="1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)</a:t>
              </a:r>
            </a:p>
            <a:p>
              <a:r>
                <a:rPr lang="en-US" altLang="zh-CN" sz="1000" b="1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  </a:t>
              </a:r>
              <a:r>
                <a:rPr lang="en-US" altLang="zh-CN" sz="1000" b="1" dirty="0" err="1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panel.get</a:t>
              </a:r>
              <a:r>
                <a:rPr lang="en-US" altLang="zh-CN" sz="1000" b="1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().Draw();</a:t>
              </a:r>
              <a:endParaRPr lang="zh-CN" altLang="en-US" sz="1000" b="1" dirty="0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1AB24965-6A5F-4C70-9F55-BA3A5381E89B}"/>
                </a:ext>
              </a:extLst>
            </p:cNvPr>
            <p:cNvCxnSpPr>
              <a:stCxn id="54" idx="2"/>
              <a:endCxn id="57" idx="0"/>
            </p:cNvCxnSpPr>
            <p:nvPr/>
          </p:nvCxnSpPr>
          <p:spPr>
            <a:xfrm flipH="1">
              <a:off x="10606542" y="2390485"/>
              <a:ext cx="1" cy="23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3A76AD9-212B-A363-7817-73F218FC5697}"/>
                </a:ext>
              </a:extLst>
            </p:cNvPr>
            <p:cNvCxnSpPr>
              <a:stCxn id="57" idx="2"/>
              <a:endCxn id="61" idx="0"/>
            </p:cNvCxnSpPr>
            <p:nvPr/>
          </p:nvCxnSpPr>
          <p:spPr>
            <a:xfrm>
              <a:off x="10606542" y="2889273"/>
              <a:ext cx="0" cy="13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BE11111-475D-D587-8F11-3469A4E560C5}"/>
                </a:ext>
              </a:extLst>
            </p:cNvPr>
            <p:cNvCxnSpPr>
              <a:stCxn id="61" idx="2"/>
              <a:endCxn id="63" idx="0"/>
            </p:cNvCxnSpPr>
            <p:nvPr/>
          </p:nvCxnSpPr>
          <p:spPr>
            <a:xfrm>
              <a:off x="10606542" y="3288824"/>
              <a:ext cx="0" cy="178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950364F2-364B-C889-9607-A29526465E14}"/>
              </a:ext>
            </a:extLst>
          </p:cNvPr>
          <p:cNvSpPr txBox="1"/>
          <p:nvPr/>
        </p:nvSpPr>
        <p:spPr>
          <a:xfrm>
            <a:off x="1190387" y="5578114"/>
            <a:ext cx="1834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Gotcha!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1B87B17-27B3-DA75-68A7-755E5B7AF51A}"/>
              </a:ext>
            </a:extLst>
          </p:cNvPr>
          <p:cNvSpPr txBox="1"/>
          <p:nvPr/>
        </p:nvSpPr>
        <p:spPr>
          <a:xfrm>
            <a:off x="3302500" y="5222184"/>
            <a:ext cx="7259220" cy="129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想要把</a:t>
            </a:r>
            <a:r>
              <a:rPr lang="en-US" altLang="zh-CN" b="1" dirty="0" err="1"/>
              <a:t>OvEditor</a:t>
            </a:r>
            <a:r>
              <a:rPr lang="zh-CN" altLang="en-US" b="1" dirty="0"/>
              <a:t>里面现成的</a:t>
            </a:r>
            <a:r>
              <a:rPr lang="en-US" altLang="zh-CN" b="1" dirty="0" err="1"/>
              <a:t>imgui</a:t>
            </a:r>
            <a:r>
              <a:rPr lang="zh-CN" altLang="en-US" b="1" dirty="0"/>
              <a:t>控件迁移到我自己的</a:t>
            </a:r>
            <a:r>
              <a:rPr lang="en-US" altLang="zh-CN" b="1" dirty="0" err="1"/>
              <a:t>osg+imgui</a:t>
            </a:r>
            <a:r>
              <a:rPr lang="zh-CN" altLang="en-US" b="1" dirty="0"/>
              <a:t>平台，并借鉴编辑器的刷新流程，就是从这里开始了吧！加油，今天要把这套流程导进来，耽误太久，还有其他事情呢。。。。</a:t>
            </a:r>
          </a:p>
        </p:txBody>
      </p:sp>
    </p:spTree>
    <p:extLst>
      <p:ext uri="{BB962C8B-B14F-4D97-AF65-F5344CB8AC3E}">
        <p14:creationId xmlns:p14="http://schemas.microsoft.com/office/powerpoint/2010/main" val="74781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5917004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4.6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 </a:t>
            </a:r>
            <a:r>
              <a:rPr lang="en-US" altLang="zh-CN" b="1" dirty="0"/>
              <a:t>--</a:t>
            </a:r>
            <a:r>
              <a:rPr lang="zh-CN" altLang="en-US" b="1" dirty="0"/>
              <a:t>类层次调用关系初探</a:t>
            </a:r>
            <a:r>
              <a:rPr lang="en-US" altLang="zh-CN" b="1" dirty="0"/>
              <a:t>(</a:t>
            </a:r>
            <a:r>
              <a:rPr lang="zh-CN" altLang="en-US" b="1" dirty="0"/>
              <a:t>继续深入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60340C-F0BC-5AD7-2510-0C93B60AFD1A}"/>
              </a:ext>
            </a:extLst>
          </p:cNvPr>
          <p:cNvSpPr txBox="1"/>
          <p:nvPr/>
        </p:nvSpPr>
        <p:spPr>
          <a:xfrm>
            <a:off x="582706" y="111162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继续深入，找到自定义控件的方式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A173EF-4538-C1A4-44F9-F41654C25022}"/>
              </a:ext>
            </a:extLst>
          </p:cNvPr>
          <p:cNvSpPr txBox="1"/>
          <p:nvPr/>
        </p:nvSpPr>
        <p:spPr>
          <a:xfrm>
            <a:off x="582706" y="1678703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深入前，先抛出一个问题：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150E89-184A-5800-CDF3-2297F144FE9E}"/>
              </a:ext>
            </a:extLst>
          </p:cNvPr>
          <p:cNvSpPr txBox="1"/>
          <p:nvPr/>
        </p:nvSpPr>
        <p:spPr>
          <a:xfrm>
            <a:off x="663388" y="2201502"/>
            <a:ext cx="4294094" cy="135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/>
              <a:t>Osg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imgui</a:t>
            </a:r>
            <a:r>
              <a:rPr lang="zh-CN" altLang="en-US" sz="1400" dirty="0"/>
              <a:t>各自通过渲染机制进行渲染，如果后面采用了</a:t>
            </a:r>
            <a:r>
              <a:rPr lang="en-US" altLang="zh-CN" sz="1400" dirty="0" err="1"/>
              <a:t>OvEditor</a:t>
            </a:r>
            <a:r>
              <a:rPr lang="zh-CN" altLang="en-US" sz="1400" dirty="0"/>
              <a:t>的那套</a:t>
            </a:r>
            <a:r>
              <a:rPr lang="en-US" altLang="zh-CN" sz="1400" dirty="0" err="1"/>
              <a:t>imgui</a:t>
            </a:r>
            <a:r>
              <a:rPr lang="zh-CN" altLang="en-US" sz="1400" dirty="0"/>
              <a:t>流程，那如何方便的把这套流程产生的</a:t>
            </a:r>
            <a:r>
              <a:rPr lang="en-US" altLang="zh-CN" sz="1400" dirty="0"/>
              <a:t>UI</a:t>
            </a:r>
            <a:r>
              <a:rPr lang="zh-CN" altLang="en-US" sz="1400" dirty="0"/>
              <a:t>信息传递给</a:t>
            </a:r>
            <a:r>
              <a:rPr lang="en-US" altLang="zh-CN" sz="1400" dirty="0" err="1"/>
              <a:t>osg</a:t>
            </a:r>
            <a:r>
              <a:rPr lang="zh-CN" altLang="en-US" sz="1400" dirty="0"/>
              <a:t>呢？</a:t>
            </a:r>
            <a:r>
              <a:rPr lang="en-US" altLang="zh-CN" sz="1400" dirty="0"/>
              <a:t>Overload</a:t>
            </a:r>
            <a:r>
              <a:rPr lang="zh-CN" altLang="en-US" sz="1400" dirty="0"/>
              <a:t>这个引擎有没有可以借鉴的地方？</a:t>
            </a:r>
            <a:r>
              <a:rPr lang="zh-CN" altLang="en-US" sz="1400" b="1" dirty="0">
                <a:solidFill>
                  <a:schemeClr val="accent1"/>
                </a:solidFill>
              </a:rPr>
              <a:t>（先作为遗留问题吧）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8B3344-42EE-94CB-1D9A-16B30E1BC95D}"/>
              </a:ext>
            </a:extLst>
          </p:cNvPr>
          <p:cNvSpPr txBox="1"/>
          <p:nvPr/>
        </p:nvSpPr>
        <p:spPr>
          <a:xfrm>
            <a:off x="5422492" y="1678703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继续深入：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3DD7FB-821B-601A-AEF8-5E063B983291}"/>
              </a:ext>
            </a:extLst>
          </p:cNvPr>
          <p:cNvSpPr txBox="1"/>
          <p:nvPr/>
        </p:nvSpPr>
        <p:spPr>
          <a:xfrm>
            <a:off x="5422492" y="220150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为什么要有</a:t>
            </a:r>
            <a:r>
              <a:rPr lang="en-US" altLang="zh-CN" b="1" dirty="0"/>
              <a:t>canvas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26080B0-75C2-420E-97E1-2EE90FB61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32"/>
          <a:stretch/>
        </p:blipFill>
        <p:spPr>
          <a:xfrm>
            <a:off x="5490161" y="2760483"/>
            <a:ext cx="2945627" cy="13370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614D075-B46E-1266-2D05-7387E2D66E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093"/>
          <a:stretch/>
        </p:blipFill>
        <p:spPr>
          <a:xfrm>
            <a:off x="5490161" y="4195207"/>
            <a:ext cx="2945627" cy="15281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95D73D-F9E6-1085-909C-54676349E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302"/>
          <a:stretch/>
        </p:blipFill>
        <p:spPr>
          <a:xfrm>
            <a:off x="8550256" y="2677764"/>
            <a:ext cx="3534167" cy="304562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0932009-9468-00CC-2705-38C92EFFFE4F}"/>
              </a:ext>
            </a:extLst>
          </p:cNvPr>
          <p:cNvSpPr txBox="1"/>
          <p:nvPr/>
        </p:nvSpPr>
        <p:spPr>
          <a:xfrm>
            <a:off x="6741460" y="5913036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感觉</a:t>
            </a:r>
            <a:r>
              <a:rPr lang="en-US" altLang="zh-CN" b="1" dirty="0" err="1">
                <a:solidFill>
                  <a:srgbClr val="0000FF"/>
                </a:solidFill>
              </a:rPr>
              <a:t>AWidget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Canvas</a:t>
            </a:r>
            <a:r>
              <a:rPr lang="zh-CN" altLang="en-US" b="1" dirty="0">
                <a:solidFill>
                  <a:srgbClr val="0000FF"/>
                </a:solidFill>
              </a:rPr>
              <a:t>之间有什么关联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722ED2-FEEA-8868-686E-598FC7EB7BA8}"/>
              </a:ext>
            </a:extLst>
          </p:cNvPr>
          <p:cNvSpPr txBox="1"/>
          <p:nvPr/>
        </p:nvSpPr>
        <p:spPr>
          <a:xfrm>
            <a:off x="5637316" y="6318128"/>
            <a:ext cx="607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(</a:t>
            </a:r>
            <a:r>
              <a:rPr lang="zh-CN" altLang="en-US" sz="1400" b="1" dirty="0"/>
              <a:t>目前我们其实还没进入到主界面，而是在</a:t>
            </a:r>
            <a:r>
              <a:rPr lang="en-US" altLang="zh-CN" sz="1400" b="1" dirty="0" err="1"/>
              <a:t>Project_Hub</a:t>
            </a:r>
            <a:r>
              <a:rPr lang="zh-CN" altLang="en-US" sz="1400" b="1" dirty="0"/>
              <a:t>临时产生的界面上面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2B5C897-3CB1-5521-1C56-1130F52E71DF}"/>
              </a:ext>
            </a:extLst>
          </p:cNvPr>
          <p:cNvGrpSpPr/>
          <p:nvPr/>
        </p:nvGrpSpPr>
        <p:grpSpPr>
          <a:xfrm>
            <a:off x="663388" y="4648340"/>
            <a:ext cx="3634264" cy="1449362"/>
            <a:chOff x="663388" y="4648340"/>
            <a:chExt cx="3634264" cy="1449362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871C4F4-9060-26DD-1FC9-ACD6C9BC7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388" y="4648340"/>
              <a:ext cx="3634264" cy="1098037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FF96AC3-4AF7-C11F-0C45-166030BA7A9E}"/>
                </a:ext>
              </a:extLst>
            </p:cNvPr>
            <p:cNvSpPr txBox="1"/>
            <p:nvPr/>
          </p:nvSpPr>
          <p:spPr>
            <a:xfrm>
              <a:off x="958308" y="5836092"/>
              <a:ext cx="30941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/>
                <a:t>可能想多了，看注释，一个</a:t>
              </a:r>
              <a:r>
                <a:rPr lang="en-US" altLang="zh-CN" sz="1100" b="1" dirty="0"/>
                <a:t>widget</a:t>
              </a:r>
              <a:r>
                <a:rPr lang="zh-CN" altLang="en-US" sz="1100" b="1" dirty="0"/>
                <a:t>是</a:t>
              </a:r>
              <a:r>
                <a:rPr lang="en-US" altLang="zh-CN" sz="1100" b="1" dirty="0"/>
                <a:t>panel</a:t>
              </a:r>
              <a:r>
                <a:rPr lang="zh-CN" altLang="en-US" sz="1100" b="1" dirty="0"/>
                <a:t>元素</a:t>
              </a: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4030BCC-EA48-0F22-17AF-3FDA6AFE99A8}"/>
              </a:ext>
            </a:extLst>
          </p:cNvPr>
          <p:cNvCxnSpPr>
            <a:stCxn id="18" idx="1"/>
            <a:endCxn id="22" idx="3"/>
          </p:cNvCxnSpPr>
          <p:nvPr/>
        </p:nvCxnSpPr>
        <p:spPr>
          <a:xfrm flipH="1" flipV="1">
            <a:off x="4052425" y="5966897"/>
            <a:ext cx="2689035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A2F16EA-BDE3-B670-E737-0C3EBFF38EBC}"/>
              </a:ext>
            </a:extLst>
          </p:cNvPr>
          <p:cNvSpPr txBox="1"/>
          <p:nvPr/>
        </p:nvSpPr>
        <p:spPr>
          <a:xfrm>
            <a:off x="286015" y="628735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暂时看出什么东西。。，后面主界面看看吧</a:t>
            </a:r>
          </a:p>
        </p:txBody>
      </p:sp>
    </p:spTree>
    <p:extLst>
      <p:ext uri="{BB962C8B-B14F-4D97-AF65-F5344CB8AC3E}">
        <p14:creationId xmlns:p14="http://schemas.microsoft.com/office/powerpoint/2010/main" val="3608781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5067413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4.7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 </a:t>
            </a:r>
            <a:r>
              <a:rPr lang="en-US" altLang="zh-CN" b="1" dirty="0"/>
              <a:t>–</a:t>
            </a:r>
            <a:r>
              <a:rPr lang="zh-CN" altLang="en-US" b="1" dirty="0"/>
              <a:t>看看</a:t>
            </a:r>
            <a:r>
              <a:rPr lang="en-US" altLang="zh-CN" b="1" dirty="0"/>
              <a:t>Panel</a:t>
            </a:r>
            <a:r>
              <a:rPr lang="zh-CN" altLang="en-US" b="1" dirty="0"/>
              <a:t>的类层次结构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C159FE-3A01-399D-994D-177D2E10F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6" r="23309" b="37740"/>
          <a:stretch/>
        </p:blipFill>
        <p:spPr>
          <a:xfrm>
            <a:off x="206085" y="1453034"/>
            <a:ext cx="2250141" cy="27342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D372A4-73BE-B4AE-1081-B74F71348E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27" r="6381" b="27153"/>
          <a:stretch/>
        </p:blipFill>
        <p:spPr>
          <a:xfrm>
            <a:off x="2662415" y="1453034"/>
            <a:ext cx="2402541" cy="27342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FBCA3A-0353-F095-DCCC-B53BB9C3EB4E}"/>
              </a:ext>
            </a:extLst>
          </p:cNvPr>
          <p:cNvSpPr txBox="1"/>
          <p:nvPr/>
        </p:nvSpPr>
        <p:spPr>
          <a:xfrm>
            <a:off x="303716" y="1031884"/>
            <a:ext cx="4761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两个模块都有</a:t>
            </a:r>
            <a:r>
              <a:rPr lang="en-US" altLang="zh-CN" sz="1200" b="1" dirty="0"/>
              <a:t>Panel</a:t>
            </a:r>
            <a:r>
              <a:rPr lang="zh-CN" altLang="en-US" sz="1200" b="1" dirty="0"/>
              <a:t>的相关类，</a:t>
            </a:r>
            <a:r>
              <a:rPr lang="en-US" altLang="zh-CN" sz="1200" b="1" dirty="0" err="1"/>
              <a:t>OvUI</a:t>
            </a:r>
            <a:r>
              <a:rPr lang="zh-CN" altLang="en-US" sz="1200" b="1" dirty="0"/>
              <a:t>更基础，</a:t>
            </a:r>
            <a:r>
              <a:rPr lang="en-US" altLang="zh-CN" sz="1200" b="1" dirty="0" err="1"/>
              <a:t>OvEditor</a:t>
            </a:r>
            <a:r>
              <a:rPr lang="zh-CN" altLang="en-US" sz="1200" b="1" dirty="0"/>
              <a:t>是扩展？？？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809D456-43DC-62F9-3A3A-AA861A529046}"/>
              </a:ext>
            </a:extLst>
          </p:cNvPr>
          <p:cNvGrpSpPr/>
          <p:nvPr/>
        </p:nvGrpSpPr>
        <p:grpSpPr>
          <a:xfrm>
            <a:off x="186208" y="4420352"/>
            <a:ext cx="4878747" cy="2250141"/>
            <a:chOff x="7772400" y="4607858"/>
            <a:chExt cx="4222376" cy="225014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63E953C-DF39-E515-F3CB-DFB81DCC70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125" r="5574"/>
            <a:stretch/>
          </p:blipFill>
          <p:spPr>
            <a:xfrm>
              <a:off x="10350293" y="4768914"/>
              <a:ext cx="1291094" cy="19404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F60C35F-7465-033A-C93C-A7D55BEEA71D}"/>
                </a:ext>
              </a:extLst>
            </p:cNvPr>
            <p:cNvSpPr txBox="1"/>
            <p:nvPr/>
          </p:nvSpPr>
          <p:spPr>
            <a:xfrm>
              <a:off x="8162188" y="5271263"/>
              <a:ext cx="19006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问题：</a:t>
              </a:r>
              <a:r>
                <a:rPr lang="en-US" altLang="zh-CN" b="1" dirty="0">
                  <a:solidFill>
                    <a:schemeClr val="accent1"/>
                  </a:solidFill>
                </a:rPr>
                <a:t>Panel</a:t>
              </a:r>
              <a:r>
                <a:rPr lang="zh-CN" altLang="en-US" b="1" dirty="0">
                  <a:solidFill>
                    <a:schemeClr val="accent1"/>
                  </a:solidFill>
                </a:rPr>
                <a:t>、 </a:t>
              </a:r>
              <a:r>
                <a:rPr lang="en-US" altLang="zh-CN" b="1" dirty="0">
                  <a:solidFill>
                    <a:schemeClr val="accent1"/>
                  </a:solidFill>
                </a:rPr>
                <a:t>widget</a:t>
              </a:r>
              <a:r>
                <a:rPr lang="zh-CN" altLang="en-US" b="1" dirty="0">
                  <a:solidFill>
                    <a:schemeClr val="accent1"/>
                  </a:solidFill>
                </a:rPr>
                <a:t>、</a:t>
              </a:r>
              <a:r>
                <a:rPr lang="en-US" altLang="zh-CN" b="1" dirty="0">
                  <a:solidFill>
                    <a:schemeClr val="accent1"/>
                  </a:solidFill>
                </a:rPr>
                <a:t>Plugins</a:t>
              </a:r>
              <a:r>
                <a:rPr lang="zh-CN" altLang="en-US" b="1" dirty="0">
                  <a:solidFill>
                    <a:schemeClr val="accent1"/>
                  </a:solidFill>
                </a:rPr>
                <a:t>相互关系是什么？ 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682883D-AF5A-3FF6-60FB-4B1E36F3C8D4}"/>
                </a:ext>
              </a:extLst>
            </p:cNvPr>
            <p:cNvSpPr/>
            <p:nvPr/>
          </p:nvSpPr>
          <p:spPr>
            <a:xfrm>
              <a:off x="7772400" y="4607858"/>
              <a:ext cx="4222376" cy="2250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4B81FD06-480B-88ED-A016-9A8188AA962C}"/>
              </a:ext>
            </a:extLst>
          </p:cNvPr>
          <p:cNvSpPr txBox="1"/>
          <p:nvPr/>
        </p:nvSpPr>
        <p:spPr>
          <a:xfrm>
            <a:off x="9864781" y="1258049"/>
            <a:ext cx="22536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C00000"/>
                </a:solidFill>
              </a:rPr>
              <a:t>太丑了，手绘</a:t>
            </a:r>
            <a:r>
              <a:rPr lang="en-US" altLang="zh-CN" sz="1100" b="1" dirty="0">
                <a:solidFill>
                  <a:srgbClr val="C00000"/>
                </a:solidFill>
              </a:rPr>
              <a:t>UML</a:t>
            </a:r>
            <a:r>
              <a:rPr lang="zh-CN" altLang="en-US" sz="1100" b="1" dirty="0">
                <a:solidFill>
                  <a:srgbClr val="C00000"/>
                </a:solidFill>
              </a:rPr>
              <a:t>，感觉好傻，但是那又怎么样呢。。。。。。。真正拉低我水平的原因应该不会是因为我使用百度或者</a:t>
            </a:r>
            <a:r>
              <a:rPr lang="en-US" altLang="zh-CN" sz="1100" b="1" dirty="0">
                <a:solidFill>
                  <a:srgbClr val="C00000"/>
                </a:solidFill>
              </a:rPr>
              <a:t>360</a:t>
            </a:r>
            <a:r>
              <a:rPr lang="zh-CN" altLang="en-US" sz="1100" b="1" dirty="0">
                <a:solidFill>
                  <a:srgbClr val="C00000"/>
                </a:solidFill>
              </a:rPr>
              <a:t>吧</a:t>
            </a:r>
            <a:r>
              <a:rPr lang="en-US" altLang="zh-CN" sz="1100" b="1" dirty="0">
                <a:solidFill>
                  <a:srgbClr val="C00000"/>
                </a:solidFill>
              </a:rPr>
              <a:t>-----</a:t>
            </a:r>
            <a:r>
              <a:rPr lang="zh-CN" altLang="en-US" sz="1100" b="1" dirty="0">
                <a:solidFill>
                  <a:srgbClr val="C00000"/>
                </a:solidFill>
              </a:rPr>
              <a:t>打死我我都不相信。。。。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122704-8177-A30D-E47C-183767D1F07E}"/>
              </a:ext>
            </a:extLst>
          </p:cNvPr>
          <p:cNvSpPr/>
          <p:nvPr/>
        </p:nvSpPr>
        <p:spPr>
          <a:xfrm>
            <a:off x="7890283" y="1761700"/>
            <a:ext cx="1528483" cy="304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WidgetContainer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5E53BF-3CAC-BBA8-A3D2-84C9CABA0A77}"/>
              </a:ext>
            </a:extLst>
          </p:cNvPr>
          <p:cNvSpPr/>
          <p:nvPr/>
        </p:nvSpPr>
        <p:spPr>
          <a:xfrm>
            <a:off x="8235423" y="1268831"/>
            <a:ext cx="838201" cy="304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AWidge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8C19E0-6BBE-F3AD-2008-3431A5B8351E}"/>
              </a:ext>
            </a:extLst>
          </p:cNvPr>
          <p:cNvSpPr/>
          <p:nvPr/>
        </p:nvSpPr>
        <p:spPr>
          <a:xfrm>
            <a:off x="6427125" y="883366"/>
            <a:ext cx="1528483" cy="304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IDrawable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9E188A-39F9-9E4A-BF9F-89F9D0F902E0}"/>
              </a:ext>
            </a:extLst>
          </p:cNvPr>
          <p:cNvSpPr/>
          <p:nvPr/>
        </p:nvSpPr>
        <p:spPr>
          <a:xfrm>
            <a:off x="6987203" y="2559559"/>
            <a:ext cx="1528483" cy="304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Panel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E86EF22-D5BD-8C23-5409-C90F90C4FC21}"/>
              </a:ext>
            </a:extLst>
          </p:cNvPr>
          <p:cNvGrpSpPr/>
          <p:nvPr/>
        </p:nvGrpSpPr>
        <p:grpSpPr>
          <a:xfrm rot="2729651">
            <a:off x="7927002" y="2067412"/>
            <a:ext cx="242047" cy="539250"/>
            <a:chOff x="7019365" y="3119718"/>
            <a:chExt cx="242047" cy="762000"/>
          </a:xfrm>
        </p:grpSpPr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512131DA-DD31-FEF6-8FE3-81ADD0D479E9}"/>
                </a:ext>
              </a:extLst>
            </p:cNvPr>
            <p:cNvSpPr/>
            <p:nvPr/>
          </p:nvSpPr>
          <p:spPr>
            <a:xfrm>
              <a:off x="7019365" y="3119718"/>
              <a:ext cx="242047" cy="19722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53B8215-5D75-7C84-8972-BC70501EA5AB}"/>
                </a:ext>
              </a:extLst>
            </p:cNvPr>
            <p:cNvCxnSpPr>
              <a:cxnSpLocks/>
            </p:cNvCxnSpPr>
            <p:nvPr/>
          </p:nvCxnSpPr>
          <p:spPr>
            <a:xfrm>
              <a:off x="7142742" y="3316941"/>
              <a:ext cx="0" cy="56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5DA0671-122B-D110-11E5-3BAA4B08C19A}"/>
              </a:ext>
            </a:extLst>
          </p:cNvPr>
          <p:cNvGrpSpPr/>
          <p:nvPr/>
        </p:nvGrpSpPr>
        <p:grpSpPr>
          <a:xfrm>
            <a:off x="6101562" y="3574335"/>
            <a:ext cx="242047" cy="430881"/>
            <a:chOff x="7019365" y="3119718"/>
            <a:chExt cx="242047" cy="762000"/>
          </a:xfrm>
        </p:grpSpPr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C6E33E1C-C7C3-58CB-A27B-D751072E9E2D}"/>
                </a:ext>
              </a:extLst>
            </p:cNvPr>
            <p:cNvSpPr/>
            <p:nvPr/>
          </p:nvSpPr>
          <p:spPr>
            <a:xfrm>
              <a:off x="7019365" y="3119718"/>
              <a:ext cx="242047" cy="19722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D5B473E-06D3-4061-6EBD-1A7D1E79F3FA}"/>
                </a:ext>
              </a:extLst>
            </p:cNvPr>
            <p:cNvCxnSpPr>
              <a:cxnSpLocks/>
            </p:cNvCxnSpPr>
            <p:nvPr/>
          </p:nvCxnSpPr>
          <p:spPr>
            <a:xfrm>
              <a:off x="7142742" y="3316941"/>
              <a:ext cx="0" cy="56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E0331EE0-590E-85EF-2FBD-A148E070D0AE}"/>
              </a:ext>
            </a:extLst>
          </p:cNvPr>
          <p:cNvSpPr/>
          <p:nvPr/>
        </p:nvSpPr>
        <p:spPr>
          <a:xfrm>
            <a:off x="5375160" y="3274275"/>
            <a:ext cx="1694852" cy="304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APanelTransformable</a:t>
            </a:r>
            <a:endParaRPr lang="en-US" altLang="zh-CN" sz="12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28547E-1EB1-C0AB-E705-C695A4750F2D}"/>
              </a:ext>
            </a:extLst>
          </p:cNvPr>
          <p:cNvSpPr/>
          <p:nvPr/>
        </p:nvSpPr>
        <p:spPr>
          <a:xfrm>
            <a:off x="7191367" y="3286231"/>
            <a:ext cx="1133785" cy="304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PanelMenuBar</a:t>
            </a:r>
            <a:endParaRPr lang="en-US" altLang="zh-CN" sz="12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60EE4E4-BE09-6EBD-909B-DD8E26563BCE}"/>
              </a:ext>
            </a:extLst>
          </p:cNvPr>
          <p:cNvGrpSpPr/>
          <p:nvPr/>
        </p:nvGrpSpPr>
        <p:grpSpPr>
          <a:xfrm rot="1775320">
            <a:off x="6778833" y="2848105"/>
            <a:ext cx="242047" cy="452599"/>
            <a:chOff x="7019365" y="3119718"/>
            <a:chExt cx="242047" cy="762000"/>
          </a:xfrm>
        </p:grpSpPr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89286AE5-28EE-0ACC-339B-D1C094D06C6F}"/>
                </a:ext>
              </a:extLst>
            </p:cNvPr>
            <p:cNvSpPr/>
            <p:nvPr/>
          </p:nvSpPr>
          <p:spPr>
            <a:xfrm>
              <a:off x="7019365" y="3119718"/>
              <a:ext cx="242047" cy="19722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865DADB-F842-CF18-CC65-7DA75B2E6BFE}"/>
                </a:ext>
              </a:extLst>
            </p:cNvPr>
            <p:cNvCxnSpPr>
              <a:cxnSpLocks/>
            </p:cNvCxnSpPr>
            <p:nvPr/>
          </p:nvCxnSpPr>
          <p:spPr>
            <a:xfrm>
              <a:off x="7142742" y="3316941"/>
              <a:ext cx="0" cy="56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AB34134-77E8-9230-3547-9698C321BDB1}"/>
              </a:ext>
            </a:extLst>
          </p:cNvPr>
          <p:cNvGrpSpPr/>
          <p:nvPr/>
        </p:nvGrpSpPr>
        <p:grpSpPr>
          <a:xfrm rot="16200000">
            <a:off x="7231226" y="3900610"/>
            <a:ext cx="242047" cy="542199"/>
            <a:chOff x="7019365" y="3025614"/>
            <a:chExt cx="242047" cy="856104"/>
          </a:xfrm>
        </p:grpSpPr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4D6A37B2-5DA2-D711-2624-778BC5194692}"/>
                </a:ext>
              </a:extLst>
            </p:cNvPr>
            <p:cNvSpPr/>
            <p:nvPr/>
          </p:nvSpPr>
          <p:spPr>
            <a:xfrm>
              <a:off x="7019365" y="3025614"/>
              <a:ext cx="242047" cy="29132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691FC882-1746-5DC4-6204-D219CF2C807B}"/>
                </a:ext>
              </a:extLst>
            </p:cNvPr>
            <p:cNvCxnSpPr>
              <a:cxnSpLocks/>
            </p:cNvCxnSpPr>
            <p:nvPr/>
          </p:nvCxnSpPr>
          <p:spPr>
            <a:xfrm>
              <a:off x="7142742" y="3316941"/>
              <a:ext cx="0" cy="56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5BAFE9DC-9D59-F720-78A5-530135659F6F}"/>
              </a:ext>
            </a:extLst>
          </p:cNvPr>
          <p:cNvSpPr/>
          <p:nvPr/>
        </p:nvSpPr>
        <p:spPr>
          <a:xfrm>
            <a:off x="5375160" y="4005216"/>
            <a:ext cx="1694852" cy="304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PanelWindow</a:t>
            </a:r>
            <a:endParaRPr lang="en-US" altLang="zh-CN" sz="12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67EDBA0-A60E-C0F3-229D-33DEC593DC61}"/>
              </a:ext>
            </a:extLst>
          </p:cNvPr>
          <p:cNvGrpSpPr/>
          <p:nvPr/>
        </p:nvGrpSpPr>
        <p:grpSpPr>
          <a:xfrm>
            <a:off x="8916578" y="4338970"/>
            <a:ext cx="242047" cy="246947"/>
            <a:chOff x="7019365" y="3119718"/>
            <a:chExt cx="242047" cy="762000"/>
          </a:xfrm>
        </p:grpSpPr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CE2ECF1A-CA18-480A-43D6-3251105F2F78}"/>
                </a:ext>
              </a:extLst>
            </p:cNvPr>
            <p:cNvSpPr/>
            <p:nvPr/>
          </p:nvSpPr>
          <p:spPr>
            <a:xfrm>
              <a:off x="7019365" y="3119718"/>
              <a:ext cx="242047" cy="19722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315F9DF-8D64-3D67-C908-A06B6225E93A}"/>
                </a:ext>
              </a:extLst>
            </p:cNvPr>
            <p:cNvCxnSpPr>
              <a:cxnSpLocks/>
            </p:cNvCxnSpPr>
            <p:nvPr/>
          </p:nvCxnSpPr>
          <p:spPr>
            <a:xfrm>
              <a:off x="7142742" y="3316941"/>
              <a:ext cx="0" cy="56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26BD099-D73B-489C-8D7F-F1853CB92564}"/>
              </a:ext>
            </a:extLst>
          </p:cNvPr>
          <p:cNvGrpSpPr/>
          <p:nvPr/>
        </p:nvGrpSpPr>
        <p:grpSpPr>
          <a:xfrm>
            <a:off x="7104349" y="1258049"/>
            <a:ext cx="242047" cy="1269670"/>
            <a:chOff x="7019365" y="3119718"/>
            <a:chExt cx="242047" cy="762000"/>
          </a:xfrm>
        </p:grpSpPr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39EE45C1-0775-6C42-FF34-2621F21430BF}"/>
                </a:ext>
              </a:extLst>
            </p:cNvPr>
            <p:cNvSpPr/>
            <p:nvPr/>
          </p:nvSpPr>
          <p:spPr>
            <a:xfrm>
              <a:off x="7019365" y="3119718"/>
              <a:ext cx="242047" cy="19722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413A2FF-08AF-E722-281C-733156B139FC}"/>
                </a:ext>
              </a:extLst>
            </p:cNvPr>
            <p:cNvCxnSpPr>
              <a:cxnSpLocks/>
            </p:cNvCxnSpPr>
            <p:nvPr/>
          </p:nvCxnSpPr>
          <p:spPr>
            <a:xfrm>
              <a:off x="7142742" y="3316941"/>
              <a:ext cx="0" cy="56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9E64FAD-F875-48B9-AF76-8C4A32AE14DA}"/>
              </a:ext>
            </a:extLst>
          </p:cNvPr>
          <p:cNvCxnSpPr>
            <a:stCxn id="13" idx="0"/>
            <a:endCxn id="16" idx="2"/>
          </p:cNvCxnSpPr>
          <p:nvPr/>
        </p:nvCxnSpPr>
        <p:spPr>
          <a:xfrm flipH="1" flipV="1">
            <a:off x="8654524" y="1573821"/>
            <a:ext cx="1" cy="18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9CF7881-1656-310B-261D-061EF06F5E23}"/>
              </a:ext>
            </a:extLst>
          </p:cNvPr>
          <p:cNvGrpSpPr/>
          <p:nvPr/>
        </p:nvGrpSpPr>
        <p:grpSpPr>
          <a:xfrm rot="17794871">
            <a:off x="8129864" y="890205"/>
            <a:ext cx="242047" cy="539250"/>
            <a:chOff x="7019365" y="3119718"/>
            <a:chExt cx="242047" cy="762000"/>
          </a:xfrm>
        </p:grpSpPr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179AA608-A9C8-E223-3FCE-1D2858607C65}"/>
                </a:ext>
              </a:extLst>
            </p:cNvPr>
            <p:cNvSpPr/>
            <p:nvPr/>
          </p:nvSpPr>
          <p:spPr>
            <a:xfrm>
              <a:off x="7019365" y="3119718"/>
              <a:ext cx="242047" cy="19722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DBCED7A-04C6-0E70-CBCF-231B3CF7C4AE}"/>
                </a:ext>
              </a:extLst>
            </p:cNvPr>
            <p:cNvCxnSpPr>
              <a:cxnSpLocks/>
            </p:cNvCxnSpPr>
            <p:nvPr/>
          </p:nvCxnSpPr>
          <p:spPr>
            <a:xfrm>
              <a:off x="7142742" y="3316941"/>
              <a:ext cx="0" cy="56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53B642E3-EED4-1D0F-A2F7-C055A5434C0C}"/>
              </a:ext>
            </a:extLst>
          </p:cNvPr>
          <p:cNvSpPr/>
          <p:nvPr/>
        </p:nvSpPr>
        <p:spPr>
          <a:xfrm>
            <a:off x="5375160" y="4643732"/>
            <a:ext cx="1694852" cy="2026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OvEditor</a:t>
            </a:r>
            <a:r>
              <a:rPr lang="en-US" altLang="zh-CN" sz="12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::Panels::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AssetBrowser</a:t>
            </a:r>
            <a:endParaRPr lang="en-US" altLang="zh-CN" sz="12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AssetProperties</a:t>
            </a:r>
            <a:endParaRPr lang="en-US" altLang="zh-CN" sz="12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HardwareInfo</a:t>
            </a:r>
            <a:endParaRPr lang="en-US" altLang="zh-CN" sz="12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Inspector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MaterialEditor</a:t>
            </a:r>
            <a:endParaRPr lang="en-US" altLang="zh-CN" sz="12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Profiler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ProjectSettings</a:t>
            </a:r>
            <a:endParaRPr lang="en-US" altLang="zh-CN" sz="12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Toolbar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ProjectHubPanel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227DD75-4218-6ABD-0F94-41E95275DCC6}"/>
              </a:ext>
            </a:extLst>
          </p:cNvPr>
          <p:cNvGrpSpPr/>
          <p:nvPr/>
        </p:nvGrpSpPr>
        <p:grpSpPr>
          <a:xfrm>
            <a:off x="6093654" y="4310206"/>
            <a:ext cx="242047" cy="350983"/>
            <a:chOff x="7019365" y="3119718"/>
            <a:chExt cx="242047" cy="620703"/>
          </a:xfrm>
        </p:grpSpPr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EE9A4ECC-31F3-5BC8-11B1-A2E4030F26C5}"/>
                </a:ext>
              </a:extLst>
            </p:cNvPr>
            <p:cNvSpPr/>
            <p:nvPr/>
          </p:nvSpPr>
          <p:spPr>
            <a:xfrm>
              <a:off x="7019365" y="3119718"/>
              <a:ext cx="242047" cy="19722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89F4A9A-63BE-1117-C2D3-3566F8C9C65D}"/>
                </a:ext>
              </a:extLst>
            </p:cNvPr>
            <p:cNvCxnSpPr>
              <a:cxnSpLocks/>
            </p:cNvCxnSpPr>
            <p:nvPr/>
          </p:nvCxnSpPr>
          <p:spPr>
            <a:xfrm>
              <a:off x="7142742" y="3316941"/>
              <a:ext cx="0" cy="423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EC3F8FE0-C89B-5C47-D64D-AF39076B736F}"/>
              </a:ext>
            </a:extLst>
          </p:cNvPr>
          <p:cNvSpPr/>
          <p:nvPr/>
        </p:nvSpPr>
        <p:spPr>
          <a:xfrm>
            <a:off x="7613393" y="3999062"/>
            <a:ext cx="4029987" cy="339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OvEditor</a:t>
            </a:r>
            <a:r>
              <a:rPr lang="en-US" altLang="zh-CN" sz="12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::Panels::</a:t>
            </a:r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AView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FF6A394-4F6E-562E-8820-A6EA5C117547}"/>
              </a:ext>
            </a:extLst>
          </p:cNvPr>
          <p:cNvSpPr/>
          <p:nvPr/>
        </p:nvSpPr>
        <p:spPr>
          <a:xfrm>
            <a:off x="7488594" y="4574736"/>
            <a:ext cx="2855965" cy="339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OvEditor</a:t>
            </a:r>
            <a:r>
              <a:rPr lang="en-US" altLang="zh-CN" sz="12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::Panels::</a:t>
            </a:r>
            <a:r>
              <a:rPr lang="en-US" altLang="zh-CN" sz="12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AViewControllable</a:t>
            </a:r>
            <a:endParaRPr lang="zh-CN" altLang="en-US" sz="1200" b="1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5F55FFA-A8D8-FFB8-6FBC-B86ED7C27EC8}"/>
              </a:ext>
            </a:extLst>
          </p:cNvPr>
          <p:cNvSpPr/>
          <p:nvPr/>
        </p:nvSpPr>
        <p:spPr>
          <a:xfrm>
            <a:off x="7408436" y="5190699"/>
            <a:ext cx="2270422" cy="6176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OvEditor</a:t>
            </a:r>
            <a:r>
              <a:rPr lang="en-US" altLang="zh-CN" sz="12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::Panels::</a:t>
            </a:r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AssetView</a:t>
            </a:r>
            <a:endParaRPr lang="en-US" altLang="zh-CN" sz="1200" b="1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OvEditor</a:t>
            </a:r>
            <a:r>
              <a:rPr lang="en-US" altLang="zh-CN" sz="12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::Panels::</a:t>
            </a:r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SceneView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A61535C5-2433-D5D5-A605-BB34F80C47BC}"/>
              </a:ext>
            </a:extLst>
          </p:cNvPr>
          <p:cNvGrpSpPr/>
          <p:nvPr/>
        </p:nvGrpSpPr>
        <p:grpSpPr>
          <a:xfrm>
            <a:off x="8916577" y="4925825"/>
            <a:ext cx="242047" cy="246947"/>
            <a:chOff x="7019365" y="3119718"/>
            <a:chExt cx="242047" cy="762000"/>
          </a:xfrm>
        </p:grpSpPr>
        <p:sp>
          <p:nvSpPr>
            <p:cNvPr id="82" name="等腰三角形 81">
              <a:extLst>
                <a:ext uri="{FF2B5EF4-FFF2-40B4-BE49-F238E27FC236}">
                  <a16:creationId xmlns:a16="http://schemas.microsoft.com/office/drawing/2014/main" id="{0C2451DC-D370-DE2F-792D-B9EA97FD4BB6}"/>
                </a:ext>
              </a:extLst>
            </p:cNvPr>
            <p:cNvSpPr/>
            <p:nvPr/>
          </p:nvSpPr>
          <p:spPr>
            <a:xfrm>
              <a:off x="7019365" y="3119718"/>
              <a:ext cx="242047" cy="19722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00252206-BB6E-BB9D-B83A-257084001407}"/>
                </a:ext>
              </a:extLst>
            </p:cNvPr>
            <p:cNvCxnSpPr>
              <a:cxnSpLocks/>
            </p:cNvCxnSpPr>
            <p:nvPr/>
          </p:nvCxnSpPr>
          <p:spPr>
            <a:xfrm>
              <a:off x="7142742" y="3316941"/>
              <a:ext cx="0" cy="56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9A3F82F3-0CCB-EF0E-AFD9-B6379D979DF4}"/>
              </a:ext>
            </a:extLst>
          </p:cNvPr>
          <p:cNvGrpSpPr/>
          <p:nvPr/>
        </p:nvGrpSpPr>
        <p:grpSpPr>
          <a:xfrm>
            <a:off x="7623349" y="2855788"/>
            <a:ext cx="242047" cy="430881"/>
            <a:chOff x="7019365" y="3119718"/>
            <a:chExt cx="242047" cy="762000"/>
          </a:xfrm>
        </p:grpSpPr>
        <p:sp>
          <p:nvSpPr>
            <p:cNvPr id="85" name="等腰三角形 84">
              <a:extLst>
                <a:ext uri="{FF2B5EF4-FFF2-40B4-BE49-F238E27FC236}">
                  <a16:creationId xmlns:a16="http://schemas.microsoft.com/office/drawing/2014/main" id="{22E047BE-B3DB-D648-FC87-02FDF2C6C8A5}"/>
                </a:ext>
              </a:extLst>
            </p:cNvPr>
            <p:cNvSpPr/>
            <p:nvPr/>
          </p:nvSpPr>
          <p:spPr>
            <a:xfrm>
              <a:off x="7019365" y="3119718"/>
              <a:ext cx="242047" cy="19722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B214401-69C8-040F-68A9-BA8CD6F9743F}"/>
                </a:ext>
              </a:extLst>
            </p:cNvPr>
            <p:cNvCxnSpPr>
              <a:cxnSpLocks/>
            </p:cNvCxnSpPr>
            <p:nvPr/>
          </p:nvCxnSpPr>
          <p:spPr>
            <a:xfrm>
              <a:off x="7142742" y="3316941"/>
              <a:ext cx="0" cy="56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E22ACBE2-2AB1-0792-C2A1-C40209F970D8}"/>
              </a:ext>
            </a:extLst>
          </p:cNvPr>
          <p:cNvSpPr/>
          <p:nvPr/>
        </p:nvSpPr>
        <p:spPr>
          <a:xfrm>
            <a:off x="9868172" y="5190385"/>
            <a:ext cx="2270422" cy="339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OvEditor</a:t>
            </a:r>
            <a:r>
              <a:rPr lang="en-US" altLang="zh-CN" sz="12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::Panels:: </a:t>
            </a:r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GameView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B0CEEA1F-1990-5A4A-1642-657D49500D42}"/>
              </a:ext>
            </a:extLst>
          </p:cNvPr>
          <p:cNvGrpSpPr/>
          <p:nvPr/>
        </p:nvGrpSpPr>
        <p:grpSpPr>
          <a:xfrm>
            <a:off x="10954077" y="4335267"/>
            <a:ext cx="242047" cy="935310"/>
            <a:chOff x="7019365" y="3119718"/>
            <a:chExt cx="242047" cy="762000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BFA04777-B3CF-CB21-C72E-3E50910694BB}"/>
                </a:ext>
              </a:extLst>
            </p:cNvPr>
            <p:cNvSpPr/>
            <p:nvPr/>
          </p:nvSpPr>
          <p:spPr>
            <a:xfrm>
              <a:off x="7019365" y="3119718"/>
              <a:ext cx="242047" cy="197223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5A5FDA85-D489-06CA-8F88-934507FA7AB9}"/>
                </a:ext>
              </a:extLst>
            </p:cNvPr>
            <p:cNvCxnSpPr>
              <a:cxnSpLocks/>
            </p:cNvCxnSpPr>
            <p:nvPr/>
          </p:nvCxnSpPr>
          <p:spPr>
            <a:xfrm>
              <a:off x="7142742" y="3316941"/>
              <a:ext cx="0" cy="56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94D2CB07-1BBD-FB38-4CEB-CD713FAA3E87}"/>
              </a:ext>
            </a:extLst>
          </p:cNvPr>
          <p:cNvSpPr/>
          <p:nvPr/>
        </p:nvSpPr>
        <p:spPr>
          <a:xfrm>
            <a:off x="8884868" y="3274274"/>
            <a:ext cx="2360090" cy="3049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OvEditor</a:t>
            </a:r>
            <a:r>
              <a:rPr lang="en-US" altLang="zh-CN" sz="1200" b="1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::Panels::</a:t>
            </a:r>
            <a:r>
              <a:rPr lang="en-US" altLang="zh-CN" sz="1200" b="1" dirty="0" err="1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MenuBar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F95F91D4-1374-B352-A7ED-486206AA6FA1}"/>
              </a:ext>
            </a:extLst>
          </p:cNvPr>
          <p:cNvGrpSpPr/>
          <p:nvPr/>
        </p:nvGrpSpPr>
        <p:grpSpPr>
          <a:xfrm rot="16200000">
            <a:off x="8491321" y="3171871"/>
            <a:ext cx="242047" cy="542199"/>
            <a:chOff x="7019365" y="3025614"/>
            <a:chExt cx="242047" cy="856104"/>
          </a:xfrm>
        </p:grpSpPr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4DC9A3BE-F327-14D2-2B34-062E69B5B033}"/>
                </a:ext>
              </a:extLst>
            </p:cNvPr>
            <p:cNvSpPr/>
            <p:nvPr/>
          </p:nvSpPr>
          <p:spPr>
            <a:xfrm>
              <a:off x="7019365" y="3025614"/>
              <a:ext cx="242047" cy="29132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A19403C-066D-480B-578D-29FE798966C6}"/>
                </a:ext>
              </a:extLst>
            </p:cNvPr>
            <p:cNvCxnSpPr>
              <a:cxnSpLocks/>
            </p:cNvCxnSpPr>
            <p:nvPr/>
          </p:nvCxnSpPr>
          <p:spPr>
            <a:xfrm>
              <a:off x="7142742" y="3316941"/>
              <a:ext cx="0" cy="564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37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331361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1. </a:t>
            </a:r>
            <a:r>
              <a:rPr lang="zh-CN" altLang="en-US" b="1" dirty="0"/>
              <a:t>静态反射 与 动态反射的区别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0D0F5A-D3D6-0D2B-6688-AD8D1CDAA947}"/>
              </a:ext>
            </a:extLst>
          </p:cNvPr>
          <p:cNvSpPr txBox="1"/>
          <p:nvPr/>
        </p:nvSpPr>
        <p:spPr>
          <a:xfrm>
            <a:off x="3829722" y="1713604"/>
            <a:ext cx="481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不清楚，后面再学习补充。。。。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62EDA8-27A4-4D2A-A22D-15345B0561FF}"/>
              </a:ext>
            </a:extLst>
          </p:cNvPr>
          <p:cNvSpPr txBox="1"/>
          <p:nvPr/>
        </p:nvSpPr>
        <p:spPr>
          <a:xfrm>
            <a:off x="582706" y="3149116"/>
            <a:ext cx="10250394" cy="2185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/>
              <a:t>问题： </a:t>
            </a:r>
            <a:endParaRPr lang="en-US" altLang="zh-CN" sz="14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1400" b="1" dirty="0"/>
              <a:t>QT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MFC</a:t>
            </a:r>
            <a:r>
              <a:rPr lang="zh-CN" altLang="en-US" sz="1400" b="1" dirty="0"/>
              <a:t>中的反射是 静态的 还是 动态的</a:t>
            </a:r>
            <a:endParaRPr lang="en-US" altLang="zh-CN" sz="1400" b="1" dirty="0"/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我看大部分反射库的成员都是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 constexpr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，是不是说大部分计算都可以在编译期完成；如果我把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反射类作为</a:t>
            </a:r>
            <a:r>
              <a:rPr lang="zh-CN" altLang="en-US" sz="1400" b="1" dirty="0"/>
              <a:t>非反射类的成员，会有什么影响，这样做是不是一种好的实现？？（</a:t>
            </a:r>
            <a:r>
              <a:rPr lang="en-US" altLang="zh-CN" sz="1400" b="1" dirty="0"/>
              <a:t>static</a:t>
            </a:r>
            <a:r>
              <a:rPr lang="zh-CN" altLang="en-US" sz="1400" b="1" dirty="0"/>
              <a:t>对象在使用前分配，程序结束时销毁，所以在局部使用和作为成员使用，空间使用上差别不大？？，后面再推敲吧</a:t>
            </a:r>
            <a:r>
              <a:rPr lang="en-US" altLang="zh-CN" sz="1400" b="1" dirty="0"/>
              <a:t>~~~</a:t>
            </a:r>
            <a:r>
              <a:rPr lang="zh-CN" altLang="en-US" sz="1400" b="1" dirty="0"/>
              <a:t>）</a:t>
            </a: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0C1D74-261D-8D39-1AAF-928AD01CC848}"/>
              </a:ext>
            </a:extLst>
          </p:cNvPr>
          <p:cNvSpPr txBox="1"/>
          <p:nvPr/>
        </p:nvSpPr>
        <p:spPr>
          <a:xfrm>
            <a:off x="2697303" y="2246818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动态反射库：</a:t>
            </a:r>
            <a:r>
              <a:rPr lang="en-US" altLang="zh-CN" b="1" dirty="0" err="1"/>
              <a:t>UDRefl</a:t>
            </a:r>
            <a:r>
              <a:rPr lang="zh-CN" altLang="en-US" b="1" dirty="0"/>
              <a:t>（</a:t>
            </a:r>
            <a:r>
              <a:rPr lang="en-US" altLang="zh-CN" b="1" dirty="0">
                <a:hlinkClick r:id="rId2"/>
              </a:rPr>
              <a:t>https://github.com/Ubpa/UDRefl</a:t>
            </a:r>
            <a:r>
              <a:rPr lang="zh-CN" altLang="en-US" b="1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326993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738524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4.8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</a:t>
            </a:r>
            <a:r>
              <a:rPr lang="en-US" altLang="zh-CN" b="1" dirty="0"/>
              <a:t>--</a:t>
            </a:r>
            <a:r>
              <a:rPr lang="zh-CN" altLang="en-US" b="1" dirty="0"/>
              <a:t>继续</a:t>
            </a:r>
            <a:r>
              <a:rPr lang="en-US" altLang="zh-CN" b="1" dirty="0"/>
              <a:t>panel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150160-3AAF-C715-66F3-3858A4C9CAE4}"/>
              </a:ext>
            </a:extLst>
          </p:cNvPr>
          <p:cNvSpPr txBox="1"/>
          <p:nvPr/>
        </p:nvSpPr>
        <p:spPr>
          <a:xfrm>
            <a:off x="582706" y="1111624"/>
            <a:ext cx="5929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</a:rPr>
              <a:t>跟踪流程看看：一条菜单是如何被接入系统，并被显示出来的。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80CBEE-D10C-63A6-94E8-875BC0DE87F7}"/>
              </a:ext>
            </a:extLst>
          </p:cNvPr>
          <p:cNvSpPr txBox="1"/>
          <p:nvPr/>
        </p:nvSpPr>
        <p:spPr>
          <a:xfrm>
            <a:off x="650271" y="1618972"/>
            <a:ext cx="7356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b="1" dirty="0"/>
              <a:t>开始之前，先看看</a:t>
            </a:r>
            <a:r>
              <a:rPr lang="en-US" altLang="zh-CN" sz="1400" b="1" dirty="0" err="1"/>
              <a:t>Project_hub</a:t>
            </a:r>
            <a:r>
              <a:rPr lang="zh-CN" altLang="en-US" sz="1400" b="1" dirty="0"/>
              <a:t>怎么被接入和显示的吧（控件比较少，应该相对简单吧）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3223AB-7CE0-8BEE-6D2B-CB940590D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2" y="2144007"/>
            <a:ext cx="3457279" cy="21169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ED51C2-8097-0B80-7B5C-E468CB6A2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486" y="2144007"/>
            <a:ext cx="7132808" cy="21169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BB12DD-4B3E-F7F5-35A2-6FF1EA9F9CCA}"/>
              </a:ext>
            </a:extLst>
          </p:cNvPr>
          <p:cNvSpPr txBox="1"/>
          <p:nvPr/>
        </p:nvSpPr>
        <p:spPr>
          <a:xfrm>
            <a:off x="1109304" y="4548836"/>
            <a:ext cx="104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代码着实有点多啊，想要利用已有框架，自定义控件的话，还要继续看啊。。。。坚持住。。。。。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E81EC9-B4D1-7EC6-19CB-9C1D4F56C793}"/>
              </a:ext>
            </a:extLst>
          </p:cNvPr>
          <p:cNvSpPr txBox="1"/>
          <p:nvPr/>
        </p:nvSpPr>
        <p:spPr>
          <a:xfrm>
            <a:off x="1109304" y="5709817"/>
            <a:ext cx="52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深入</a:t>
            </a:r>
            <a:r>
              <a:rPr lang="en-US" altLang="zh-CN" sz="1400" b="1" dirty="0"/>
              <a:t>Widget</a:t>
            </a:r>
            <a:r>
              <a:rPr lang="zh-CN" altLang="en-US" sz="1400" b="1" dirty="0"/>
              <a:t>子控件的实现（</a:t>
            </a:r>
            <a:r>
              <a:rPr lang="en-US" altLang="zh-CN" sz="1400" b="1" dirty="0"/>
              <a:t>button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dialog</a:t>
            </a:r>
            <a:r>
              <a:rPr lang="zh-CN" altLang="en-US" sz="1400" b="1" dirty="0"/>
              <a:t>等）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E1D427-90C0-3DB8-50DF-674AB3DA369A}"/>
              </a:ext>
            </a:extLst>
          </p:cNvPr>
          <p:cNvSpPr txBox="1"/>
          <p:nvPr/>
        </p:nvSpPr>
        <p:spPr>
          <a:xfrm>
            <a:off x="1109304" y="5340485"/>
            <a:ext cx="3194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1. </a:t>
            </a:r>
            <a:r>
              <a:rPr lang="zh-CN" altLang="en-US" sz="1400" b="1" dirty="0"/>
              <a:t>深入</a:t>
            </a:r>
            <a:r>
              <a:rPr lang="en-US" altLang="zh-CN" sz="1400" b="1" dirty="0"/>
              <a:t>Panel</a:t>
            </a:r>
            <a:r>
              <a:rPr lang="zh-CN" altLang="en-US" sz="1400" b="1" dirty="0"/>
              <a:t>子类具体实现</a:t>
            </a:r>
          </a:p>
        </p:txBody>
      </p:sp>
    </p:spTree>
    <p:extLst>
      <p:ext uri="{BB962C8B-B14F-4D97-AF65-F5344CB8AC3E}">
        <p14:creationId xmlns:p14="http://schemas.microsoft.com/office/powerpoint/2010/main" val="2031195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86836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4.9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</a:t>
            </a:r>
            <a:r>
              <a:rPr lang="en-US" altLang="zh-CN" b="1" dirty="0"/>
              <a:t>--</a:t>
            </a:r>
            <a:r>
              <a:rPr lang="zh-CN" altLang="en-US" b="1" dirty="0"/>
              <a:t>继续上一页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84060C-5C63-AEE1-39A7-C4B7A416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29" y="265858"/>
            <a:ext cx="3457279" cy="211698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82A5C12-F15D-AF0A-0A17-EA9782DF32CC}"/>
              </a:ext>
            </a:extLst>
          </p:cNvPr>
          <p:cNvSpPr txBox="1"/>
          <p:nvPr/>
        </p:nvSpPr>
        <p:spPr>
          <a:xfrm>
            <a:off x="582706" y="1067502"/>
            <a:ext cx="451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chemeClr val="accent1"/>
                </a:solidFill>
              </a:rPr>
              <a:t>看看</a:t>
            </a:r>
            <a:r>
              <a:rPr lang="en-US" altLang="zh-CN" sz="1800" b="1" dirty="0" err="1">
                <a:solidFill>
                  <a:schemeClr val="accent1"/>
                </a:solidFill>
              </a:rPr>
              <a:t>Project_hub</a:t>
            </a:r>
            <a:r>
              <a:rPr lang="zh-CN" altLang="en-US" sz="1800" b="1" dirty="0">
                <a:solidFill>
                  <a:schemeClr val="accent1"/>
                </a:solidFill>
              </a:rPr>
              <a:t>怎么被接入和显示的吧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76C2B68-09EE-0B51-0DF4-A8F9F4231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3" y="2844244"/>
            <a:ext cx="4407108" cy="35835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6B5D996-C9A1-C7F1-715D-31E8D2360F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232"/>
          <a:stretch/>
        </p:blipFill>
        <p:spPr>
          <a:xfrm>
            <a:off x="4628360" y="2844244"/>
            <a:ext cx="4201875" cy="358355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0F3ED9C-A3B2-E0A1-4402-46623CDD9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852" y="2844244"/>
            <a:ext cx="3158678" cy="358355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0C1E62E-BE26-DF86-DFCF-C3543050BFCF}"/>
              </a:ext>
            </a:extLst>
          </p:cNvPr>
          <p:cNvSpPr/>
          <p:nvPr/>
        </p:nvSpPr>
        <p:spPr>
          <a:xfrm>
            <a:off x="4787153" y="5221052"/>
            <a:ext cx="1174377" cy="1972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4BCA08-7290-6D6E-CC90-43CF59FAC42B}"/>
              </a:ext>
            </a:extLst>
          </p:cNvPr>
          <p:cNvSpPr txBox="1"/>
          <p:nvPr/>
        </p:nvSpPr>
        <p:spPr>
          <a:xfrm>
            <a:off x="6053749" y="52336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阻塞？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D2F8B1F-B309-9331-4CC8-653A3A24C298}"/>
              </a:ext>
            </a:extLst>
          </p:cNvPr>
          <p:cNvSpPr txBox="1"/>
          <p:nvPr/>
        </p:nvSpPr>
        <p:spPr>
          <a:xfrm>
            <a:off x="10255624" y="53196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界面布局相关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5DDD0F-0F4E-17FA-46C2-881F940E8E9B}"/>
              </a:ext>
            </a:extLst>
          </p:cNvPr>
          <p:cNvSpPr/>
          <p:nvPr/>
        </p:nvSpPr>
        <p:spPr>
          <a:xfrm>
            <a:off x="702349" y="5237202"/>
            <a:ext cx="3322804" cy="11044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DE9889-7CF9-85AC-7AAE-3F776829E8E5}"/>
              </a:ext>
            </a:extLst>
          </p:cNvPr>
          <p:cNvSpPr txBox="1"/>
          <p:nvPr/>
        </p:nvSpPr>
        <p:spPr>
          <a:xfrm>
            <a:off x="2620267" y="5915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回调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B1D4116-DD19-11AE-F594-4CFFF04D3CC2}"/>
              </a:ext>
            </a:extLst>
          </p:cNvPr>
          <p:cNvSpPr txBox="1"/>
          <p:nvPr/>
        </p:nvSpPr>
        <p:spPr>
          <a:xfrm>
            <a:off x="660607" y="1508745"/>
            <a:ext cx="3967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1. </a:t>
            </a:r>
            <a:r>
              <a:rPr lang="zh-CN" altLang="en-US" sz="1400" b="1" dirty="0"/>
              <a:t>了解一下如何进行界面布局，可以自适应吗？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38DB62F-CF19-A001-05E8-0C9CE800BC91}"/>
              </a:ext>
            </a:extLst>
          </p:cNvPr>
          <p:cNvSpPr txBox="1"/>
          <p:nvPr/>
        </p:nvSpPr>
        <p:spPr>
          <a:xfrm>
            <a:off x="660607" y="1888695"/>
            <a:ext cx="7500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2. Panel</a:t>
            </a:r>
            <a:r>
              <a:rPr lang="zh-CN" altLang="en-US" sz="1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类通过成员函数</a:t>
            </a:r>
            <a:r>
              <a:rPr lang="en-US" altLang="zh-CN" sz="14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CreateWidget</a:t>
            </a:r>
            <a:r>
              <a:rPr lang="zh-CN" altLang="en-US" sz="1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创建出子控件</a:t>
            </a:r>
            <a:r>
              <a:rPr lang="en-US" altLang="zh-CN" sz="1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widget</a:t>
            </a:r>
            <a:r>
              <a:rPr lang="zh-CN" altLang="en-US" sz="1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，加入到</a:t>
            </a:r>
            <a:r>
              <a:rPr lang="en-US" altLang="zh-CN" sz="1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container</a:t>
            </a:r>
            <a:r>
              <a:rPr lang="zh-CN" altLang="en-US" sz="1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endParaRPr lang="zh-CN" altLang="en-US" sz="1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0B6CE3-CB99-A863-5DAF-F70E3D8FD86F}"/>
              </a:ext>
            </a:extLst>
          </p:cNvPr>
          <p:cNvSpPr txBox="1"/>
          <p:nvPr/>
        </p:nvSpPr>
        <p:spPr>
          <a:xfrm>
            <a:off x="894561" y="2091390"/>
            <a:ext cx="495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/>
              <a:t>Panel.draw</a:t>
            </a:r>
            <a:r>
              <a:rPr lang="en-US" altLang="zh-CN" sz="1100" dirty="0"/>
              <a:t>()</a:t>
            </a:r>
            <a:r>
              <a:rPr lang="zh-CN" altLang="en-US" sz="1100" dirty="0"/>
              <a:t> </a:t>
            </a:r>
            <a:r>
              <a:rPr lang="en-US" altLang="zh-CN" sz="1100" dirty="0"/>
              <a:t>--</a:t>
            </a:r>
            <a:r>
              <a:rPr lang="zh-CN" altLang="en-US" sz="1100" dirty="0"/>
              <a:t> </a:t>
            </a:r>
            <a:r>
              <a:rPr lang="en-US" altLang="zh-CN" sz="1100" dirty="0"/>
              <a:t>&gt;  </a:t>
            </a:r>
            <a:r>
              <a:rPr lang="en-US" altLang="zh-CN" sz="1100" dirty="0" err="1"/>
              <a:t>widget.draw</a:t>
            </a:r>
            <a:r>
              <a:rPr lang="en-US" altLang="zh-CN" sz="1100" dirty="0"/>
              <a:t>---&gt;</a:t>
            </a:r>
            <a:r>
              <a:rPr lang="en-US" altLang="zh-CN" sz="1100" dirty="0" err="1"/>
              <a:t>imgui</a:t>
            </a:r>
            <a:r>
              <a:rPr lang="en-US" altLang="zh-CN" sz="1100" dirty="0"/>
              <a:t>::draw(</a:t>
            </a:r>
            <a:r>
              <a:rPr lang="zh-CN" altLang="en-US" sz="1100" dirty="0"/>
              <a:t>非实际代码，只表示流向</a:t>
            </a:r>
            <a:r>
              <a:rPr lang="en-US" altLang="zh-CN" sz="1100" dirty="0"/>
              <a:t>)</a:t>
            </a:r>
            <a:r>
              <a:rPr lang="zh-CN" altLang="en-US" sz="1100" dirty="0"/>
              <a:t>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BAC7A8-7EE3-6815-E041-7E0474F1DEFF}"/>
              </a:ext>
            </a:extLst>
          </p:cNvPr>
          <p:cNvSpPr txBox="1"/>
          <p:nvPr/>
        </p:nvSpPr>
        <p:spPr>
          <a:xfrm>
            <a:off x="659410" y="2382840"/>
            <a:ext cx="2935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3. </a:t>
            </a:r>
            <a:r>
              <a:rPr lang="zh-CN" altLang="en-US" sz="1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通过</a:t>
            </a:r>
            <a:r>
              <a:rPr lang="en-US" altLang="zh-CN" sz="1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widget::layout</a:t>
            </a:r>
            <a:r>
              <a:rPr lang="zh-CN" altLang="en-US" sz="1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控制布局</a:t>
            </a:r>
            <a:endParaRPr lang="zh-CN" altLang="en-US" sz="1400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D15E7BF-BC03-6B5A-454C-8F9EF9503F01}"/>
              </a:ext>
            </a:extLst>
          </p:cNvPr>
          <p:cNvSpPr/>
          <p:nvPr/>
        </p:nvSpPr>
        <p:spPr>
          <a:xfrm>
            <a:off x="702349" y="4283369"/>
            <a:ext cx="991980" cy="3376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27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98057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4.10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</a:t>
            </a:r>
            <a:r>
              <a:rPr lang="en-US" altLang="zh-CN" b="1" dirty="0"/>
              <a:t>--</a:t>
            </a:r>
            <a:r>
              <a:rPr lang="zh-CN" altLang="en-US" b="1" dirty="0"/>
              <a:t>继续上一页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F1BAFB-2853-F2E4-3709-4E75BBD91CF1}"/>
              </a:ext>
            </a:extLst>
          </p:cNvPr>
          <p:cNvSpPr txBox="1"/>
          <p:nvPr/>
        </p:nvSpPr>
        <p:spPr>
          <a:xfrm>
            <a:off x="582705" y="1031550"/>
            <a:ext cx="551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</a:rPr>
              <a:t>深入</a:t>
            </a:r>
            <a:r>
              <a:rPr lang="en-US" altLang="zh-CN" b="1" dirty="0">
                <a:solidFill>
                  <a:schemeClr val="accent1"/>
                </a:solidFill>
              </a:rPr>
              <a:t>Panel</a:t>
            </a:r>
            <a:r>
              <a:rPr lang="zh-CN" altLang="en-US" b="1" dirty="0">
                <a:solidFill>
                  <a:schemeClr val="accent1"/>
                </a:solidFill>
              </a:rPr>
              <a:t>子类具体实现</a:t>
            </a:r>
            <a:r>
              <a:rPr lang="zh-CN" altLang="en-US" b="1" dirty="0"/>
              <a:t>（这个就要进到主界面了）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28375ED-3511-3EA7-2FD3-A3169B75E2C9}"/>
              </a:ext>
            </a:extLst>
          </p:cNvPr>
          <p:cNvGrpSpPr/>
          <p:nvPr/>
        </p:nvGrpSpPr>
        <p:grpSpPr>
          <a:xfrm>
            <a:off x="582705" y="1518557"/>
            <a:ext cx="10542495" cy="5126568"/>
            <a:chOff x="582705" y="1518557"/>
            <a:chExt cx="10542495" cy="512656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0FA3588-5E22-B545-447A-D8C1DB2FF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705" y="1518557"/>
              <a:ext cx="10542495" cy="512656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66075D1-FE53-C5D1-9CB9-4F5A873E2E09}"/>
                </a:ext>
              </a:extLst>
            </p:cNvPr>
            <p:cNvSpPr/>
            <p:nvPr/>
          </p:nvSpPr>
          <p:spPr>
            <a:xfrm>
              <a:off x="582705" y="1604682"/>
              <a:ext cx="3110754" cy="17929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8D0E488-CE9B-2166-1537-C5075FADA4C8}"/>
                </a:ext>
              </a:extLst>
            </p:cNvPr>
            <p:cNvSpPr/>
            <p:nvPr/>
          </p:nvSpPr>
          <p:spPr>
            <a:xfrm>
              <a:off x="645458" y="2097740"/>
              <a:ext cx="1595718" cy="125506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6DDDDC6-3240-1530-27CC-969A3D2AE5AD}"/>
                </a:ext>
              </a:extLst>
            </p:cNvPr>
            <p:cNvSpPr/>
            <p:nvPr/>
          </p:nvSpPr>
          <p:spPr>
            <a:xfrm>
              <a:off x="8668869" y="1694328"/>
              <a:ext cx="2393577" cy="222324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1E70165-33E5-2FBB-7B46-FA22DA7EC3D7}"/>
                </a:ext>
              </a:extLst>
            </p:cNvPr>
            <p:cNvSpPr/>
            <p:nvPr/>
          </p:nvSpPr>
          <p:spPr>
            <a:xfrm>
              <a:off x="645459" y="4347881"/>
              <a:ext cx="1595718" cy="222324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1000BC-7A27-A5DC-9ECF-5CF4939E9EC1}"/>
                </a:ext>
              </a:extLst>
            </p:cNvPr>
            <p:cNvSpPr txBox="1"/>
            <p:nvPr/>
          </p:nvSpPr>
          <p:spPr>
            <a:xfrm>
              <a:off x="645458" y="2883899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如何实现的树形结构？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4390128-1670-8DE4-9914-F8B9E65927AC}"/>
                </a:ext>
              </a:extLst>
            </p:cNvPr>
            <p:cNvSpPr txBox="1"/>
            <p:nvPr/>
          </p:nvSpPr>
          <p:spPr>
            <a:xfrm>
              <a:off x="3666243" y="1632154"/>
              <a:ext cx="1582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如何实现的菜单栏？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F4030D2-9E83-B59E-8A65-8CF07D81E777}"/>
                </a:ext>
              </a:extLst>
            </p:cNvPr>
            <p:cNvSpPr/>
            <p:nvPr/>
          </p:nvSpPr>
          <p:spPr>
            <a:xfrm>
              <a:off x="2369007" y="2022749"/>
              <a:ext cx="6237108" cy="331669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375A7E2-A8F9-AC08-5F63-7254C6F16851}"/>
                </a:ext>
              </a:extLst>
            </p:cNvPr>
            <p:cNvSpPr txBox="1"/>
            <p:nvPr/>
          </p:nvSpPr>
          <p:spPr>
            <a:xfrm>
              <a:off x="3601311" y="3075801"/>
              <a:ext cx="2807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View</a:t>
              </a:r>
              <a:r>
                <a:rPr lang="zh-CN" altLang="en-US" sz="1200" dirty="0">
                  <a:solidFill>
                    <a:srgbClr val="0070C0"/>
                  </a:solidFill>
                </a:rPr>
                <a:t>在窗口在交互设计有什么特殊性？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6D690B3-7390-5C9B-6DC5-6A8E2D0A7727}"/>
                </a:ext>
              </a:extLst>
            </p:cNvPr>
            <p:cNvSpPr txBox="1"/>
            <p:nvPr/>
          </p:nvSpPr>
          <p:spPr>
            <a:xfrm>
              <a:off x="9284421" y="2755271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如何实现的属性窗口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34C1E07-6558-6C67-76D0-C329C406206E}"/>
              </a:ext>
            </a:extLst>
          </p:cNvPr>
          <p:cNvSpPr txBox="1"/>
          <p:nvPr/>
        </p:nvSpPr>
        <p:spPr>
          <a:xfrm>
            <a:off x="6934200" y="311723"/>
            <a:ext cx="46750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</a:rPr>
              <a:t>这些窗口和</a:t>
            </a:r>
            <a:r>
              <a:rPr lang="en-US" altLang="zh-CN" sz="1400" b="1" dirty="0">
                <a:solidFill>
                  <a:srgbClr val="C00000"/>
                </a:solidFill>
              </a:rPr>
              <a:t>4.7</a:t>
            </a:r>
            <a:r>
              <a:rPr lang="zh-CN" altLang="en-US" sz="1400" b="1" dirty="0">
                <a:solidFill>
                  <a:srgbClr val="C00000"/>
                </a:solidFill>
              </a:rPr>
              <a:t>节的类继承关系还是比较容易对应上的，问题是为什么要这么设计，交互上面有什么特殊性；移植到</a:t>
            </a:r>
            <a:r>
              <a:rPr lang="en-US" altLang="zh-CN" sz="1400" b="1" dirty="0" err="1">
                <a:solidFill>
                  <a:srgbClr val="C00000"/>
                </a:solidFill>
              </a:rPr>
              <a:t>osg+imgui</a:t>
            </a:r>
            <a:r>
              <a:rPr lang="zh-CN" altLang="en-US" sz="1400" b="1" dirty="0">
                <a:solidFill>
                  <a:srgbClr val="C00000"/>
                </a:solidFill>
              </a:rPr>
              <a:t>上需要关注哪些东西？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32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98057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4.11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</a:t>
            </a:r>
            <a:r>
              <a:rPr lang="en-US" altLang="zh-CN" b="1" dirty="0"/>
              <a:t>--</a:t>
            </a:r>
            <a:r>
              <a:rPr lang="zh-CN" altLang="en-US" b="1" dirty="0"/>
              <a:t>继续上一页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F1BAFB-2853-F2E4-3709-4E75BBD91CF1}"/>
              </a:ext>
            </a:extLst>
          </p:cNvPr>
          <p:cNvSpPr txBox="1"/>
          <p:nvPr/>
        </p:nvSpPr>
        <p:spPr>
          <a:xfrm>
            <a:off x="582705" y="1040515"/>
            <a:ext cx="735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</a:rPr>
              <a:t>深入</a:t>
            </a:r>
            <a:r>
              <a:rPr lang="en-US" altLang="zh-CN" b="1" dirty="0">
                <a:solidFill>
                  <a:schemeClr val="accent1"/>
                </a:solidFill>
              </a:rPr>
              <a:t>Panel</a:t>
            </a:r>
            <a:r>
              <a:rPr lang="zh-CN" altLang="en-US" b="1" dirty="0">
                <a:solidFill>
                  <a:schemeClr val="accent1"/>
                </a:solidFill>
              </a:rPr>
              <a:t>子类具体实</a:t>
            </a:r>
            <a:r>
              <a:rPr lang="en-US" altLang="zh-CN" b="1" dirty="0">
                <a:solidFill>
                  <a:schemeClr val="accent1"/>
                </a:solidFill>
              </a:rPr>
              <a:t> – </a:t>
            </a:r>
            <a:r>
              <a:rPr lang="zh-CN" altLang="en-US" b="1" dirty="0">
                <a:solidFill>
                  <a:schemeClr val="accent1"/>
                </a:solidFill>
              </a:rPr>
              <a:t>关于设计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4C79C9-899C-B51D-FBCA-E51ED1A2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" y="1533266"/>
            <a:ext cx="3845859" cy="15335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216A65-B253-15C5-4F09-12EDB4A66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3" y="3258670"/>
            <a:ext cx="3845859" cy="16136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B78AA3-DFDF-51AB-6E52-834C7477C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53" y="5064139"/>
            <a:ext cx="3845859" cy="15498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3B2E905-29EC-81A0-600F-6D32BD87DDCE}"/>
              </a:ext>
            </a:extLst>
          </p:cNvPr>
          <p:cNvSpPr txBox="1"/>
          <p:nvPr/>
        </p:nvSpPr>
        <p:spPr>
          <a:xfrm>
            <a:off x="4984376" y="2053219"/>
            <a:ext cx="6535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</a:t>
            </a:r>
            <a:r>
              <a:rPr lang="en-US" altLang="zh-CN" b="1" dirty="0"/>
              <a:t>1</a:t>
            </a:r>
            <a:r>
              <a:rPr lang="zh-CN" altLang="en-US" b="1" dirty="0"/>
              <a:t>：当我点击不同的对象，如物体、光源或者相机，右边</a:t>
            </a:r>
            <a:r>
              <a:rPr lang="en-US" altLang="zh-CN" b="1" dirty="0"/>
              <a:t>Inspector</a:t>
            </a:r>
            <a:r>
              <a:rPr lang="zh-CN" altLang="en-US" b="1" dirty="0"/>
              <a:t>窗口</a:t>
            </a:r>
            <a:r>
              <a:rPr lang="en-US" altLang="zh-CN" b="1" dirty="0"/>
              <a:t>UI</a:t>
            </a:r>
            <a:r>
              <a:rPr lang="zh-CN" altLang="en-US" b="1" dirty="0"/>
              <a:t>的显示内容是跟着变动的；针对我不同的点击动作，</a:t>
            </a:r>
            <a:r>
              <a:rPr lang="en-US" altLang="zh-CN" b="1" dirty="0"/>
              <a:t>Inspector</a:t>
            </a:r>
            <a:r>
              <a:rPr lang="zh-CN" altLang="en-US" b="1" dirty="0"/>
              <a:t>分别实现不同的显示方案；还是说有更通用的处理方法；这也是我第</a:t>
            </a:r>
            <a:r>
              <a:rPr lang="en-US" altLang="zh-CN" b="1" dirty="0"/>
              <a:t>3</a:t>
            </a:r>
            <a:r>
              <a:rPr lang="zh-CN" altLang="en-US" b="1" dirty="0"/>
              <a:t>节去了解反射和</a:t>
            </a:r>
            <a:r>
              <a:rPr lang="en-US" altLang="zh-CN" b="1" dirty="0"/>
              <a:t>UI</a:t>
            </a:r>
            <a:r>
              <a:rPr lang="zh-CN" altLang="en-US" b="1" dirty="0"/>
              <a:t>属性绑定最开始的初衷。。。。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78949C-AD1D-9E12-5FC3-5E84186C915A}"/>
              </a:ext>
            </a:extLst>
          </p:cNvPr>
          <p:cNvSpPr txBox="1"/>
          <p:nvPr/>
        </p:nvSpPr>
        <p:spPr>
          <a:xfrm>
            <a:off x="4984375" y="3653966"/>
            <a:ext cx="6535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</a:t>
            </a:r>
            <a:r>
              <a:rPr lang="en-US" altLang="zh-CN" b="1" dirty="0"/>
              <a:t>2</a:t>
            </a:r>
            <a:r>
              <a:rPr lang="zh-CN" altLang="en-US" b="1" dirty="0"/>
              <a:t>：点击左边</a:t>
            </a:r>
            <a:r>
              <a:rPr lang="en-US" altLang="zh-CN" b="1" dirty="0" err="1"/>
              <a:t>Aview</a:t>
            </a:r>
            <a:r>
              <a:rPr lang="zh-CN" altLang="en-US" b="1" dirty="0"/>
              <a:t>导致右边</a:t>
            </a:r>
            <a:r>
              <a:rPr lang="en-US" altLang="zh-CN" b="1" dirty="0"/>
              <a:t>Inspector</a:t>
            </a:r>
            <a:r>
              <a:rPr lang="zh-CN" altLang="en-US" b="1" dirty="0"/>
              <a:t>窗口的变换，而修改右边属性窗口的属性值，又会导致左边</a:t>
            </a:r>
            <a:r>
              <a:rPr lang="en-US" altLang="zh-CN" b="1" dirty="0" err="1"/>
              <a:t>Aview</a:t>
            </a:r>
            <a:r>
              <a:rPr lang="zh-CN" altLang="en-US" b="1" dirty="0"/>
              <a:t>中的显示的改变；也就是窗口之间是如何通信的；在</a:t>
            </a:r>
            <a:r>
              <a:rPr lang="en-US" altLang="zh-CN" b="1" dirty="0"/>
              <a:t>QT</a:t>
            </a:r>
            <a:r>
              <a:rPr lang="zh-CN" altLang="en-US" b="1" dirty="0"/>
              <a:t>中使用信号槽，</a:t>
            </a:r>
            <a:r>
              <a:rPr lang="en-US" altLang="zh-CN" b="1" dirty="0"/>
              <a:t>MFC</a:t>
            </a:r>
            <a:r>
              <a:rPr lang="zh-CN" altLang="en-US" b="1" dirty="0"/>
              <a:t>中可能可以使用消息；那在</a:t>
            </a:r>
            <a:r>
              <a:rPr lang="en-US" altLang="zh-CN" b="1" dirty="0"/>
              <a:t>Overload</a:t>
            </a:r>
            <a:r>
              <a:rPr lang="zh-CN" altLang="en-US" b="1" dirty="0"/>
              <a:t>引擎中又是如何处理的呢，可能不需要窗口间的同时，通过修改公共的状态类，没帧显示的的时候获取显示？？还是其他？？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757D2A-434F-ECFA-48DD-129C316CEE22}"/>
              </a:ext>
            </a:extLst>
          </p:cNvPr>
          <p:cNvSpPr txBox="1"/>
          <p:nvPr/>
        </p:nvSpPr>
        <p:spPr>
          <a:xfrm>
            <a:off x="4984375" y="5531711"/>
            <a:ext cx="653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</a:t>
            </a:r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en-US" altLang="zh-CN" b="1" dirty="0"/>
              <a:t>Panel</a:t>
            </a:r>
            <a:r>
              <a:rPr lang="zh-CN" altLang="en-US" b="1" dirty="0"/>
              <a:t>能否嵌套</a:t>
            </a:r>
            <a:r>
              <a:rPr lang="en-US" altLang="zh-CN" b="1" dirty="0"/>
              <a:t>Panel</a:t>
            </a:r>
            <a:r>
              <a:rPr lang="zh-CN" altLang="en-US" b="1" dirty="0"/>
              <a:t>，</a:t>
            </a:r>
            <a:r>
              <a:rPr lang="en-US" altLang="zh-CN" b="1" dirty="0"/>
              <a:t>Widget</a:t>
            </a:r>
            <a:r>
              <a:rPr lang="zh-CN" altLang="en-US" b="1" dirty="0"/>
              <a:t>能否嵌套</a:t>
            </a:r>
            <a:r>
              <a:rPr lang="en-US" altLang="zh-CN" b="1" dirty="0"/>
              <a:t>Widget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79260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98057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4.12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</a:t>
            </a:r>
            <a:r>
              <a:rPr lang="en-US" altLang="zh-CN" b="1" dirty="0"/>
              <a:t>--</a:t>
            </a:r>
            <a:r>
              <a:rPr lang="zh-CN" altLang="en-US" b="1" dirty="0"/>
              <a:t>继续上一页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F1BAFB-2853-F2E4-3709-4E75BBD91CF1}"/>
              </a:ext>
            </a:extLst>
          </p:cNvPr>
          <p:cNvSpPr txBox="1"/>
          <p:nvPr/>
        </p:nvSpPr>
        <p:spPr>
          <a:xfrm>
            <a:off x="582705" y="1040515"/>
            <a:ext cx="735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</a:rPr>
              <a:t>深入</a:t>
            </a:r>
            <a:r>
              <a:rPr lang="en-US" altLang="zh-CN" b="1" dirty="0">
                <a:solidFill>
                  <a:schemeClr val="accent1"/>
                </a:solidFill>
              </a:rPr>
              <a:t>Panel</a:t>
            </a:r>
            <a:r>
              <a:rPr lang="zh-CN" altLang="en-US" b="1" dirty="0">
                <a:solidFill>
                  <a:schemeClr val="accent1"/>
                </a:solidFill>
              </a:rPr>
              <a:t>子类具体实现</a:t>
            </a:r>
            <a:r>
              <a:rPr lang="en-US" altLang="zh-CN" b="1" dirty="0">
                <a:solidFill>
                  <a:schemeClr val="accent1"/>
                </a:solidFill>
              </a:rPr>
              <a:t>-- </a:t>
            </a:r>
            <a:r>
              <a:rPr lang="zh-CN" altLang="en-US" b="1" dirty="0"/>
              <a:t>对比</a:t>
            </a:r>
            <a:r>
              <a:rPr lang="en-US" altLang="zh-CN" b="1" dirty="0" err="1"/>
              <a:t>PanelWindow</a:t>
            </a:r>
            <a:r>
              <a:rPr lang="en-US" altLang="zh-CN" b="1" dirty="0"/>
              <a:t>  </a:t>
            </a:r>
            <a:r>
              <a:rPr lang="zh-CN" altLang="en-US" b="1" dirty="0"/>
              <a:t>和 </a:t>
            </a:r>
            <a:r>
              <a:rPr lang="en-US" altLang="zh-CN" b="1" dirty="0" err="1"/>
              <a:t>Aview</a:t>
            </a:r>
            <a:r>
              <a:rPr lang="zh-CN" altLang="en-US" b="1" dirty="0"/>
              <a:t>的接口差异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5049D14-2370-1F8D-5C17-52F1DE59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84" y="88182"/>
            <a:ext cx="4305252" cy="82626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A990498-2438-48D2-4A7C-AD4BC628C015}"/>
              </a:ext>
            </a:extLst>
          </p:cNvPr>
          <p:cNvSpPr txBox="1"/>
          <p:nvPr/>
        </p:nvSpPr>
        <p:spPr>
          <a:xfrm>
            <a:off x="10201836" y="283326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err="1">
                <a:solidFill>
                  <a:srgbClr val="C00000"/>
                </a:solidFill>
              </a:rPr>
              <a:t>Imgui</a:t>
            </a:r>
            <a:r>
              <a:rPr lang="zh-CN" altLang="en-US" sz="1000" b="1" dirty="0">
                <a:solidFill>
                  <a:srgbClr val="C00000"/>
                </a:solidFill>
              </a:rPr>
              <a:t>是如何标识窗口的？</a:t>
            </a:r>
            <a:endParaRPr lang="en-US" altLang="zh-CN" sz="1000" b="1" dirty="0">
              <a:solidFill>
                <a:srgbClr val="C00000"/>
              </a:solidFill>
            </a:endParaRPr>
          </a:p>
          <a:p>
            <a:r>
              <a:rPr lang="zh-CN" altLang="en-US" sz="1000" b="1" dirty="0">
                <a:solidFill>
                  <a:srgbClr val="C00000"/>
                </a:solidFill>
              </a:rPr>
              <a:t>这时后话。。。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1470A61-1E25-A5BC-E3B0-4D332AB84169}"/>
              </a:ext>
            </a:extLst>
          </p:cNvPr>
          <p:cNvGrpSpPr/>
          <p:nvPr/>
        </p:nvGrpSpPr>
        <p:grpSpPr>
          <a:xfrm>
            <a:off x="643886" y="1608205"/>
            <a:ext cx="10240871" cy="4855038"/>
            <a:chOff x="643886" y="1608205"/>
            <a:chExt cx="10240871" cy="485503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8A2C83D-491E-EE68-B0CA-75C856A47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960" y="1608205"/>
              <a:ext cx="6748852" cy="1533739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E323DDC-2194-CF72-1B1F-7AC883230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886" y="3340302"/>
              <a:ext cx="6769926" cy="1495634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8C6B38C-EB41-B03B-2B71-944B08B6CA7D}"/>
                </a:ext>
              </a:extLst>
            </p:cNvPr>
            <p:cNvSpPr txBox="1"/>
            <p:nvPr/>
          </p:nvSpPr>
          <p:spPr>
            <a:xfrm>
              <a:off x="4688541" y="3812211"/>
              <a:ext cx="2814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C00000"/>
                  </a:solidFill>
                </a:rPr>
                <a:t>PanelWindow</a:t>
              </a:r>
              <a:r>
                <a:rPr lang="zh-CN" altLang="en-US" b="1" dirty="0">
                  <a:solidFill>
                    <a:srgbClr val="C00000"/>
                  </a:solidFill>
                </a:rPr>
                <a:t>是如何将鼠标的</a:t>
              </a:r>
              <a:r>
                <a:rPr lang="en-US" altLang="zh-CN" b="1" dirty="0">
                  <a:solidFill>
                    <a:srgbClr val="C00000"/>
                  </a:solidFill>
                </a:rPr>
                <a:t>hover</a:t>
              </a:r>
              <a:r>
                <a:rPr lang="zh-CN" altLang="en-US" b="1" dirty="0">
                  <a:solidFill>
                    <a:srgbClr val="C00000"/>
                  </a:solidFill>
                </a:rPr>
                <a:t>信号导入的？</a:t>
              </a: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6EF8B09-6707-3DEF-A008-932D17250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960" y="5034294"/>
              <a:ext cx="6769926" cy="1428949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AC2929F-1E36-B8FD-438F-F3522D45AF27}"/>
                </a:ext>
              </a:extLst>
            </p:cNvPr>
            <p:cNvSpPr txBox="1"/>
            <p:nvPr/>
          </p:nvSpPr>
          <p:spPr>
            <a:xfrm>
              <a:off x="1987183" y="2687125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可以指定窗口的位置、大小、对齐方式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C91EF60-25B5-03AF-2ACE-966DB54522A8}"/>
                </a:ext>
              </a:extLst>
            </p:cNvPr>
            <p:cNvSpPr txBox="1"/>
            <p:nvPr/>
          </p:nvSpPr>
          <p:spPr>
            <a:xfrm>
              <a:off x="1987183" y="4381117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Hover</a:t>
              </a:r>
              <a:r>
                <a:rPr lang="zh-CN" altLang="en-US" b="1" dirty="0">
                  <a:solidFill>
                    <a:srgbClr val="C00000"/>
                  </a:solidFill>
                </a:rPr>
                <a:t>、</a:t>
              </a:r>
              <a:r>
                <a:rPr lang="en-US" altLang="zh-CN" b="1" dirty="0">
                  <a:solidFill>
                    <a:srgbClr val="C00000"/>
                  </a:solidFill>
                </a:rPr>
                <a:t>Close</a:t>
              </a:r>
              <a:r>
                <a:rPr lang="zh-CN" altLang="en-US" b="1" dirty="0">
                  <a:solidFill>
                    <a:srgbClr val="C00000"/>
                  </a:solidFill>
                </a:rPr>
                <a:t>、</a:t>
              </a:r>
              <a:r>
                <a:rPr lang="en-US" altLang="zh-CN" b="1" dirty="0">
                  <a:solidFill>
                    <a:srgbClr val="C00000"/>
                  </a:solidFill>
                </a:rPr>
                <a:t>Open</a:t>
              </a:r>
              <a:r>
                <a:rPr lang="zh-CN" altLang="en-US" b="1" dirty="0">
                  <a:solidFill>
                    <a:srgbClr val="C00000"/>
                  </a:solidFill>
                </a:rPr>
                <a:t>、</a:t>
              </a:r>
              <a:r>
                <a:rPr lang="en-US" altLang="zh-CN" b="1" dirty="0">
                  <a:solidFill>
                    <a:srgbClr val="C00000"/>
                  </a:solidFill>
                </a:rPr>
                <a:t>resize</a:t>
              </a:r>
              <a:r>
                <a:rPr lang="zh-CN" altLang="en-US" b="1" dirty="0">
                  <a:solidFill>
                    <a:srgbClr val="C00000"/>
                  </a:solidFill>
                </a:rPr>
                <a:t>、</a:t>
              </a:r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E63BB032-8540-7626-7765-2AA337204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06870" y="5034293"/>
              <a:ext cx="2977887" cy="1428949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6D2C98F-C6A4-D75B-3150-751D48644F17}"/>
                </a:ext>
              </a:extLst>
            </p:cNvPr>
            <p:cNvSpPr txBox="1"/>
            <p:nvPr/>
          </p:nvSpPr>
          <p:spPr>
            <a:xfrm>
              <a:off x="1987183" y="5895329"/>
              <a:ext cx="364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增加了多个跟场景渲染相关的结构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B7375E2-8F33-13F7-373F-B2357DDBB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4335" y="5906968"/>
              <a:ext cx="2218747" cy="1730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EC91FC5D-5490-73DC-7E9A-CCA156EE0C79}"/>
              </a:ext>
            </a:extLst>
          </p:cNvPr>
          <p:cNvSpPr/>
          <p:nvPr/>
        </p:nvSpPr>
        <p:spPr>
          <a:xfrm>
            <a:off x="7906870" y="1676399"/>
            <a:ext cx="3739378" cy="3074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BFA2604-E13A-7E36-1357-1B376259D112}"/>
              </a:ext>
            </a:extLst>
          </p:cNvPr>
          <p:cNvSpPr txBox="1"/>
          <p:nvPr/>
        </p:nvSpPr>
        <p:spPr>
          <a:xfrm>
            <a:off x="7979921" y="1774910"/>
            <a:ext cx="35932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问题：在</a:t>
            </a:r>
            <a:r>
              <a:rPr lang="en-US" altLang="zh-CN" sz="1100" b="1" dirty="0"/>
              <a:t>4.3</a:t>
            </a:r>
            <a:r>
              <a:rPr lang="zh-CN" altLang="en-US" sz="1100" b="1" dirty="0"/>
              <a:t>节，有碰到过渲染相关的一个类</a:t>
            </a:r>
            <a:r>
              <a:rPr lang="en-US" altLang="zh-CN" sz="1100" b="1" dirty="0" err="1"/>
              <a:t>m_render</a:t>
            </a:r>
            <a:r>
              <a:rPr lang="zh-CN" altLang="en-US" sz="1100" b="1" dirty="0"/>
              <a:t>；为什么在</a:t>
            </a:r>
            <a:r>
              <a:rPr lang="en-US" altLang="zh-CN" sz="1100" b="1" dirty="0" err="1"/>
              <a:t>imgui</a:t>
            </a:r>
            <a:r>
              <a:rPr lang="zh-CN" altLang="en-US" sz="1100" b="1" dirty="0"/>
              <a:t>的控件这里也要处理场景的渲染呢？一个可能不正确的猜测：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96B012D-3F04-CC0F-6D7E-44123F49D422}"/>
              </a:ext>
            </a:extLst>
          </p:cNvPr>
          <p:cNvSpPr txBox="1"/>
          <p:nvPr/>
        </p:nvSpPr>
        <p:spPr>
          <a:xfrm>
            <a:off x="7979921" y="2399288"/>
            <a:ext cx="3602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从渲染的流程来看，可能</a:t>
            </a:r>
            <a:r>
              <a:rPr lang="en-US" altLang="zh-CN" sz="1100" dirty="0" err="1"/>
              <a:t>m_render</a:t>
            </a:r>
            <a:r>
              <a:rPr lang="zh-CN" altLang="en-US" sz="1100" dirty="0"/>
              <a:t>可能已经更偏向底层，从</a:t>
            </a:r>
            <a:r>
              <a:rPr lang="en-US" altLang="zh-CN" sz="1100" dirty="0" err="1"/>
              <a:t>osg+imgui</a:t>
            </a:r>
            <a:r>
              <a:rPr lang="zh-CN" altLang="en-US" sz="1100" dirty="0"/>
              <a:t>的流程看：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C357BB4-6BEE-4AFB-5F61-11B363B300D5}"/>
              </a:ext>
            </a:extLst>
          </p:cNvPr>
          <p:cNvGrpSpPr/>
          <p:nvPr/>
        </p:nvGrpSpPr>
        <p:grpSpPr>
          <a:xfrm>
            <a:off x="8255085" y="2914534"/>
            <a:ext cx="1004048" cy="1667901"/>
            <a:chOff x="8255085" y="2914534"/>
            <a:chExt cx="1004048" cy="166790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19ADAAE-3108-AF85-E4A1-2229BB885D80}"/>
                </a:ext>
              </a:extLst>
            </p:cNvPr>
            <p:cNvSpPr/>
            <p:nvPr/>
          </p:nvSpPr>
          <p:spPr>
            <a:xfrm>
              <a:off x="8255085" y="2914534"/>
              <a:ext cx="1004048" cy="283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/>
                <a:t>Osg</a:t>
              </a:r>
              <a:r>
                <a:rPr lang="zh-CN" altLang="en-US" sz="1000" dirty="0"/>
                <a:t>事件处理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B6687D4-B7FF-8B74-E23E-F1FFB63B98A1}"/>
                </a:ext>
              </a:extLst>
            </p:cNvPr>
            <p:cNvSpPr/>
            <p:nvPr/>
          </p:nvSpPr>
          <p:spPr>
            <a:xfrm>
              <a:off x="8255085" y="3375268"/>
              <a:ext cx="1004048" cy="283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/>
                <a:t>imgui</a:t>
              </a:r>
              <a:r>
                <a:rPr lang="zh-CN" altLang="en-US" sz="1000" dirty="0"/>
                <a:t>事件处理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F31D3D8-9AA0-C6D2-BF77-A9E00956611D}"/>
                </a:ext>
              </a:extLst>
            </p:cNvPr>
            <p:cNvSpPr/>
            <p:nvPr/>
          </p:nvSpPr>
          <p:spPr>
            <a:xfrm>
              <a:off x="8255085" y="3845156"/>
              <a:ext cx="1004048" cy="283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/>
                <a:t>osg</a:t>
              </a:r>
              <a:r>
                <a:rPr lang="zh-CN" altLang="en-US" sz="1000" dirty="0"/>
                <a:t>渲染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E55A447-13D9-95AC-9A13-25554E71A1E3}"/>
                </a:ext>
              </a:extLst>
            </p:cNvPr>
            <p:cNvSpPr/>
            <p:nvPr/>
          </p:nvSpPr>
          <p:spPr>
            <a:xfrm>
              <a:off x="8255085" y="4298590"/>
              <a:ext cx="1004048" cy="283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/>
                <a:t>Imgui</a:t>
              </a:r>
              <a:r>
                <a:rPr lang="zh-CN" altLang="en-US" sz="1000" dirty="0"/>
                <a:t>绘制</a:t>
              </a: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AAD2C18-93E6-9FE2-8546-2E74D068DDA0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>
              <a:off x="8757109" y="3198379"/>
              <a:ext cx="0" cy="176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17CFB49-B230-5B74-AB75-8F16C2012E93}"/>
                </a:ext>
              </a:extLst>
            </p:cNvPr>
            <p:cNvCxnSpPr/>
            <p:nvPr/>
          </p:nvCxnSpPr>
          <p:spPr>
            <a:xfrm>
              <a:off x="8739181" y="3659113"/>
              <a:ext cx="0" cy="176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4F66E1F9-3EE2-07D8-1161-B57E46588B9D}"/>
                </a:ext>
              </a:extLst>
            </p:cNvPr>
            <p:cNvCxnSpPr>
              <a:stCxn id="44" idx="2"/>
              <a:endCxn id="45" idx="0"/>
            </p:cNvCxnSpPr>
            <p:nvPr/>
          </p:nvCxnSpPr>
          <p:spPr>
            <a:xfrm>
              <a:off x="8757109" y="4129001"/>
              <a:ext cx="0" cy="169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486B575B-B1FE-94D0-5684-99DDA3C39EB5}"/>
              </a:ext>
            </a:extLst>
          </p:cNvPr>
          <p:cNvSpPr/>
          <p:nvPr/>
        </p:nvSpPr>
        <p:spPr>
          <a:xfrm>
            <a:off x="8095129" y="3255843"/>
            <a:ext cx="1290918" cy="93549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8D1FAE8-3C8B-284D-2FA6-3585A439A355}"/>
              </a:ext>
            </a:extLst>
          </p:cNvPr>
          <p:cNvGrpSpPr/>
          <p:nvPr/>
        </p:nvGrpSpPr>
        <p:grpSpPr>
          <a:xfrm>
            <a:off x="10115170" y="2908179"/>
            <a:ext cx="1004048" cy="1667901"/>
            <a:chOff x="8255085" y="2914534"/>
            <a:chExt cx="1004048" cy="1667901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D1DDF01-D7CD-F2C9-BA7F-D45D3CB9642E}"/>
                </a:ext>
              </a:extLst>
            </p:cNvPr>
            <p:cNvSpPr/>
            <p:nvPr/>
          </p:nvSpPr>
          <p:spPr>
            <a:xfrm>
              <a:off x="8255085" y="2914534"/>
              <a:ext cx="1004048" cy="283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/>
                <a:t>glew</a:t>
              </a:r>
              <a:r>
                <a:rPr lang="zh-CN" altLang="en-US" sz="1000" dirty="0"/>
                <a:t>事件处理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53DDA8B-6A0F-4656-1207-E366D657BF49}"/>
                </a:ext>
              </a:extLst>
            </p:cNvPr>
            <p:cNvSpPr/>
            <p:nvPr/>
          </p:nvSpPr>
          <p:spPr>
            <a:xfrm>
              <a:off x="8255085" y="3375268"/>
              <a:ext cx="1004048" cy="283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/>
                <a:t>imgui</a:t>
              </a:r>
              <a:r>
                <a:rPr lang="zh-CN" altLang="en-US" sz="1000" dirty="0"/>
                <a:t>事件处理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F639C92-34EB-752D-D166-8CE7E0863EBC}"/>
                </a:ext>
              </a:extLst>
            </p:cNvPr>
            <p:cNvSpPr/>
            <p:nvPr/>
          </p:nvSpPr>
          <p:spPr>
            <a:xfrm>
              <a:off x="8255085" y="3845156"/>
              <a:ext cx="1004048" cy="283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/>
                <a:t>Glew</a:t>
              </a:r>
              <a:r>
                <a:rPr lang="zh-CN" altLang="en-US" sz="1000" dirty="0"/>
                <a:t>场景渲染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950BF3C-07DE-F99F-9258-6A74A91384D2}"/>
                </a:ext>
              </a:extLst>
            </p:cNvPr>
            <p:cNvSpPr/>
            <p:nvPr/>
          </p:nvSpPr>
          <p:spPr>
            <a:xfrm>
              <a:off x="8255085" y="4298590"/>
              <a:ext cx="1004048" cy="283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/>
                <a:t>Imgui</a:t>
              </a:r>
              <a:r>
                <a:rPr lang="zh-CN" altLang="en-US" sz="1000" dirty="0"/>
                <a:t>绘制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0A4B2471-AEBC-B433-521D-A7E157385F47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8757109" y="3198379"/>
              <a:ext cx="0" cy="176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A86CBE6A-F19E-BC88-268B-46DE92BA4EC9}"/>
                </a:ext>
              </a:extLst>
            </p:cNvPr>
            <p:cNvCxnSpPr/>
            <p:nvPr/>
          </p:nvCxnSpPr>
          <p:spPr>
            <a:xfrm>
              <a:off x="8739181" y="3659113"/>
              <a:ext cx="0" cy="176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18ECD6D3-A11C-2131-3245-9141E0613A2E}"/>
                </a:ext>
              </a:extLst>
            </p:cNvPr>
            <p:cNvCxnSpPr>
              <a:stCxn id="57" idx="2"/>
              <a:endCxn id="58" idx="0"/>
            </p:cNvCxnSpPr>
            <p:nvPr/>
          </p:nvCxnSpPr>
          <p:spPr>
            <a:xfrm>
              <a:off x="8757109" y="4129001"/>
              <a:ext cx="0" cy="169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0775A244-BD9E-FB42-3762-E00810710089}"/>
              </a:ext>
            </a:extLst>
          </p:cNvPr>
          <p:cNvSpPr/>
          <p:nvPr/>
        </p:nvSpPr>
        <p:spPr>
          <a:xfrm>
            <a:off x="9955214" y="3249488"/>
            <a:ext cx="1290918" cy="93549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DACA77F-884E-427B-4A7F-091D4A09BF17}"/>
              </a:ext>
            </a:extLst>
          </p:cNvPr>
          <p:cNvSpPr txBox="1"/>
          <p:nvPr/>
        </p:nvSpPr>
        <p:spPr>
          <a:xfrm>
            <a:off x="9789549" y="261450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</a:rPr>
              <a:t>可能出于同样的目的？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DD6BFFC-043D-9680-4DAC-1005B14D275D}"/>
              </a:ext>
            </a:extLst>
          </p:cNvPr>
          <p:cNvSpPr txBox="1"/>
          <p:nvPr/>
        </p:nvSpPr>
        <p:spPr>
          <a:xfrm>
            <a:off x="8863008" y="130706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仅仅是猜测。。。。</a:t>
            </a:r>
          </a:p>
        </p:txBody>
      </p:sp>
    </p:spTree>
    <p:extLst>
      <p:ext uri="{BB962C8B-B14F-4D97-AF65-F5344CB8AC3E}">
        <p14:creationId xmlns:p14="http://schemas.microsoft.com/office/powerpoint/2010/main" val="2643682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98057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4.13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</a:t>
            </a:r>
            <a:r>
              <a:rPr lang="en-US" altLang="zh-CN" b="1" dirty="0"/>
              <a:t>--</a:t>
            </a:r>
            <a:r>
              <a:rPr lang="zh-CN" altLang="en-US" b="1" dirty="0"/>
              <a:t>继续上一页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2A5C12-F15D-AF0A-0A17-EA9782DF32CC}"/>
              </a:ext>
            </a:extLst>
          </p:cNvPr>
          <p:cNvSpPr txBox="1"/>
          <p:nvPr/>
        </p:nvSpPr>
        <p:spPr>
          <a:xfrm>
            <a:off x="582705" y="1031550"/>
            <a:ext cx="768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</a:rPr>
              <a:t>深入</a:t>
            </a:r>
            <a:r>
              <a:rPr lang="en-US" altLang="zh-CN" b="1" dirty="0">
                <a:solidFill>
                  <a:schemeClr val="accent1"/>
                </a:solidFill>
              </a:rPr>
              <a:t>Panel</a:t>
            </a:r>
            <a:r>
              <a:rPr lang="zh-CN" altLang="en-US" b="1" dirty="0">
                <a:solidFill>
                  <a:schemeClr val="accent1"/>
                </a:solidFill>
              </a:rPr>
              <a:t>子类具体实现 </a:t>
            </a:r>
            <a:r>
              <a:rPr lang="en-US" altLang="zh-CN" b="1" dirty="0"/>
              <a:t>-- </a:t>
            </a:r>
            <a:r>
              <a:rPr lang="en-US" altLang="zh-CN" b="1" dirty="0" err="1"/>
              <a:t>AView</a:t>
            </a:r>
            <a:r>
              <a:rPr lang="zh-CN" altLang="en-US" b="1" dirty="0"/>
              <a:t>是如何跟场景渲染关联起来的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DD94F1-E078-36A5-724F-B60003E5A1CA}"/>
              </a:ext>
            </a:extLst>
          </p:cNvPr>
          <p:cNvSpPr txBox="1"/>
          <p:nvPr/>
        </p:nvSpPr>
        <p:spPr>
          <a:xfrm>
            <a:off x="582705" y="1518557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看看</a:t>
            </a:r>
            <a:r>
              <a:rPr lang="en-US" altLang="zh-CN" b="1" dirty="0" err="1"/>
              <a:t>GameView</a:t>
            </a:r>
            <a:r>
              <a:rPr lang="zh-CN" altLang="en-US" b="1" dirty="0"/>
              <a:t>和</a:t>
            </a:r>
            <a:r>
              <a:rPr lang="en-US" altLang="zh-CN" b="1" dirty="0" err="1"/>
              <a:t>SecneView</a:t>
            </a:r>
            <a:r>
              <a:rPr lang="zh-CN" altLang="en-US" b="1" dirty="0"/>
              <a:t>在哪里进行初始化的？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F3AF0A0-0E23-9694-B059-391BE904EA18}"/>
              </a:ext>
            </a:extLst>
          </p:cNvPr>
          <p:cNvGrpSpPr/>
          <p:nvPr/>
        </p:nvGrpSpPr>
        <p:grpSpPr>
          <a:xfrm>
            <a:off x="692915" y="2005564"/>
            <a:ext cx="10477109" cy="3000803"/>
            <a:chOff x="692915" y="2005564"/>
            <a:chExt cx="10477109" cy="300080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385F78D-21B4-E7EC-9AFC-0C611793D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915" y="2005564"/>
              <a:ext cx="4918992" cy="3000803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593E10-98E9-2929-82A8-86F9988D0CC7}"/>
                </a:ext>
              </a:extLst>
            </p:cNvPr>
            <p:cNvSpPr txBox="1"/>
            <p:nvPr/>
          </p:nvSpPr>
          <p:spPr>
            <a:xfrm>
              <a:off x="2823882" y="284993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从这两个入口找找看。。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A9AD534-210E-0C1C-52B0-2271ABB05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1363" y="2005564"/>
              <a:ext cx="5358661" cy="2980520"/>
            </a:xfrm>
            <a:prstGeom prst="rect">
              <a:avLst/>
            </a:prstGeom>
          </p:spPr>
        </p:pic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603930D-31D1-613C-F4FC-9E709CB0EEC7}"/>
                </a:ext>
              </a:extLst>
            </p:cNvPr>
            <p:cNvCxnSpPr/>
            <p:nvPr/>
          </p:nvCxnSpPr>
          <p:spPr>
            <a:xfrm>
              <a:off x="1416424" y="2447365"/>
              <a:ext cx="4679576" cy="1963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4E417B6-161B-B890-8EFE-6DAEA957A66A}"/>
                </a:ext>
              </a:extLst>
            </p:cNvPr>
            <p:cNvSpPr/>
            <p:nvPr/>
          </p:nvSpPr>
          <p:spPr>
            <a:xfrm>
              <a:off x="959224" y="2330824"/>
              <a:ext cx="1093694" cy="11654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4616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98057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4.14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</a:t>
            </a:r>
            <a:r>
              <a:rPr lang="en-US" altLang="zh-CN" b="1" dirty="0"/>
              <a:t>--</a:t>
            </a:r>
            <a:r>
              <a:rPr lang="zh-CN" altLang="en-US" b="1" dirty="0"/>
              <a:t>继续上一页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2A5C12-F15D-AF0A-0A17-EA9782DF32CC}"/>
              </a:ext>
            </a:extLst>
          </p:cNvPr>
          <p:cNvSpPr txBox="1"/>
          <p:nvPr/>
        </p:nvSpPr>
        <p:spPr>
          <a:xfrm>
            <a:off x="582706" y="1031550"/>
            <a:ext cx="551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chemeClr val="accent1"/>
                </a:solidFill>
              </a:rPr>
              <a:t>没有思路，到处看看。。。。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6BB1B07-6393-CFCA-449D-ABB49F76C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833" y="1518557"/>
            <a:ext cx="6845241" cy="213163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611D6BA-D427-E0E0-EA4B-EF9A85524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588" y="2584373"/>
            <a:ext cx="3562847" cy="1000265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0B68370C-56D3-9C78-7934-BE9FF61D9D26}"/>
              </a:ext>
            </a:extLst>
          </p:cNvPr>
          <p:cNvGrpSpPr/>
          <p:nvPr/>
        </p:nvGrpSpPr>
        <p:grpSpPr>
          <a:xfrm>
            <a:off x="659593" y="1518557"/>
            <a:ext cx="4025240" cy="5092212"/>
            <a:chOff x="659593" y="1518557"/>
            <a:chExt cx="4025240" cy="509221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A3E6250-4BCC-9CD7-AEC5-0002079324F5}"/>
                </a:ext>
              </a:extLst>
            </p:cNvPr>
            <p:cNvGrpSpPr/>
            <p:nvPr/>
          </p:nvGrpSpPr>
          <p:grpSpPr>
            <a:xfrm>
              <a:off x="659593" y="1518557"/>
              <a:ext cx="3791480" cy="5092212"/>
              <a:chOff x="659593" y="1518557"/>
              <a:chExt cx="3791480" cy="5092212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28739E5D-3750-EE6E-0343-5483A70E7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593" y="1518557"/>
                <a:ext cx="3791479" cy="3555092"/>
              </a:xfrm>
              <a:prstGeom prst="rect">
                <a:avLst/>
              </a:prstGeom>
            </p:spPr>
          </p:pic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E13252F8-7604-A972-49AD-92FDC6FF0ABB}"/>
                  </a:ext>
                </a:extLst>
              </p:cNvPr>
              <p:cNvGrpSpPr/>
              <p:nvPr/>
            </p:nvGrpSpPr>
            <p:grpSpPr>
              <a:xfrm>
                <a:off x="659594" y="1808115"/>
                <a:ext cx="3791479" cy="4802654"/>
                <a:chOff x="692915" y="1826044"/>
                <a:chExt cx="3791479" cy="4802654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C85745CE-411C-71E3-04BE-B773EFAB90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2915" y="5285486"/>
                  <a:ext cx="3791479" cy="1343212"/>
                </a:xfrm>
                <a:prstGeom prst="rect">
                  <a:avLst/>
                </a:prstGeom>
              </p:spPr>
            </p:pic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7D45FC8-81E8-1B47-0B9F-4EBF3A276D05}"/>
                    </a:ext>
                  </a:extLst>
                </p:cNvPr>
                <p:cNvSpPr txBox="1"/>
                <p:nvPr/>
              </p:nvSpPr>
              <p:spPr>
                <a:xfrm>
                  <a:off x="2675886" y="5223667"/>
                  <a:ext cx="18085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err="1">
                      <a:solidFill>
                        <a:srgbClr val="C00000"/>
                      </a:solidFill>
                    </a:rPr>
                    <a:t>m_editor</a:t>
                  </a:r>
                  <a:r>
                    <a:rPr lang="zh-CN" altLang="en-US" b="1" dirty="0">
                      <a:solidFill>
                        <a:srgbClr val="C00000"/>
                      </a:solidFill>
                    </a:rPr>
                    <a:t>的成员</a:t>
                  </a: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F244075-010B-29DF-898C-2AC0B52144EB}"/>
                    </a:ext>
                  </a:extLst>
                </p:cNvPr>
                <p:cNvSpPr txBox="1"/>
                <p:nvPr/>
              </p:nvSpPr>
              <p:spPr>
                <a:xfrm>
                  <a:off x="2389872" y="1826044"/>
                  <a:ext cx="1965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err="1">
                      <a:solidFill>
                        <a:srgbClr val="C00000"/>
                      </a:solidFill>
                    </a:rPr>
                    <a:t>m_context</a:t>
                  </a:r>
                  <a:r>
                    <a:rPr lang="zh-CN" altLang="en-US" b="1" dirty="0">
                      <a:solidFill>
                        <a:srgbClr val="C00000"/>
                      </a:solidFill>
                    </a:rPr>
                    <a:t>的成员</a:t>
                  </a:r>
                </a:p>
              </p:txBody>
            </p:sp>
          </p:grp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40D7612-E467-1A7D-E69B-29B1E14A1FA5}"/>
                  </a:ext>
                </a:extLst>
              </p:cNvPr>
              <p:cNvSpPr/>
              <p:nvPr/>
            </p:nvSpPr>
            <p:spPr>
              <a:xfrm>
                <a:off x="1039906" y="2177447"/>
                <a:ext cx="1602659" cy="54782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26DAB4E-C7CC-4A7C-30C9-62E70D337A89}"/>
                  </a:ext>
                </a:extLst>
              </p:cNvPr>
              <p:cNvSpPr/>
              <p:nvPr/>
            </p:nvSpPr>
            <p:spPr>
              <a:xfrm>
                <a:off x="1174377" y="2755486"/>
                <a:ext cx="2483223" cy="16369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B71AEE0-8AA9-68C5-B30D-1471B324AA01}"/>
                  </a:ext>
                </a:extLst>
              </p:cNvPr>
              <p:cNvSpPr/>
              <p:nvPr/>
            </p:nvSpPr>
            <p:spPr>
              <a:xfrm>
                <a:off x="1174376" y="2991213"/>
                <a:ext cx="2483223" cy="16369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8F301FC-E4C5-9BE6-0860-774312C05532}"/>
                  </a:ext>
                </a:extLst>
              </p:cNvPr>
              <p:cNvSpPr/>
              <p:nvPr/>
            </p:nvSpPr>
            <p:spPr>
              <a:xfrm>
                <a:off x="1174376" y="3214257"/>
                <a:ext cx="2483223" cy="8905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2A921EF-4BEC-FDB4-7723-E9ED1CEB012B}"/>
                  </a:ext>
                </a:extLst>
              </p:cNvPr>
              <p:cNvSpPr/>
              <p:nvPr/>
            </p:nvSpPr>
            <p:spPr>
              <a:xfrm>
                <a:off x="1174375" y="4170039"/>
                <a:ext cx="2483223" cy="46471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DE60758-8714-40E0-87A6-8C620C269029}"/>
                </a:ext>
              </a:extLst>
            </p:cNvPr>
            <p:cNvSpPr/>
            <p:nvPr/>
          </p:nvSpPr>
          <p:spPr>
            <a:xfrm>
              <a:off x="977153" y="5885612"/>
              <a:ext cx="3707680" cy="30181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FF881BB-E6F7-AA4C-F413-3EEF8F3A118C}"/>
              </a:ext>
            </a:extLst>
          </p:cNvPr>
          <p:cNvCxnSpPr/>
          <p:nvPr/>
        </p:nvCxnSpPr>
        <p:spPr>
          <a:xfrm flipV="1">
            <a:off x="4025153" y="5073649"/>
            <a:ext cx="1658471" cy="95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E80DF7A-6F62-3E3D-90BA-6F39A5612470}"/>
              </a:ext>
            </a:extLst>
          </p:cNvPr>
          <p:cNvGrpSpPr/>
          <p:nvPr/>
        </p:nvGrpSpPr>
        <p:grpSpPr>
          <a:xfrm>
            <a:off x="4930589" y="3899647"/>
            <a:ext cx="6599486" cy="2711122"/>
            <a:chOff x="4930589" y="3899647"/>
            <a:chExt cx="6599486" cy="271112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94B9D6B-7673-68A0-F8D1-457C5A3AC62E}"/>
                </a:ext>
              </a:extLst>
            </p:cNvPr>
            <p:cNvSpPr/>
            <p:nvPr/>
          </p:nvSpPr>
          <p:spPr>
            <a:xfrm>
              <a:off x="4930589" y="3899647"/>
              <a:ext cx="6599486" cy="2711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2477766-CECF-497D-AA67-C67CC6B041A8}"/>
                </a:ext>
              </a:extLst>
            </p:cNvPr>
            <p:cNvSpPr txBox="1"/>
            <p:nvPr/>
          </p:nvSpPr>
          <p:spPr>
            <a:xfrm>
              <a:off x="4965854" y="3995060"/>
              <a:ext cx="528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highlight>
                    <a:srgbClr val="FFFF00"/>
                  </a:highlight>
                </a:rPr>
                <a:t>m_context.m_render</a:t>
              </a:r>
              <a:r>
                <a:rPr lang="en-US" altLang="zh-CN" b="1" dirty="0">
                  <a:highlight>
                    <a:srgbClr val="FFFF00"/>
                  </a:highlight>
                </a:rPr>
                <a:t> </a:t>
              </a:r>
              <a:r>
                <a:rPr lang="zh-CN" altLang="en-US" b="1" dirty="0">
                  <a:highlight>
                    <a:srgbClr val="FFFF00"/>
                  </a:highlight>
                </a:rPr>
                <a:t>与 </a:t>
              </a:r>
              <a:r>
                <a:rPr lang="en-US" altLang="zh-CN" b="1" dirty="0" err="1">
                  <a:highlight>
                    <a:srgbClr val="FFFF00"/>
                  </a:highlight>
                </a:rPr>
                <a:t>m_editorRender</a:t>
              </a:r>
              <a:r>
                <a:rPr lang="zh-CN" altLang="en-US" b="1" dirty="0">
                  <a:highlight>
                    <a:srgbClr val="FFFF00"/>
                  </a:highlight>
                </a:rPr>
                <a:t>的关系：</a:t>
              </a:r>
              <a:endParaRPr lang="en-US" altLang="zh-CN" b="1" dirty="0">
                <a:highlight>
                  <a:srgbClr val="FFFF00"/>
                </a:highlight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0CEB28D-1B2E-7C23-AD5C-7024D9100E3D}"/>
                </a:ext>
              </a:extLst>
            </p:cNvPr>
            <p:cNvSpPr txBox="1"/>
            <p:nvPr/>
          </p:nvSpPr>
          <p:spPr>
            <a:xfrm>
              <a:off x="6553200" y="4581547"/>
              <a:ext cx="19453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 err="1"/>
                <a:t>m_editorRender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8AD29FE-EB72-3D06-8BAF-376A090450E1}"/>
                </a:ext>
              </a:extLst>
            </p:cNvPr>
            <p:cNvSpPr txBox="1"/>
            <p:nvPr/>
          </p:nvSpPr>
          <p:spPr>
            <a:xfrm>
              <a:off x="6334672" y="5067056"/>
              <a:ext cx="2328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 err="1"/>
                <a:t>m_context.m_render</a:t>
              </a:r>
              <a:r>
                <a:rPr lang="en-US" altLang="zh-CN" b="1" dirty="0"/>
                <a:t> 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4CC4C12-CDA0-66B5-33D2-B33BBBD9B3B0}"/>
                </a:ext>
              </a:extLst>
            </p:cNvPr>
            <p:cNvSpPr txBox="1"/>
            <p:nvPr/>
          </p:nvSpPr>
          <p:spPr>
            <a:xfrm>
              <a:off x="7226749" y="559985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glfw</a:t>
              </a:r>
              <a:endParaRPr lang="zh-CN" altLang="en-US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B4BB4B2-D83D-6BAD-8A6A-A25FE27593F7}"/>
                </a:ext>
              </a:extLst>
            </p:cNvPr>
            <p:cNvSpPr txBox="1"/>
            <p:nvPr/>
          </p:nvSpPr>
          <p:spPr>
            <a:xfrm>
              <a:off x="7247588" y="611825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gpu</a:t>
              </a:r>
              <a:endParaRPr lang="zh-CN" altLang="en-US" b="1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100092B-5D24-9D08-DAE7-27CD1ABDD826}"/>
                </a:ext>
              </a:extLst>
            </p:cNvPr>
            <p:cNvCxnSpPr>
              <a:stCxn id="30" idx="2"/>
            </p:cNvCxnSpPr>
            <p:nvPr/>
          </p:nvCxnSpPr>
          <p:spPr>
            <a:xfrm>
              <a:off x="7525871" y="4950879"/>
              <a:ext cx="20837" cy="254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BC9E247-CA99-59DF-5F9D-E4BA21C33E3D}"/>
                </a:ext>
              </a:extLst>
            </p:cNvPr>
            <p:cNvCxnSpPr/>
            <p:nvPr/>
          </p:nvCxnSpPr>
          <p:spPr>
            <a:xfrm>
              <a:off x="7525871" y="5345469"/>
              <a:ext cx="20837" cy="254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57F7061-FB88-985B-E003-4F0D79E700F9}"/>
                </a:ext>
              </a:extLst>
            </p:cNvPr>
            <p:cNvCxnSpPr/>
            <p:nvPr/>
          </p:nvCxnSpPr>
          <p:spPr>
            <a:xfrm>
              <a:off x="7546708" y="5936993"/>
              <a:ext cx="20837" cy="254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0915A2F-7D1E-C57F-B0B3-826DE4BD222E}"/>
                </a:ext>
              </a:extLst>
            </p:cNvPr>
            <p:cNvSpPr txBox="1"/>
            <p:nvPr/>
          </p:nvSpPr>
          <p:spPr>
            <a:xfrm>
              <a:off x="7584679" y="4869100"/>
              <a:ext cx="1460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 dirty="0">
                  <a:solidFill>
                    <a:srgbClr val="C00000"/>
                  </a:solidFill>
                </a:rPr>
                <a:t>准备</a:t>
              </a:r>
              <a:r>
                <a:rPr lang="en-US" altLang="zh-CN" sz="1100" b="1" dirty="0">
                  <a:solidFill>
                    <a:srgbClr val="C00000"/>
                  </a:solidFill>
                </a:rPr>
                <a:t>material shader</a:t>
              </a:r>
              <a:endParaRPr lang="zh-CN" altLang="en-US" sz="11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424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98057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4.15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</a:t>
            </a:r>
            <a:r>
              <a:rPr lang="en-US" altLang="zh-CN" b="1" dirty="0"/>
              <a:t>--</a:t>
            </a:r>
            <a:r>
              <a:rPr lang="zh-CN" altLang="en-US" b="1" dirty="0"/>
              <a:t>继续上一页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2A5C12-F15D-AF0A-0A17-EA9782DF32CC}"/>
              </a:ext>
            </a:extLst>
          </p:cNvPr>
          <p:cNvSpPr txBox="1"/>
          <p:nvPr/>
        </p:nvSpPr>
        <p:spPr>
          <a:xfrm>
            <a:off x="582705" y="1031550"/>
            <a:ext cx="666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chemeClr val="accent1"/>
                </a:solidFill>
              </a:rPr>
              <a:t>没有思路，到处看看。。。</a:t>
            </a:r>
            <a:r>
              <a:rPr lang="en-US" altLang="zh-CN" sz="1800" b="1" dirty="0">
                <a:solidFill>
                  <a:schemeClr val="accent1"/>
                </a:solidFill>
              </a:rPr>
              <a:t>--</a:t>
            </a:r>
            <a:r>
              <a:rPr lang="zh-CN" altLang="en-US" sz="1800" b="1" dirty="0"/>
              <a:t>继续</a:t>
            </a:r>
            <a:r>
              <a:rPr lang="en-US" altLang="zh-CN" b="1" dirty="0" err="1"/>
              <a:t>m_editorRender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419E52-B764-DD41-2281-D6A06A2B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6" y="1518558"/>
            <a:ext cx="6813178" cy="352077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4A8918D-5B42-8D7E-315E-15B8474EBBD9}"/>
              </a:ext>
            </a:extLst>
          </p:cNvPr>
          <p:cNvSpPr txBox="1"/>
          <p:nvPr/>
        </p:nvSpPr>
        <p:spPr>
          <a:xfrm>
            <a:off x="8039996" y="309428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看不懂。。。。</a:t>
            </a:r>
          </a:p>
        </p:txBody>
      </p:sp>
    </p:spTree>
    <p:extLst>
      <p:ext uri="{BB962C8B-B14F-4D97-AF65-F5344CB8AC3E}">
        <p14:creationId xmlns:p14="http://schemas.microsoft.com/office/powerpoint/2010/main" val="1090569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98057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4.16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</a:t>
            </a:r>
            <a:r>
              <a:rPr lang="en-US" altLang="zh-CN" b="1" dirty="0"/>
              <a:t>--</a:t>
            </a:r>
            <a:r>
              <a:rPr lang="zh-CN" altLang="en-US" b="1" dirty="0"/>
              <a:t>继续上一页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2A5C12-F15D-AF0A-0A17-EA9782DF32CC}"/>
              </a:ext>
            </a:extLst>
          </p:cNvPr>
          <p:cNvSpPr txBox="1"/>
          <p:nvPr/>
        </p:nvSpPr>
        <p:spPr>
          <a:xfrm>
            <a:off x="582706" y="1031550"/>
            <a:ext cx="255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回到</a:t>
            </a:r>
            <a:r>
              <a:rPr lang="en-US" altLang="zh-CN" b="1" dirty="0" err="1"/>
              <a:t>SceneView</a:t>
            </a:r>
            <a:endParaRPr lang="zh-CN" altLang="en-US" b="1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3189327-3A58-DFA5-DD63-201331F90887}"/>
              </a:ext>
            </a:extLst>
          </p:cNvPr>
          <p:cNvGrpSpPr/>
          <p:nvPr/>
        </p:nvGrpSpPr>
        <p:grpSpPr>
          <a:xfrm>
            <a:off x="98417" y="1702832"/>
            <a:ext cx="6580288" cy="3192374"/>
            <a:chOff x="582705" y="1702345"/>
            <a:chExt cx="6580288" cy="319237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C207753-EF4A-9504-9289-BC79216CE4A4}"/>
                </a:ext>
              </a:extLst>
            </p:cNvPr>
            <p:cNvSpPr txBox="1"/>
            <p:nvPr/>
          </p:nvSpPr>
          <p:spPr>
            <a:xfrm>
              <a:off x="582705" y="2467535"/>
              <a:ext cx="65802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a-DK" altLang="zh-CN" sz="1800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virtual</a:t>
              </a:r>
              <a:r>
                <a:rPr lang="da-DK" altLang="zh-CN" sz="18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da-DK" altLang="zh-CN" sz="1800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da-DK" altLang="zh-CN" sz="18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_Render_Impl() </a:t>
              </a:r>
              <a:r>
                <a:rPr lang="da-DK" altLang="zh-CN" sz="1800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override</a:t>
              </a:r>
              <a:r>
                <a:rPr lang="da-DK" altLang="zh-CN" sz="18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;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768AAA0-2B41-D9B0-0722-6DC0767AC1CF}"/>
                </a:ext>
              </a:extLst>
            </p:cNvPr>
            <p:cNvSpPr txBox="1"/>
            <p:nvPr/>
          </p:nvSpPr>
          <p:spPr>
            <a:xfrm>
              <a:off x="582705" y="3048059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sz="18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sz="1800" dirty="0" err="1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RenderScene</a:t>
              </a:r>
              <a:r>
                <a:rPr lang="en-US" altLang="zh-CN" sz="18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sz="1800" dirty="0">
                  <a:solidFill>
                    <a:srgbClr val="2B91A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uint8_t</a:t>
              </a:r>
              <a:r>
                <a:rPr lang="en-US" altLang="zh-CN" sz="18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sz="1800" dirty="0" err="1">
                  <a:solidFill>
                    <a:srgbClr val="80808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p_defaultRenderState</a:t>
              </a:r>
              <a:r>
                <a:rPr lang="en-US" altLang="zh-CN" sz="18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);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465A02B-F0E6-46F5-9919-E8BD7B027B9B}"/>
                </a:ext>
              </a:extLst>
            </p:cNvPr>
            <p:cNvSpPr txBox="1"/>
            <p:nvPr/>
          </p:nvSpPr>
          <p:spPr>
            <a:xfrm>
              <a:off x="582705" y="4525387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sz="18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sz="1800" dirty="0" err="1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RenderSceneForActorPicking</a:t>
              </a:r>
              <a:r>
                <a:rPr lang="en-US" altLang="zh-CN" sz="18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();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D7AAA27-2C7E-AA9B-5920-821B0FD01335}"/>
                </a:ext>
              </a:extLst>
            </p:cNvPr>
            <p:cNvSpPr txBox="1"/>
            <p:nvPr/>
          </p:nvSpPr>
          <p:spPr>
            <a:xfrm>
              <a:off x="582705" y="378672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sz="18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sz="1800" dirty="0" err="1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HandleActorPicking</a:t>
              </a:r>
              <a:r>
                <a:rPr lang="en-US" altLang="zh-CN" sz="1800" dirty="0">
                  <a:solidFill>
                    <a:srgbClr val="00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();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3632630-158A-D438-A59D-D9546BDAFBD6}"/>
                </a:ext>
              </a:extLst>
            </p:cNvPr>
            <p:cNvCxnSpPr/>
            <p:nvPr/>
          </p:nvCxnSpPr>
          <p:spPr>
            <a:xfrm>
              <a:off x="2415540" y="2836867"/>
              <a:ext cx="0" cy="317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6806905-8EA3-DEF5-A1A6-DD3569942C0C}"/>
                </a:ext>
              </a:extLst>
            </p:cNvPr>
            <p:cNvCxnSpPr/>
            <p:nvPr/>
          </p:nvCxnSpPr>
          <p:spPr>
            <a:xfrm>
              <a:off x="2415540" y="3417391"/>
              <a:ext cx="0" cy="317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C4FF922-DB23-53CE-A7F6-899179698404}"/>
                </a:ext>
              </a:extLst>
            </p:cNvPr>
            <p:cNvCxnSpPr/>
            <p:nvPr/>
          </p:nvCxnSpPr>
          <p:spPr>
            <a:xfrm>
              <a:off x="2415540" y="4207574"/>
              <a:ext cx="0" cy="317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060766A-01F9-98C0-3B79-AC2FCBEDDC4C}"/>
                </a:ext>
              </a:extLst>
            </p:cNvPr>
            <p:cNvCxnSpPr/>
            <p:nvPr/>
          </p:nvCxnSpPr>
          <p:spPr>
            <a:xfrm>
              <a:off x="2430780" y="2149722"/>
              <a:ext cx="0" cy="317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CECB3B4-D9E4-2884-DC91-2DC78D3426FB}"/>
                </a:ext>
              </a:extLst>
            </p:cNvPr>
            <p:cNvSpPr txBox="1"/>
            <p:nvPr/>
          </p:nvSpPr>
          <p:spPr>
            <a:xfrm>
              <a:off x="2118360" y="1702345"/>
              <a:ext cx="2733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Who</a:t>
              </a:r>
              <a:r>
                <a:rPr lang="zh-CN" altLang="en-US" b="1" dirty="0">
                  <a:solidFill>
                    <a:srgbClr val="C00000"/>
                  </a:solidFill>
                </a:rPr>
                <a:t>？（这条线又断了）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EFD3266-666C-DC82-3E0C-C6004CF4EB25}"/>
              </a:ext>
            </a:extLst>
          </p:cNvPr>
          <p:cNvGrpSpPr/>
          <p:nvPr/>
        </p:nvGrpSpPr>
        <p:grpSpPr>
          <a:xfrm>
            <a:off x="5671185" y="790764"/>
            <a:ext cx="6212702" cy="5924361"/>
            <a:chOff x="5671185" y="790764"/>
            <a:chExt cx="6212702" cy="5924361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F84AE7C-79AB-3872-218D-F514E18F35C2}"/>
                </a:ext>
              </a:extLst>
            </p:cNvPr>
            <p:cNvCxnSpPr>
              <a:cxnSpLocks/>
            </p:cNvCxnSpPr>
            <p:nvPr/>
          </p:nvCxnSpPr>
          <p:spPr>
            <a:xfrm>
              <a:off x="5671185" y="1024448"/>
              <a:ext cx="0" cy="56906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AC09B34-6696-CC5D-8BC1-166696E821FC}"/>
                </a:ext>
              </a:extLst>
            </p:cNvPr>
            <p:cNvSpPr txBox="1"/>
            <p:nvPr/>
          </p:nvSpPr>
          <p:spPr>
            <a:xfrm>
              <a:off x="5772568" y="1024448"/>
              <a:ext cx="3189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b="1" dirty="0"/>
                <a:t>回到渲染主流程试试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9E7F75B-89C0-E316-33BD-366D547A5ACB}"/>
                </a:ext>
              </a:extLst>
            </p:cNvPr>
            <p:cNvGrpSpPr/>
            <p:nvPr/>
          </p:nvGrpSpPr>
          <p:grpSpPr>
            <a:xfrm>
              <a:off x="5772568" y="1518557"/>
              <a:ext cx="2819794" cy="2019582"/>
              <a:chOff x="6798982" y="1500827"/>
              <a:chExt cx="2819794" cy="2019582"/>
            </a:xfrm>
          </p:grpSpPr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7A239760-ACD9-0B4E-CCC3-67FA83BFF8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98982" y="1500827"/>
                <a:ext cx="2819794" cy="2019582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07825B0-DEF8-79E2-5660-CEB681432C18}"/>
                  </a:ext>
                </a:extLst>
              </p:cNvPr>
              <p:cNvSpPr/>
              <p:nvPr/>
            </p:nvSpPr>
            <p:spPr>
              <a:xfrm>
                <a:off x="6927766" y="2560253"/>
                <a:ext cx="2562225" cy="242107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9F73911D-05C8-6B39-83AF-AEFA0B83D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1146" y="1499376"/>
              <a:ext cx="3162741" cy="2019581"/>
            </a:xfrm>
            <a:prstGeom prst="rect">
              <a:avLst/>
            </a:prstGeom>
          </p:spPr>
        </p:pic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B69B9CA-E382-2C57-54AB-1DC63B919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91675" y="1031550"/>
              <a:ext cx="228600" cy="124492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6C80810-C89E-FE6B-F7E2-86A2316B07E7}"/>
                </a:ext>
              </a:extLst>
            </p:cNvPr>
            <p:cNvSpPr txBox="1"/>
            <p:nvPr/>
          </p:nvSpPr>
          <p:spPr>
            <a:xfrm>
              <a:off x="8737959" y="790764"/>
              <a:ext cx="20217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>
                  <a:solidFill>
                    <a:srgbClr val="C00000"/>
                  </a:solidFill>
                </a:rPr>
                <a:t>类似</a:t>
              </a:r>
              <a:r>
                <a:rPr lang="en-US" altLang="zh-CN" sz="1000" b="1" dirty="0" err="1">
                  <a:solidFill>
                    <a:srgbClr val="C00000"/>
                  </a:solidFill>
                </a:rPr>
                <a:t>osg</a:t>
              </a:r>
              <a:r>
                <a:rPr lang="en-US" altLang="zh-CN" sz="1000" b="1" dirty="0">
                  <a:solidFill>
                    <a:srgbClr val="C00000"/>
                  </a:solidFill>
                </a:rPr>
                <a:t> </a:t>
              </a:r>
              <a:r>
                <a:rPr lang="zh-CN" altLang="en-US" sz="1000" b="1" dirty="0">
                  <a:solidFill>
                    <a:srgbClr val="C00000"/>
                  </a:solidFill>
                </a:rPr>
                <a:t>的 </a:t>
              </a:r>
              <a:r>
                <a:rPr lang="en-US" altLang="zh-CN" sz="1000" b="1" dirty="0" err="1">
                  <a:solidFill>
                    <a:srgbClr val="C00000"/>
                  </a:solidFill>
                </a:rPr>
                <a:t>datapager</a:t>
              </a:r>
              <a:r>
                <a:rPr lang="zh-CN" altLang="en-US" sz="1000" b="1" dirty="0">
                  <a:solidFill>
                    <a:srgbClr val="C00000"/>
                  </a:solidFill>
                </a:rPr>
                <a:t>？ </a:t>
              </a:r>
              <a:r>
                <a:rPr lang="en-US" altLang="zh-CN" sz="1000" b="1" dirty="0">
                  <a:solidFill>
                    <a:srgbClr val="C00000"/>
                  </a:solidFill>
                </a:rPr>
                <a:t>LOD </a:t>
              </a:r>
              <a:r>
                <a:rPr lang="zh-CN" altLang="en-US" sz="1000" b="1" dirty="0">
                  <a:solidFill>
                    <a:srgbClr val="C00000"/>
                  </a:solidFill>
                </a:rPr>
                <a:t>？</a:t>
              </a:r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4FC35BA8-ED3B-BACA-CAFD-DB338E893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9718" y="3636632"/>
              <a:ext cx="4581106" cy="3002482"/>
            </a:xfrm>
            <a:prstGeom prst="rect">
              <a:avLst/>
            </a:prstGeom>
          </p:spPr>
        </p:pic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CBE55FE-11DC-736B-0102-6D0B3EE1B81E}"/>
                </a:ext>
              </a:extLst>
            </p:cNvPr>
            <p:cNvSpPr/>
            <p:nvPr/>
          </p:nvSpPr>
          <p:spPr>
            <a:xfrm>
              <a:off x="6096000" y="4710540"/>
              <a:ext cx="4314824" cy="3625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16EEC1A6-12F4-37B1-A79E-D1AB16631223}"/>
              </a:ext>
            </a:extLst>
          </p:cNvPr>
          <p:cNvSpPr/>
          <p:nvPr/>
        </p:nvSpPr>
        <p:spPr>
          <a:xfrm>
            <a:off x="8902889" y="2694031"/>
            <a:ext cx="2134862" cy="3958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C041DA4-4177-D994-9291-0BFBF2FBA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50" y="5266731"/>
            <a:ext cx="4393078" cy="1372383"/>
          </a:xfrm>
          <a:prstGeom prst="rect">
            <a:avLst/>
          </a:prstGeom>
        </p:spPr>
      </p:pic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707AA5A8-6289-CCC1-995D-3BDA5495A651}"/>
              </a:ext>
            </a:extLst>
          </p:cNvPr>
          <p:cNvSpPr/>
          <p:nvPr/>
        </p:nvSpPr>
        <p:spPr>
          <a:xfrm>
            <a:off x="-620501" y="1905000"/>
            <a:ext cx="2602214" cy="3895725"/>
          </a:xfrm>
          <a:custGeom>
            <a:avLst/>
            <a:gdLst>
              <a:gd name="connsiteX0" fmla="*/ 1401551 w 2602214"/>
              <a:gd name="connsiteY0" fmla="*/ 3895725 h 3895725"/>
              <a:gd name="connsiteX1" fmla="*/ 715751 w 2602214"/>
              <a:gd name="connsiteY1" fmla="*/ 3590925 h 3895725"/>
              <a:gd name="connsiteX2" fmla="*/ 477626 w 2602214"/>
              <a:gd name="connsiteY2" fmla="*/ 3352800 h 3895725"/>
              <a:gd name="connsiteX3" fmla="*/ 182351 w 2602214"/>
              <a:gd name="connsiteY3" fmla="*/ 2562225 h 3895725"/>
              <a:gd name="connsiteX4" fmla="*/ 68051 w 2602214"/>
              <a:gd name="connsiteY4" fmla="*/ 2066925 h 3895725"/>
              <a:gd name="connsiteX5" fmla="*/ 1376 w 2602214"/>
              <a:gd name="connsiteY5" fmla="*/ 1362075 h 3895725"/>
              <a:gd name="connsiteX6" fmla="*/ 68051 w 2602214"/>
              <a:gd name="connsiteY6" fmla="*/ 800100 h 3895725"/>
              <a:gd name="connsiteX7" fmla="*/ 249026 w 2602214"/>
              <a:gd name="connsiteY7" fmla="*/ 495300 h 3895725"/>
              <a:gd name="connsiteX8" fmla="*/ 344276 w 2602214"/>
              <a:gd name="connsiteY8" fmla="*/ 381000 h 3895725"/>
              <a:gd name="connsiteX9" fmla="*/ 496676 w 2602214"/>
              <a:gd name="connsiteY9" fmla="*/ 276225 h 3895725"/>
              <a:gd name="connsiteX10" fmla="*/ 715751 w 2602214"/>
              <a:gd name="connsiteY10" fmla="*/ 161925 h 3895725"/>
              <a:gd name="connsiteX11" fmla="*/ 1134851 w 2602214"/>
              <a:gd name="connsiteY11" fmla="*/ 76200 h 3895725"/>
              <a:gd name="connsiteX12" fmla="*/ 1449176 w 2602214"/>
              <a:gd name="connsiteY12" fmla="*/ 38100 h 3895725"/>
              <a:gd name="connsiteX13" fmla="*/ 1849226 w 2602214"/>
              <a:gd name="connsiteY13" fmla="*/ 19050 h 3895725"/>
              <a:gd name="connsiteX14" fmla="*/ 2106401 w 2602214"/>
              <a:gd name="connsiteY14" fmla="*/ 0 h 3895725"/>
              <a:gd name="connsiteX15" fmla="*/ 2363576 w 2602214"/>
              <a:gd name="connsiteY15" fmla="*/ 19050 h 3895725"/>
              <a:gd name="connsiteX16" fmla="*/ 2420726 w 2602214"/>
              <a:gd name="connsiteY16" fmla="*/ 28575 h 3895725"/>
              <a:gd name="connsiteX17" fmla="*/ 2458826 w 2602214"/>
              <a:gd name="connsiteY17" fmla="*/ 57150 h 3895725"/>
              <a:gd name="connsiteX18" fmla="*/ 2515976 w 2602214"/>
              <a:gd name="connsiteY18" fmla="*/ 85725 h 3895725"/>
              <a:gd name="connsiteX19" fmla="*/ 2554076 w 2602214"/>
              <a:gd name="connsiteY19" fmla="*/ 142875 h 3895725"/>
              <a:gd name="connsiteX20" fmla="*/ 2592176 w 2602214"/>
              <a:gd name="connsiteY20" fmla="*/ 219075 h 3895725"/>
              <a:gd name="connsiteX21" fmla="*/ 2601701 w 2602214"/>
              <a:gd name="connsiteY21" fmla="*/ 304800 h 389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02214" h="3895725">
                <a:moveTo>
                  <a:pt x="1401551" y="3895725"/>
                </a:moveTo>
                <a:cubicBezTo>
                  <a:pt x="1081026" y="3801453"/>
                  <a:pt x="1005255" y="3806904"/>
                  <a:pt x="715751" y="3590925"/>
                </a:cubicBezTo>
                <a:cubicBezTo>
                  <a:pt x="625777" y="3523802"/>
                  <a:pt x="541901" y="3444830"/>
                  <a:pt x="477626" y="3352800"/>
                </a:cubicBezTo>
                <a:cubicBezTo>
                  <a:pt x="299515" y="3097777"/>
                  <a:pt x="255778" y="2858992"/>
                  <a:pt x="182351" y="2562225"/>
                </a:cubicBezTo>
                <a:cubicBezTo>
                  <a:pt x="141655" y="2397746"/>
                  <a:pt x="97898" y="2233715"/>
                  <a:pt x="68051" y="2066925"/>
                </a:cubicBezTo>
                <a:cubicBezTo>
                  <a:pt x="26967" y="1837337"/>
                  <a:pt x="16407" y="1595049"/>
                  <a:pt x="1376" y="1362075"/>
                </a:cubicBezTo>
                <a:cubicBezTo>
                  <a:pt x="8107" y="1086107"/>
                  <a:pt x="-28304" y="1014222"/>
                  <a:pt x="68051" y="800100"/>
                </a:cubicBezTo>
                <a:cubicBezTo>
                  <a:pt x="111839" y="702793"/>
                  <a:pt x="180109" y="584487"/>
                  <a:pt x="249026" y="495300"/>
                </a:cubicBezTo>
                <a:cubicBezTo>
                  <a:pt x="279351" y="456056"/>
                  <a:pt x="307129" y="413860"/>
                  <a:pt x="344276" y="381000"/>
                </a:cubicBezTo>
                <a:cubicBezTo>
                  <a:pt x="390450" y="340154"/>
                  <a:pt x="445079" y="309961"/>
                  <a:pt x="496676" y="276225"/>
                </a:cubicBezTo>
                <a:cubicBezTo>
                  <a:pt x="554010" y="238738"/>
                  <a:pt x="652717" y="181736"/>
                  <a:pt x="715751" y="161925"/>
                </a:cubicBezTo>
                <a:cubicBezTo>
                  <a:pt x="789998" y="138590"/>
                  <a:pt x="1057541" y="87445"/>
                  <a:pt x="1134851" y="76200"/>
                </a:cubicBezTo>
                <a:cubicBezTo>
                  <a:pt x="1239294" y="61008"/>
                  <a:pt x="1343970" y="46516"/>
                  <a:pt x="1449176" y="38100"/>
                </a:cubicBezTo>
                <a:cubicBezTo>
                  <a:pt x="1582252" y="27454"/>
                  <a:pt x="1715949" y="26776"/>
                  <a:pt x="1849226" y="19050"/>
                </a:cubicBezTo>
                <a:cubicBezTo>
                  <a:pt x="1935042" y="14075"/>
                  <a:pt x="2020676" y="6350"/>
                  <a:pt x="2106401" y="0"/>
                </a:cubicBezTo>
                <a:lnTo>
                  <a:pt x="2363576" y="19050"/>
                </a:lnTo>
                <a:cubicBezTo>
                  <a:pt x="2382809" y="20798"/>
                  <a:pt x="2402795" y="21402"/>
                  <a:pt x="2420726" y="28575"/>
                </a:cubicBezTo>
                <a:cubicBezTo>
                  <a:pt x="2435466" y="34471"/>
                  <a:pt x="2445043" y="49274"/>
                  <a:pt x="2458826" y="57150"/>
                </a:cubicBezTo>
                <a:cubicBezTo>
                  <a:pt x="2596849" y="136020"/>
                  <a:pt x="2366639" y="-13833"/>
                  <a:pt x="2515976" y="85725"/>
                </a:cubicBezTo>
                <a:cubicBezTo>
                  <a:pt x="2528676" y="104775"/>
                  <a:pt x="2546836" y="121155"/>
                  <a:pt x="2554076" y="142875"/>
                </a:cubicBezTo>
                <a:cubicBezTo>
                  <a:pt x="2569455" y="189013"/>
                  <a:pt x="2558435" y="162841"/>
                  <a:pt x="2592176" y="219075"/>
                </a:cubicBezTo>
                <a:cubicBezTo>
                  <a:pt x="2605551" y="272576"/>
                  <a:pt x="2601701" y="244084"/>
                  <a:pt x="2601701" y="30480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4B02B6C-A1D1-A55D-69D0-BB88032BB3B5}"/>
              </a:ext>
            </a:extLst>
          </p:cNvPr>
          <p:cNvCxnSpPr>
            <a:stCxn id="55" idx="1"/>
          </p:cNvCxnSpPr>
          <p:nvPr/>
        </p:nvCxnSpPr>
        <p:spPr>
          <a:xfrm flipH="1">
            <a:off x="3819525" y="2891960"/>
            <a:ext cx="5083364" cy="26896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56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98057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4.17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</a:t>
            </a:r>
            <a:r>
              <a:rPr lang="en-US" altLang="zh-CN" b="1" dirty="0"/>
              <a:t>--</a:t>
            </a:r>
            <a:r>
              <a:rPr lang="zh-CN" altLang="en-US" b="1" dirty="0"/>
              <a:t>继续上一页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3F3B78D-39DB-C486-0C59-4A5402D6E09A}"/>
              </a:ext>
            </a:extLst>
          </p:cNvPr>
          <p:cNvGrpSpPr/>
          <p:nvPr/>
        </p:nvGrpSpPr>
        <p:grpSpPr>
          <a:xfrm>
            <a:off x="672521" y="337203"/>
            <a:ext cx="11561334" cy="6029839"/>
            <a:chOff x="672521" y="337203"/>
            <a:chExt cx="11561334" cy="602983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8106372-E2FA-4653-E6DC-99BBA6409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1381" y="337203"/>
              <a:ext cx="3077004" cy="1886213"/>
            </a:xfrm>
            <a:prstGeom prst="rect">
              <a:avLst/>
            </a:prstGeom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BDE0BA3-407C-8ED2-4681-222DB3705CC1}"/>
                </a:ext>
              </a:extLst>
            </p:cNvPr>
            <p:cNvGrpSpPr/>
            <p:nvPr/>
          </p:nvGrpSpPr>
          <p:grpSpPr>
            <a:xfrm>
              <a:off x="672521" y="1213626"/>
              <a:ext cx="11561334" cy="5153416"/>
              <a:chOff x="672521" y="1213626"/>
              <a:chExt cx="11561334" cy="5153416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966488D-514A-212C-AD00-800845863D0D}"/>
                  </a:ext>
                </a:extLst>
              </p:cNvPr>
              <p:cNvGrpSpPr/>
              <p:nvPr/>
            </p:nvGrpSpPr>
            <p:grpSpPr>
              <a:xfrm>
                <a:off x="672521" y="1213626"/>
                <a:ext cx="11561334" cy="5153416"/>
                <a:chOff x="672521" y="1213626"/>
                <a:chExt cx="11561334" cy="5153416"/>
              </a:xfrm>
            </p:grpSpPr>
            <p:pic>
              <p:nvPicPr>
                <p:cNvPr id="8" name="图片 7">
                  <a:extLst>
                    <a:ext uri="{FF2B5EF4-FFF2-40B4-BE49-F238E27FC236}">
                      <a16:creationId xmlns:a16="http://schemas.microsoft.com/office/drawing/2014/main" id="{EC6DEFD0-52D7-745D-ABBA-112A7E3B19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21571"/>
                <a:stretch/>
              </p:blipFill>
              <p:spPr>
                <a:xfrm>
                  <a:off x="4451074" y="1213626"/>
                  <a:ext cx="4378602" cy="5153416"/>
                </a:xfrm>
                <a:prstGeom prst="rect">
                  <a:avLst/>
                </a:prstGeom>
              </p:spPr>
            </p:pic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CF96CDA8-4737-8E6C-485E-B87573184D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35550" y="3342681"/>
                  <a:ext cx="4393078" cy="1372383"/>
                </a:xfrm>
                <a:prstGeom prst="rect">
                  <a:avLst/>
                </a:prstGeom>
              </p:spPr>
            </p:pic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9E96B915-705C-220D-3A68-9FDEAC5D2196}"/>
                    </a:ext>
                  </a:extLst>
                </p:cNvPr>
                <p:cNvGrpSpPr/>
                <p:nvPr/>
              </p:nvGrpSpPr>
              <p:grpSpPr>
                <a:xfrm>
                  <a:off x="672521" y="1213626"/>
                  <a:ext cx="11561334" cy="2019581"/>
                  <a:chOff x="672521" y="1213626"/>
                  <a:chExt cx="11561334" cy="2019581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BA89E583-6CA6-8B75-289C-268A33163A73}"/>
                      </a:ext>
                    </a:extLst>
                  </p:cNvPr>
                  <p:cNvSpPr/>
                  <p:nvPr/>
                </p:nvSpPr>
                <p:spPr>
                  <a:xfrm>
                    <a:off x="8829676" y="1459850"/>
                    <a:ext cx="3404179" cy="133350"/>
                  </a:xfrm>
                  <a:prstGeom prst="rect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2" name="图片 1">
                    <a:extLst>
                      <a:ext uri="{FF2B5EF4-FFF2-40B4-BE49-F238E27FC236}">
                        <a16:creationId xmlns:a16="http://schemas.microsoft.com/office/drawing/2014/main" id="{3E852B28-A29F-4A33-855F-E56F4FD0E7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72521" y="1213626"/>
                    <a:ext cx="3162741" cy="2019581"/>
                  </a:xfrm>
                  <a:prstGeom prst="rect">
                    <a:avLst/>
                  </a:prstGeom>
                </p:spPr>
              </p:pic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89025766-4E62-2E9E-AFEB-8AFCE280DE42}"/>
                      </a:ext>
                    </a:extLst>
                  </p:cNvPr>
                  <p:cNvSpPr/>
                  <p:nvPr/>
                </p:nvSpPr>
                <p:spPr>
                  <a:xfrm>
                    <a:off x="672521" y="2409825"/>
                    <a:ext cx="3404179" cy="381000"/>
                  </a:xfrm>
                  <a:prstGeom prst="rect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EA2997E6-C08F-81FA-F61D-1C7E96840AFD}"/>
                      </a:ext>
                    </a:extLst>
                  </p:cNvPr>
                  <p:cNvSpPr/>
                  <p:nvPr/>
                </p:nvSpPr>
                <p:spPr>
                  <a:xfrm>
                    <a:off x="8829676" y="1743075"/>
                    <a:ext cx="3404179" cy="133350"/>
                  </a:xfrm>
                  <a:prstGeom prst="rect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C134A6FB-0459-07BD-FC8E-BF2B9289AEAE}"/>
                  </a:ext>
                </a:extLst>
              </p:cNvPr>
              <p:cNvCxnSpPr/>
              <p:nvPr/>
            </p:nvCxnSpPr>
            <p:spPr>
              <a:xfrm flipV="1">
                <a:off x="5505450" y="4028872"/>
                <a:ext cx="2486025" cy="170517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B17EE6B-8DDD-46CE-04CA-698D7300D685}"/>
                </a:ext>
              </a:extLst>
            </p:cNvPr>
            <p:cNvCxnSpPr/>
            <p:nvPr/>
          </p:nvCxnSpPr>
          <p:spPr>
            <a:xfrm flipV="1">
              <a:off x="9565985" y="1743075"/>
              <a:ext cx="266104" cy="20472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5F6F7CD8-576D-FB03-DBD4-28E7279F1943}"/>
              </a:ext>
            </a:extLst>
          </p:cNvPr>
          <p:cNvSpPr txBox="1"/>
          <p:nvPr/>
        </p:nvSpPr>
        <p:spPr>
          <a:xfrm>
            <a:off x="9946613" y="1954363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都是通过</a:t>
            </a:r>
            <a:r>
              <a:rPr lang="en-US" altLang="zh-CN" b="1" dirty="0" err="1">
                <a:solidFill>
                  <a:srgbClr val="C00000"/>
                </a:solidFill>
              </a:rPr>
              <a:t>glew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6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2975495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2. </a:t>
            </a:r>
            <a:r>
              <a:rPr lang="zh-CN" altLang="en-US" b="1" dirty="0"/>
              <a:t>静态反射库</a:t>
            </a:r>
            <a:r>
              <a:rPr lang="en-US" altLang="zh-CN" b="1" dirty="0" err="1"/>
              <a:t>USRefl</a:t>
            </a:r>
            <a:r>
              <a:rPr lang="zh-CN" altLang="en-US" b="1" dirty="0"/>
              <a:t>的使用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D88001-A7B4-5560-37B7-1DA9F1F48541}"/>
              </a:ext>
            </a:extLst>
          </p:cNvPr>
          <p:cNvSpPr txBox="1"/>
          <p:nvPr/>
        </p:nvSpPr>
        <p:spPr>
          <a:xfrm>
            <a:off x="582706" y="1214282"/>
            <a:ext cx="11143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源码分析参考：https://visualgmq.gitee.io/2022/04/13/USRefl%E6%BA%90%E7%A0%81%E5%88%86%E6%9E%90/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29628A-3E68-D4D8-491E-55DA01ED3045}"/>
              </a:ext>
            </a:extLst>
          </p:cNvPr>
          <p:cNvSpPr txBox="1"/>
          <p:nvPr/>
        </p:nvSpPr>
        <p:spPr>
          <a:xfrm>
            <a:off x="582706" y="19203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如何使用参考：</a:t>
            </a:r>
            <a:endParaRPr lang="en-US" altLang="zh-CN" b="1" dirty="0"/>
          </a:p>
          <a:p>
            <a:r>
              <a:rPr lang="en-US" altLang="zh-CN" b="1" dirty="0"/>
              <a:t>     </a:t>
            </a:r>
            <a:r>
              <a:rPr lang="zh-CN" altLang="en-US" b="1" dirty="0"/>
              <a:t>https://github.com/Ubpa/USRefl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7860EE8-6612-8FC0-C998-463508195E12}"/>
              </a:ext>
            </a:extLst>
          </p:cNvPr>
          <p:cNvGrpSpPr/>
          <p:nvPr/>
        </p:nvGrpSpPr>
        <p:grpSpPr>
          <a:xfrm>
            <a:off x="311734" y="2626388"/>
            <a:ext cx="11321465" cy="3951767"/>
            <a:chOff x="311734" y="2626388"/>
            <a:chExt cx="11321465" cy="39517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2218A8E-F39F-860E-6B45-F6DE775E7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734" y="2626388"/>
              <a:ext cx="5784266" cy="395176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FC57FE7-C6FA-1800-8113-6204A8DBC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0" y="2626388"/>
              <a:ext cx="5346699" cy="395176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2DE8030-5722-3363-6221-32598E32E29D}"/>
                </a:ext>
              </a:extLst>
            </p:cNvPr>
            <p:cNvSpPr txBox="1"/>
            <p:nvPr/>
          </p:nvSpPr>
          <p:spPr>
            <a:xfrm>
              <a:off x="9180101" y="3625334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j of v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85E0D56-EF5D-759D-5DAB-9C8311B33239}"/>
                </a:ext>
              </a:extLst>
            </p:cNvPr>
            <p:cNvCxnSpPr/>
            <p:nvPr/>
          </p:nvCxnSpPr>
          <p:spPr>
            <a:xfrm>
              <a:off x="1371600" y="3133725"/>
              <a:ext cx="7972425" cy="860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668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4883068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4.18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</a:t>
            </a:r>
            <a:r>
              <a:rPr lang="en-US" altLang="zh-CN" b="1" dirty="0"/>
              <a:t>—</a:t>
            </a:r>
            <a:r>
              <a:rPr lang="zh-CN" altLang="en-US" b="1" dirty="0"/>
              <a:t>回答第</a:t>
            </a:r>
            <a:r>
              <a:rPr lang="en-US" altLang="zh-CN" b="1" dirty="0"/>
              <a:t>4.9</a:t>
            </a:r>
            <a:r>
              <a:rPr lang="zh-CN" altLang="en-US" b="1" dirty="0"/>
              <a:t>节的</a:t>
            </a:r>
            <a:r>
              <a:rPr lang="zh-CN" altLang="en-US" b="1" dirty="0">
                <a:solidFill>
                  <a:schemeClr val="accent1"/>
                </a:solidFill>
              </a:rPr>
              <a:t>问题</a:t>
            </a:r>
            <a:r>
              <a:rPr lang="en-US" altLang="zh-CN" b="1" dirty="0">
                <a:solidFill>
                  <a:schemeClr val="accent1"/>
                </a:solidFill>
              </a:rPr>
              <a:t>1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EDC9B8-6F4D-8EB4-67BE-42B339845397}"/>
              </a:ext>
            </a:extLst>
          </p:cNvPr>
          <p:cNvSpPr txBox="1"/>
          <p:nvPr/>
        </p:nvSpPr>
        <p:spPr>
          <a:xfrm>
            <a:off x="582706" y="987656"/>
            <a:ext cx="1076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accent1"/>
                </a:solidFill>
              </a:rPr>
              <a:t>问题</a:t>
            </a:r>
            <a:r>
              <a:rPr lang="en-US" altLang="zh-CN" sz="1400" b="1" dirty="0">
                <a:solidFill>
                  <a:schemeClr val="accent1"/>
                </a:solidFill>
              </a:rPr>
              <a:t>1</a:t>
            </a:r>
            <a:r>
              <a:rPr lang="zh-CN" altLang="en-US" sz="1400" b="1" dirty="0">
                <a:solidFill>
                  <a:schemeClr val="accent1"/>
                </a:solidFill>
              </a:rPr>
              <a:t>：当我点击不同的对象，如物体、光源或者相机，右边</a:t>
            </a:r>
            <a:r>
              <a:rPr lang="en-US" altLang="zh-CN" sz="1400" b="1" dirty="0">
                <a:solidFill>
                  <a:schemeClr val="accent1"/>
                </a:solidFill>
              </a:rPr>
              <a:t>Inspector</a:t>
            </a:r>
            <a:r>
              <a:rPr lang="zh-CN" altLang="en-US" sz="1400" b="1" dirty="0">
                <a:solidFill>
                  <a:schemeClr val="accent1"/>
                </a:solidFill>
              </a:rPr>
              <a:t>窗口</a:t>
            </a:r>
            <a:r>
              <a:rPr lang="en-US" altLang="zh-CN" sz="1400" b="1" dirty="0">
                <a:solidFill>
                  <a:schemeClr val="accent1"/>
                </a:solidFill>
              </a:rPr>
              <a:t>UI</a:t>
            </a:r>
            <a:r>
              <a:rPr lang="zh-CN" altLang="en-US" sz="1400" b="1" dirty="0">
                <a:solidFill>
                  <a:schemeClr val="accent1"/>
                </a:solidFill>
              </a:rPr>
              <a:t>的显示内容是跟着变动的；针对我不同的点击动作，</a:t>
            </a:r>
            <a:r>
              <a:rPr lang="en-US" altLang="zh-CN" sz="1400" b="1" dirty="0">
                <a:solidFill>
                  <a:schemeClr val="accent1"/>
                </a:solidFill>
              </a:rPr>
              <a:t>Inspector</a:t>
            </a:r>
            <a:r>
              <a:rPr lang="zh-CN" altLang="en-US" sz="1400" b="1" dirty="0">
                <a:solidFill>
                  <a:schemeClr val="accent1"/>
                </a:solidFill>
              </a:rPr>
              <a:t>分别实现不同的显示方案；还是说有更通用的处理方法；这也是我第</a:t>
            </a:r>
            <a:r>
              <a:rPr lang="en-US" altLang="zh-CN" sz="1400" b="1" dirty="0">
                <a:solidFill>
                  <a:schemeClr val="accent1"/>
                </a:solidFill>
              </a:rPr>
              <a:t>3</a:t>
            </a:r>
            <a:r>
              <a:rPr lang="zh-CN" altLang="en-US" sz="1400" b="1" dirty="0">
                <a:solidFill>
                  <a:schemeClr val="accent1"/>
                </a:solidFill>
              </a:rPr>
              <a:t>节去了解反射和</a:t>
            </a:r>
            <a:r>
              <a:rPr lang="en-US" altLang="zh-CN" sz="1400" b="1" dirty="0">
                <a:solidFill>
                  <a:schemeClr val="accent1"/>
                </a:solidFill>
              </a:rPr>
              <a:t>UI</a:t>
            </a:r>
            <a:r>
              <a:rPr lang="zh-CN" altLang="en-US" sz="1400" b="1" dirty="0">
                <a:solidFill>
                  <a:schemeClr val="accent1"/>
                </a:solidFill>
              </a:rPr>
              <a:t>属性绑定最开始的初衷。。。。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E43D37C-87CE-C49E-91BA-981B5FE2F790}"/>
              </a:ext>
            </a:extLst>
          </p:cNvPr>
          <p:cNvGrpSpPr/>
          <p:nvPr/>
        </p:nvGrpSpPr>
        <p:grpSpPr>
          <a:xfrm>
            <a:off x="730378" y="1567537"/>
            <a:ext cx="10186845" cy="3207497"/>
            <a:chOff x="730378" y="1980995"/>
            <a:chExt cx="10186845" cy="3207497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BD12BA4-507C-7E01-5E4E-A064BDE70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246" y="1980995"/>
              <a:ext cx="5318977" cy="1951918"/>
            </a:xfrm>
            <a:prstGeom prst="rect">
              <a:avLst/>
            </a:prstGeom>
          </p:spPr>
        </p:pic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67F57FA-584B-8A7F-C52C-437BD35D34D5}"/>
                </a:ext>
              </a:extLst>
            </p:cNvPr>
            <p:cNvGrpSpPr/>
            <p:nvPr/>
          </p:nvGrpSpPr>
          <p:grpSpPr>
            <a:xfrm>
              <a:off x="730378" y="1980995"/>
              <a:ext cx="7242887" cy="3207497"/>
              <a:chOff x="785516" y="2523920"/>
              <a:chExt cx="7242887" cy="3207497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AB9506E8-6A8F-F1CD-4058-309FF6FA1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16" y="2523920"/>
                <a:ext cx="4634209" cy="3207497"/>
              </a:xfrm>
              <a:prstGeom prst="rect">
                <a:avLst/>
              </a:prstGeom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272CAED-50E4-1B6A-5E9E-EAD82312B5F5}"/>
                  </a:ext>
                </a:extLst>
              </p:cNvPr>
              <p:cNvSpPr/>
              <p:nvPr/>
            </p:nvSpPr>
            <p:spPr>
              <a:xfrm>
                <a:off x="1019175" y="4137375"/>
                <a:ext cx="2009775" cy="16792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A6ED8ED-1B1C-E50C-1B86-EA12BF19B7B2}"/>
                  </a:ext>
                </a:extLst>
              </p:cNvPr>
              <p:cNvSpPr/>
              <p:nvPr/>
            </p:nvSpPr>
            <p:spPr>
              <a:xfrm>
                <a:off x="1037708" y="4562475"/>
                <a:ext cx="2009775" cy="16792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05F6678-1E1A-EF48-EF1D-4ABC1AC189C2}"/>
                  </a:ext>
                </a:extLst>
              </p:cNvPr>
              <p:cNvSpPr/>
              <p:nvPr/>
            </p:nvSpPr>
            <p:spPr>
              <a:xfrm>
                <a:off x="1019175" y="5334000"/>
                <a:ext cx="2009775" cy="16792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279AB58-B3A1-85EB-395F-31E5EB2E7BB8}"/>
                  </a:ext>
                </a:extLst>
              </p:cNvPr>
              <p:cNvSpPr/>
              <p:nvPr/>
            </p:nvSpPr>
            <p:spPr>
              <a:xfrm>
                <a:off x="6018628" y="4087425"/>
                <a:ext cx="2009775" cy="16792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2A3DDC7-3E58-6AF0-D0A1-ADC3F5F33234}"/>
                </a:ext>
              </a:extLst>
            </p:cNvPr>
            <p:cNvSpPr txBox="1"/>
            <p:nvPr/>
          </p:nvSpPr>
          <p:spPr>
            <a:xfrm>
              <a:off x="3419475" y="440055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秘密就在这里面</a:t>
              </a:r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34FE78F8-6B34-7768-F4E4-B9F497CC7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836" y="4090823"/>
              <a:ext cx="5315387" cy="1061685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8EE846C-D4AC-8C4E-BDA0-9AB4BD83A18A}"/>
                </a:ext>
              </a:extLst>
            </p:cNvPr>
            <p:cNvSpPr txBox="1"/>
            <p:nvPr/>
          </p:nvSpPr>
          <p:spPr>
            <a:xfrm>
              <a:off x="7410450" y="4769882"/>
              <a:ext cx="2491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C00000"/>
                  </a:solidFill>
                </a:rPr>
                <a:t>Weidget</a:t>
              </a:r>
              <a:r>
                <a:rPr lang="zh-CN" altLang="en-US" b="1" dirty="0">
                  <a:solidFill>
                    <a:srgbClr val="C00000"/>
                  </a:solidFill>
                </a:rPr>
                <a:t>里面放</a:t>
              </a:r>
              <a:r>
                <a:rPr lang="en-US" altLang="zh-CN" b="1" dirty="0">
                  <a:solidFill>
                    <a:srgbClr val="C00000"/>
                  </a:solidFill>
                </a:rPr>
                <a:t>widget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FF2F2531-F846-A0DE-D292-00FD782D4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70" y="4853689"/>
            <a:ext cx="6346697" cy="179363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6D8AD0F7-CB8C-A63D-5C47-8D2122ADDEA2}"/>
              </a:ext>
            </a:extLst>
          </p:cNvPr>
          <p:cNvSpPr txBox="1"/>
          <p:nvPr/>
        </p:nvSpPr>
        <p:spPr>
          <a:xfrm>
            <a:off x="7486650" y="5288840"/>
            <a:ext cx="316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从代码来看，是直接写死的，并没有采用特殊的方法，如反射</a:t>
            </a:r>
            <a:r>
              <a:rPr lang="en-US" altLang="zh-CN" b="1" dirty="0">
                <a:solidFill>
                  <a:srgbClr val="C00000"/>
                </a:solidFill>
              </a:rPr>
              <a:t>/UI</a:t>
            </a:r>
            <a:r>
              <a:rPr lang="zh-CN" altLang="en-US" b="1" dirty="0">
                <a:solidFill>
                  <a:srgbClr val="C00000"/>
                </a:solidFill>
              </a:rPr>
              <a:t>绑定</a:t>
            </a:r>
          </a:p>
        </p:txBody>
      </p:sp>
    </p:spTree>
    <p:extLst>
      <p:ext uri="{BB962C8B-B14F-4D97-AF65-F5344CB8AC3E}">
        <p14:creationId xmlns:p14="http://schemas.microsoft.com/office/powerpoint/2010/main" val="266418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4211409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4.19 </a:t>
            </a:r>
            <a:r>
              <a:rPr lang="en-US" altLang="zh-CN" b="1" dirty="0" err="1"/>
              <a:t>OvEditor</a:t>
            </a:r>
            <a:r>
              <a:rPr lang="en-US" altLang="zh-CN" b="1" dirty="0"/>
              <a:t> </a:t>
            </a:r>
            <a:r>
              <a:rPr lang="zh-CN" altLang="en-US" b="1" dirty="0"/>
              <a:t>源码阅读</a:t>
            </a:r>
            <a:r>
              <a:rPr lang="en-US" altLang="zh-CN" b="1" dirty="0"/>
              <a:t>—</a:t>
            </a:r>
            <a:r>
              <a:rPr lang="zh-CN" altLang="en-US" b="1" dirty="0"/>
              <a:t>继续深入控件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EDC9B8-6F4D-8EB4-67BE-42B339845397}"/>
              </a:ext>
            </a:extLst>
          </p:cNvPr>
          <p:cNvSpPr txBox="1"/>
          <p:nvPr/>
        </p:nvSpPr>
        <p:spPr>
          <a:xfrm>
            <a:off x="582706" y="987656"/>
            <a:ext cx="10761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400" b="1" dirty="0">
                <a:solidFill>
                  <a:schemeClr val="accent1"/>
                </a:solidFill>
              </a:rPr>
              <a:t>接着问题</a:t>
            </a:r>
            <a:r>
              <a:rPr lang="en-US" altLang="zh-CN" sz="1400" b="1" dirty="0">
                <a:solidFill>
                  <a:schemeClr val="accent1"/>
                </a:solidFill>
              </a:rPr>
              <a:t>1</a:t>
            </a:r>
            <a:r>
              <a:rPr lang="zh-CN" altLang="en-US" sz="1400" b="1" dirty="0">
                <a:solidFill>
                  <a:schemeClr val="accent1"/>
                </a:solidFill>
              </a:rPr>
              <a:t>，继续深入控件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E2D1612-9584-DC59-0D77-0A7FBD6DAAC3}"/>
              </a:ext>
            </a:extLst>
          </p:cNvPr>
          <p:cNvGrpSpPr/>
          <p:nvPr/>
        </p:nvGrpSpPr>
        <p:grpSpPr>
          <a:xfrm>
            <a:off x="882582" y="1954513"/>
            <a:ext cx="6916875" cy="1874623"/>
            <a:chOff x="2101782" y="2097207"/>
            <a:chExt cx="6916875" cy="187462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A4F2ABC-0621-623C-323C-A720ED781A9E}"/>
                </a:ext>
              </a:extLst>
            </p:cNvPr>
            <p:cNvSpPr/>
            <p:nvPr/>
          </p:nvSpPr>
          <p:spPr>
            <a:xfrm>
              <a:off x="3656080" y="2106733"/>
              <a:ext cx="1257300" cy="457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Actor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A8ACC7-2E64-974C-BC4E-6E4D5908168D}"/>
                </a:ext>
              </a:extLst>
            </p:cNvPr>
            <p:cNvSpPr/>
            <p:nvPr/>
          </p:nvSpPr>
          <p:spPr>
            <a:xfrm>
              <a:off x="5478395" y="2106732"/>
              <a:ext cx="1578110" cy="457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Components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7B1D4FC-5D91-C038-D563-9552778DF81F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 flipV="1">
              <a:off x="4913380" y="2335332"/>
              <a:ext cx="5650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18EAE41-B59A-12E3-26DC-02DB96C5B537}"/>
                </a:ext>
              </a:extLst>
            </p:cNvPr>
            <p:cNvSpPr/>
            <p:nvPr/>
          </p:nvSpPr>
          <p:spPr>
            <a:xfrm>
              <a:off x="7440547" y="2097207"/>
              <a:ext cx="1578110" cy="457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AComponent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75AE3EC-BD87-4342-351B-5576E9E3E554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 flipV="1">
              <a:off x="7056505" y="2325807"/>
              <a:ext cx="384042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490D3D4-DFDE-B098-666B-D870B916B118}"/>
                </a:ext>
              </a:extLst>
            </p:cNvPr>
            <p:cNvSpPr/>
            <p:nvPr/>
          </p:nvSpPr>
          <p:spPr>
            <a:xfrm>
              <a:off x="2101782" y="3371722"/>
              <a:ext cx="1733753" cy="600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Glew</a:t>
              </a:r>
              <a:endParaRPr lang="en-US" altLang="zh-CN" dirty="0"/>
            </a:p>
            <a:p>
              <a:pPr algn="ctr"/>
              <a:r>
                <a:rPr lang="zh-CN" altLang="en-US" dirty="0"/>
                <a:t>（</a:t>
              </a:r>
              <a:r>
                <a:rPr lang="en-US" altLang="zh-CN" dirty="0"/>
                <a:t>scene render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E955E1D-B6CB-F223-937A-6DE0732AF4EB}"/>
                </a:ext>
              </a:extLst>
            </p:cNvPr>
            <p:cNvSpPr/>
            <p:nvPr/>
          </p:nvSpPr>
          <p:spPr>
            <a:xfrm>
              <a:off x="4735445" y="3371722"/>
              <a:ext cx="1733753" cy="6001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Imgui</a:t>
              </a:r>
              <a:r>
                <a:rPr lang="zh-CN" altLang="en-US" dirty="0"/>
                <a:t>（</a:t>
              </a:r>
              <a:r>
                <a:rPr lang="en-US" altLang="zh-CN" dirty="0"/>
                <a:t>inspector</a:t>
              </a:r>
              <a:r>
                <a:rPr lang="zh-CN" altLang="en-US" dirty="0"/>
                <a:t>）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35F5391-0221-6BA7-BBFB-39E30BF5D5EE}"/>
                </a:ext>
              </a:extLst>
            </p:cNvPr>
            <p:cNvCxnSpPr>
              <a:stCxn id="20" idx="0"/>
              <a:endCxn id="2" idx="2"/>
            </p:cNvCxnSpPr>
            <p:nvPr/>
          </p:nvCxnSpPr>
          <p:spPr>
            <a:xfrm flipV="1">
              <a:off x="2968659" y="2563932"/>
              <a:ext cx="1316071" cy="807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A474B59-7A87-40DC-B7CB-9F2CD601E011}"/>
                </a:ext>
              </a:extLst>
            </p:cNvPr>
            <p:cNvCxnSpPr>
              <a:stCxn id="24" idx="0"/>
              <a:endCxn id="2" idx="2"/>
            </p:cNvCxnSpPr>
            <p:nvPr/>
          </p:nvCxnSpPr>
          <p:spPr>
            <a:xfrm flipH="1" flipV="1">
              <a:off x="4284730" y="2563932"/>
              <a:ext cx="1317592" cy="807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F964E2D-B346-2D13-AE19-ED158E2E554A}"/>
                </a:ext>
              </a:extLst>
            </p:cNvPr>
            <p:cNvCxnSpPr>
              <a:stCxn id="20" idx="3"/>
              <a:endCxn id="24" idx="1"/>
            </p:cNvCxnSpPr>
            <p:nvPr/>
          </p:nvCxnSpPr>
          <p:spPr>
            <a:xfrm>
              <a:off x="3835535" y="3671776"/>
              <a:ext cx="899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C11F312-A699-1613-3E84-85AF3B105C5E}"/>
                </a:ext>
              </a:extLst>
            </p:cNvPr>
            <p:cNvCxnSpPr/>
            <p:nvPr/>
          </p:nvCxnSpPr>
          <p:spPr>
            <a:xfrm flipH="1">
              <a:off x="3837055" y="3849807"/>
              <a:ext cx="8983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A506B874-0FF3-D7A9-D3F5-D89E5EC03C65}"/>
              </a:ext>
            </a:extLst>
          </p:cNvPr>
          <p:cNvSpPr txBox="1"/>
          <p:nvPr/>
        </p:nvSpPr>
        <p:spPr>
          <a:xfrm>
            <a:off x="882582" y="4636926"/>
            <a:ext cx="990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en-US" altLang="zh-CN" b="1" dirty="0" err="1"/>
              <a:t>Imgui</a:t>
            </a:r>
            <a:r>
              <a:rPr lang="en-US" altLang="zh-CN" b="1" dirty="0"/>
              <a:t>/</a:t>
            </a:r>
            <a:r>
              <a:rPr lang="en-US" altLang="zh-CN" b="1" dirty="0" err="1"/>
              <a:t>inpector</a:t>
            </a:r>
            <a:r>
              <a:rPr lang="zh-CN" altLang="en-US" b="1" dirty="0"/>
              <a:t>修改</a:t>
            </a:r>
            <a:r>
              <a:rPr lang="en-US" altLang="zh-CN" b="1" dirty="0"/>
              <a:t>component, </a:t>
            </a:r>
            <a:r>
              <a:rPr lang="zh-CN" altLang="en-US" b="1" dirty="0"/>
              <a:t>然后</a:t>
            </a:r>
            <a:r>
              <a:rPr lang="en-US" altLang="zh-CN" b="1" dirty="0" err="1"/>
              <a:t>Glew</a:t>
            </a:r>
            <a:r>
              <a:rPr lang="zh-CN" altLang="en-US" b="1" dirty="0"/>
              <a:t>又从</a:t>
            </a:r>
            <a:r>
              <a:rPr lang="en-US" altLang="zh-CN" b="1" dirty="0"/>
              <a:t>component</a:t>
            </a:r>
            <a:r>
              <a:rPr lang="zh-CN" altLang="en-US" b="1" dirty="0"/>
              <a:t>中取出修改后的值，重新进行渲染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F980A55-F606-4F7A-3741-675B6EE2C22F}"/>
              </a:ext>
            </a:extLst>
          </p:cNvPr>
          <p:cNvSpPr txBox="1"/>
          <p:nvPr/>
        </p:nvSpPr>
        <p:spPr>
          <a:xfrm>
            <a:off x="882582" y="5096453"/>
            <a:ext cx="1015365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2. Pick</a:t>
            </a:r>
            <a:r>
              <a:rPr lang="zh-CN" altLang="en-US" b="1" dirty="0"/>
              <a:t>流程：</a:t>
            </a:r>
            <a:r>
              <a:rPr lang="en-US" altLang="zh-CN" b="1" dirty="0" err="1"/>
              <a:t>Glew</a:t>
            </a:r>
            <a:r>
              <a:rPr lang="zh-CN" altLang="en-US" b="1" dirty="0"/>
              <a:t>传递</a:t>
            </a:r>
            <a:r>
              <a:rPr lang="en-US" altLang="zh-CN" b="1" dirty="0"/>
              <a:t>pick</a:t>
            </a:r>
            <a:r>
              <a:rPr lang="zh-CN" altLang="en-US" b="1" dirty="0"/>
              <a:t>信号给</a:t>
            </a:r>
            <a:r>
              <a:rPr lang="en-US" altLang="zh-CN" b="1" dirty="0" err="1"/>
              <a:t>imgui</a:t>
            </a:r>
            <a:r>
              <a:rPr lang="zh-CN" altLang="en-US" b="1" dirty="0"/>
              <a:t>的</a:t>
            </a:r>
            <a:r>
              <a:rPr lang="en-US" altLang="zh-CN" b="1" dirty="0" err="1"/>
              <a:t>sceneview</a:t>
            </a:r>
            <a:r>
              <a:rPr lang="zh-CN" altLang="en-US" b="1" dirty="0"/>
              <a:t>， </a:t>
            </a:r>
            <a:r>
              <a:rPr lang="en-US" altLang="zh-CN" b="1" dirty="0" err="1"/>
              <a:t>sceneview</a:t>
            </a:r>
            <a:r>
              <a:rPr lang="zh-CN" altLang="en-US" b="1" dirty="0"/>
              <a:t>根据坐标等相关信息更新相机参数等渲染数据并找到被</a:t>
            </a:r>
            <a:r>
              <a:rPr lang="en-US" altLang="zh-CN" b="1" dirty="0"/>
              <a:t>pick</a:t>
            </a:r>
            <a:r>
              <a:rPr lang="zh-CN" altLang="en-US" b="1" dirty="0"/>
              <a:t>的</a:t>
            </a:r>
            <a:r>
              <a:rPr lang="en-US" altLang="zh-CN" b="1" dirty="0"/>
              <a:t>Actor</a:t>
            </a:r>
            <a:r>
              <a:rPr lang="zh-CN" altLang="en-US" b="1" dirty="0"/>
              <a:t>并记录下来，在下次的</a:t>
            </a:r>
            <a:r>
              <a:rPr lang="en-US" altLang="zh-CN" b="1" dirty="0" err="1"/>
              <a:t>imgui</a:t>
            </a:r>
            <a:r>
              <a:rPr lang="zh-CN" altLang="en-US" b="1" dirty="0"/>
              <a:t>统一更新界面的时候，取出这个</a:t>
            </a:r>
            <a:r>
              <a:rPr lang="en-US" altLang="zh-CN" b="1" dirty="0"/>
              <a:t>Actor</a:t>
            </a:r>
            <a:r>
              <a:rPr lang="zh-CN" altLang="en-US" b="1" dirty="0"/>
              <a:t>的</a:t>
            </a:r>
            <a:r>
              <a:rPr lang="en-US" altLang="zh-CN" b="1" dirty="0"/>
              <a:t>component</a:t>
            </a:r>
            <a:r>
              <a:rPr lang="zh-CN" altLang="en-US" b="1" dirty="0"/>
              <a:t>，全部擦除刷新</a:t>
            </a:r>
            <a:r>
              <a:rPr lang="en-US" altLang="zh-CN" b="1" dirty="0"/>
              <a:t>component</a:t>
            </a:r>
            <a:r>
              <a:rPr lang="zh-CN" altLang="en-US" b="1" dirty="0"/>
              <a:t>对应得</a:t>
            </a:r>
            <a:r>
              <a:rPr lang="en-US" altLang="zh-CN" b="1" dirty="0"/>
              <a:t>inspector</a:t>
            </a:r>
            <a:r>
              <a:rPr lang="zh-CN" altLang="en-US" b="1" dirty="0"/>
              <a:t>数据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ECBCA5B-E582-F1E2-6CF1-AD21560F53A8}"/>
              </a:ext>
            </a:extLst>
          </p:cNvPr>
          <p:cNvSpPr txBox="1"/>
          <p:nvPr/>
        </p:nvSpPr>
        <p:spPr>
          <a:xfrm>
            <a:off x="5383350" y="231040"/>
            <a:ext cx="635929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一点点思考：</a:t>
            </a:r>
            <a:endParaRPr lang="en-US" altLang="zh-CN" sz="1400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b="1" dirty="0"/>
              <a:t>控件不记录临时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局部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个别的状态，而是一次性记录所有必要的状态，每次都是擦除所有的界面，对所有的状态数据进行重新的绘制。</a:t>
            </a:r>
            <a:endParaRPr lang="en-US" altLang="zh-CN" sz="1400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b="1" dirty="0"/>
              <a:t>会不会有同步问题，界面鼠标点击操作应该很慢，就算有同步需求，也不会导致线程频繁的上下文切换？？（猜的）</a:t>
            </a:r>
          </a:p>
        </p:txBody>
      </p:sp>
    </p:spTree>
    <p:extLst>
      <p:ext uri="{BB962C8B-B14F-4D97-AF65-F5344CB8AC3E}">
        <p14:creationId xmlns:p14="http://schemas.microsoft.com/office/powerpoint/2010/main" val="662644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F2BFB2-13B8-5838-39B1-1AB970A1BC31}"/>
              </a:ext>
            </a:extLst>
          </p:cNvPr>
          <p:cNvSpPr txBox="1"/>
          <p:nvPr/>
        </p:nvSpPr>
        <p:spPr>
          <a:xfrm>
            <a:off x="582706" y="448235"/>
            <a:ext cx="207460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4.20 </a:t>
            </a:r>
            <a:r>
              <a:rPr lang="zh-CN" altLang="en-US" b="1" dirty="0"/>
              <a:t>实战前的总结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73DFB2-5E8E-8FF3-2DFA-55AE8D566503}"/>
              </a:ext>
            </a:extLst>
          </p:cNvPr>
          <p:cNvSpPr txBox="1"/>
          <p:nvPr/>
        </p:nvSpPr>
        <p:spPr>
          <a:xfrm>
            <a:off x="582706" y="1142474"/>
            <a:ext cx="938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参考第</a:t>
            </a:r>
            <a:r>
              <a:rPr lang="en-US" altLang="zh-CN" b="1" dirty="0">
                <a:solidFill>
                  <a:srgbClr val="C00000"/>
                </a:solidFill>
              </a:rPr>
              <a:t>4.19</a:t>
            </a:r>
            <a:r>
              <a:rPr lang="zh-CN" altLang="en-US" b="1" dirty="0">
                <a:solidFill>
                  <a:srgbClr val="C00000"/>
                </a:solidFill>
              </a:rPr>
              <a:t>节分析，如果按其方法迁移到</a:t>
            </a:r>
            <a:r>
              <a:rPr lang="en-US" altLang="zh-CN" b="1" dirty="0" err="1">
                <a:solidFill>
                  <a:srgbClr val="C00000"/>
                </a:solidFill>
              </a:rPr>
              <a:t>osg+imgui</a:t>
            </a:r>
            <a:r>
              <a:rPr lang="zh-CN" altLang="en-US" b="1" dirty="0">
                <a:solidFill>
                  <a:srgbClr val="C00000"/>
                </a:solidFill>
              </a:rPr>
              <a:t>的平台上面，应该对什么进行封装？？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5FD1B00-2AD2-251E-02FB-FFB2E29623E0}"/>
              </a:ext>
            </a:extLst>
          </p:cNvPr>
          <p:cNvGrpSpPr/>
          <p:nvPr/>
        </p:nvGrpSpPr>
        <p:grpSpPr>
          <a:xfrm>
            <a:off x="729259" y="3933123"/>
            <a:ext cx="7670178" cy="2667000"/>
            <a:chOff x="757481" y="3815733"/>
            <a:chExt cx="7670178" cy="26670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EC24E12-1742-A61B-077A-AEA517816026}"/>
                </a:ext>
              </a:extLst>
            </p:cNvPr>
            <p:cNvGrpSpPr/>
            <p:nvPr/>
          </p:nvGrpSpPr>
          <p:grpSpPr>
            <a:xfrm>
              <a:off x="1215957" y="4278613"/>
              <a:ext cx="6916875" cy="1874623"/>
              <a:chOff x="2101782" y="2097207"/>
              <a:chExt cx="6916875" cy="187462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05831E5-7B93-DFD0-12DB-EC306F1449CD}"/>
                  </a:ext>
                </a:extLst>
              </p:cNvPr>
              <p:cNvSpPr/>
              <p:nvPr/>
            </p:nvSpPr>
            <p:spPr>
              <a:xfrm>
                <a:off x="3656080" y="2106733"/>
                <a:ext cx="1257300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Actor</a:t>
                </a:r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CD48CE-AE18-63CA-21C1-2FD78077C054}"/>
                  </a:ext>
                </a:extLst>
              </p:cNvPr>
              <p:cNvSpPr/>
              <p:nvPr/>
            </p:nvSpPr>
            <p:spPr>
              <a:xfrm>
                <a:off x="5478395" y="2106732"/>
                <a:ext cx="1578110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Components</a:t>
                </a:r>
                <a:endParaRPr lang="zh-CN" altLang="en-US" dirty="0"/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9B3FC5AC-E8AE-30A1-3518-F409DE8E002B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 flipV="1">
                <a:off x="4913380" y="2335332"/>
                <a:ext cx="56501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3F2082-26A5-1ACC-62CC-6AAA90AA1CAE}"/>
                  </a:ext>
                </a:extLst>
              </p:cNvPr>
              <p:cNvSpPr/>
              <p:nvPr/>
            </p:nvSpPr>
            <p:spPr>
              <a:xfrm>
                <a:off x="7440547" y="2097207"/>
                <a:ext cx="1578110" cy="457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AComponent</a:t>
                </a:r>
                <a:endParaRPr lang="zh-CN" altLang="en-US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96D0F2AC-7B9B-95D7-C244-8DB78C9C54E3}"/>
                  </a:ext>
                </a:extLst>
              </p:cNvPr>
              <p:cNvCxnSpPr>
                <a:stCxn id="7" idx="3"/>
                <a:endCxn id="9" idx="1"/>
              </p:cNvCxnSpPr>
              <p:nvPr/>
            </p:nvCxnSpPr>
            <p:spPr>
              <a:xfrm flipV="1">
                <a:off x="7056505" y="2325807"/>
                <a:ext cx="384042" cy="9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1F74661-067E-85F9-E1E9-6EE05BB8D3B4}"/>
                  </a:ext>
                </a:extLst>
              </p:cNvPr>
              <p:cNvSpPr/>
              <p:nvPr/>
            </p:nvSpPr>
            <p:spPr>
              <a:xfrm>
                <a:off x="2101782" y="3371722"/>
                <a:ext cx="1733753" cy="600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Glew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（</a:t>
                </a:r>
                <a:r>
                  <a:rPr lang="en-US" altLang="zh-CN" dirty="0"/>
                  <a:t>scene render</a:t>
                </a:r>
                <a:endParaRPr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10C6149-FC4C-630D-082E-7BFF3745B0F9}"/>
                  </a:ext>
                </a:extLst>
              </p:cNvPr>
              <p:cNvSpPr/>
              <p:nvPr/>
            </p:nvSpPr>
            <p:spPr>
              <a:xfrm>
                <a:off x="4735445" y="3371722"/>
                <a:ext cx="1733753" cy="600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Imgui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inspector</a:t>
                </a:r>
                <a:r>
                  <a:rPr lang="zh-CN" altLang="en-US" dirty="0"/>
                  <a:t>）</a:t>
                </a: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7D811F6C-0496-51E0-6CA1-302E578F5456}"/>
                  </a:ext>
                </a:extLst>
              </p:cNvPr>
              <p:cNvCxnSpPr>
                <a:stCxn id="11" idx="0"/>
                <a:endCxn id="6" idx="2"/>
              </p:cNvCxnSpPr>
              <p:nvPr/>
            </p:nvCxnSpPr>
            <p:spPr>
              <a:xfrm flipV="1">
                <a:off x="2968659" y="2563932"/>
                <a:ext cx="1316071" cy="8077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80CCCCAD-B507-F094-D715-10107FA7CE4A}"/>
                  </a:ext>
                </a:extLst>
              </p:cNvPr>
              <p:cNvCxnSpPr>
                <a:stCxn id="12" idx="0"/>
                <a:endCxn id="6" idx="2"/>
              </p:cNvCxnSpPr>
              <p:nvPr/>
            </p:nvCxnSpPr>
            <p:spPr>
              <a:xfrm flipH="1" flipV="1">
                <a:off x="4284730" y="2563932"/>
                <a:ext cx="1317592" cy="8077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D51555C4-2E8A-9FBD-4234-9D17249BDE85}"/>
                  </a:ext>
                </a:extLst>
              </p:cNvPr>
              <p:cNvCxnSpPr>
                <a:stCxn id="11" idx="3"/>
                <a:endCxn id="12" idx="1"/>
              </p:cNvCxnSpPr>
              <p:nvPr/>
            </p:nvCxnSpPr>
            <p:spPr>
              <a:xfrm>
                <a:off x="3835535" y="3671776"/>
                <a:ext cx="8999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004C16B1-91BE-11AF-6705-181D9836267C}"/>
                  </a:ext>
                </a:extLst>
              </p:cNvPr>
              <p:cNvCxnSpPr/>
              <p:nvPr/>
            </p:nvCxnSpPr>
            <p:spPr>
              <a:xfrm flipH="1">
                <a:off x="3837055" y="3849807"/>
                <a:ext cx="8983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83C75EC-5A45-F893-C2DA-D62ADA456272}"/>
                </a:ext>
              </a:extLst>
            </p:cNvPr>
            <p:cNvSpPr/>
            <p:nvPr/>
          </p:nvSpPr>
          <p:spPr>
            <a:xfrm>
              <a:off x="757481" y="3815733"/>
              <a:ext cx="7670178" cy="2667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309607-1123-1CF8-E173-7646536A1CB1}"/>
                </a:ext>
              </a:extLst>
            </p:cNvPr>
            <p:cNvSpPr txBox="1"/>
            <p:nvPr/>
          </p:nvSpPr>
          <p:spPr>
            <a:xfrm>
              <a:off x="891284" y="3897921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自</a:t>
              </a:r>
              <a:r>
                <a:rPr lang="en-US" altLang="zh-CN" b="1" dirty="0"/>
                <a:t>4.9</a:t>
              </a:r>
              <a:r>
                <a:rPr lang="zh-CN" altLang="en-US" b="1" dirty="0"/>
                <a:t>节的分析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6293CC1-E6F0-ADAC-6C43-C6C07402597D}"/>
              </a:ext>
            </a:extLst>
          </p:cNvPr>
          <p:cNvSpPr txBox="1"/>
          <p:nvPr/>
        </p:nvSpPr>
        <p:spPr>
          <a:xfrm>
            <a:off x="582706" y="1797661"/>
            <a:ext cx="876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应该是要对</a:t>
            </a:r>
            <a:r>
              <a:rPr lang="en-US" altLang="zh-CN" b="1" dirty="0" err="1"/>
              <a:t>osg</a:t>
            </a:r>
            <a:r>
              <a:rPr lang="zh-CN" altLang="en-US" b="1" dirty="0"/>
              <a:t>的</a:t>
            </a:r>
            <a:r>
              <a:rPr lang="en-US" altLang="zh-CN" b="1" dirty="0"/>
              <a:t>node</a:t>
            </a:r>
            <a:r>
              <a:rPr lang="zh-CN" altLang="en-US" b="1" dirty="0"/>
              <a:t>节点进行封装，效果就是将</a:t>
            </a:r>
            <a:r>
              <a:rPr lang="en-US" altLang="zh-CN" b="1" dirty="0"/>
              <a:t>node</a:t>
            </a:r>
            <a:r>
              <a:rPr lang="zh-CN" altLang="en-US" b="1" dirty="0"/>
              <a:t>映射到</a:t>
            </a:r>
            <a:r>
              <a:rPr lang="en-US" altLang="zh-CN" b="1" dirty="0" err="1"/>
              <a:t>imgui</a:t>
            </a:r>
            <a:r>
              <a:rPr lang="zh-CN" altLang="en-US" b="1" dirty="0"/>
              <a:t>的</a:t>
            </a:r>
            <a:r>
              <a:rPr lang="en-US" altLang="zh-CN" b="1" dirty="0"/>
              <a:t>inspector</a:t>
            </a:r>
            <a:r>
              <a:rPr lang="zh-CN" altLang="en-US" b="1" dirty="0"/>
              <a:t>中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0806F5-ECAA-4D90-9EEE-7D46DD33BD05}"/>
              </a:ext>
            </a:extLst>
          </p:cNvPr>
          <p:cNvSpPr txBox="1"/>
          <p:nvPr/>
        </p:nvSpPr>
        <p:spPr>
          <a:xfrm>
            <a:off x="582706" y="2273884"/>
            <a:ext cx="642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而在封装的</a:t>
            </a:r>
            <a:r>
              <a:rPr lang="en-US" altLang="zh-CN" b="1" dirty="0" err="1"/>
              <a:t>MyView</a:t>
            </a:r>
            <a:r>
              <a:rPr lang="zh-CN" altLang="en-US" b="1" dirty="0"/>
              <a:t>应该记录当前被选中的</a:t>
            </a:r>
            <a:r>
              <a:rPr lang="en-US" altLang="zh-CN" b="1" dirty="0"/>
              <a:t>node</a:t>
            </a:r>
            <a:r>
              <a:rPr lang="zh-CN" altLang="en-US" b="1" dirty="0"/>
              <a:t>节点的句柄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A201A4D-1A08-98C4-1B28-413DDB32F8EF}"/>
              </a:ext>
            </a:extLst>
          </p:cNvPr>
          <p:cNvGrpSpPr/>
          <p:nvPr/>
        </p:nvGrpSpPr>
        <p:grpSpPr>
          <a:xfrm>
            <a:off x="1762500" y="2853967"/>
            <a:ext cx="5405371" cy="375954"/>
            <a:chOff x="3048000" y="3237712"/>
            <a:chExt cx="5405371" cy="37595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DDB8D63-9896-CE44-85CC-E08183726656}"/>
                </a:ext>
              </a:extLst>
            </p:cNvPr>
            <p:cNvSpPr txBox="1"/>
            <p:nvPr/>
          </p:nvSpPr>
          <p:spPr>
            <a:xfrm>
              <a:off x="3048000" y="3244334"/>
              <a:ext cx="10477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 err="1"/>
                <a:t>MyView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600326B-5604-2C94-4BC3-128D8F75B69E}"/>
                </a:ext>
              </a:extLst>
            </p:cNvPr>
            <p:cNvCxnSpPr/>
            <p:nvPr/>
          </p:nvCxnSpPr>
          <p:spPr>
            <a:xfrm>
              <a:off x="4162425" y="3429000"/>
              <a:ext cx="8953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8846B73-8152-5357-111C-E102575BC7DD}"/>
                </a:ext>
              </a:extLst>
            </p:cNvPr>
            <p:cNvSpPr txBox="1"/>
            <p:nvPr/>
          </p:nvSpPr>
          <p:spPr>
            <a:xfrm>
              <a:off x="5210175" y="3237712"/>
              <a:ext cx="3243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Overload</a:t>
              </a:r>
              <a:r>
                <a:rPr lang="zh-CN" altLang="en-US" b="1" dirty="0"/>
                <a:t>引擎中的</a:t>
              </a:r>
              <a:r>
                <a:rPr lang="en-US" altLang="zh-CN" b="1" dirty="0" err="1"/>
                <a:t>SceneView</a:t>
              </a:r>
              <a:endParaRPr lang="zh-CN" altLang="en-US" b="1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35E08544-98B2-6ADA-3DFF-A728AE3A4CA5}"/>
              </a:ext>
            </a:extLst>
          </p:cNvPr>
          <p:cNvSpPr txBox="1"/>
          <p:nvPr/>
        </p:nvSpPr>
        <p:spPr>
          <a:xfrm>
            <a:off x="912605" y="3282562"/>
            <a:ext cx="1935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MyOsgNode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4F12510-6045-493E-4A0F-C84B9312CE7A}"/>
              </a:ext>
            </a:extLst>
          </p:cNvPr>
          <p:cNvCxnSpPr/>
          <p:nvPr/>
        </p:nvCxnSpPr>
        <p:spPr>
          <a:xfrm>
            <a:off x="2549378" y="3496804"/>
            <a:ext cx="1469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77A78ED-7FEE-94FD-E814-0F24D8CFDAEA}"/>
              </a:ext>
            </a:extLst>
          </p:cNvPr>
          <p:cNvSpPr txBox="1"/>
          <p:nvPr/>
        </p:nvSpPr>
        <p:spPr>
          <a:xfrm>
            <a:off x="4148750" y="3290286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Overload</a:t>
            </a:r>
            <a:r>
              <a:rPr lang="zh-CN" altLang="en-US" b="1" dirty="0"/>
              <a:t>引擎中的</a:t>
            </a:r>
            <a:r>
              <a:rPr lang="en-US" altLang="zh-CN" b="1" dirty="0"/>
              <a:t>Actor</a:t>
            </a:r>
            <a:r>
              <a:rPr lang="zh-CN" altLang="en-US" b="1" dirty="0"/>
              <a:t>中的</a:t>
            </a:r>
            <a:r>
              <a:rPr lang="en-US" altLang="zh-CN" b="1" dirty="0" err="1"/>
              <a:t>compoent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38E051F-0A33-3747-D69C-9CC8424246DF}"/>
              </a:ext>
            </a:extLst>
          </p:cNvPr>
          <p:cNvSpPr txBox="1"/>
          <p:nvPr/>
        </p:nvSpPr>
        <p:spPr>
          <a:xfrm>
            <a:off x="8783479" y="4581900"/>
            <a:ext cx="2840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最终的设计，可能还涉及到我的资源是如何管理，导入导出的，但是目前先不管这些了，真的要动起来了。。。。。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3660389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AEEEA1-5D48-7C64-B459-1E08CF03951C}"/>
              </a:ext>
            </a:extLst>
          </p:cNvPr>
          <p:cNvSpPr txBox="1"/>
          <p:nvPr/>
        </p:nvSpPr>
        <p:spPr>
          <a:xfrm>
            <a:off x="2085975" y="990600"/>
            <a:ext cx="784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关于编辑器的源码阅读，就先到这吧，周末就这样结束了，一行代码都没写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FF29D9-446C-14A3-8CD5-CBA760BF8FCE}"/>
              </a:ext>
            </a:extLst>
          </p:cNvPr>
          <p:cNvSpPr txBox="1"/>
          <p:nvPr/>
        </p:nvSpPr>
        <p:spPr>
          <a:xfrm>
            <a:off x="1908539" y="1623097"/>
            <a:ext cx="819707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/>
              <a:t>后面要尽快的将</a:t>
            </a:r>
            <a:r>
              <a:rPr lang="en-US" altLang="zh-CN" b="1" dirty="0" err="1"/>
              <a:t>OvEditor</a:t>
            </a:r>
            <a:r>
              <a:rPr lang="zh-CN" altLang="en-US" b="1" dirty="0"/>
              <a:t>的</a:t>
            </a:r>
            <a:r>
              <a:rPr lang="en-US" altLang="zh-CN" b="1" dirty="0" err="1"/>
              <a:t>imgui</a:t>
            </a:r>
            <a:r>
              <a:rPr lang="zh-CN" altLang="en-US" b="1" dirty="0"/>
              <a:t>现成的控件迁移到我自己的</a:t>
            </a:r>
            <a:r>
              <a:rPr lang="en-US" altLang="zh-CN" b="1" dirty="0" err="1"/>
              <a:t>osg+imgui</a:t>
            </a:r>
            <a:r>
              <a:rPr lang="zh-CN" altLang="en-US" b="1" dirty="0"/>
              <a:t>平台上面来，因为公司用</a:t>
            </a:r>
            <a:r>
              <a:rPr lang="en-US" altLang="zh-CN" b="1" dirty="0" err="1"/>
              <a:t>osg</a:t>
            </a:r>
            <a:r>
              <a:rPr lang="zh-CN" altLang="en-US" b="1" dirty="0"/>
              <a:t>，所以把这个搭起来，后面也可以作为的算法的验证平台</a:t>
            </a:r>
            <a:r>
              <a:rPr lang="en-US" altLang="zh-CN" b="1" dirty="0"/>
              <a:t>/</a:t>
            </a:r>
            <a:r>
              <a:rPr lang="zh-CN" altLang="en-US" b="1" dirty="0"/>
              <a:t>工具、学习图形学，学习框架设计。。。。。。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93A4A4-7BE3-EBAD-0996-981B8107BCE0}"/>
              </a:ext>
            </a:extLst>
          </p:cNvPr>
          <p:cNvSpPr txBox="1"/>
          <p:nvPr/>
        </p:nvSpPr>
        <p:spPr>
          <a:xfrm>
            <a:off x="981075" y="328472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还是要多看看别人的框架代码，自己盲目的写，感觉提高不大。。。。</a:t>
            </a:r>
            <a:r>
              <a:rPr lang="en-US" altLang="zh-CN" b="1" dirty="0"/>
              <a:t>(</a:t>
            </a:r>
            <a:r>
              <a:rPr lang="en-US" altLang="zh-CN" b="1" dirty="0" err="1"/>
              <a:t>imgui</a:t>
            </a:r>
            <a:r>
              <a:rPr lang="zh-CN" altLang="en-US" b="1" dirty="0"/>
              <a:t>我自己封装感觉很难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810968-459D-42E4-7905-1C17ACB384E9}"/>
              </a:ext>
            </a:extLst>
          </p:cNvPr>
          <p:cNvSpPr txBox="1"/>
          <p:nvPr/>
        </p:nvSpPr>
        <p:spPr>
          <a:xfrm>
            <a:off x="2788088" y="3917225"/>
            <a:ext cx="643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太晚了，该休息了，明天能起得来的跑步吗。。。。。。。。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7DCEF2-90AC-88E3-990D-2B7BB9E10CF5}"/>
              </a:ext>
            </a:extLst>
          </p:cNvPr>
          <p:cNvSpPr txBox="1"/>
          <p:nvPr/>
        </p:nvSpPr>
        <p:spPr>
          <a:xfrm>
            <a:off x="8683909" y="5182219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---2023.03.06  00:19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4235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4046301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 </a:t>
            </a:r>
            <a:r>
              <a:rPr lang="zh-CN" altLang="en-US" b="1" dirty="0"/>
              <a:t>动态反射库</a:t>
            </a:r>
            <a:r>
              <a:rPr lang="en-US" altLang="zh-CN" b="1" dirty="0" err="1"/>
              <a:t>UDRefl</a:t>
            </a:r>
            <a:r>
              <a:rPr lang="en-US" altLang="zh-CN" b="1" dirty="0"/>
              <a:t>  &amp;&amp; UI</a:t>
            </a:r>
            <a:r>
              <a:rPr lang="zh-CN" altLang="en-US" b="1" dirty="0"/>
              <a:t>属性绑定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A2D9432-D49A-C11C-E76A-EC2E823E37E0}"/>
              </a:ext>
            </a:extLst>
          </p:cNvPr>
          <p:cNvGrpSpPr/>
          <p:nvPr/>
        </p:nvGrpSpPr>
        <p:grpSpPr>
          <a:xfrm>
            <a:off x="582706" y="243667"/>
            <a:ext cx="11352431" cy="6529349"/>
            <a:chOff x="582706" y="243667"/>
            <a:chExt cx="11352431" cy="6529349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6CC434C-6451-7BA7-7341-AB32FFC83384}"/>
                </a:ext>
              </a:extLst>
            </p:cNvPr>
            <p:cNvSpPr txBox="1"/>
            <p:nvPr/>
          </p:nvSpPr>
          <p:spPr>
            <a:xfrm>
              <a:off x="6678706" y="243667"/>
              <a:ext cx="4255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\include\UDRefl\details</a:t>
              </a:r>
              <a:r>
                <a:rPr lang="en-US" altLang="zh-CN" b="1" dirty="0">
                  <a:solidFill>
                    <a:srgbClr val="C00000"/>
                  </a:solidFill>
                </a:rPr>
                <a:t>\</a:t>
              </a:r>
              <a:r>
                <a:rPr lang="en-US" altLang="zh-CN" b="1" dirty="0" err="1">
                  <a:solidFill>
                    <a:srgbClr val="C00000"/>
                  </a:solidFill>
                </a:rPr>
                <a:t>ReflMngr.inl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00C42B0-FE19-5F6B-CF35-8CB4F5433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7475" y="599603"/>
              <a:ext cx="4896533" cy="30389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8F2F6B3-1367-750F-181C-ABB88FE96C7A}"/>
                </a:ext>
              </a:extLst>
            </p:cNvPr>
            <p:cNvSpPr txBox="1"/>
            <p:nvPr/>
          </p:nvSpPr>
          <p:spPr>
            <a:xfrm>
              <a:off x="582706" y="1196459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参考资料：https://github.com/Ubpa/Utopia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A20C3C8-9292-47BE-534F-47330E3CA681}"/>
                </a:ext>
              </a:extLst>
            </p:cNvPr>
            <p:cNvSpPr txBox="1"/>
            <p:nvPr/>
          </p:nvSpPr>
          <p:spPr>
            <a:xfrm>
              <a:off x="1733550" y="156579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https://github.com/Ubpa/UDRefl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12F509D-1F71-1D2C-638A-8EB89AC8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706" y="2149251"/>
              <a:ext cx="5513294" cy="28579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B8D4652-A079-F73D-F1BC-C0DDA915B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706" y="5137005"/>
              <a:ext cx="5496376" cy="12727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DC9ABA4-115E-950C-371C-2B9CB862BCDE}"/>
                </a:ext>
              </a:extLst>
            </p:cNvPr>
            <p:cNvSpPr/>
            <p:nvPr/>
          </p:nvSpPr>
          <p:spPr>
            <a:xfrm>
              <a:off x="714375" y="2977366"/>
              <a:ext cx="2038350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AEF7B7A-4FC9-B8D4-F163-B493501F0D5E}"/>
                </a:ext>
              </a:extLst>
            </p:cNvPr>
            <p:cNvSpPr txBox="1"/>
            <p:nvPr/>
          </p:nvSpPr>
          <p:spPr>
            <a:xfrm>
              <a:off x="697655" y="5959756"/>
              <a:ext cx="541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先添加</a:t>
              </a:r>
              <a:r>
                <a:rPr lang="en-US" altLang="zh-CN" b="1" dirty="0">
                  <a:solidFill>
                    <a:srgbClr val="C00000"/>
                  </a:solidFill>
                </a:rPr>
                <a:t>keyframes</a:t>
              </a:r>
              <a:r>
                <a:rPr lang="zh-CN" altLang="en-US" b="1" dirty="0">
                  <a:solidFill>
                    <a:srgbClr val="C00000"/>
                  </a:solidFill>
                </a:rPr>
                <a:t>的成员，静态反射应该也是一样的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BD66A73-5266-6F38-5BAE-12A060313440}"/>
                </a:ext>
              </a:extLst>
            </p:cNvPr>
            <p:cNvSpPr/>
            <p:nvPr/>
          </p:nvSpPr>
          <p:spPr>
            <a:xfrm>
              <a:off x="914399" y="5463825"/>
              <a:ext cx="4619625" cy="5274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13153D2-1E60-5129-A69E-E207ED201B28}"/>
                </a:ext>
              </a:extLst>
            </p:cNvPr>
            <p:cNvSpPr/>
            <p:nvPr/>
          </p:nvSpPr>
          <p:spPr>
            <a:xfrm>
              <a:off x="7909330" y="1869067"/>
              <a:ext cx="2632822" cy="14683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4E86997-F131-DD58-1FA5-D0364CC35DD4}"/>
                </a:ext>
              </a:extLst>
            </p:cNvPr>
            <p:cNvSpPr/>
            <p:nvPr/>
          </p:nvSpPr>
          <p:spPr>
            <a:xfrm>
              <a:off x="7897100" y="2183635"/>
              <a:ext cx="3547222" cy="75643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7DD9C425-494D-464B-A748-C507A1AFFE69}"/>
                </a:ext>
              </a:extLst>
            </p:cNvPr>
            <p:cNvCxnSpPr/>
            <p:nvPr/>
          </p:nvCxnSpPr>
          <p:spPr>
            <a:xfrm flipV="1">
              <a:off x="3295650" y="1565791"/>
              <a:ext cx="3914775" cy="3768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18DD9DD2-FE82-0EB8-FA99-27514C5C9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8899"/>
            <a:stretch/>
          </p:blipFill>
          <p:spPr>
            <a:xfrm>
              <a:off x="6777475" y="4919503"/>
              <a:ext cx="4896532" cy="18535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2020240-2441-F715-0FB4-F0A2772EDBEC}"/>
                </a:ext>
              </a:extLst>
            </p:cNvPr>
            <p:cNvSpPr/>
            <p:nvPr/>
          </p:nvSpPr>
          <p:spPr>
            <a:xfrm>
              <a:off x="7210425" y="6486839"/>
              <a:ext cx="3914774" cy="25498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08B41E24-4DFB-4BFE-6F2D-B34BF63E0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77475" y="3803722"/>
              <a:ext cx="4896533" cy="10165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D149888-8C43-1BC7-CB34-A6648C5AED53}"/>
                </a:ext>
              </a:extLst>
            </p:cNvPr>
            <p:cNvSpPr/>
            <p:nvPr/>
          </p:nvSpPr>
          <p:spPr>
            <a:xfrm>
              <a:off x="7909330" y="3095323"/>
              <a:ext cx="2782920" cy="13921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6B5371E-70D0-C45A-CC54-240032914E5E}"/>
                </a:ext>
              </a:extLst>
            </p:cNvPr>
            <p:cNvSpPr/>
            <p:nvPr/>
          </p:nvSpPr>
          <p:spPr>
            <a:xfrm>
              <a:off x="8162924" y="4267200"/>
              <a:ext cx="1760445" cy="12018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F3BB3F66-C1A4-1C89-8ED5-AD9F2EB69472}"/>
                </a:ext>
              </a:extLst>
            </p:cNvPr>
            <p:cNvCxnSpPr/>
            <p:nvPr/>
          </p:nvCxnSpPr>
          <p:spPr>
            <a:xfrm>
              <a:off x="8943975" y="4320306"/>
              <a:ext cx="1066800" cy="232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01E0708-8081-236E-14D5-BE74BA8EF08F}"/>
                </a:ext>
              </a:extLst>
            </p:cNvPr>
            <p:cNvSpPr txBox="1"/>
            <p:nvPr/>
          </p:nvSpPr>
          <p:spPr>
            <a:xfrm>
              <a:off x="9225741" y="4533517"/>
              <a:ext cx="2709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ID</a:t>
              </a:r>
              <a:r>
                <a:rPr lang="zh-CN" altLang="en-US" b="1" dirty="0">
                  <a:solidFill>
                    <a:srgbClr val="C00000"/>
                  </a:solidFill>
                </a:rPr>
                <a:t>值是什么时候产生的？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78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516038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3.1 </a:t>
            </a:r>
            <a:r>
              <a:rPr lang="zh-CN" altLang="en-US" b="1" dirty="0"/>
              <a:t>继续</a:t>
            </a:r>
            <a:r>
              <a:rPr lang="en-US" altLang="zh-CN" b="1" dirty="0" err="1"/>
              <a:t>UDRefl</a:t>
            </a:r>
            <a:r>
              <a:rPr lang="en-US" altLang="zh-CN" b="1" dirty="0"/>
              <a:t>--</a:t>
            </a:r>
            <a:r>
              <a:rPr lang="zh-CN" altLang="en-US" b="1" dirty="0"/>
              <a:t>从源头开始（</a:t>
            </a:r>
            <a:r>
              <a:rPr lang="en-US" altLang="zh-CN" b="1" dirty="0"/>
              <a:t>IDRegistry.hpp</a:t>
            </a:r>
            <a:r>
              <a:rPr lang="zh-CN" altLang="en-US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321F7C-7A3F-7949-1D0D-EFA77F10AD7B}"/>
              </a:ext>
            </a:extLst>
          </p:cNvPr>
          <p:cNvSpPr txBox="1"/>
          <p:nvPr/>
        </p:nvSpPr>
        <p:spPr>
          <a:xfrm>
            <a:off x="495300" y="1009581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accent1"/>
                </a:solidFill>
              </a:rPr>
              <a:t>管理</a:t>
            </a:r>
            <a:r>
              <a:rPr lang="en-US" altLang="zh-CN" b="1" dirty="0">
                <a:solidFill>
                  <a:schemeClr val="accent1"/>
                </a:solidFill>
              </a:rPr>
              <a:t>ID</a:t>
            </a:r>
            <a:r>
              <a:rPr lang="zh-CN" altLang="en-US" b="1" dirty="0">
                <a:solidFill>
                  <a:schemeClr val="accent1"/>
                </a:solidFill>
              </a:rPr>
              <a:t>的分配（建立</a:t>
            </a:r>
            <a:r>
              <a:rPr lang="en-US" altLang="zh-CN" b="1" dirty="0">
                <a:solidFill>
                  <a:schemeClr val="accent1"/>
                </a:solidFill>
              </a:rPr>
              <a:t>ID</a:t>
            </a:r>
            <a:r>
              <a:rPr lang="zh-CN" altLang="en-US" b="1" dirty="0">
                <a:solidFill>
                  <a:schemeClr val="accent1"/>
                </a:solidFill>
              </a:rPr>
              <a:t>和那么之间的映射）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EC75EEF-0763-C4D4-8A40-0A26F690A332}"/>
              </a:ext>
            </a:extLst>
          </p:cNvPr>
          <p:cNvGrpSpPr/>
          <p:nvPr/>
        </p:nvGrpSpPr>
        <p:grpSpPr>
          <a:xfrm>
            <a:off x="557539" y="1474619"/>
            <a:ext cx="11339803" cy="4935146"/>
            <a:chOff x="557539" y="1474619"/>
            <a:chExt cx="11339803" cy="4935146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D24ABCEE-5C66-3505-BAC8-C4AA616B9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539" y="3681796"/>
              <a:ext cx="4884644" cy="27279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252D5B4-FBDF-CFD6-896F-3594D3C8B57A}"/>
                </a:ext>
              </a:extLst>
            </p:cNvPr>
            <p:cNvGrpSpPr/>
            <p:nvPr/>
          </p:nvGrpSpPr>
          <p:grpSpPr>
            <a:xfrm>
              <a:off x="582706" y="1474619"/>
              <a:ext cx="10256744" cy="4257264"/>
              <a:chOff x="582706" y="1474619"/>
              <a:chExt cx="10256744" cy="4257264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A4EEFDAE-1BAE-F929-81BC-67388AB6B1A6}"/>
                  </a:ext>
                </a:extLst>
              </p:cNvPr>
              <p:cNvGrpSpPr/>
              <p:nvPr/>
            </p:nvGrpSpPr>
            <p:grpSpPr>
              <a:xfrm>
                <a:off x="582706" y="1474619"/>
                <a:ext cx="4884644" cy="1954381"/>
                <a:chOff x="582706" y="1474619"/>
                <a:chExt cx="4884644" cy="1954381"/>
              </a:xfrm>
            </p:grpSpPr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D87C4664-18B0-F368-B13C-439C0E2D65EB}"/>
                    </a:ext>
                  </a:extLst>
                </p:cNvPr>
                <p:cNvSpPr txBox="1"/>
                <p:nvPr/>
              </p:nvSpPr>
              <p:spPr>
                <a:xfrm>
                  <a:off x="582706" y="1474619"/>
                  <a:ext cx="4884644" cy="19543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dirty="0"/>
                    <a:t>template&lt;typename T, typename U&gt;</a:t>
                  </a:r>
                </a:p>
                <a:p>
                  <a:r>
                    <a:rPr lang="zh-CN" altLang="en-US" sz="1100" b="1" dirty="0">
                      <a:solidFill>
                        <a:schemeClr val="accent1"/>
                      </a:solidFill>
                    </a:rPr>
                    <a:t>class IDRegistry {</a:t>
                  </a:r>
                  <a:endParaRPr lang="en-US" altLang="zh-CN" sz="1100" b="1" dirty="0">
                    <a:solidFill>
                      <a:schemeClr val="accent1"/>
                    </a:solidFill>
                  </a:endParaRPr>
                </a:p>
                <a:p>
                  <a:r>
                    <a:rPr lang="en-US" altLang="zh-CN" sz="1100" dirty="0"/>
                    <a:t>    //</a:t>
                  </a:r>
                  <a:r>
                    <a:rPr lang="zh-CN" altLang="en-US" sz="1100" dirty="0"/>
                    <a:t>略。。。</a:t>
                  </a:r>
                  <a:endParaRPr lang="en-US" altLang="zh-CN" sz="1100" dirty="0"/>
                </a:p>
                <a:p>
                  <a:r>
                    <a:rPr lang="en-US" altLang="zh-CN" sz="1100" dirty="0"/>
                    <a:t>    std::</a:t>
                  </a:r>
                  <a:r>
                    <a:rPr lang="en-US" altLang="zh-CN" sz="1100" dirty="0" err="1"/>
                    <a:t>string_view</a:t>
                  </a:r>
                  <a:r>
                    <a:rPr lang="en-US" altLang="zh-CN" sz="1100" dirty="0"/>
                    <a:t> Register(T ID, std::</a:t>
                  </a:r>
                  <a:r>
                    <a:rPr lang="en-US" altLang="zh-CN" sz="1100" dirty="0" err="1"/>
                    <a:t>string_view</a:t>
                  </a:r>
                  <a:r>
                    <a:rPr lang="en-US" altLang="zh-CN" sz="1100" dirty="0"/>
                    <a:t> name);</a:t>
                  </a:r>
                </a:p>
                <a:p>
                  <a:r>
                    <a:rPr lang="en-US" altLang="zh-CN" sz="1100" dirty="0"/>
                    <a:t>    //</a:t>
                  </a:r>
                  <a:r>
                    <a:rPr lang="zh-CN" altLang="en-US" sz="1100" dirty="0"/>
                    <a:t>成员</a:t>
                  </a:r>
                  <a:endParaRPr lang="en-US" altLang="zh-CN" sz="1100" dirty="0"/>
                </a:p>
                <a:p>
                  <a:r>
                    <a:rPr lang="en-US" altLang="zh-CN" sz="1100" dirty="0"/>
                    <a:t>    std::</a:t>
                  </a:r>
                  <a:r>
                    <a:rPr lang="en-US" altLang="zh-CN" sz="1100" dirty="0" err="1"/>
                    <a:t>pmr</a:t>
                  </a:r>
                  <a:r>
                    <a:rPr lang="en-US" altLang="zh-CN" sz="1100" dirty="0"/>
                    <a:t>::</a:t>
                  </a:r>
                  <a:r>
                    <a:rPr lang="en-US" altLang="zh-CN" sz="1100" dirty="0" err="1"/>
                    <a:t>polymorphic_allocator</a:t>
                  </a:r>
                  <a:r>
                    <a:rPr lang="en-US" altLang="zh-CN" sz="1100" dirty="0"/>
                    <a:t>&lt;char&gt; </a:t>
                  </a:r>
                  <a:r>
                    <a:rPr lang="en-US" altLang="zh-CN" sz="1100" dirty="0" err="1"/>
                    <a:t>get_allocator</a:t>
                  </a:r>
                  <a:r>
                    <a:rPr lang="en-US" altLang="zh-CN" sz="1100" dirty="0"/>
                    <a:t>() { return &amp;resource; }</a:t>
                  </a:r>
                </a:p>
                <a:p>
                  <a:r>
                    <a:rPr lang="en-US" altLang="zh-CN" sz="1100" dirty="0"/>
                    <a:t>    mutable std::</a:t>
                  </a:r>
                  <a:r>
                    <a:rPr lang="en-US" altLang="zh-CN" sz="1100" dirty="0" err="1"/>
                    <a:t>shared_mutex</a:t>
                  </a:r>
                  <a:r>
                    <a:rPr lang="en-US" altLang="zh-CN" sz="1100" dirty="0"/>
                    <a:t> </a:t>
                  </a:r>
                  <a:r>
                    <a:rPr lang="en-US" altLang="zh-CN" sz="1100" dirty="0" err="1"/>
                    <a:t>smutex</a:t>
                  </a:r>
                  <a:r>
                    <a:rPr lang="en-US" altLang="zh-CN" sz="1100" dirty="0"/>
                    <a:t>;</a:t>
                  </a:r>
                </a:p>
                <a:p>
                  <a:r>
                    <a:rPr lang="en-US" altLang="zh-CN" sz="1100" dirty="0"/>
                    <a:t>    std::</a:t>
                  </a:r>
                  <a:r>
                    <a:rPr lang="en-US" altLang="zh-CN" sz="1100" dirty="0" err="1"/>
                    <a:t>pmr</a:t>
                  </a:r>
                  <a:r>
                    <a:rPr lang="en-US" altLang="zh-CN" sz="1100" dirty="0"/>
                    <a:t>::</a:t>
                  </a:r>
                  <a:r>
                    <a:rPr lang="en-US" altLang="zh-CN" sz="1100" dirty="0" err="1"/>
                    <a:t>monotonic_buffer_resource</a:t>
                  </a:r>
                  <a:r>
                    <a:rPr lang="en-US" altLang="zh-CN" sz="1100" dirty="0"/>
                    <a:t> resource;</a:t>
                  </a:r>
                </a:p>
                <a:p>
                  <a:r>
                    <a:rPr lang="en-US" altLang="zh-CN" sz="1100" dirty="0"/>
                    <a:t>    std::</a:t>
                  </a:r>
                  <a:r>
                    <a:rPr lang="en-US" altLang="zh-CN" sz="1100" dirty="0" err="1"/>
                    <a:t>pmr</a:t>
                  </a:r>
                  <a:r>
                    <a:rPr lang="en-US" altLang="zh-CN" sz="1100" dirty="0"/>
                    <a:t>::</a:t>
                  </a:r>
                  <a:r>
                    <a:rPr lang="en-US" altLang="zh-CN" sz="1100" dirty="0" err="1"/>
                    <a:t>unordered_map</a:t>
                  </a:r>
                  <a:r>
                    <a:rPr lang="en-US" altLang="zh-CN" sz="1100" dirty="0"/>
                    <a:t>&lt;T, std::</a:t>
                  </a:r>
                  <a:r>
                    <a:rPr lang="en-US" altLang="zh-CN" sz="1100" dirty="0" err="1"/>
                    <a:t>string_view</a:t>
                  </a:r>
                  <a:r>
                    <a:rPr lang="en-US" altLang="zh-CN" sz="1100" dirty="0"/>
                    <a:t>&gt; id2name;</a:t>
                  </a:r>
                </a:p>
                <a:p>
                  <a:r>
                    <a:rPr lang="en-US" altLang="zh-CN" sz="1100" dirty="0"/>
                    <a:t>    std::</a:t>
                  </a:r>
                  <a:r>
                    <a:rPr lang="en-US" altLang="zh-CN" sz="1100" dirty="0" err="1"/>
                    <a:t>pmr</a:t>
                  </a:r>
                  <a:r>
                    <a:rPr lang="en-US" altLang="zh-CN" sz="1100" dirty="0"/>
                    <a:t>::</a:t>
                  </a:r>
                  <a:r>
                    <a:rPr lang="en-US" altLang="zh-CN" sz="1100" dirty="0" err="1"/>
                    <a:t>unordered_set</a:t>
                  </a:r>
                  <a:r>
                    <a:rPr lang="en-US" altLang="zh-CN" sz="1100" dirty="0"/>
                    <a:t>&lt;T&gt; </a:t>
                  </a:r>
                  <a:r>
                    <a:rPr lang="en-US" altLang="zh-CN" sz="1100" dirty="0" err="1"/>
                    <a:t>unmanagedIDs</a:t>
                  </a:r>
                  <a:r>
                    <a:rPr lang="en-US" altLang="zh-CN" sz="1100" dirty="0"/>
                    <a:t>;</a:t>
                  </a:r>
                </a:p>
                <a:p>
                  <a:r>
                    <a:rPr lang="en-US" altLang="zh-CN" sz="1100" dirty="0"/>
                    <a:t>}</a:t>
                  </a:r>
                  <a:r>
                    <a:rPr lang="zh-CN" altLang="en-US" sz="1100" dirty="0"/>
                    <a:t>；</a:t>
                  </a:r>
                </a:p>
              </p:txBody>
            </p:sp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A89C97AA-0598-EAEF-6852-79AF7697A95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1971675" y="1657350"/>
                  <a:ext cx="333053" cy="1846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0683C7-9424-55D9-16D4-052345D63F9D}"/>
                    </a:ext>
                  </a:extLst>
                </p:cNvPr>
                <p:cNvSpPr txBox="1"/>
                <p:nvPr/>
              </p:nvSpPr>
              <p:spPr>
                <a:xfrm>
                  <a:off x="2304728" y="1657350"/>
                  <a:ext cx="417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C00000"/>
                      </a:solidFill>
                    </a:rPr>
                    <a:t>ID</a:t>
                  </a:r>
                  <a:endParaRPr lang="zh-CN" altLang="en-US" b="1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A73F9CC-54D5-663D-58A6-29541F2AE4B3}"/>
                  </a:ext>
                </a:extLst>
              </p:cNvPr>
              <p:cNvSpPr txBox="1"/>
              <p:nvPr/>
            </p:nvSpPr>
            <p:spPr>
              <a:xfrm>
                <a:off x="5840506" y="1474619"/>
                <a:ext cx="4998944" cy="19543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100" dirty="0"/>
                  <a:t>class UDRefl_core_API NameIDRegistry : public IDRegistry&lt;NameID, Name&gt; {</a:t>
                </a:r>
                <a:endParaRPr lang="en-US" altLang="zh-CN" sz="1100" dirty="0"/>
              </a:p>
              <a:p>
                <a:endParaRPr lang="en-US" altLang="zh-CN" sz="1100" dirty="0"/>
              </a:p>
              <a:p>
                <a:pPr lvl="1"/>
                <a:r>
                  <a:rPr lang="en-US" altLang="zh-CN" sz="1100" dirty="0"/>
                  <a:t>struct Meta {</a:t>
                </a:r>
              </a:p>
              <a:p>
                <a:pPr lvl="1"/>
                <a:r>
                  <a:rPr lang="en-US" altLang="zh-CN" sz="1100" dirty="0"/>
                  <a:t>	//</a:t>
                </a:r>
              </a:p>
              <a:p>
                <a:pPr lvl="1"/>
                <a:r>
                  <a:rPr lang="en-US" altLang="zh-CN" sz="1100" dirty="0"/>
                  <a:t>};</a:t>
                </a:r>
              </a:p>
              <a:p>
                <a:endParaRPr lang="en-US" altLang="zh-CN" sz="1100" dirty="0"/>
              </a:p>
              <a:p>
                <a:r>
                  <a:rPr lang="en-US" altLang="zh-CN" sz="1100" dirty="0"/>
                  <a:t>            </a:t>
                </a:r>
                <a:r>
                  <a:rPr lang="en-US" altLang="zh-CN" sz="1100" dirty="0" err="1"/>
                  <a:t>NameIDRegistry</a:t>
                </a:r>
                <a:r>
                  <a:rPr lang="en-US" altLang="zh-CN" sz="1100" dirty="0"/>
                  <a:t>();</a:t>
                </a:r>
              </a:p>
              <a:p>
                <a:r>
                  <a:rPr lang="en-US" altLang="zh-CN" sz="1100" dirty="0"/>
                  <a:t>            using </a:t>
                </a:r>
                <a:r>
                  <a:rPr lang="en-US" altLang="zh-CN" sz="1100" dirty="0" err="1"/>
                  <a:t>IDRegistry</a:t>
                </a:r>
                <a:r>
                  <a:rPr lang="en-US" altLang="zh-CN" sz="1100" dirty="0"/>
                  <a:t>&lt;</a:t>
                </a:r>
                <a:r>
                  <a:rPr lang="en-US" altLang="zh-CN" sz="1100" dirty="0" err="1"/>
                  <a:t>NameID</a:t>
                </a:r>
                <a:r>
                  <a:rPr lang="en-US" altLang="zh-CN" sz="1100" dirty="0"/>
                  <a:t>, Name&gt;::Register;</a:t>
                </a:r>
              </a:p>
              <a:p>
                <a:r>
                  <a:rPr lang="en-US" altLang="zh-CN" sz="1100" dirty="0"/>
                  <a:t>            Name Register(Name n) { return Register(</a:t>
                </a:r>
                <a:r>
                  <a:rPr lang="en-US" altLang="zh-CN" sz="1100" dirty="0" err="1"/>
                  <a:t>n.GetID</a:t>
                </a:r>
                <a:r>
                  <a:rPr lang="en-US" altLang="zh-CN" sz="1100" dirty="0"/>
                  <a:t>(), </a:t>
                </a:r>
                <a:r>
                  <a:rPr lang="en-US" altLang="zh-CN" sz="1100" dirty="0" err="1"/>
                  <a:t>n.GetView</a:t>
                </a:r>
                <a:r>
                  <a:rPr lang="en-US" altLang="zh-CN" sz="1100" dirty="0"/>
                  <a:t>()); }</a:t>
                </a:r>
              </a:p>
              <a:p>
                <a:r>
                  <a:rPr lang="en-US" altLang="zh-CN" sz="1100" dirty="0"/>
                  <a:t>            Name </a:t>
                </a:r>
                <a:r>
                  <a:rPr lang="en-US" altLang="zh-CN" sz="1100" dirty="0" err="1"/>
                  <a:t>Nameof</a:t>
                </a:r>
                <a:r>
                  <a:rPr lang="en-US" altLang="zh-CN" sz="1100" dirty="0"/>
                  <a:t>(</a:t>
                </a:r>
                <a:r>
                  <a:rPr lang="en-US" altLang="zh-CN" sz="1100" dirty="0" err="1"/>
                  <a:t>NameID</a:t>
                </a:r>
                <a:r>
                  <a:rPr lang="en-US" altLang="zh-CN" sz="1100" dirty="0"/>
                  <a:t> ID) const;</a:t>
                </a:r>
              </a:p>
              <a:p>
                <a:r>
                  <a:rPr lang="en-US" altLang="zh-CN" sz="1100" dirty="0"/>
                  <a:t>};</a:t>
                </a:r>
                <a:endParaRPr lang="zh-CN" altLang="en-US" sz="1100" dirty="0"/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68D5FD12-AF60-F9F2-E054-3920E4B4E96C}"/>
                  </a:ext>
                </a:extLst>
              </p:cNvPr>
              <p:cNvCxnSpPr/>
              <p:nvPr/>
            </p:nvCxnSpPr>
            <p:spPr>
              <a:xfrm flipH="1" flipV="1">
                <a:off x="3962400" y="2114550"/>
                <a:ext cx="2390775" cy="8286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385A553-7542-C79E-3AB1-85AC8640CF0B}"/>
                  </a:ext>
                </a:extLst>
              </p:cNvPr>
              <p:cNvSpPr/>
              <p:nvPr/>
            </p:nvSpPr>
            <p:spPr>
              <a:xfrm>
                <a:off x="666750" y="2026682"/>
                <a:ext cx="3295650" cy="18273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2006669-C9DD-7F3A-6E70-9C52246D0C8B}"/>
                  </a:ext>
                </a:extLst>
              </p:cNvPr>
              <p:cNvSpPr/>
              <p:nvPr/>
            </p:nvSpPr>
            <p:spPr>
              <a:xfrm>
                <a:off x="6353174" y="2857432"/>
                <a:ext cx="3990975" cy="17366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AAB4B40-9AB7-8850-6FBE-10C0DC5E4212}"/>
                  </a:ext>
                </a:extLst>
              </p:cNvPr>
              <p:cNvSpPr/>
              <p:nvPr/>
            </p:nvSpPr>
            <p:spPr>
              <a:xfrm>
                <a:off x="865453" y="5549152"/>
                <a:ext cx="3468421" cy="18273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6C78325-89B4-0B00-EDDF-A53F50D1FE4C}"/>
                </a:ext>
              </a:extLst>
            </p:cNvPr>
            <p:cNvSpPr/>
            <p:nvPr/>
          </p:nvSpPr>
          <p:spPr>
            <a:xfrm>
              <a:off x="7267575" y="3815480"/>
              <a:ext cx="2457450" cy="40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IDRegistry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2888090-9A16-51E9-4DC9-6CEF18F778D0}"/>
                </a:ext>
              </a:extLst>
            </p:cNvPr>
            <p:cNvSpPr/>
            <p:nvPr/>
          </p:nvSpPr>
          <p:spPr>
            <a:xfrm>
              <a:off x="5991824" y="5007861"/>
              <a:ext cx="2457450" cy="40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/>
                <a:t>NameIDRegistry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BEBA9E-BA42-9324-38C5-EF8BF6BD7364}"/>
                </a:ext>
              </a:extLst>
            </p:cNvPr>
            <p:cNvSpPr/>
            <p:nvPr/>
          </p:nvSpPr>
          <p:spPr>
            <a:xfrm>
              <a:off x="9039824" y="5007861"/>
              <a:ext cx="2457450" cy="400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TypeIDRegistry</a:t>
              </a:r>
              <a:endParaRPr lang="zh-CN" altLang="en-US" dirty="0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3274AED-82D6-E15A-2D0E-0579AE83AC54}"/>
                </a:ext>
              </a:extLst>
            </p:cNvPr>
            <p:cNvGrpSpPr/>
            <p:nvPr/>
          </p:nvGrpSpPr>
          <p:grpSpPr>
            <a:xfrm>
              <a:off x="7986712" y="4238412"/>
              <a:ext cx="231648" cy="792331"/>
              <a:chOff x="4759452" y="4391025"/>
              <a:chExt cx="231648" cy="792331"/>
            </a:xfrm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id="{CBCF5AA0-703A-DFB7-EF30-3D5C034B50DC}"/>
                  </a:ext>
                </a:extLst>
              </p:cNvPr>
              <p:cNvSpPr/>
              <p:nvPr/>
            </p:nvSpPr>
            <p:spPr>
              <a:xfrm>
                <a:off x="4759452" y="4391025"/>
                <a:ext cx="231648" cy="169694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245E41DB-28AF-4BBB-9FB3-BD5A7FF51FBD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>
                <a:off x="4875276" y="4560719"/>
                <a:ext cx="0" cy="6226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8D52F705-54DA-A7AB-AEAF-B4884DB95FB0}"/>
                </a:ext>
              </a:extLst>
            </p:cNvPr>
            <p:cNvGrpSpPr/>
            <p:nvPr/>
          </p:nvGrpSpPr>
          <p:grpSpPr>
            <a:xfrm>
              <a:off x="9284754" y="4238412"/>
              <a:ext cx="231648" cy="792331"/>
              <a:chOff x="4759452" y="4391025"/>
              <a:chExt cx="231648" cy="792331"/>
            </a:xfrm>
          </p:grpSpPr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D4B83BAD-749A-684C-E348-6F3A85CB2118}"/>
                  </a:ext>
                </a:extLst>
              </p:cNvPr>
              <p:cNvSpPr/>
              <p:nvPr/>
            </p:nvSpPr>
            <p:spPr>
              <a:xfrm>
                <a:off x="4759452" y="4391025"/>
                <a:ext cx="231648" cy="169694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3C6C104-A273-AB4D-F4D8-14870FA538D1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4875276" y="4560719"/>
                <a:ext cx="0" cy="6226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A73FC74-179D-4EC8-A964-CD19F3CEE07D}"/>
                </a:ext>
              </a:extLst>
            </p:cNvPr>
            <p:cNvSpPr txBox="1"/>
            <p:nvPr/>
          </p:nvSpPr>
          <p:spPr>
            <a:xfrm>
              <a:off x="7804671" y="1888219"/>
              <a:ext cx="2571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Meta</a:t>
              </a:r>
              <a:r>
                <a:rPr lang="zh-CN" altLang="en-US" b="1" dirty="0">
                  <a:solidFill>
                    <a:srgbClr val="C00000"/>
                  </a:solidFill>
                </a:rPr>
                <a:t>的作用的是什么？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23754ED-7184-3C97-C770-24FF374C443F}"/>
                </a:ext>
              </a:extLst>
            </p:cNvPr>
            <p:cNvSpPr txBox="1"/>
            <p:nvPr/>
          </p:nvSpPr>
          <p:spPr>
            <a:xfrm>
              <a:off x="5743093" y="5830910"/>
              <a:ext cx="6154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问题： 为什么要有</a:t>
              </a:r>
              <a:r>
                <a:rPr lang="en-US" altLang="zh-CN" b="1" dirty="0" err="1">
                  <a:solidFill>
                    <a:srgbClr val="C00000"/>
                  </a:solidFill>
                </a:rPr>
                <a:t>NameIDRegistry</a:t>
              </a:r>
              <a:r>
                <a:rPr lang="zh-CN" altLang="en-US" b="1" dirty="0">
                  <a:solidFill>
                    <a:srgbClr val="C00000"/>
                  </a:solidFill>
                </a:rPr>
                <a:t>， </a:t>
              </a:r>
              <a:r>
                <a:rPr lang="en-US" altLang="zh-CN" b="1" dirty="0" err="1">
                  <a:solidFill>
                    <a:srgbClr val="C00000"/>
                  </a:solidFill>
                </a:rPr>
                <a:t>TypeIDRegistry</a:t>
              </a:r>
              <a:r>
                <a:rPr lang="zh-CN" altLang="en-US" b="1" dirty="0">
                  <a:solidFill>
                    <a:srgbClr val="C00000"/>
                  </a:solidFill>
                </a:rPr>
                <a:t>？？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96F22F6-8198-FD90-20C3-41737B83F552}"/>
                </a:ext>
              </a:extLst>
            </p:cNvPr>
            <p:cNvCxnSpPr/>
            <p:nvPr/>
          </p:nvCxnSpPr>
          <p:spPr>
            <a:xfrm>
              <a:off x="790575" y="2209413"/>
              <a:ext cx="0" cy="178156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6A549BBC-37B9-CB74-0F6B-6C6C879B191E}"/>
              </a:ext>
            </a:extLst>
          </p:cNvPr>
          <p:cNvSpPr txBox="1"/>
          <p:nvPr/>
        </p:nvSpPr>
        <p:spPr>
          <a:xfrm>
            <a:off x="6339401" y="381134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</a:rPr>
              <a:t>nameID</a:t>
            </a:r>
            <a:r>
              <a:rPr lang="en-US" altLang="zh-CN" b="1" dirty="0">
                <a:solidFill>
                  <a:schemeClr val="accent1"/>
                </a:solidFill>
              </a:rPr>
              <a:t> --》name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E28BAAE-41E7-1BA0-E440-8F01FC52F2EF}"/>
              </a:ext>
            </a:extLst>
          </p:cNvPr>
          <p:cNvSpPr txBox="1"/>
          <p:nvPr/>
        </p:nvSpPr>
        <p:spPr>
          <a:xfrm>
            <a:off x="6353344" y="77555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</a:rPr>
              <a:t>typeID</a:t>
            </a:r>
            <a:r>
              <a:rPr lang="en-US" altLang="zh-CN" b="1" dirty="0">
                <a:solidFill>
                  <a:schemeClr val="accent1"/>
                </a:solidFill>
              </a:rPr>
              <a:t> --》type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1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1758815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3.2 </a:t>
            </a:r>
            <a:r>
              <a:rPr lang="zh-CN" altLang="en-US" b="1" dirty="0"/>
              <a:t>继续</a:t>
            </a:r>
            <a:r>
              <a:rPr lang="en-US" altLang="zh-CN" b="1" dirty="0" err="1"/>
              <a:t>UDRefl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934256-8F0D-B423-CC4F-19B053A2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83" y="1123425"/>
            <a:ext cx="6634087" cy="377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330B61-9870-75DC-1DD8-4B4B8F142329}"/>
              </a:ext>
            </a:extLst>
          </p:cNvPr>
          <p:cNvSpPr txBox="1"/>
          <p:nvPr/>
        </p:nvSpPr>
        <p:spPr>
          <a:xfrm>
            <a:off x="7831515" y="1559432"/>
            <a:ext cx="2967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mngr.AddDestructor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DAB62A-6147-2CD8-683F-41C721A8B778}"/>
              </a:ext>
            </a:extLst>
          </p:cNvPr>
          <p:cNvSpPr txBox="1"/>
          <p:nvPr/>
        </p:nvSpPr>
        <p:spPr>
          <a:xfrm>
            <a:off x="7831515" y="2298096"/>
            <a:ext cx="3808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mngr.AddMemberMethod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05FE86-99CD-B715-8227-B19A137C089C}"/>
              </a:ext>
            </a:extLst>
          </p:cNvPr>
          <p:cNvSpPr txBox="1"/>
          <p:nvPr/>
        </p:nvSpPr>
        <p:spPr>
          <a:xfrm>
            <a:off x="7831516" y="1928764"/>
            <a:ext cx="2247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mngr.AddField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98D59BD-3E0B-A393-8675-BFD270E1B170}"/>
              </a:ext>
            </a:extLst>
          </p:cNvPr>
          <p:cNvGrpSpPr/>
          <p:nvPr/>
        </p:nvGrpSpPr>
        <p:grpSpPr>
          <a:xfrm>
            <a:off x="680382" y="5057775"/>
            <a:ext cx="6634086" cy="1426937"/>
            <a:chOff x="680383" y="4820175"/>
            <a:chExt cx="6634086" cy="142693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9C50B42-58E2-BCEE-EB2B-950D2B8B2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383" y="4820175"/>
              <a:ext cx="6634086" cy="14269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DFF37D2-8606-CB88-50E1-E090BEDC9F49}"/>
                </a:ext>
              </a:extLst>
            </p:cNvPr>
            <p:cNvSpPr/>
            <p:nvPr/>
          </p:nvSpPr>
          <p:spPr>
            <a:xfrm>
              <a:off x="960703" y="5601225"/>
              <a:ext cx="3468421" cy="35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0C81FD9-DA33-0FEC-7C3E-83E6D3377154}"/>
              </a:ext>
            </a:extLst>
          </p:cNvPr>
          <p:cNvSpPr txBox="1"/>
          <p:nvPr/>
        </p:nvSpPr>
        <p:spPr>
          <a:xfrm>
            <a:off x="7831514" y="1180050"/>
            <a:ext cx="2851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mngr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zh-CN" altLang="en-US" b="1" dirty="0">
                <a:solidFill>
                  <a:srgbClr val="C00000"/>
                </a:solidFill>
              </a:rPr>
              <a:t>AddConstructor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7955A98-4083-07E3-34FF-4586041071D9}"/>
              </a:ext>
            </a:extLst>
          </p:cNvPr>
          <p:cNvGrpSpPr/>
          <p:nvPr/>
        </p:nvGrpSpPr>
        <p:grpSpPr>
          <a:xfrm>
            <a:off x="7507114" y="2904862"/>
            <a:ext cx="4435975" cy="3570960"/>
            <a:chOff x="7507114" y="2904862"/>
            <a:chExt cx="4435975" cy="357096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1BAAC29-825F-D908-749D-B567EA33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7114" y="2904862"/>
              <a:ext cx="4435975" cy="35709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8F9E527-F5E1-FF32-9CFB-41DD641E423D}"/>
                </a:ext>
              </a:extLst>
            </p:cNvPr>
            <p:cNvSpPr/>
            <p:nvPr/>
          </p:nvSpPr>
          <p:spPr>
            <a:xfrm>
              <a:off x="8924925" y="4352925"/>
              <a:ext cx="609600" cy="1333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BEEDF29-F5AD-012A-AA16-48DBCC7EE112}"/>
                </a:ext>
              </a:extLst>
            </p:cNvPr>
            <p:cNvSpPr/>
            <p:nvPr/>
          </p:nvSpPr>
          <p:spPr>
            <a:xfrm>
              <a:off x="8924925" y="5140666"/>
              <a:ext cx="609600" cy="1333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15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1758815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3.3 </a:t>
            </a:r>
            <a:r>
              <a:rPr lang="zh-CN" altLang="en-US" b="1" dirty="0"/>
              <a:t>继续</a:t>
            </a:r>
            <a:r>
              <a:rPr lang="en-US" altLang="zh-CN" b="1" dirty="0" err="1"/>
              <a:t>UDRefl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68CB6B-4FAB-1A3D-9F49-0BA068274D2D}"/>
              </a:ext>
            </a:extLst>
          </p:cNvPr>
          <p:cNvSpPr txBox="1"/>
          <p:nvPr/>
        </p:nvSpPr>
        <p:spPr>
          <a:xfrm>
            <a:off x="582706" y="1087756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/>
              <a:t>稍微总结一下：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5674E9-BA89-CAE7-7D89-028EECC29F1B}"/>
              </a:ext>
            </a:extLst>
          </p:cNvPr>
          <p:cNvSpPr txBox="1"/>
          <p:nvPr/>
        </p:nvSpPr>
        <p:spPr>
          <a:xfrm>
            <a:off x="955205" y="4092486"/>
            <a:ext cx="4597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问题： 那这些信息是什么时候加入的，</a:t>
            </a:r>
            <a:r>
              <a:rPr lang="zh-CN" altLang="en-US" b="1" dirty="0">
                <a:solidFill>
                  <a:srgbClr val="C00000"/>
                </a:solidFill>
              </a:rPr>
              <a:t>编译期 </a:t>
            </a:r>
            <a:r>
              <a:rPr lang="zh-CN" altLang="en-US" b="1" dirty="0"/>
              <a:t>还是 </a:t>
            </a:r>
            <a:r>
              <a:rPr lang="zh-CN" altLang="en-US" b="1" dirty="0">
                <a:solidFill>
                  <a:srgbClr val="C00000"/>
                </a:solidFill>
              </a:rPr>
              <a:t>运行期</a:t>
            </a:r>
            <a:r>
              <a:rPr lang="zh-CN" altLang="en-US" b="1" dirty="0"/>
              <a:t>？？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D9BB1D-B29F-36CD-BA03-7D236A2BD950}"/>
              </a:ext>
            </a:extLst>
          </p:cNvPr>
          <p:cNvSpPr txBox="1"/>
          <p:nvPr/>
        </p:nvSpPr>
        <p:spPr>
          <a:xfrm>
            <a:off x="676275" y="1646303"/>
            <a:ext cx="4998944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/>
              <a:t>class UDRefl_core_API NameIDRegistry : public IDRegistry&lt;NameID, Name&gt; {</a:t>
            </a:r>
            <a:endParaRPr lang="en-US" altLang="zh-CN" sz="1100" dirty="0"/>
          </a:p>
          <a:p>
            <a:endParaRPr lang="en-US" altLang="zh-CN" sz="1100" dirty="0"/>
          </a:p>
          <a:p>
            <a:pPr lvl="1"/>
            <a:r>
              <a:rPr lang="en-US" altLang="zh-CN" sz="1100" dirty="0"/>
              <a:t>struct Meta {</a:t>
            </a:r>
          </a:p>
          <a:p>
            <a:pPr lvl="1"/>
            <a:r>
              <a:rPr lang="en-US" altLang="zh-CN" sz="1100" dirty="0"/>
              <a:t>	//</a:t>
            </a:r>
          </a:p>
          <a:p>
            <a:pPr lvl="1"/>
            <a:r>
              <a:rPr lang="en-US" altLang="zh-CN" sz="1100" dirty="0"/>
              <a:t>};</a:t>
            </a:r>
          </a:p>
          <a:p>
            <a:endParaRPr lang="en-US" altLang="zh-CN" sz="1100" dirty="0"/>
          </a:p>
          <a:p>
            <a:r>
              <a:rPr lang="en-US" altLang="zh-CN" sz="1100" dirty="0"/>
              <a:t>            </a:t>
            </a:r>
            <a:r>
              <a:rPr lang="en-US" altLang="zh-CN" sz="1100" dirty="0" err="1"/>
              <a:t>NameIDRegistry</a:t>
            </a:r>
            <a:r>
              <a:rPr lang="en-US" altLang="zh-CN" sz="1100" dirty="0"/>
              <a:t>();</a:t>
            </a:r>
          </a:p>
          <a:p>
            <a:r>
              <a:rPr lang="en-US" altLang="zh-CN" sz="1100" dirty="0"/>
              <a:t>            using </a:t>
            </a:r>
            <a:r>
              <a:rPr lang="en-US" altLang="zh-CN" sz="1100" dirty="0" err="1"/>
              <a:t>IDRegistry</a:t>
            </a:r>
            <a:r>
              <a:rPr lang="en-US" altLang="zh-CN" sz="1100" dirty="0"/>
              <a:t>&lt;</a:t>
            </a:r>
            <a:r>
              <a:rPr lang="en-US" altLang="zh-CN" sz="1100" dirty="0" err="1"/>
              <a:t>NameID</a:t>
            </a:r>
            <a:r>
              <a:rPr lang="en-US" altLang="zh-CN" sz="1100" dirty="0"/>
              <a:t>, Name&gt;::Register;</a:t>
            </a:r>
          </a:p>
          <a:p>
            <a:r>
              <a:rPr lang="en-US" altLang="zh-CN" sz="1100" dirty="0"/>
              <a:t>            Name Register(Name n) { return Register(</a:t>
            </a:r>
            <a:r>
              <a:rPr lang="en-US" altLang="zh-CN" sz="1100" dirty="0" err="1"/>
              <a:t>n.GetID</a:t>
            </a:r>
            <a:r>
              <a:rPr lang="en-US" altLang="zh-CN" sz="1100" dirty="0"/>
              <a:t>(), </a:t>
            </a:r>
            <a:r>
              <a:rPr lang="en-US" altLang="zh-CN" sz="1100" dirty="0" err="1"/>
              <a:t>n.GetView</a:t>
            </a:r>
            <a:r>
              <a:rPr lang="en-US" altLang="zh-CN" sz="1100" dirty="0"/>
              <a:t>()); }</a:t>
            </a:r>
          </a:p>
          <a:p>
            <a:r>
              <a:rPr lang="en-US" altLang="zh-CN" sz="1100" dirty="0"/>
              <a:t>            Name </a:t>
            </a:r>
            <a:r>
              <a:rPr lang="en-US" altLang="zh-CN" sz="1100" dirty="0" err="1"/>
              <a:t>Nameof</a:t>
            </a:r>
            <a:r>
              <a:rPr lang="en-US" altLang="zh-CN" sz="1100" dirty="0"/>
              <a:t>(</a:t>
            </a:r>
            <a:r>
              <a:rPr lang="en-US" altLang="zh-CN" sz="1100" dirty="0" err="1"/>
              <a:t>NameID</a:t>
            </a:r>
            <a:r>
              <a:rPr lang="en-US" altLang="zh-CN" sz="1100" dirty="0"/>
              <a:t> ID) const;</a:t>
            </a:r>
          </a:p>
          <a:p>
            <a:r>
              <a:rPr lang="en-US" altLang="zh-CN" sz="1100" dirty="0"/>
              <a:t>};</a:t>
            </a:r>
            <a:endParaRPr lang="zh-CN" alt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7912A2-C1D2-4C6C-271C-618F14227EC9}"/>
              </a:ext>
            </a:extLst>
          </p:cNvPr>
          <p:cNvSpPr/>
          <p:nvPr/>
        </p:nvSpPr>
        <p:spPr>
          <a:xfrm>
            <a:off x="1171575" y="1971675"/>
            <a:ext cx="1114425" cy="6286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A150F2-1670-E9E0-2235-725A8C6543DA}"/>
              </a:ext>
            </a:extLst>
          </p:cNvPr>
          <p:cNvSpPr txBox="1"/>
          <p:nvPr/>
        </p:nvSpPr>
        <p:spPr>
          <a:xfrm>
            <a:off x="2495913" y="21013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记录默认的成员名字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BD44FD7-4403-0553-E804-F3CE6800D84F}"/>
              </a:ext>
            </a:extLst>
          </p:cNvPr>
          <p:cNvCxnSpPr>
            <a:cxnSpLocks/>
          </p:cNvCxnSpPr>
          <p:nvPr/>
        </p:nvCxnSpPr>
        <p:spPr>
          <a:xfrm flipV="1">
            <a:off x="2019300" y="1755832"/>
            <a:ext cx="6638925" cy="4336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723DD35-D90D-14EA-A19D-0E6747BCFAF4}"/>
              </a:ext>
            </a:extLst>
          </p:cNvPr>
          <p:cNvGrpSpPr/>
          <p:nvPr/>
        </p:nvGrpSpPr>
        <p:grpSpPr>
          <a:xfrm>
            <a:off x="6170519" y="1066821"/>
            <a:ext cx="3698783" cy="3718872"/>
            <a:chOff x="6170519" y="1066821"/>
            <a:chExt cx="3698783" cy="371887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A163926-6F92-431F-C351-E085E0B04D55}"/>
                </a:ext>
              </a:extLst>
            </p:cNvPr>
            <p:cNvSpPr/>
            <p:nvPr/>
          </p:nvSpPr>
          <p:spPr>
            <a:xfrm>
              <a:off x="6506349" y="1586831"/>
              <a:ext cx="266700" cy="301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0ACE601-8593-8414-E119-CE64B5927FD3}"/>
                </a:ext>
              </a:extLst>
            </p:cNvPr>
            <p:cNvSpPr/>
            <p:nvPr/>
          </p:nvSpPr>
          <p:spPr>
            <a:xfrm>
              <a:off x="6506349" y="1888177"/>
              <a:ext cx="266700" cy="301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E2F2C42-B4A5-2319-6DD5-EB80C1B0EFF7}"/>
                </a:ext>
              </a:extLst>
            </p:cNvPr>
            <p:cNvSpPr/>
            <p:nvPr/>
          </p:nvSpPr>
          <p:spPr>
            <a:xfrm>
              <a:off x="6506349" y="2189523"/>
              <a:ext cx="266700" cy="301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01A8B4-8951-12CD-53EE-159D35D74A89}"/>
                </a:ext>
              </a:extLst>
            </p:cNvPr>
            <p:cNvSpPr/>
            <p:nvPr/>
          </p:nvSpPr>
          <p:spPr>
            <a:xfrm>
              <a:off x="6506349" y="2497356"/>
              <a:ext cx="266700" cy="301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B38054-2A32-EC62-7CCC-FE7AE18E41AC}"/>
                </a:ext>
              </a:extLst>
            </p:cNvPr>
            <p:cNvSpPr/>
            <p:nvPr/>
          </p:nvSpPr>
          <p:spPr>
            <a:xfrm>
              <a:off x="6506349" y="3450383"/>
              <a:ext cx="266700" cy="301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FE9D44A-D31B-D2EC-BFF9-13B174C0D3BD}"/>
                </a:ext>
              </a:extLst>
            </p:cNvPr>
            <p:cNvSpPr txBox="1"/>
            <p:nvPr/>
          </p:nvSpPr>
          <p:spPr>
            <a:xfrm>
              <a:off x="6506349" y="2798702"/>
              <a:ext cx="3257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。</a:t>
              </a:r>
              <a:endParaRPr lang="en-US" altLang="zh-CN" sz="1100" dirty="0"/>
            </a:p>
            <a:p>
              <a:r>
                <a:rPr lang="zh-CN" altLang="en-US" sz="1100" dirty="0"/>
                <a:t>。</a:t>
              </a:r>
              <a:endParaRPr lang="en-US" altLang="zh-CN" sz="1100" dirty="0"/>
            </a:p>
            <a:p>
              <a:r>
                <a:rPr lang="zh-CN" altLang="en-US" sz="1100" dirty="0"/>
                <a:t>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2D9C716-D52C-6641-0D77-26FD3C97E632}"/>
                </a:ext>
              </a:extLst>
            </p:cNvPr>
            <p:cNvSpPr txBox="1"/>
            <p:nvPr/>
          </p:nvSpPr>
          <p:spPr>
            <a:xfrm>
              <a:off x="6170519" y="1087756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NameID</a:t>
              </a:r>
              <a:endParaRPr lang="zh-CN" altLang="en-US" b="1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E6A8BD0-83C0-C05A-8D6E-429C513C8C97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6773049" y="1737504"/>
              <a:ext cx="926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F75F9F2-BC07-D063-70DF-BF85445E45E3}"/>
                </a:ext>
              </a:extLst>
            </p:cNvPr>
            <p:cNvCxnSpPr/>
            <p:nvPr/>
          </p:nvCxnSpPr>
          <p:spPr>
            <a:xfrm>
              <a:off x="6773049" y="2038850"/>
              <a:ext cx="926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3132599-031C-FB0D-69B5-436D231C4890}"/>
                </a:ext>
              </a:extLst>
            </p:cNvPr>
            <p:cNvCxnSpPr/>
            <p:nvPr/>
          </p:nvCxnSpPr>
          <p:spPr>
            <a:xfrm>
              <a:off x="6773049" y="2340196"/>
              <a:ext cx="926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ACF72EC-A58A-97E2-0FEF-6BC687324277}"/>
                </a:ext>
              </a:extLst>
            </p:cNvPr>
            <p:cNvCxnSpPr/>
            <p:nvPr/>
          </p:nvCxnSpPr>
          <p:spPr>
            <a:xfrm>
              <a:off x="6773049" y="2648029"/>
              <a:ext cx="926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776F76C-1FC2-CFA1-CFDE-C8E376DABCE5}"/>
                </a:ext>
              </a:extLst>
            </p:cNvPr>
            <p:cNvCxnSpPr/>
            <p:nvPr/>
          </p:nvCxnSpPr>
          <p:spPr>
            <a:xfrm>
              <a:off x="6773048" y="3614709"/>
              <a:ext cx="9264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32E6BB1-B458-3F40-1AE2-3B2FE66A2B4F}"/>
                </a:ext>
              </a:extLst>
            </p:cNvPr>
            <p:cNvGrpSpPr/>
            <p:nvPr/>
          </p:nvGrpSpPr>
          <p:grpSpPr>
            <a:xfrm>
              <a:off x="7823460" y="1586831"/>
              <a:ext cx="1825364" cy="301541"/>
              <a:chOff x="7823460" y="1586831"/>
              <a:chExt cx="1825364" cy="301541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4506094-3AC6-B2DB-6CB5-B364EC9A8182}"/>
                  </a:ext>
                </a:extLst>
              </p:cNvPr>
              <p:cNvSpPr/>
              <p:nvPr/>
            </p:nvSpPr>
            <p:spPr>
              <a:xfrm>
                <a:off x="7823460" y="1587036"/>
                <a:ext cx="457200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类名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972A126-CF62-9ECB-1545-08F7E578CE9F}"/>
                  </a:ext>
                </a:extLst>
              </p:cNvPr>
              <p:cNvSpPr/>
              <p:nvPr/>
            </p:nvSpPr>
            <p:spPr>
              <a:xfrm>
                <a:off x="8280660" y="1586831"/>
                <a:ext cx="647422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函数名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A72A624-0691-C3A7-55FC-627B3272C6E3}"/>
                  </a:ext>
                </a:extLst>
              </p:cNvPr>
              <p:cNvSpPr/>
              <p:nvPr/>
            </p:nvSpPr>
            <p:spPr>
              <a:xfrm>
                <a:off x="8928081" y="1586831"/>
                <a:ext cx="720743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函数参数</a:t>
                </a: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E9B6D54-E330-7014-980A-3716C924CB86}"/>
                </a:ext>
              </a:extLst>
            </p:cNvPr>
            <p:cNvSpPr txBox="1"/>
            <p:nvPr/>
          </p:nvSpPr>
          <p:spPr>
            <a:xfrm>
              <a:off x="7947285" y="1066821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Add_Method</a:t>
              </a:r>
              <a:endParaRPr lang="zh-CN" altLang="en-US" b="1" dirty="0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4F44BCF-0733-B011-6540-39B76D31CA00}"/>
                </a:ext>
              </a:extLst>
            </p:cNvPr>
            <p:cNvGrpSpPr/>
            <p:nvPr/>
          </p:nvGrpSpPr>
          <p:grpSpPr>
            <a:xfrm>
              <a:off x="7812581" y="1936747"/>
              <a:ext cx="1825364" cy="301541"/>
              <a:chOff x="7823460" y="1586831"/>
              <a:chExt cx="1825364" cy="301541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0AD96C-9E21-9156-6694-C51EEC0E0F84}"/>
                  </a:ext>
                </a:extLst>
              </p:cNvPr>
              <p:cNvSpPr/>
              <p:nvPr/>
            </p:nvSpPr>
            <p:spPr>
              <a:xfrm>
                <a:off x="7823460" y="1587036"/>
                <a:ext cx="457200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类名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3E1B0E5-BA49-5C1F-E741-9BCE93A99A27}"/>
                  </a:ext>
                </a:extLst>
              </p:cNvPr>
              <p:cNvSpPr/>
              <p:nvPr/>
            </p:nvSpPr>
            <p:spPr>
              <a:xfrm>
                <a:off x="8280660" y="1586831"/>
                <a:ext cx="647422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函数名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320B06B-75FC-27BD-10EE-01865B3E0855}"/>
                  </a:ext>
                </a:extLst>
              </p:cNvPr>
              <p:cNvSpPr/>
              <p:nvPr/>
            </p:nvSpPr>
            <p:spPr>
              <a:xfrm>
                <a:off x="8928081" y="1586831"/>
                <a:ext cx="720743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函数参数</a:t>
                </a: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157DCF8-8464-13D4-A579-208D132E3C60}"/>
                </a:ext>
              </a:extLst>
            </p:cNvPr>
            <p:cNvGrpSpPr/>
            <p:nvPr/>
          </p:nvGrpSpPr>
          <p:grpSpPr>
            <a:xfrm>
              <a:off x="7823460" y="2255127"/>
              <a:ext cx="1825364" cy="301541"/>
              <a:chOff x="7823460" y="1586831"/>
              <a:chExt cx="1825364" cy="3015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015E04D-FE57-8884-D0C5-22696A281A1C}"/>
                  </a:ext>
                </a:extLst>
              </p:cNvPr>
              <p:cNvSpPr/>
              <p:nvPr/>
            </p:nvSpPr>
            <p:spPr>
              <a:xfrm>
                <a:off x="7823460" y="1587036"/>
                <a:ext cx="457200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类名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B3BC523-CF36-C8BF-261D-E88B07451923}"/>
                  </a:ext>
                </a:extLst>
              </p:cNvPr>
              <p:cNvSpPr/>
              <p:nvPr/>
            </p:nvSpPr>
            <p:spPr>
              <a:xfrm>
                <a:off x="8280660" y="1586831"/>
                <a:ext cx="647422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函数名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F195D68-A81D-0639-C8D6-49EDDA733172}"/>
                  </a:ext>
                </a:extLst>
              </p:cNvPr>
              <p:cNvSpPr/>
              <p:nvPr/>
            </p:nvSpPr>
            <p:spPr>
              <a:xfrm>
                <a:off x="8928081" y="1586831"/>
                <a:ext cx="720743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函数参数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966E56D-67EB-CBF2-BB21-D02FA8990D63}"/>
                </a:ext>
              </a:extLst>
            </p:cNvPr>
            <p:cNvGrpSpPr/>
            <p:nvPr/>
          </p:nvGrpSpPr>
          <p:grpSpPr>
            <a:xfrm>
              <a:off x="7823460" y="2593562"/>
              <a:ext cx="1825364" cy="301541"/>
              <a:chOff x="7823460" y="1586831"/>
              <a:chExt cx="1825364" cy="301541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022715D-160B-D80F-3A00-CF9F2CA30CE4}"/>
                  </a:ext>
                </a:extLst>
              </p:cNvPr>
              <p:cNvSpPr/>
              <p:nvPr/>
            </p:nvSpPr>
            <p:spPr>
              <a:xfrm>
                <a:off x="7823460" y="1587036"/>
                <a:ext cx="457200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类名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4E4E6E4-8377-51B2-C9D7-DC71C8B2E453}"/>
                  </a:ext>
                </a:extLst>
              </p:cNvPr>
              <p:cNvSpPr/>
              <p:nvPr/>
            </p:nvSpPr>
            <p:spPr>
              <a:xfrm>
                <a:off x="8280660" y="1586831"/>
                <a:ext cx="647422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函数名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EADFBBE-1262-502D-6CAF-B4ED2090475C}"/>
                  </a:ext>
                </a:extLst>
              </p:cNvPr>
              <p:cNvSpPr/>
              <p:nvPr/>
            </p:nvSpPr>
            <p:spPr>
              <a:xfrm>
                <a:off x="8928081" y="1586831"/>
                <a:ext cx="720743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函数参数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92F64AF-2185-F4F0-CF26-06E512ED02E2}"/>
                </a:ext>
              </a:extLst>
            </p:cNvPr>
            <p:cNvGrpSpPr/>
            <p:nvPr/>
          </p:nvGrpSpPr>
          <p:grpSpPr>
            <a:xfrm>
              <a:off x="7831064" y="3473196"/>
              <a:ext cx="1825364" cy="301541"/>
              <a:chOff x="7823460" y="1586831"/>
              <a:chExt cx="1825364" cy="301541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FF8AC87-F2E9-EAB2-1257-FAEE4E3D2284}"/>
                  </a:ext>
                </a:extLst>
              </p:cNvPr>
              <p:cNvSpPr/>
              <p:nvPr/>
            </p:nvSpPr>
            <p:spPr>
              <a:xfrm>
                <a:off x="7823460" y="1587036"/>
                <a:ext cx="457200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类名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01C757B-F4A3-4E5F-9D59-46AB99BA7CE7}"/>
                  </a:ext>
                </a:extLst>
              </p:cNvPr>
              <p:cNvSpPr/>
              <p:nvPr/>
            </p:nvSpPr>
            <p:spPr>
              <a:xfrm>
                <a:off x="8280660" y="1586831"/>
                <a:ext cx="647422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函数名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5538E7B-CBEC-C60E-B5B6-DC5C1827DE1D}"/>
                  </a:ext>
                </a:extLst>
              </p:cNvPr>
              <p:cNvSpPr/>
              <p:nvPr/>
            </p:nvSpPr>
            <p:spPr>
              <a:xfrm>
                <a:off x="8928081" y="1586831"/>
                <a:ext cx="720743" cy="30133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函数参数</a:t>
                </a: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7978F71-312A-2ECB-E5DD-6BF0D4AE4170}"/>
                </a:ext>
              </a:extLst>
            </p:cNvPr>
            <p:cNvSpPr txBox="1"/>
            <p:nvPr/>
          </p:nvSpPr>
          <p:spPr>
            <a:xfrm>
              <a:off x="8487070" y="2883965"/>
              <a:ext cx="32573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。</a:t>
              </a:r>
              <a:endParaRPr lang="en-US" altLang="zh-CN" sz="1100" dirty="0"/>
            </a:p>
            <a:p>
              <a:r>
                <a:rPr lang="zh-CN" altLang="en-US" sz="1100" dirty="0"/>
                <a:t>。</a:t>
              </a:r>
              <a:endParaRPr lang="en-US" altLang="zh-CN" sz="1100" dirty="0"/>
            </a:p>
            <a:p>
              <a:r>
                <a:rPr lang="zh-CN" altLang="en-US" sz="1100" dirty="0"/>
                <a:t>。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886EDD5-A271-C024-BE61-93D8F4D36C98}"/>
                </a:ext>
              </a:extLst>
            </p:cNvPr>
            <p:cNvSpPr/>
            <p:nvPr/>
          </p:nvSpPr>
          <p:spPr>
            <a:xfrm>
              <a:off x="7699495" y="1457088"/>
              <a:ext cx="647422" cy="2506012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DD98183-BE2F-AD1E-5446-7CBC55DD9B16}"/>
                </a:ext>
              </a:extLst>
            </p:cNvPr>
            <p:cNvSpPr/>
            <p:nvPr/>
          </p:nvSpPr>
          <p:spPr>
            <a:xfrm>
              <a:off x="8404367" y="1457088"/>
              <a:ext cx="1319404" cy="2506012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D7B2715-E230-B70C-B0FA-550A5B25CB63}"/>
                </a:ext>
              </a:extLst>
            </p:cNvPr>
            <p:cNvSpPr txBox="1"/>
            <p:nvPr/>
          </p:nvSpPr>
          <p:spPr>
            <a:xfrm>
              <a:off x="7812581" y="4011365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rgbClr val="C00000"/>
                  </a:solidFill>
                </a:rPr>
                <a:t>type</a:t>
              </a:r>
              <a:endParaRPr lang="zh-CN" alt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6419D97-1ED1-8CFC-D6B9-A69B78E13B31}"/>
                </a:ext>
              </a:extLst>
            </p:cNvPr>
            <p:cNvSpPr txBox="1"/>
            <p:nvPr/>
          </p:nvSpPr>
          <p:spPr>
            <a:xfrm>
              <a:off x="8298038" y="4011365"/>
              <a:ext cx="15712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err="1">
                  <a:solidFill>
                    <a:srgbClr val="C00000"/>
                  </a:solidFill>
                </a:rPr>
                <a:t>typeinfo</a:t>
              </a:r>
              <a:r>
                <a:rPr lang="en-US" altLang="zh-CN" sz="1000" b="1" dirty="0">
                  <a:solidFill>
                    <a:srgbClr val="C00000"/>
                  </a:solidFill>
                </a:rPr>
                <a:t>-&gt;</a:t>
              </a:r>
              <a:r>
                <a:rPr lang="en-US" altLang="zh-CN" sz="1000" b="1" dirty="0" err="1">
                  <a:solidFill>
                    <a:srgbClr val="C00000"/>
                  </a:solidFill>
                </a:rPr>
                <a:t>methodinfos</a:t>
              </a:r>
              <a:endParaRPr lang="zh-CN" altLang="en-US" sz="1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EB7CFA09-8B20-2679-819E-FBD2F4371404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8033956" y="4257586"/>
              <a:ext cx="514770" cy="235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67BD815-6A49-F9E8-CA45-DF1A678404E2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8487070" y="4257586"/>
              <a:ext cx="596600" cy="235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EFA7FD0-3AFC-C615-55D1-521676FDBD7F}"/>
                </a:ext>
              </a:extLst>
            </p:cNvPr>
            <p:cNvSpPr txBox="1"/>
            <p:nvPr/>
          </p:nvSpPr>
          <p:spPr>
            <a:xfrm>
              <a:off x="8041181" y="4416361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chemeClr val="accent1"/>
                  </a:solidFill>
                </a:rPr>
                <a:t>typeinfos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60D646F1-CA95-CAFF-2CB5-275EEB11BBCB}"/>
              </a:ext>
            </a:extLst>
          </p:cNvPr>
          <p:cNvSpPr txBox="1"/>
          <p:nvPr/>
        </p:nvSpPr>
        <p:spPr>
          <a:xfrm>
            <a:off x="1563781" y="49768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应该是运行期加入的。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BED3840-1C73-A9DA-EB67-07FC24E91843}"/>
              </a:ext>
            </a:extLst>
          </p:cNvPr>
          <p:cNvSpPr txBox="1"/>
          <p:nvPr/>
        </p:nvSpPr>
        <p:spPr>
          <a:xfrm>
            <a:off x="6219206" y="5115764"/>
            <a:ext cx="5598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静态反射库（</a:t>
            </a:r>
            <a:r>
              <a:rPr lang="en-US" altLang="zh-CN" b="1" dirty="0" err="1"/>
              <a:t>USRefl</a:t>
            </a:r>
            <a:r>
              <a:rPr lang="zh-CN" altLang="en-US" b="1" dirty="0"/>
              <a:t>）则是在编译期，抓取类信息，编译生成新的类，编译完成后，在这些新的类里面就已经包含了反射信息。这些信息分散在多个类里面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66CEAD9-AA11-8A73-F535-0AA1BF801CCF}"/>
              </a:ext>
            </a:extLst>
          </p:cNvPr>
          <p:cNvSpPr/>
          <p:nvPr/>
        </p:nvSpPr>
        <p:spPr>
          <a:xfrm>
            <a:off x="676275" y="3854435"/>
            <a:ext cx="4998944" cy="2432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1CBB25C-FA66-BAFB-5836-93983C3FF43F}"/>
              </a:ext>
            </a:extLst>
          </p:cNvPr>
          <p:cNvCxnSpPr/>
          <p:nvPr/>
        </p:nvCxnSpPr>
        <p:spPr>
          <a:xfrm flipV="1">
            <a:off x="2638425" y="523875"/>
            <a:ext cx="2119646" cy="1447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F0AD72D-822D-F7F8-503D-1EBC85E1BF14}"/>
              </a:ext>
            </a:extLst>
          </p:cNvPr>
          <p:cNvSpPr txBox="1"/>
          <p:nvPr/>
        </p:nvSpPr>
        <p:spPr>
          <a:xfrm>
            <a:off x="4722175" y="238009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除了默认成员，是否还可以自定义成员，如果可以，</a:t>
            </a:r>
            <a:r>
              <a:rPr lang="en-US" altLang="zh-CN" b="1" dirty="0">
                <a:solidFill>
                  <a:srgbClr val="C00000"/>
                </a:solidFill>
              </a:rPr>
              <a:t>ID</a:t>
            </a:r>
            <a:r>
              <a:rPr lang="zh-CN" altLang="en-US" b="1" dirty="0">
                <a:solidFill>
                  <a:srgbClr val="C00000"/>
                </a:solidFill>
              </a:rPr>
              <a:t>如何定义？？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D7B11A4-BEC0-D8BF-1E3E-A6A8A8C555BC}"/>
              </a:ext>
            </a:extLst>
          </p:cNvPr>
          <p:cNvSpPr txBox="1"/>
          <p:nvPr/>
        </p:nvSpPr>
        <p:spPr>
          <a:xfrm>
            <a:off x="6219206" y="622602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动态反射应该更强大，强在哪里？又有什么弊端吗？？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E1A41C-5EA0-91BD-0A9B-A9B4E91C38BF}"/>
              </a:ext>
            </a:extLst>
          </p:cNvPr>
          <p:cNvSpPr txBox="1"/>
          <p:nvPr/>
        </p:nvSpPr>
        <p:spPr>
          <a:xfrm>
            <a:off x="10101041" y="1140433"/>
            <a:ext cx="1894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动态反射库将信息搜集到了一起，而静态反射库则是分散在一个个新的类中（</a:t>
            </a:r>
            <a:r>
              <a:rPr lang="en-US" altLang="zh-CN" b="1" dirty="0">
                <a:solidFill>
                  <a:schemeClr val="accent1"/>
                </a:solidFill>
              </a:rPr>
              <a:t>MFC</a:t>
            </a:r>
            <a:r>
              <a:rPr lang="zh-CN" altLang="en-US" b="1" dirty="0">
                <a:solidFill>
                  <a:schemeClr val="accent1"/>
                </a:solidFill>
              </a:rPr>
              <a:t>好像也是这么做的，不过是用宏来抓取信息，存到一个个类里面，然后通过链表把这些类串起来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5399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567815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3.4 </a:t>
            </a:r>
            <a:r>
              <a:rPr lang="zh-CN" altLang="en-US" b="1" dirty="0"/>
              <a:t>继续</a:t>
            </a:r>
            <a:r>
              <a:rPr lang="en-US" altLang="zh-CN" b="1" dirty="0" err="1"/>
              <a:t>UDRefl</a:t>
            </a:r>
            <a:r>
              <a:rPr lang="en-US" altLang="zh-CN" b="1" dirty="0"/>
              <a:t>   --</a:t>
            </a:r>
            <a:r>
              <a:rPr lang="zh-CN" altLang="en-US" b="1" dirty="0">
                <a:solidFill>
                  <a:schemeClr val="accent1"/>
                </a:solidFill>
              </a:rPr>
              <a:t>（</a:t>
            </a:r>
            <a:r>
              <a:rPr lang="en-US" altLang="zh-CN" b="1" dirty="0" err="1">
                <a:solidFill>
                  <a:schemeClr val="accent1"/>
                </a:solidFill>
              </a:rPr>
              <a:t>SimpleAddFiled</a:t>
            </a:r>
            <a:r>
              <a:rPr lang="zh-CN" altLang="en-US" b="1" dirty="0">
                <a:solidFill>
                  <a:schemeClr val="accent1"/>
                </a:solidFill>
              </a:rPr>
              <a:t>又做了什么？）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B11EE2-9A35-E01A-ED03-19BFAFCE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06" y="1050780"/>
            <a:ext cx="5496376" cy="1272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3E8D99F-798F-3382-E769-65EE0483596B}"/>
              </a:ext>
            </a:extLst>
          </p:cNvPr>
          <p:cNvSpPr/>
          <p:nvPr/>
        </p:nvSpPr>
        <p:spPr>
          <a:xfrm>
            <a:off x="1028699" y="1339499"/>
            <a:ext cx="4724401" cy="575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ADEA9B-4234-AE5B-1935-308E1B54C0F1}"/>
              </a:ext>
            </a:extLst>
          </p:cNvPr>
          <p:cNvSpPr txBox="1"/>
          <p:nvPr/>
        </p:nvSpPr>
        <p:spPr>
          <a:xfrm>
            <a:off x="6639376" y="506276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源码有点看不懂了，直接看应用。。。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2D20A9B-06C9-03DD-D786-282F9E6B6B41}"/>
              </a:ext>
            </a:extLst>
          </p:cNvPr>
          <p:cNvGrpSpPr/>
          <p:nvPr/>
        </p:nvGrpSpPr>
        <p:grpSpPr>
          <a:xfrm>
            <a:off x="697006" y="2743526"/>
            <a:ext cx="5496376" cy="3666239"/>
            <a:chOff x="697006" y="2743526"/>
            <a:chExt cx="5496376" cy="366623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B79E5FE-77D7-80D2-B3C6-B13E6BB44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006" y="2743526"/>
              <a:ext cx="5496376" cy="9716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A9712DD-FC4A-AA42-100B-A3D8F7F4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006" y="4085104"/>
              <a:ext cx="5496376" cy="23246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F7BD505-C59A-539E-8F46-F61E799C7D89}"/>
                </a:ext>
              </a:extLst>
            </p:cNvPr>
            <p:cNvCxnSpPr/>
            <p:nvPr/>
          </p:nvCxnSpPr>
          <p:spPr>
            <a:xfrm flipH="1">
              <a:off x="1924050" y="3429000"/>
              <a:ext cx="809625" cy="25336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7B199A3-2856-784F-4343-0F8FA98B1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8375" y="3552825"/>
              <a:ext cx="819150" cy="240982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03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00FE19-598C-875D-85E5-187030E1F1D3}"/>
              </a:ext>
            </a:extLst>
          </p:cNvPr>
          <p:cNvSpPr txBox="1"/>
          <p:nvPr/>
        </p:nvSpPr>
        <p:spPr>
          <a:xfrm>
            <a:off x="582706" y="448235"/>
            <a:ext cx="3732112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3.5 </a:t>
            </a:r>
            <a:r>
              <a:rPr lang="zh-CN" altLang="en-US" b="1" dirty="0"/>
              <a:t>继续</a:t>
            </a:r>
            <a:r>
              <a:rPr lang="en-US" altLang="zh-CN" b="1" dirty="0" err="1"/>
              <a:t>UDRefl</a:t>
            </a:r>
            <a:r>
              <a:rPr lang="en-US" altLang="zh-CN" b="1" dirty="0"/>
              <a:t> -- </a:t>
            </a:r>
            <a:r>
              <a:rPr lang="en-US" altLang="zh-CN" b="1" dirty="0">
                <a:solidFill>
                  <a:schemeClr val="accent1"/>
                </a:solidFill>
              </a:rPr>
              <a:t>UI</a:t>
            </a:r>
            <a:r>
              <a:rPr lang="zh-CN" altLang="en-US" b="1" dirty="0">
                <a:solidFill>
                  <a:schemeClr val="accent1"/>
                </a:solidFill>
              </a:rPr>
              <a:t>属性如何绑定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FD211D-FB93-027B-AC44-12E518156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" y="1132178"/>
            <a:ext cx="8097380" cy="52775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2BA8CC-113A-E2C1-B653-A95E1A1F1BCB}"/>
              </a:ext>
            </a:extLst>
          </p:cNvPr>
          <p:cNvSpPr txBox="1"/>
          <p:nvPr/>
        </p:nvSpPr>
        <p:spPr>
          <a:xfrm>
            <a:off x="9116304" y="26987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没找到入口，到处看看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C0322C-E341-9ACA-2475-07FCB000F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058"/>
            <a:ext cx="5858693" cy="14956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3DFBF4-83DC-4B6B-DE5E-6B6AAEF88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396" y="4134382"/>
            <a:ext cx="5963162" cy="24936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5A88E5A-8D53-D06D-3A54-8778EAB21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075" y="2296097"/>
            <a:ext cx="674464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4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3269</Words>
  <Application>Microsoft Office PowerPoint</Application>
  <PresentationFormat>宽屏</PresentationFormat>
  <Paragraphs>338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Arial Unicode MS</vt:lpstr>
      <vt:lpstr>等线</vt:lpstr>
      <vt:lpstr>等线 Light</vt:lpstr>
      <vt:lpstr>新宋体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1442</cp:revision>
  <dcterms:created xsi:type="dcterms:W3CDTF">2023-03-04T05:15:04Z</dcterms:created>
  <dcterms:modified xsi:type="dcterms:W3CDTF">2023-03-05T16:29:32Z</dcterms:modified>
</cp:coreProperties>
</file>